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60" r:id="rId4"/>
    <p:sldId id="261" r:id="rId5"/>
    <p:sldId id="262" r:id="rId6"/>
    <p:sldId id="263" r:id="rId7"/>
    <p:sldId id="266" r:id="rId8"/>
    <p:sldId id="264" r:id="rId9"/>
    <p:sldId id="272" r:id="rId10"/>
    <p:sldId id="267" r:id="rId11"/>
    <p:sldId id="268" r:id="rId12"/>
    <p:sldId id="281" r:id="rId13"/>
    <p:sldId id="273" r:id="rId14"/>
    <p:sldId id="270" r:id="rId15"/>
    <p:sldId id="275" r:id="rId16"/>
    <p:sldId id="276" r:id="rId17"/>
    <p:sldId id="277" r:id="rId18"/>
    <p:sldId id="278" r:id="rId19"/>
    <p:sldId id="279" r:id="rId20"/>
    <p:sldId id="280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84820" autoAdjust="0"/>
  </p:normalViewPr>
  <p:slideViewPr>
    <p:cSldViewPr snapToGrid="0" snapToObjects="1">
      <p:cViewPr varScale="1">
        <p:scale>
          <a:sx n="99" d="100"/>
          <a:sy n="99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28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F3E31-9781-B24F-87A9-F98653FBF46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4F8C-1785-AC43-97F9-C9301BD93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Forsberg A, </a:t>
            </a:r>
            <a:r>
              <a:rPr lang="en-US" dirty="0" err="1" smtClean="0"/>
              <a:t>Hammar</a:t>
            </a:r>
            <a:r>
              <a:rPr lang="en-US" dirty="0" smtClean="0"/>
              <a:t> U, </a:t>
            </a:r>
            <a:r>
              <a:rPr lang="en-US" dirty="0" err="1" smtClean="0"/>
              <a:t>Ekbom</a:t>
            </a:r>
            <a:r>
              <a:rPr lang="en-US" dirty="0" smtClean="0"/>
              <a:t> A, </a:t>
            </a:r>
            <a:r>
              <a:rPr lang="en-US" dirty="0" err="1" smtClean="0"/>
              <a:t>Hultcrantz</a:t>
            </a:r>
            <a:r>
              <a:rPr lang="en-US" dirty="0" smtClean="0"/>
              <a:t> R. A register-based study: adverse events in colonoscopies performed in Sweden 2001-2013. </a:t>
            </a:r>
            <a:r>
              <a:rPr lang="en-US" dirty="0" err="1" smtClean="0"/>
              <a:t>Scand</a:t>
            </a:r>
            <a:r>
              <a:rPr lang="en-US" dirty="0" smtClean="0"/>
              <a:t> J </a:t>
            </a:r>
            <a:r>
              <a:rPr lang="en-US" dirty="0" err="1" smtClean="0"/>
              <a:t>Gastroenterol</a:t>
            </a:r>
            <a:r>
              <a:rPr lang="en-US" dirty="0" smtClean="0"/>
              <a:t>. 2017 Sep;52(9):1042-1047. </a:t>
            </a:r>
            <a:r>
              <a:rPr lang="en-US" dirty="0" err="1" smtClean="0"/>
              <a:t>doi</a:t>
            </a:r>
            <a:r>
              <a:rPr lang="en-US" dirty="0" smtClean="0"/>
              <a:t>: 10.1080/00365521.2017.1334812. </a:t>
            </a:r>
            <a:r>
              <a:rPr lang="en-US" dirty="0" err="1" smtClean="0"/>
              <a:t>Epub</a:t>
            </a:r>
            <a:r>
              <a:rPr lang="en-US" dirty="0" smtClean="0"/>
              <a:t> 2017 May 31.</a:t>
            </a:r>
          </a:p>
          <a:p>
            <a:r>
              <a:rPr lang="en-US" smtClean="0"/>
              <a:t>-</a:t>
            </a:r>
            <a:r>
              <a:rPr lang="en-US" baseline="0" smtClean="0"/>
              <a:t> </a:t>
            </a:r>
            <a:r>
              <a:rPr lang="en-US" smtClean="0"/>
              <a:t>Laanani </a:t>
            </a:r>
            <a:r>
              <a:rPr lang="en-US" dirty="0" smtClean="0"/>
              <a:t>M, </a:t>
            </a:r>
            <a:r>
              <a:rPr lang="en-US" dirty="0" err="1" smtClean="0"/>
              <a:t>Coste</a:t>
            </a:r>
            <a:r>
              <a:rPr lang="en-US" dirty="0" smtClean="0"/>
              <a:t> J, </a:t>
            </a:r>
            <a:r>
              <a:rPr lang="en-US" dirty="0" err="1" smtClean="0"/>
              <a:t>Blotière</a:t>
            </a:r>
            <a:r>
              <a:rPr lang="en-US" dirty="0" smtClean="0"/>
              <a:t> PO, </a:t>
            </a:r>
            <a:r>
              <a:rPr lang="en-US" dirty="0" err="1" smtClean="0"/>
              <a:t>Carbonnel</a:t>
            </a:r>
            <a:r>
              <a:rPr lang="en-US" dirty="0" smtClean="0"/>
              <a:t> F, Weill A</a:t>
            </a:r>
            <a:r>
              <a:rPr lang="en-US" smtClean="0"/>
              <a:t>. Patient, Procedure, and Endoscopist Risk Factors for Perforation, Bleeding, and Splenic Injury After Colonoscopies. Clin </a:t>
            </a:r>
            <a:r>
              <a:rPr lang="en-US" dirty="0" err="1" smtClean="0"/>
              <a:t>Gastroenterol</a:t>
            </a:r>
            <a:r>
              <a:rPr lang="en-US" dirty="0" smtClean="0"/>
              <a:t> </a:t>
            </a:r>
            <a:r>
              <a:rPr lang="en-US" dirty="0" err="1" smtClean="0"/>
              <a:t>Hepatol</a:t>
            </a:r>
            <a:r>
              <a:rPr lang="en-US" dirty="0" smtClean="0"/>
              <a:t>. 2019 Mar;17(4):719-727.e13. </a:t>
            </a:r>
            <a:r>
              <a:rPr lang="en-US" dirty="0" err="1" smtClean="0"/>
              <a:t>doi</a:t>
            </a:r>
            <a:r>
              <a:rPr lang="en-US" dirty="0" smtClean="0"/>
              <a:t>: 10.1016/j.cgh.2018.08.005. </a:t>
            </a:r>
            <a:r>
              <a:rPr lang="en-US" dirty="0" err="1" smtClean="0"/>
              <a:t>Epub</a:t>
            </a:r>
            <a:r>
              <a:rPr lang="en-US" dirty="0" smtClean="0"/>
              <a:t> 2018 Aug 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4F8C-1785-AC43-97F9-C9301BD933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3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Demetriades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D. (2012) Spleen Injury Grading. In: Vincent JL., Hall J.B.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Encyclopedia of Intensive Care Medicine. Springer, Berlin, Heidelberg.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4F8C-1785-AC43-97F9-C9301BD933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3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Ahmed M, </a:t>
            </a:r>
            <a:r>
              <a:rPr lang="en-US" dirty="0" err="1" smtClean="0"/>
              <a:t>Habis</a:t>
            </a:r>
            <a:r>
              <a:rPr lang="en-US" dirty="0" smtClean="0"/>
              <a:t> S, Saeed R, Mahmoud A, Kwok SH. Grade III Spleen Laceration After a Colonoscopy Treated with Splenic Artery Embolization: A Case Report. </a:t>
            </a:r>
            <a:r>
              <a:rPr lang="en-US" dirty="0" err="1" smtClean="0"/>
              <a:t>Cureus</a:t>
            </a:r>
            <a:r>
              <a:rPr lang="en-US" dirty="0" smtClean="0"/>
              <a:t>. 2019 Jan 8;11(1):e3843. </a:t>
            </a:r>
            <a:r>
              <a:rPr lang="en-US" dirty="0" err="1" smtClean="0"/>
              <a:t>doi</a:t>
            </a:r>
            <a:r>
              <a:rPr lang="en-US" dirty="0" smtClean="0"/>
              <a:t>: 10.7759/cureus.3843. </a:t>
            </a:r>
          </a:p>
          <a:p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smtClean="0"/>
              <a:t>Ha, J.F, D. Minchin. Splenic injury in colonoscopy: a review. </a:t>
            </a:r>
            <a:r>
              <a:rPr lang="en-US" dirty="0" err="1" smtClean="0"/>
              <a:t>Int</a:t>
            </a:r>
            <a:r>
              <a:rPr lang="en-US" dirty="0" smtClean="0"/>
              <a:t> J </a:t>
            </a:r>
            <a:r>
              <a:rPr lang="en-US" dirty="0" err="1" smtClean="0"/>
              <a:t>Surg</a:t>
            </a:r>
            <a:r>
              <a:rPr lang="en-US" dirty="0" smtClean="0"/>
              <a:t>, 7 (2009), pp. 424-427.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4F8C-1785-AC43-97F9-C9301BD933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89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</a:t>
            </a:r>
            <a:r>
              <a:rPr lang="en-US" baseline="0" dirty="0" smtClean="0"/>
              <a:t> </a:t>
            </a:r>
            <a:r>
              <a:rPr lang="en-US" dirty="0" err="1" smtClean="0"/>
              <a:t>Lahat</a:t>
            </a:r>
            <a:r>
              <a:rPr lang="en-US" dirty="0" smtClean="0"/>
              <a:t> E, </a:t>
            </a:r>
            <a:r>
              <a:rPr lang="en-US" dirty="0" err="1" smtClean="0"/>
              <a:t>Nevler</a:t>
            </a:r>
            <a:r>
              <a:rPr lang="en-US" dirty="0" smtClean="0"/>
              <a:t> A, </a:t>
            </a:r>
            <a:r>
              <a:rPr lang="en-US" dirty="0" err="1" smtClean="0"/>
              <a:t>Batumsky</a:t>
            </a:r>
            <a:r>
              <a:rPr lang="en-US" dirty="0" smtClean="0"/>
              <a:t> M, Shapiro R, </a:t>
            </a:r>
            <a:r>
              <a:rPr lang="en-US" dirty="0" err="1" smtClean="0"/>
              <a:t>Zmora</a:t>
            </a:r>
            <a:r>
              <a:rPr lang="en-US" dirty="0" smtClean="0"/>
              <a:t> O, </a:t>
            </a:r>
            <a:r>
              <a:rPr lang="en-US" dirty="0" err="1" smtClean="0"/>
              <a:t>Gutman</a:t>
            </a:r>
            <a:r>
              <a:rPr lang="en-US" dirty="0" smtClean="0"/>
              <a:t> M. Diagnosis and management of splenic injury following colonoscopy: algorithm and case series. Tech </a:t>
            </a:r>
            <a:r>
              <a:rPr lang="en-US" dirty="0" err="1" smtClean="0"/>
              <a:t>Coloproctol</a:t>
            </a:r>
            <a:r>
              <a:rPr lang="en-US" dirty="0" smtClean="0"/>
              <a:t>. 2016 Mar;20(3):163-9. </a:t>
            </a:r>
            <a:r>
              <a:rPr lang="en-US" dirty="0" err="1" smtClean="0"/>
              <a:t>doi</a:t>
            </a:r>
            <a:r>
              <a:rPr lang="en-US" dirty="0" smtClean="0"/>
              <a:t>: 10.1007/s10151-015-1422-2. </a:t>
            </a:r>
            <a:r>
              <a:rPr lang="en-US" dirty="0" err="1" smtClean="0"/>
              <a:t>Epub</a:t>
            </a:r>
            <a:r>
              <a:rPr lang="en-US" dirty="0" smtClean="0"/>
              <a:t> 2016 Jan 13.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4F8C-1785-AC43-97F9-C9301BD933C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58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F4F8C-1785-AC43-97F9-C9301BD933C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27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>
            <a:lvl1pPr>
              <a:defRPr sz="6000" b="0" i="0">
                <a:solidFill>
                  <a:schemeClr val="bg1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390"/>
            <a:ext cx="6400800" cy="118989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3540" y="843669"/>
            <a:ext cx="716920" cy="58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9"/>
            <a:ext cx="8229600" cy="1143000"/>
          </a:xfrm>
        </p:spPr>
        <p:txBody>
          <a:bodyPr/>
          <a:lstStyle>
            <a:lvl1pPr algn="l">
              <a:defRPr b="0" i="0">
                <a:solidFill>
                  <a:srgbClr val="500000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88" y="2332039"/>
            <a:ext cx="7852611" cy="3794125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6071" y="1440499"/>
            <a:ext cx="91440" cy="6400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4767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7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0709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46860"/>
            <a:ext cx="4040188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230709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946860"/>
            <a:ext cx="4041775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SCwall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342" y="152400"/>
            <a:ext cx="8826412" cy="655864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86407" y="2180070"/>
            <a:ext cx="7148285" cy="2527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86407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059059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AM-LogoBox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1896" y="1711418"/>
            <a:ext cx="937304" cy="937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72522"/>
            <a:ext cx="6096000" cy="1143000"/>
          </a:xfrm>
        </p:spPr>
        <p:txBody>
          <a:bodyPr>
            <a:normAutofit/>
          </a:bodyPr>
          <a:lstStyle>
            <a:lvl1pPr>
              <a:defRPr sz="4200" b="0" i="0">
                <a:solidFill>
                  <a:srgbClr val="500000"/>
                </a:solidFill>
                <a:latin typeface="Tungsten Medium" charset="0"/>
                <a:ea typeface="Tungsten Medium" charset="0"/>
                <a:cs typeface="Tungsten Medium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4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1171074"/>
            <a:ext cx="3008313" cy="1162051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1074"/>
            <a:ext cx="5111750" cy="49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2406316"/>
            <a:ext cx="3008313" cy="3719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>
            <a:noAutofit/>
          </a:bodyPr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6905"/>
            <a:ext cx="5486400" cy="3620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71" y="274640"/>
            <a:ext cx="8697402" cy="7051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9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2834"/>
            <a:ext cx="8229600" cy="400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51-D15A-BB47-9138-751D578D258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461"/>
          <p:cNvSpPr/>
          <p:nvPr userDrawn="1"/>
        </p:nvSpPr>
        <p:spPr>
          <a:xfrm>
            <a:off x="152403" y="6575107"/>
            <a:ext cx="7050313" cy="0"/>
          </a:xfrm>
          <a:prstGeom prst="line">
            <a:avLst/>
          </a:prstGeom>
          <a:ln w="12700">
            <a:solidFill>
              <a:srgbClr val="E4002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n w="3175" cmpd="sng">
                <a:solidFill>
                  <a:srgbClr val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026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6000" b="0" i="0" kern="1200" spc="100" baseline="0">
          <a:solidFill>
            <a:schemeClr val="tx1"/>
          </a:solidFill>
          <a:latin typeface="Tungsten Medium" charset="0"/>
          <a:ea typeface="Tungsten Medium" charset="0"/>
          <a:cs typeface="Tungsten Medium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Splenic Injury in Colonoscopy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Ryan Rister, </a:t>
            </a:r>
            <a:r>
              <a:rPr lang="en-US" dirty="0" smtClean="0"/>
              <a:t>DO</a:t>
            </a:r>
          </a:p>
          <a:p>
            <a:r>
              <a:rPr lang="en-US" dirty="0"/>
              <a:t>Brandon Williamson, </a:t>
            </a:r>
            <a:r>
              <a:rPr lang="en-US" dirty="0" smtClean="0"/>
              <a:t>MD</a:t>
            </a:r>
            <a:endParaRPr lang="en-US" dirty="0" smtClean="0"/>
          </a:p>
          <a:p>
            <a:r>
              <a:rPr lang="en-US" dirty="0" smtClean="0"/>
              <a:t>Katie Pekarek, </a:t>
            </a:r>
            <a:r>
              <a:rPr lang="en-US" dirty="0" smtClean="0"/>
              <a:t>DO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4695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Treated like a trauma case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ABC’s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KUB, advanced imaging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Definitive management</a:t>
            </a:r>
          </a:p>
        </p:txBody>
      </p:sp>
    </p:spTree>
    <p:extLst>
      <p:ext uri="{BB962C8B-B14F-4D97-AF65-F5344CB8AC3E}">
        <p14:creationId xmlns:p14="http://schemas.microsoft.com/office/powerpoint/2010/main" val="10945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Splenic Injury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Graded from I-V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See Reference for additional information</a:t>
            </a:r>
          </a:p>
          <a:p>
            <a:r>
              <a:rPr lang="en-US" i="1" dirty="0" err="1">
                <a:solidFill>
                  <a:schemeClr val="tx1"/>
                </a:solidFill>
              </a:rPr>
              <a:t>Kozar</a:t>
            </a:r>
            <a:r>
              <a:rPr lang="en-US" i="1" dirty="0">
                <a:solidFill>
                  <a:schemeClr val="tx1"/>
                </a:solidFill>
              </a:rPr>
              <a:t> RA, Crandall M, </a:t>
            </a:r>
            <a:r>
              <a:rPr lang="en-US" i="1" dirty="0" err="1">
                <a:solidFill>
                  <a:schemeClr val="tx1"/>
                </a:solidFill>
              </a:rPr>
              <a:t>Shanmuganathan</a:t>
            </a:r>
            <a:r>
              <a:rPr lang="en-US" i="1" dirty="0">
                <a:solidFill>
                  <a:schemeClr val="tx1"/>
                </a:solidFill>
              </a:rPr>
              <a:t> K, et al. Organ injury scaling 2018 update: Spleen, liver, and kidney. J Trauma Acute Care </a:t>
            </a:r>
            <a:r>
              <a:rPr lang="en-US" i="1" dirty="0" err="1">
                <a:solidFill>
                  <a:schemeClr val="tx1"/>
                </a:solidFill>
              </a:rPr>
              <a:t>Surg</a:t>
            </a:r>
            <a:r>
              <a:rPr lang="en-US" i="1" dirty="0">
                <a:solidFill>
                  <a:schemeClr val="tx1"/>
                </a:solidFill>
              </a:rPr>
              <a:t> 2018; 85:1119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8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Splenic Injury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boulderrad.files.wordpress.com/2013/05/splenic-injur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57"/>
          <a:stretch/>
        </p:blipFill>
        <p:spPr bwMode="auto">
          <a:xfrm>
            <a:off x="1158651" y="2304028"/>
            <a:ext cx="4829379" cy="227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boulderrad.files.wordpress.com/2013/05/splenic-injur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93" t="33354" r="51147" b="33961"/>
          <a:stretch/>
        </p:blipFill>
        <p:spPr bwMode="auto">
          <a:xfrm>
            <a:off x="5678315" y="2304028"/>
            <a:ext cx="2552433" cy="230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boulderrad.files.wordpress.com/2013/05/splenic-injur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06"/>
          <a:stretch/>
        </p:blipFill>
        <p:spPr bwMode="auto">
          <a:xfrm>
            <a:off x="3401229" y="4577474"/>
            <a:ext cx="4554172" cy="2160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boulderrad.files.wordpress.com/2013/05/splenic-injury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01" t="33508" b="32985"/>
          <a:stretch/>
        </p:blipFill>
        <p:spPr bwMode="auto">
          <a:xfrm>
            <a:off x="834188" y="4577474"/>
            <a:ext cx="2430217" cy="207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62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500000"/>
                </a:solidFill>
              </a:rPr>
              <a:t>Definitive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Conservative management</a:t>
            </a:r>
          </a:p>
          <a:p>
            <a:pPr lvl="1"/>
            <a:r>
              <a:rPr lang="en-US" dirty="0"/>
              <a:t>Subscapular hemorrhage only</a:t>
            </a:r>
          </a:p>
          <a:p>
            <a:pPr lvl="1"/>
            <a:r>
              <a:rPr lang="en-US" dirty="0"/>
              <a:t>Intact splenic hilum</a:t>
            </a:r>
          </a:p>
          <a:p>
            <a:pPr lvl="1"/>
            <a:r>
              <a:rPr lang="en-US" dirty="0"/>
              <a:t>No </a:t>
            </a:r>
            <a:r>
              <a:rPr lang="en-US" dirty="0" err="1"/>
              <a:t>hemoperitoneum</a:t>
            </a:r>
            <a:endParaRPr lang="en-US" dirty="0"/>
          </a:p>
          <a:p>
            <a:pPr lvl="1"/>
            <a:r>
              <a:rPr lang="en-US" dirty="0"/>
              <a:t>Hemodynamic stability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Splenectomy</a:t>
            </a:r>
          </a:p>
          <a:p>
            <a:pPr lvl="1"/>
            <a:r>
              <a:rPr lang="en-US" dirty="0"/>
              <a:t>Active bleeding</a:t>
            </a:r>
          </a:p>
          <a:p>
            <a:pPr lvl="1"/>
            <a:r>
              <a:rPr lang="en-US" dirty="0"/>
              <a:t>Low perioperative risk</a:t>
            </a:r>
          </a:p>
          <a:p>
            <a:r>
              <a:rPr lang="en-US" dirty="0"/>
              <a:t>Embolization</a:t>
            </a:r>
          </a:p>
          <a:p>
            <a:pPr lvl="1"/>
            <a:r>
              <a:rPr lang="en-US" dirty="0"/>
              <a:t>Active bleeding</a:t>
            </a:r>
          </a:p>
          <a:p>
            <a:pPr lvl="1"/>
            <a:r>
              <a:rPr lang="en-US" dirty="0"/>
              <a:t>Hemodynamic instability</a:t>
            </a:r>
          </a:p>
          <a:p>
            <a:pPr lvl="1"/>
            <a:r>
              <a:rPr lang="en-US" dirty="0"/>
              <a:t>High perioperative risk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Splenic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That uncommon or just underreported?</a:t>
            </a:r>
          </a:p>
        </p:txBody>
      </p:sp>
    </p:spTree>
    <p:extLst>
      <p:ext uri="{BB962C8B-B14F-4D97-AF65-F5344CB8AC3E}">
        <p14:creationId xmlns:p14="http://schemas.microsoft.com/office/powerpoint/2010/main" val="156120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00000"/>
                </a:solidFill>
              </a:rPr>
              <a:t>Other Complications</a:t>
            </a:r>
            <a:endParaRPr lang="en-US" dirty="0">
              <a:solidFill>
                <a:srgbClr val="5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Appendicitis</a:t>
            </a:r>
          </a:p>
          <a:p>
            <a:r>
              <a:rPr lang="en-US" dirty="0" smtClean="0"/>
              <a:t>Diverticulitis</a:t>
            </a:r>
          </a:p>
          <a:p>
            <a:r>
              <a:rPr lang="en-US" dirty="0" smtClean="0"/>
              <a:t>Pneumothorax</a:t>
            </a:r>
          </a:p>
          <a:p>
            <a:r>
              <a:rPr lang="en-US" dirty="0" err="1" smtClean="0"/>
              <a:t>Pneumomediastinum</a:t>
            </a:r>
            <a:endParaRPr lang="en-US" dirty="0" smtClean="0"/>
          </a:p>
          <a:p>
            <a:r>
              <a:rPr lang="en-US" dirty="0" err="1" smtClean="0"/>
              <a:t>Pneumoperitoneum</a:t>
            </a:r>
            <a:endParaRPr lang="en-US" dirty="0" smtClean="0"/>
          </a:p>
          <a:p>
            <a:r>
              <a:rPr lang="en-US" dirty="0" err="1" smtClean="0"/>
              <a:t>Pneumoscrotum</a:t>
            </a:r>
            <a:endParaRPr lang="en-US" dirty="0" smtClean="0"/>
          </a:p>
          <a:p>
            <a:r>
              <a:rPr lang="en-US" dirty="0" smtClean="0"/>
              <a:t>Post-tattoo liver abscess</a:t>
            </a:r>
          </a:p>
          <a:p>
            <a:r>
              <a:rPr lang="en-US" dirty="0" smtClean="0"/>
              <a:t>Cat scratch colon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Colonic stenosis post-polypectomy</a:t>
            </a:r>
          </a:p>
          <a:p>
            <a:r>
              <a:rPr lang="en-US" dirty="0" smtClean="0"/>
              <a:t>Diaphragmatic hernia</a:t>
            </a:r>
          </a:p>
          <a:p>
            <a:r>
              <a:rPr lang="en-US" dirty="0" smtClean="0"/>
              <a:t>Infectious </a:t>
            </a:r>
            <a:r>
              <a:rPr lang="en-US" dirty="0" err="1" smtClean="0"/>
              <a:t>endophthalmitis</a:t>
            </a:r>
            <a:endParaRPr lang="en-US" dirty="0" smtClean="0"/>
          </a:p>
          <a:p>
            <a:r>
              <a:rPr lang="en-US" dirty="0" err="1" smtClean="0"/>
              <a:t>Hemoscrotum</a:t>
            </a:r>
            <a:endParaRPr lang="en-US" dirty="0" smtClean="0"/>
          </a:p>
          <a:p>
            <a:r>
              <a:rPr lang="en-US" dirty="0" smtClean="0"/>
              <a:t>Large &amp; small bowel obstruction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916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00000"/>
                </a:solidFill>
              </a:rPr>
              <a:t>Other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Retroperitoneal bleed</a:t>
            </a:r>
          </a:p>
          <a:p>
            <a:r>
              <a:rPr lang="en-US" dirty="0" err="1" smtClean="0"/>
              <a:t>Seromuscular</a:t>
            </a:r>
            <a:r>
              <a:rPr lang="en-US" dirty="0" smtClean="0"/>
              <a:t> bleed</a:t>
            </a:r>
          </a:p>
          <a:p>
            <a:r>
              <a:rPr lang="en-US" dirty="0" smtClean="0"/>
              <a:t>Submucosal hematoma</a:t>
            </a:r>
          </a:p>
          <a:p>
            <a:r>
              <a:rPr lang="en-US" dirty="0" smtClean="0"/>
              <a:t>Small bowel necrosis</a:t>
            </a:r>
          </a:p>
          <a:p>
            <a:r>
              <a:rPr lang="en-US" dirty="0" err="1" smtClean="0"/>
              <a:t>Neurocardiogenic</a:t>
            </a:r>
            <a:r>
              <a:rPr lang="en-US" dirty="0" smtClean="0"/>
              <a:t> syncope</a:t>
            </a:r>
          </a:p>
          <a:p>
            <a:r>
              <a:rPr lang="en-US" dirty="0" smtClean="0"/>
              <a:t>Priapism (activated prosthesis)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Rectal perforation during </a:t>
            </a:r>
            <a:r>
              <a:rPr lang="en-US" dirty="0" err="1" smtClean="0"/>
              <a:t>retroflexion</a:t>
            </a:r>
            <a:endParaRPr lang="en-US" dirty="0" smtClean="0"/>
          </a:p>
          <a:p>
            <a:r>
              <a:rPr lang="en-US" dirty="0" smtClean="0"/>
              <a:t>Gastric laceration</a:t>
            </a:r>
          </a:p>
          <a:p>
            <a:r>
              <a:rPr lang="en-US" dirty="0" smtClean="0"/>
              <a:t>Ischemic colitis</a:t>
            </a:r>
          </a:p>
          <a:p>
            <a:r>
              <a:rPr lang="en-US" dirty="0" smtClean="0"/>
              <a:t>Strangulated inguinal hernia</a:t>
            </a:r>
          </a:p>
          <a:p>
            <a:r>
              <a:rPr lang="en-US" dirty="0" smtClean="0"/>
              <a:t>Incarcerated </a:t>
            </a:r>
            <a:r>
              <a:rPr lang="en-US" dirty="0" err="1" smtClean="0"/>
              <a:t>colonoscope</a:t>
            </a:r>
            <a:r>
              <a:rPr lang="en-US" dirty="0" smtClean="0"/>
              <a:t> (in hernia, umbilical and inguinal)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76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00000"/>
                </a:solidFill>
              </a:rPr>
              <a:t>Other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Retroperitoneal gas gangrene</a:t>
            </a:r>
          </a:p>
          <a:p>
            <a:r>
              <a:rPr lang="en-US" dirty="0" smtClean="0"/>
              <a:t>Peripheral neuropathy</a:t>
            </a:r>
          </a:p>
          <a:p>
            <a:r>
              <a:rPr lang="en-US" dirty="0" smtClean="0"/>
              <a:t>Tethered cord syndrome</a:t>
            </a:r>
          </a:p>
          <a:p>
            <a:r>
              <a:rPr lang="en-US" dirty="0" smtClean="0"/>
              <a:t>Esophageal perforation</a:t>
            </a:r>
          </a:p>
          <a:p>
            <a:r>
              <a:rPr lang="en-US" dirty="0" smtClean="0"/>
              <a:t>Vertebral venous air embolism</a:t>
            </a:r>
          </a:p>
          <a:p>
            <a:r>
              <a:rPr lang="en-US" dirty="0" err="1" smtClean="0"/>
              <a:t>Periprosthetic</a:t>
            </a:r>
            <a:r>
              <a:rPr lang="en-US" dirty="0" smtClean="0"/>
              <a:t> knee joint infection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Torsion of </a:t>
            </a:r>
            <a:r>
              <a:rPr lang="en-US" dirty="0" err="1" smtClean="0"/>
              <a:t>epiploid</a:t>
            </a:r>
            <a:r>
              <a:rPr lang="en-US" dirty="0" smtClean="0"/>
              <a:t> appendix with perforation</a:t>
            </a:r>
          </a:p>
          <a:p>
            <a:r>
              <a:rPr lang="en-US" dirty="0" smtClean="0"/>
              <a:t>Incarcerated Spigelian hernia</a:t>
            </a:r>
          </a:p>
          <a:p>
            <a:r>
              <a:rPr lang="en-US" dirty="0" smtClean="0"/>
              <a:t>Portal </a:t>
            </a:r>
            <a:r>
              <a:rPr lang="en-US" dirty="0" err="1" smtClean="0"/>
              <a:t>pyemia</a:t>
            </a:r>
            <a:endParaRPr lang="en-US" dirty="0" smtClean="0"/>
          </a:p>
          <a:p>
            <a:r>
              <a:rPr lang="en-US" dirty="0" err="1" smtClean="0"/>
              <a:t>Cholecystitis</a:t>
            </a:r>
            <a:endParaRPr lang="en-US" dirty="0" smtClean="0"/>
          </a:p>
          <a:p>
            <a:r>
              <a:rPr lang="en-US" dirty="0" smtClean="0"/>
              <a:t>Richter’s hernia</a:t>
            </a:r>
          </a:p>
          <a:p>
            <a:r>
              <a:rPr lang="en-US" dirty="0" smtClean="0"/>
              <a:t>Pancreatitis</a:t>
            </a:r>
          </a:p>
          <a:p>
            <a:r>
              <a:rPr lang="en-US" dirty="0" err="1" smtClean="0"/>
              <a:t>Pneumatosis</a:t>
            </a:r>
            <a:r>
              <a:rPr lang="en-US" dirty="0" smtClean="0"/>
              <a:t> </a:t>
            </a:r>
            <a:r>
              <a:rPr lang="en-US" dirty="0" err="1" smtClean="0"/>
              <a:t>cystoides</a:t>
            </a:r>
            <a:r>
              <a:rPr lang="en-US" dirty="0" smtClean="0"/>
              <a:t> coli</a:t>
            </a:r>
          </a:p>
        </p:txBody>
      </p:sp>
    </p:spTree>
    <p:extLst>
      <p:ext uri="{BB962C8B-B14F-4D97-AF65-F5344CB8AC3E}">
        <p14:creationId xmlns:p14="http://schemas.microsoft.com/office/powerpoint/2010/main" val="1074762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00000"/>
                </a:solidFill>
              </a:rPr>
              <a:t>Other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Intrathoracic incarceration of the colon</a:t>
            </a:r>
          </a:p>
          <a:p>
            <a:r>
              <a:rPr lang="en-US" dirty="0" smtClean="0"/>
              <a:t>Ileocolic &amp; </a:t>
            </a:r>
            <a:r>
              <a:rPr lang="en-US" dirty="0" err="1" smtClean="0"/>
              <a:t>cecocolic</a:t>
            </a:r>
            <a:r>
              <a:rPr lang="en-US" dirty="0" smtClean="0"/>
              <a:t> intussusception</a:t>
            </a:r>
          </a:p>
          <a:p>
            <a:r>
              <a:rPr lang="en-US" dirty="0" smtClean="0"/>
              <a:t>Valsalva retinopathy</a:t>
            </a:r>
          </a:p>
          <a:p>
            <a:r>
              <a:rPr lang="en-US" dirty="0" err="1" smtClean="0"/>
              <a:t>Proctitis</a:t>
            </a:r>
            <a:endParaRPr lang="en-US" dirty="0" smtClean="0"/>
          </a:p>
          <a:p>
            <a:r>
              <a:rPr lang="en-US" dirty="0" smtClean="0"/>
              <a:t>Air embolism</a:t>
            </a:r>
          </a:p>
          <a:p>
            <a:r>
              <a:rPr lang="en-US" dirty="0" smtClean="0"/>
              <a:t>Voice change (perforation)</a:t>
            </a:r>
          </a:p>
          <a:p>
            <a:r>
              <a:rPr lang="en-US" dirty="0" err="1" smtClean="0"/>
              <a:t>Corneoscleral</a:t>
            </a:r>
            <a:r>
              <a:rPr lang="en-US" dirty="0" smtClean="0"/>
              <a:t> perforation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Small bowel perforation</a:t>
            </a:r>
          </a:p>
          <a:p>
            <a:r>
              <a:rPr lang="en-US" dirty="0" smtClean="0"/>
              <a:t>Hepatic injury</a:t>
            </a:r>
          </a:p>
          <a:p>
            <a:r>
              <a:rPr lang="en-US" dirty="0" smtClean="0"/>
              <a:t>Abdominal compartment syndrome</a:t>
            </a:r>
          </a:p>
          <a:p>
            <a:r>
              <a:rPr lang="en-US" dirty="0" smtClean="0"/>
              <a:t>Ureteral obstruction</a:t>
            </a:r>
          </a:p>
          <a:p>
            <a:r>
              <a:rPr lang="en-US" dirty="0" smtClean="0"/>
              <a:t>SMA thrombosis</a:t>
            </a:r>
          </a:p>
          <a:p>
            <a:r>
              <a:rPr lang="en-US" dirty="0" smtClean="0"/>
              <a:t>Cholesterol embolism</a:t>
            </a:r>
          </a:p>
          <a:p>
            <a:r>
              <a:rPr lang="en-US" dirty="0" smtClean="0"/>
              <a:t>External iliac artery aneurysm rupture</a:t>
            </a:r>
          </a:p>
          <a:p>
            <a:r>
              <a:rPr lang="en-US" dirty="0" err="1" smtClean="0"/>
              <a:t>Chilaiditi</a:t>
            </a:r>
            <a:r>
              <a:rPr lang="en-US" dirty="0" smtClean="0"/>
              <a:t> syndrome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558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00000"/>
                </a:solidFill>
              </a:rPr>
              <a:t>Other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Mucosal </a:t>
            </a:r>
            <a:r>
              <a:rPr lang="en-US" dirty="0" err="1" smtClean="0"/>
              <a:t>pseudolipomatosis</a:t>
            </a:r>
            <a:endParaRPr lang="en-US" dirty="0" smtClean="0"/>
          </a:p>
          <a:p>
            <a:r>
              <a:rPr lang="en-US" dirty="0" smtClean="0"/>
              <a:t>Tetraplegia</a:t>
            </a:r>
          </a:p>
          <a:p>
            <a:r>
              <a:rPr lang="en-US" dirty="0" smtClean="0"/>
              <a:t>Others…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02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Review </a:t>
            </a:r>
            <a:r>
              <a:rPr lang="en-US" dirty="0">
                <a:solidFill>
                  <a:schemeClr val="tx1"/>
                </a:solidFill>
              </a:rPr>
              <a:t>symptoms and clinical presentation associated with splenic injury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Discuss the prevalence of splenic injury and mortality associated with splenic </a:t>
            </a:r>
            <a:r>
              <a:rPr lang="en-US" dirty="0" smtClean="0">
                <a:solidFill>
                  <a:schemeClr val="tx1"/>
                </a:solidFill>
              </a:rPr>
              <a:t>injury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Discuss </a:t>
            </a:r>
            <a:r>
              <a:rPr lang="en-US" dirty="0">
                <a:solidFill>
                  <a:schemeClr val="tx1"/>
                </a:solidFill>
              </a:rPr>
              <a:t>uncommon complications of screening colonoscopy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Review risk factors for complications of colonoscopy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111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- Ahmed M, </a:t>
            </a:r>
            <a:r>
              <a:rPr lang="en-US" dirty="0" err="1"/>
              <a:t>Habis</a:t>
            </a:r>
            <a:r>
              <a:rPr lang="en-US" dirty="0"/>
              <a:t> S, Saeed R, Mahmoud A, Kwok SH. Grade III Spleen Laceration After a Colonoscopy Treated with Splenic Artery Embolization: A Case </a:t>
            </a:r>
            <a:r>
              <a:rPr lang="en-US" dirty="0" err="1"/>
              <a:t>Report.Cureus</a:t>
            </a:r>
            <a:r>
              <a:rPr lang="en-US" dirty="0"/>
              <a:t>. 2019 Jan 8;11(1):e3843. </a:t>
            </a:r>
            <a:r>
              <a:rPr lang="en-US" dirty="0" err="1"/>
              <a:t>doi</a:t>
            </a:r>
            <a:r>
              <a:rPr lang="en-US" dirty="0"/>
              <a:t>: 10.7759/cureus.3843. </a:t>
            </a:r>
          </a:p>
          <a:p>
            <a:r>
              <a:rPr lang="en-US" dirty="0"/>
              <a:t>- Forsberg A, </a:t>
            </a:r>
            <a:r>
              <a:rPr lang="en-US" dirty="0" err="1"/>
              <a:t>Hammar</a:t>
            </a:r>
            <a:r>
              <a:rPr lang="en-US" dirty="0"/>
              <a:t> U, </a:t>
            </a:r>
            <a:r>
              <a:rPr lang="en-US" dirty="0" err="1"/>
              <a:t>Ekbom</a:t>
            </a:r>
            <a:r>
              <a:rPr lang="en-US" dirty="0"/>
              <a:t> A, </a:t>
            </a:r>
            <a:r>
              <a:rPr lang="en-US" dirty="0" err="1"/>
              <a:t>Hultcrantz</a:t>
            </a:r>
            <a:r>
              <a:rPr lang="en-US" dirty="0"/>
              <a:t> R. A register-based study: adverse events in colonoscopies performed in Sweden 2001-2013.Scand J </a:t>
            </a:r>
            <a:r>
              <a:rPr lang="en-US" dirty="0" err="1"/>
              <a:t>Gastroenterol</a:t>
            </a:r>
            <a:r>
              <a:rPr lang="en-US" dirty="0"/>
              <a:t>. 2017 Sep;52(9):1042-1047. </a:t>
            </a:r>
            <a:r>
              <a:rPr lang="en-US" dirty="0" err="1"/>
              <a:t>doi</a:t>
            </a:r>
            <a:r>
              <a:rPr lang="en-US" dirty="0"/>
              <a:t>: 10.1080/00365521.2017.1334812. </a:t>
            </a:r>
            <a:r>
              <a:rPr lang="en-US" dirty="0" err="1"/>
              <a:t>Epub</a:t>
            </a:r>
            <a:r>
              <a:rPr lang="en-US" dirty="0"/>
              <a:t> 2017 May 31.</a:t>
            </a:r>
          </a:p>
          <a:p>
            <a:r>
              <a:rPr lang="en-US" dirty="0" smtClean="0"/>
              <a:t>- </a:t>
            </a:r>
            <a:r>
              <a:rPr lang="en-US" dirty="0"/>
              <a:t>Ha, J.F, D. Minchin. Splenic injury in colonoscopy: a review. </a:t>
            </a:r>
            <a:r>
              <a:rPr lang="en-US" dirty="0" err="1"/>
              <a:t>Int</a:t>
            </a:r>
            <a:r>
              <a:rPr lang="en-US" dirty="0"/>
              <a:t> J </a:t>
            </a:r>
            <a:r>
              <a:rPr lang="en-US" dirty="0" err="1"/>
              <a:t>Surg</a:t>
            </a:r>
            <a:r>
              <a:rPr lang="en-US" dirty="0"/>
              <a:t>, 7 (2009), pp. 424-427.</a:t>
            </a:r>
          </a:p>
          <a:p>
            <a:r>
              <a:rPr lang="en-US" dirty="0"/>
              <a:t>- </a:t>
            </a:r>
            <a:r>
              <a:rPr lang="en-US" dirty="0" err="1"/>
              <a:t>Laanani</a:t>
            </a:r>
            <a:r>
              <a:rPr lang="en-US" dirty="0"/>
              <a:t> M, </a:t>
            </a:r>
            <a:r>
              <a:rPr lang="en-US" dirty="0" err="1"/>
              <a:t>Coste</a:t>
            </a:r>
            <a:r>
              <a:rPr lang="en-US" dirty="0"/>
              <a:t> J, </a:t>
            </a:r>
            <a:r>
              <a:rPr lang="en-US" dirty="0" err="1"/>
              <a:t>Blotière</a:t>
            </a:r>
            <a:r>
              <a:rPr lang="en-US" dirty="0"/>
              <a:t> PO, </a:t>
            </a:r>
            <a:r>
              <a:rPr lang="en-US" dirty="0" err="1"/>
              <a:t>Carbonnel</a:t>
            </a:r>
            <a:r>
              <a:rPr lang="en-US" dirty="0"/>
              <a:t> F, Weill A. Patient, Procedure, and </a:t>
            </a:r>
            <a:r>
              <a:rPr lang="en-US" dirty="0" err="1"/>
              <a:t>Endoscopist</a:t>
            </a:r>
            <a:r>
              <a:rPr lang="en-US" dirty="0"/>
              <a:t> Risk Factors for Perforation, Bleeding, and Splenic Injury After Colonoscopies. </a:t>
            </a:r>
            <a:r>
              <a:rPr lang="en-US" dirty="0" err="1"/>
              <a:t>Clin</a:t>
            </a:r>
            <a:r>
              <a:rPr lang="en-US" dirty="0"/>
              <a:t> </a:t>
            </a:r>
            <a:r>
              <a:rPr lang="en-US" dirty="0" err="1"/>
              <a:t>Gastroenterol</a:t>
            </a:r>
            <a:r>
              <a:rPr lang="en-US" dirty="0"/>
              <a:t> </a:t>
            </a:r>
            <a:r>
              <a:rPr lang="en-US" dirty="0" err="1"/>
              <a:t>Hepatol</a:t>
            </a:r>
            <a:r>
              <a:rPr lang="en-US" dirty="0"/>
              <a:t>. 2019 Mar;17(4):719-727.e13. </a:t>
            </a:r>
            <a:r>
              <a:rPr lang="en-US" dirty="0" err="1"/>
              <a:t>doi</a:t>
            </a:r>
            <a:r>
              <a:rPr lang="en-US" dirty="0"/>
              <a:t>: 10.1016/j.cgh.2018.08.005. </a:t>
            </a:r>
            <a:r>
              <a:rPr lang="en-US" dirty="0" err="1"/>
              <a:t>Epub</a:t>
            </a:r>
            <a:r>
              <a:rPr lang="en-US" dirty="0"/>
              <a:t> 2018 Aug 9.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Lahat</a:t>
            </a:r>
            <a:r>
              <a:rPr lang="en-US" dirty="0" smtClean="0"/>
              <a:t> E, </a:t>
            </a:r>
            <a:r>
              <a:rPr lang="en-US" dirty="0" err="1" smtClean="0"/>
              <a:t>Nevler</a:t>
            </a:r>
            <a:r>
              <a:rPr lang="en-US" dirty="0" smtClean="0"/>
              <a:t> A, </a:t>
            </a:r>
            <a:r>
              <a:rPr lang="en-US" dirty="0" err="1" smtClean="0"/>
              <a:t>Batumsky</a:t>
            </a:r>
            <a:r>
              <a:rPr lang="en-US" dirty="0" smtClean="0"/>
              <a:t> M, Shapiro R, </a:t>
            </a:r>
            <a:r>
              <a:rPr lang="en-US" dirty="0" err="1" smtClean="0"/>
              <a:t>Zmora</a:t>
            </a:r>
            <a:r>
              <a:rPr lang="en-US" dirty="0" smtClean="0"/>
              <a:t> O, </a:t>
            </a:r>
            <a:r>
              <a:rPr lang="en-US" dirty="0" err="1" smtClean="0"/>
              <a:t>Gutman</a:t>
            </a:r>
            <a:r>
              <a:rPr lang="en-US" dirty="0" smtClean="0"/>
              <a:t> M. Diagnosis and management of splenic injury following colonoscopy: algorithm and case series. Tech </a:t>
            </a:r>
            <a:r>
              <a:rPr lang="en-US" dirty="0" err="1" smtClean="0"/>
              <a:t>Coloproctol</a:t>
            </a:r>
            <a:r>
              <a:rPr lang="en-US" dirty="0" smtClean="0"/>
              <a:t>. 2016 Mar;20(3):163-9. </a:t>
            </a:r>
            <a:r>
              <a:rPr lang="en-US" dirty="0" err="1" smtClean="0"/>
              <a:t>doi</a:t>
            </a:r>
            <a:r>
              <a:rPr lang="en-US" dirty="0" smtClean="0"/>
              <a:t>: 10.1007/s10151-015-1422-2. </a:t>
            </a:r>
            <a:r>
              <a:rPr lang="en-US" dirty="0" err="1" smtClean="0"/>
              <a:t>Epub</a:t>
            </a:r>
            <a:r>
              <a:rPr lang="en-US" dirty="0" smtClean="0"/>
              <a:t> 2016 Jan 13.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46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15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57 year-old male with PMH hyperlipidemia and tobacco use presents for routine screening colonoscopy.  No previous surgeries or radiation.  Asymptomatic on day of procedure. Normal abdominal exam.</a:t>
            </a:r>
          </a:p>
        </p:txBody>
      </p:sp>
    </p:spTree>
    <p:extLst>
      <p:ext uri="{BB962C8B-B14F-4D97-AF65-F5344CB8AC3E}">
        <p14:creationId xmlns:p14="http://schemas.microsoft.com/office/powerpoint/2010/main" val="2206396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Colonoscopy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Midazolam 5 mg, Fentanyl 325 mcg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abdominal pressure or repositioning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Severe left sided diverticulosis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 small CF polypectomies (hyperplastic)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Unremarkable recovery and discharge</a:t>
            </a:r>
          </a:p>
        </p:txBody>
      </p:sp>
    </p:spTree>
    <p:extLst>
      <p:ext uri="{BB962C8B-B14F-4D97-AF65-F5344CB8AC3E}">
        <p14:creationId xmlns:p14="http://schemas.microsoft.com/office/powerpoint/2010/main" val="260879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2:45 pm: wife called the clinic and reported the patient was having chest pain.  Directed to call EMS.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Patient lost consciousness prior to arrival of EMS, AOx3 upon EMS arrival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Initially refused transport</a:t>
            </a:r>
          </a:p>
        </p:txBody>
      </p:sp>
    </p:spTree>
    <p:extLst>
      <p:ext uri="{BB962C8B-B14F-4D97-AF65-F5344CB8AC3E}">
        <p14:creationId xmlns:p14="http://schemas.microsoft.com/office/powerpoint/2010/main" val="125752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Eventually convinced by EMS to transport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Cardiac arrest </a:t>
            </a:r>
            <a:r>
              <a:rPr lang="en-US" dirty="0" err="1" smtClean="0">
                <a:solidFill>
                  <a:schemeClr val="tx1"/>
                </a:solidFill>
              </a:rPr>
              <a:t>en</a:t>
            </a:r>
            <a:r>
              <a:rPr lang="en-US" dirty="0" smtClean="0">
                <a:solidFill>
                  <a:schemeClr val="tx1"/>
                </a:solidFill>
              </a:rPr>
              <a:t> route to hospital, ROSC once in the 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Initial scan demonstrated a splenic laceration, not-graded</a:t>
            </a:r>
          </a:p>
        </p:txBody>
      </p:sp>
    </p:spTree>
    <p:extLst>
      <p:ext uri="{BB962C8B-B14F-4D97-AF65-F5344CB8AC3E}">
        <p14:creationId xmlns:p14="http://schemas.microsoft.com/office/powerpoint/2010/main" val="3469600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Splenic injury managed conservatively with serial transfusion by GI and GS, VSS stable after ROSC and never required </a:t>
            </a:r>
            <a:r>
              <a:rPr lang="en-US" dirty="0" err="1" smtClean="0">
                <a:solidFill>
                  <a:schemeClr val="tx1"/>
                </a:solidFill>
              </a:rPr>
              <a:t>pressors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 HD #5, diagnosed with brain death, care withdrawn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Autopsy requested by physicians – family declined</a:t>
            </a:r>
          </a:p>
        </p:txBody>
      </p:sp>
    </p:spTree>
    <p:extLst>
      <p:ext uri="{BB962C8B-B14F-4D97-AF65-F5344CB8AC3E}">
        <p14:creationId xmlns:p14="http://schemas.microsoft.com/office/powerpoint/2010/main" val="2094549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Splenic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French study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million </a:t>
            </a:r>
            <a:r>
              <a:rPr lang="en-US" dirty="0" smtClean="0">
                <a:solidFill>
                  <a:schemeClr val="tx1"/>
                </a:solidFill>
              </a:rPr>
              <a:t>colonoscopies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splenic injury rate of 0.20 – 0.34 per 10,000 procedures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30-day </a:t>
            </a:r>
            <a:r>
              <a:rPr lang="en-US" dirty="0">
                <a:solidFill>
                  <a:schemeClr val="tx1"/>
                </a:solidFill>
              </a:rPr>
              <a:t>mortality of 3.61% in the splenic injury </a:t>
            </a:r>
            <a:r>
              <a:rPr lang="en-US" dirty="0" smtClean="0">
                <a:solidFill>
                  <a:schemeClr val="tx1"/>
                </a:solidFill>
              </a:rPr>
              <a:t>population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Swedish study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approximately 590,000 </a:t>
            </a:r>
            <a:r>
              <a:rPr lang="en-US" dirty="0" smtClean="0">
                <a:solidFill>
                  <a:schemeClr val="tx1"/>
                </a:solidFill>
              </a:rPr>
              <a:t>colonoscopies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0.5 </a:t>
            </a:r>
            <a:r>
              <a:rPr lang="en-US" dirty="0">
                <a:solidFill>
                  <a:schemeClr val="tx1"/>
                </a:solidFill>
              </a:rPr>
              <a:t>splenic injuries per 10,000 procedures 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one death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7724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00000"/>
                </a:solidFill>
              </a:rPr>
              <a:t>Risk Factors</a:t>
            </a:r>
            <a:endParaRPr lang="en-US" dirty="0">
              <a:solidFill>
                <a:srgbClr val="5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History of abdominal surgery</a:t>
            </a:r>
          </a:p>
          <a:p>
            <a:r>
              <a:rPr lang="en-US" dirty="0"/>
              <a:t>Adhesions</a:t>
            </a:r>
          </a:p>
          <a:p>
            <a:r>
              <a:rPr lang="en-US" dirty="0"/>
              <a:t>Splenomegaly</a:t>
            </a:r>
          </a:p>
          <a:p>
            <a:r>
              <a:rPr lang="en-US" dirty="0"/>
              <a:t>Inflammation</a:t>
            </a:r>
          </a:p>
          <a:p>
            <a:r>
              <a:rPr lang="en-US" dirty="0"/>
              <a:t>Anticoagulation</a:t>
            </a:r>
          </a:p>
          <a:p>
            <a:r>
              <a:rPr lang="en-US" dirty="0"/>
              <a:t>Smoking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Inexperience</a:t>
            </a:r>
          </a:p>
          <a:p>
            <a:r>
              <a:rPr lang="en-US" dirty="0"/>
              <a:t>Biopsy or polypectomy in splenic flexure</a:t>
            </a:r>
          </a:p>
          <a:p>
            <a:r>
              <a:rPr lang="en-US" dirty="0"/>
              <a:t>Excess traction</a:t>
            </a:r>
          </a:p>
          <a:p>
            <a:r>
              <a:rPr lang="en-US" dirty="0"/>
              <a:t>External pressure</a:t>
            </a:r>
          </a:p>
          <a:p>
            <a:r>
              <a:rPr lang="en-US" dirty="0"/>
              <a:t>Straightening of the instrument</a:t>
            </a:r>
          </a:p>
          <a:p>
            <a:r>
              <a:rPr lang="en-US" dirty="0"/>
              <a:t>Technically difficult colonoscopy</a:t>
            </a:r>
          </a:p>
          <a:p>
            <a:r>
              <a:rPr lang="en-US" dirty="0"/>
              <a:t>Excessive insufflation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3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1019</Words>
  <Application>Microsoft Office PowerPoint</Application>
  <PresentationFormat>On-screen Show (4:3)</PresentationFormat>
  <Paragraphs>156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Georgia</vt:lpstr>
      <vt:lpstr>Tungsten Medium</vt:lpstr>
      <vt:lpstr>Office Theme</vt:lpstr>
      <vt:lpstr>Splenic Injury in Colonoscopy</vt:lpstr>
      <vt:lpstr>Learning Objectives</vt:lpstr>
      <vt:lpstr>Case</vt:lpstr>
      <vt:lpstr>Case</vt:lpstr>
      <vt:lpstr>Case</vt:lpstr>
      <vt:lpstr>Case</vt:lpstr>
      <vt:lpstr>Case</vt:lpstr>
      <vt:lpstr>Splenic Injury</vt:lpstr>
      <vt:lpstr>Risk Factors</vt:lpstr>
      <vt:lpstr>Management</vt:lpstr>
      <vt:lpstr>Splenic Injury Grading</vt:lpstr>
      <vt:lpstr>Splenic Injury Grading</vt:lpstr>
      <vt:lpstr>Definitive Management</vt:lpstr>
      <vt:lpstr>Splenic Injury</vt:lpstr>
      <vt:lpstr>Other Complications</vt:lpstr>
      <vt:lpstr>Other Complications</vt:lpstr>
      <vt:lpstr>Other Complications</vt:lpstr>
      <vt:lpstr>Other Complications</vt:lpstr>
      <vt:lpstr>Other Complications</vt:lpstr>
      <vt:lpstr>References</vt:lpstr>
      <vt:lpstr>Questions?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Larua Root</dc:creator>
  <cp:lastModifiedBy>Williamson, Brandon T.</cp:lastModifiedBy>
  <cp:revision>37</cp:revision>
  <dcterms:created xsi:type="dcterms:W3CDTF">2017-04-06T15:59:40Z</dcterms:created>
  <dcterms:modified xsi:type="dcterms:W3CDTF">2019-10-22T20:04:39Z</dcterms:modified>
</cp:coreProperties>
</file>