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81"/>
  </p:notesMasterIdLst>
  <p:sldIdLst>
    <p:sldId id="256" r:id="rId3"/>
    <p:sldId id="313" r:id="rId4"/>
    <p:sldId id="293" r:id="rId5"/>
    <p:sldId id="258" r:id="rId6"/>
    <p:sldId id="394" r:id="rId7"/>
    <p:sldId id="259" r:id="rId8"/>
    <p:sldId id="261" r:id="rId9"/>
    <p:sldId id="262" r:id="rId10"/>
    <p:sldId id="395" r:id="rId11"/>
    <p:sldId id="330" r:id="rId12"/>
    <p:sldId id="798" r:id="rId13"/>
    <p:sldId id="750" r:id="rId14"/>
    <p:sldId id="727" r:id="rId15"/>
    <p:sldId id="455" r:id="rId16"/>
    <p:sldId id="751" r:id="rId17"/>
    <p:sldId id="752" r:id="rId18"/>
    <p:sldId id="753" r:id="rId19"/>
    <p:sldId id="794" r:id="rId20"/>
    <p:sldId id="463" r:id="rId21"/>
    <p:sldId id="754" r:id="rId22"/>
    <p:sldId id="793" r:id="rId23"/>
    <p:sldId id="755" r:id="rId24"/>
    <p:sldId id="799" r:id="rId25"/>
    <p:sldId id="473" r:id="rId26"/>
    <p:sldId id="787" r:id="rId27"/>
    <p:sldId id="788" r:id="rId28"/>
    <p:sldId id="790" r:id="rId29"/>
    <p:sldId id="789" r:id="rId30"/>
    <p:sldId id="801" r:id="rId31"/>
    <p:sldId id="618" r:id="rId32"/>
    <p:sldId id="756" r:id="rId33"/>
    <p:sldId id="757" r:id="rId34"/>
    <p:sldId id="758" r:id="rId35"/>
    <p:sldId id="759" r:id="rId36"/>
    <p:sldId id="747" r:id="rId37"/>
    <p:sldId id="712" r:id="rId38"/>
    <p:sldId id="760" r:id="rId39"/>
    <p:sldId id="761" r:id="rId40"/>
    <p:sldId id="762" r:id="rId41"/>
    <p:sldId id="763" r:id="rId42"/>
    <p:sldId id="795" r:id="rId43"/>
    <p:sldId id="764" r:id="rId44"/>
    <p:sldId id="765" r:id="rId45"/>
    <p:sldId id="766" r:id="rId46"/>
    <p:sldId id="767" r:id="rId47"/>
    <p:sldId id="768" r:id="rId48"/>
    <p:sldId id="769" r:id="rId49"/>
    <p:sldId id="615" r:id="rId50"/>
    <p:sldId id="800" r:id="rId51"/>
    <p:sldId id="550" r:id="rId52"/>
    <p:sldId id="770" r:id="rId53"/>
    <p:sldId id="771" r:id="rId54"/>
    <p:sldId id="772" r:id="rId55"/>
    <p:sldId id="773" r:id="rId56"/>
    <p:sldId id="796" r:id="rId57"/>
    <p:sldId id="448" r:id="rId58"/>
    <p:sldId id="774" r:id="rId59"/>
    <p:sldId id="775" r:id="rId60"/>
    <p:sldId id="776" r:id="rId61"/>
    <p:sldId id="777" r:id="rId62"/>
    <p:sldId id="802" r:id="rId63"/>
    <p:sldId id="565" r:id="rId64"/>
    <p:sldId id="778" r:id="rId65"/>
    <p:sldId id="779" r:id="rId66"/>
    <p:sldId id="780" r:id="rId67"/>
    <p:sldId id="797" r:id="rId68"/>
    <p:sldId id="724" r:id="rId69"/>
    <p:sldId id="781" r:id="rId70"/>
    <p:sldId id="785" r:id="rId71"/>
    <p:sldId id="782" r:id="rId72"/>
    <p:sldId id="783" r:id="rId73"/>
    <p:sldId id="786" r:id="rId74"/>
    <p:sldId id="784" r:id="rId75"/>
    <p:sldId id="791" r:id="rId76"/>
    <p:sldId id="792" r:id="rId77"/>
    <p:sldId id="803" r:id="rId78"/>
    <p:sldId id="495" r:id="rId79"/>
    <p:sldId id="496" r:id="rId80"/>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2394" algn="l" rtl="0" fontAlgn="base">
      <a:spcBef>
        <a:spcPct val="0"/>
      </a:spcBef>
      <a:spcAft>
        <a:spcPct val="0"/>
      </a:spcAft>
      <a:defRPr sz="2200" kern="1200">
        <a:solidFill>
          <a:schemeClr val="tx1"/>
        </a:solidFill>
        <a:latin typeface="Arial" charset="0"/>
        <a:ea typeface="+mn-ea"/>
        <a:cs typeface="+mn-cs"/>
      </a:defRPr>
    </a:lvl2pPr>
    <a:lvl3pPr marL="824789" algn="l" rtl="0" fontAlgn="base">
      <a:spcBef>
        <a:spcPct val="0"/>
      </a:spcBef>
      <a:spcAft>
        <a:spcPct val="0"/>
      </a:spcAft>
      <a:defRPr sz="2200" kern="1200">
        <a:solidFill>
          <a:schemeClr val="tx1"/>
        </a:solidFill>
        <a:latin typeface="Arial" charset="0"/>
        <a:ea typeface="+mn-ea"/>
        <a:cs typeface="+mn-cs"/>
      </a:defRPr>
    </a:lvl3pPr>
    <a:lvl4pPr marL="1237183" algn="l" rtl="0" fontAlgn="base">
      <a:spcBef>
        <a:spcPct val="0"/>
      </a:spcBef>
      <a:spcAft>
        <a:spcPct val="0"/>
      </a:spcAft>
      <a:defRPr sz="2200" kern="1200">
        <a:solidFill>
          <a:schemeClr val="tx1"/>
        </a:solidFill>
        <a:latin typeface="Arial" charset="0"/>
        <a:ea typeface="+mn-ea"/>
        <a:cs typeface="+mn-cs"/>
      </a:defRPr>
    </a:lvl4pPr>
    <a:lvl5pPr marL="1649578" algn="l" rtl="0" fontAlgn="base">
      <a:spcBef>
        <a:spcPct val="0"/>
      </a:spcBef>
      <a:spcAft>
        <a:spcPct val="0"/>
      </a:spcAft>
      <a:defRPr sz="2200" kern="1200">
        <a:solidFill>
          <a:schemeClr val="tx1"/>
        </a:solidFill>
        <a:latin typeface="Arial" charset="0"/>
        <a:ea typeface="+mn-ea"/>
        <a:cs typeface="+mn-cs"/>
      </a:defRPr>
    </a:lvl5pPr>
    <a:lvl6pPr marL="2061972" algn="l" defTabSz="824789" rtl="0" eaLnBrk="1" latinLnBrk="0" hangingPunct="1">
      <a:defRPr sz="2200" kern="1200">
        <a:solidFill>
          <a:schemeClr val="tx1"/>
        </a:solidFill>
        <a:latin typeface="Arial" charset="0"/>
        <a:ea typeface="+mn-ea"/>
        <a:cs typeface="+mn-cs"/>
      </a:defRPr>
    </a:lvl6pPr>
    <a:lvl7pPr marL="2474366" algn="l" defTabSz="824789" rtl="0" eaLnBrk="1" latinLnBrk="0" hangingPunct="1">
      <a:defRPr sz="2200" kern="1200">
        <a:solidFill>
          <a:schemeClr val="tx1"/>
        </a:solidFill>
        <a:latin typeface="Arial" charset="0"/>
        <a:ea typeface="+mn-ea"/>
        <a:cs typeface="+mn-cs"/>
      </a:defRPr>
    </a:lvl7pPr>
    <a:lvl8pPr marL="2886761" algn="l" defTabSz="824789" rtl="0" eaLnBrk="1" latinLnBrk="0" hangingPunct="1">
      <a:defRPr sz="2200" kern="1200">
        <a:solidFill>
          <a:schemeClr val="tx1"/>
        </a:solidFill>
        <a:latin typeface="Arial" charset="0"/>
        <a:ea typeface="+mn-ea"/>
        <a:cs typeface="+mn-cs"/>
      </a:defRPr>
    </a:lvl8pPr>
    <a:lvl9pPr marL="3299155" algn="l" defTabSz="824789"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Strayer" initials="SS" lastIdx="1" clrIdx="0">
    <p:extLst>
      <p:ext uri="{19B8F6BF-5375-455C-9EA6-DF929625EA0E}">
        <p15:presenceInfo xmlns:p15="http://schemas.microsoft.com/office/powerpoint/2012/main" userId="S-1-5-21-2290672497-494310734-1269314942-7688" providerId="AD"/>
      </p:ext>
    </p:extLst>
  </p:cmAuthor>
  <p:cmAuthor id="2" name="Scott Strayer" initials="SS [2]" lastIdx="0" clrIdx="1">
    <p:extLst>
      <p:ext uri="{19B8F6BF-5375-455C-9EA6-DF929625EA0E}">
        <p15:presenceInfo xmlns:p15="http://schemas.microsoft.com/office/powerpoint/2012/main" userId="S-1-5-21-3362134674-1434254870-618424018-409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5" autoAdjust="0"/>
    <p:restoredTop sz="75706" autoAdjust="0"/>
  </p:normalViewPr>
  <p:slideViewPr>
    <p:cSldViewPr showGuides="1">
      <p:cViewPr varScale="1">
        <p:scale>
          <a:sx n="65" d="100"/>
          <a:sy n="65" d="100"/>
        </p:scale>
        <p:origin x="1891" y="38"/>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2B3F7-E534-4147-BBF7-5C57FB1D377D}" type="datetimeFigureOut">
              <a:rPr lang="en-US" smtClean="0"/>
              <a:pPr/>
              <a:t>11/5/2022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41BAD-669C-463D-AA77-351EA2D3FFDF}" type="slidenum">
              <a:rPr lang="en-US" smtClean="0"/>
              <a:pPr/>
              <a:t>‹#›</a:t>
            </a:fld>
            <a:endParaRPr lang="en-US"/>
          </a:p>
        </p:txBody>
      </p:sp>
    </p:spTree>
    <p:extLst>
      <p:ext uri="{BB962C8B-B14F-4D97-AF65-F5344CB8AC3E}">
        <p14:creationId xmlns:p14="http://schemas.microsoft.com/office/powerpoint/2010/main" val="367806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Otherwise known as decreasing the bed-side stack </a:t>
            </a:r>
          </a:p>
        </p:txBody>
      </p:sp>
      <p:sp>
        <p:nvSpPr>
          <p:cNvPr id="4" name="Slide Number Placeholder 3"/>
          <p:cNvSpPr>
            <a:spLocks noGrp="1"/>
          </p:cNvSpPr>
          <p:nvPr>
            <p:ph type="sldNum" sz="quarter" idx="10"/>
          </p:nvPr>
        </p:nvSpPr>
        <p:spPr/>
        <p:txBody>
          <a:bodyPr/>
          <a:lstStyle/>
          <a:p>
            <a:fld id="{22241BAD-669C-463D-AA77-351EA2D3FFDF}" type="slidenum">
              <a:rPr lang="en-US" smtClean="0"/>
              <a:pPr/>
              <a:t>3</a:t>
            </a:fld>
            <a:endParaRPr lang="en-US"/>
          </a:p>
        </p:txBody>
      </p:sp>
    </p:spTree>
    <p:extLst>
      <p:ext uri="{BB962C8B-B14F-4D97-AF65-F5344CB8AC3E}">
        <p14:creationId xmlns:p14="http://schemas.microsoft.com/office/powerpoint/2010/main" val="254968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notable differences exist between the 2016 USPSTF recommendation and the 2018 American Cancer Society (ACS) and 2017 U.S. Multi-Society Task Force (USMSTF) recommendations. The ACS recommends CRC screening for all adults beginning at age 45 (conditional recommendation), the USMSTF recommends that African Americans begin screening at 45 years and others at age 50 years, and the USPSTF recommends that screening begin at age 50 for all people. The USPSTF and USMSTF both recommend colonoscopy, FIT, FS with or without FIT, stool DNA (</a:t>
            </a:r>
            <a:r>
              <a:rPr lang="en-US" dirty="0" err="1"/>
              <a:t>sDNA</a:t>
            </a:r>
            <a:r>
              <a:rPr lang="en-US" dirty="0"/>
              <a:t>) with FIT, and CTC, but the USMSTF prioritizes certain strategies over others (colonoscopy and FIT as the first tier) and recommends capsule endoscopy (third tier). There is also variation in the recommended age to stop screening, with recommended ages to stop spanning from 74 to 85 years. Notably, two groups (CTFPHC, Council of the European Union) do not recommend colonoscopy to screen for CRC, and the American Academy of Family Physicians does not recommend CTC.</a:t>
            </a:r>
          </a:p>
          <a:p>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16</a:t>
            </a:fld>
            <a:endParaRPr lang="en-US"/>
          </a:p>
        </p:txBody>
      </p:sp>
    </p:spTree>
    <p:extLst>
      <p:ext uri="{BB962C8B-B14F-4D97-AF65-F5344CB8AC3E}">
        <p14:creationId xmlns:p14="http://schemas.microsoft.com/office/powerpoint/2010/main" val="95079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updated review, the USPSTF found 33 studies on the effectiveness of screening versus no screening and found a significant decrease in the risk of colorectal cancer mortality with screening.</a:t>
            </a:r>
          </a:p>
          <a:p>
            <a:r>
              <a:rPr lang="en-US" dirty="0"/>
              <a:t>There is no evidence to favor a specific screening method, although combined stool DNA testing with fecal immunochemical testing (Cologuard) results in more false-positive results, more follow-up colonoscopies, higher overall screening costs, and more associated adverse events with no additional reduction in mortality (overuse alert!). </a:t>
            </a:r>
          </a:p>
          <a:p>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17</a:t>
            </a:fld>
            <a:endParaRPr lang="en-US"/>
          </a:p>
        </p:txBody>
      </p:sp>
    </p:spTree>
    <p:extLst>
      <p:ext uri="{BB962C8B-B14F-4D97-AF65-F5344CB8AC3E}">
        <p14:creationId xmlns:p14="http://schemas.microsoft.com/office/powerpoint/2010/main" val="137430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41BAD-669C-463D-AA77-351EA2D3FFDF}" type="slidenum">
              <a:rPr lang="en-US" smtClean="0"/>
              <a:pPr/>
              <a:t>19</a:t>
            </a:fld>
            <a:endParaRPr lang="en-US"/>
          </a:p>
        </p:txBody>
      </p:sp>
    </p:spTree>
    <p:extLst>
      <p:ext uri="{BB962C8B-B14F-4D97-AF65-F5344CB8AC3E}">
        <p14:creationId xmlns:p14="http://schemas.microsoft.com/office/powerpoint/2010/main" val="934037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STUDY FIGURES THAT SHOW MOST FREQUENT OVERUSE, ETC</a:t>
            </a:r>
          </a:p>
        </p:txBody>
      </p:sp>
      <p:sp>
        <p:nvSpPr>
          <p:cNvPr id="4" name="Slide Number Placeholder 3"/>
          <p:cNvSpPr>
            <a:spLocks noGrp="1"/>
          </p:cNvSpPr>
          <p:nvPr>
            <p:ph type="sldNum" sz="quarter" idx="5"/>
          </p:nvPr>
        </p:nvSpPr>
        <p:spPr/>
        <p:txBody>
          <a:bodyPr/>
          <a:lstStyle/>
          <a:p>
            <a:fld id="{22241BAD-669C-463D-AA77-351EA2D3FFDF}" type="slidenum">
              <a:rPr lang="en-US" smtClean="0"/>
              <a:pPr/>
              <a:t>20</a:t>
            </a:fld>
            <a:endParaRPr lang="en-US"/>
          </a:p>
        </p:txBody>
      </p:sp>
    </p:spTree>
    <p:extLst>
      <p:ext uri="{BB962C8B-B14F-4D97-AF65-F5344CB8AC3E}">
        <p14:creationId xmlns:p14="http://schemas.microsoft.com/office/powerpoint/2010/main" val="247226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POEM aligns with the Canadian Association of General Surgery’s Choosing Wisely Canada recommendation: </a:t>
            </a:r>
            <a:r>
              <a:rPr lang="en-US" sz="1200" b="0" i="0" u="none" strike="noStrike" kern="1200" baseline="0" dirty="0" err="1">
                <a:solidFill>
                  <a:schemeClr val="tx1"/>
                </a:solidFill>
                <a:latin typeface="+mn-lt"/>
                <a:ea typeface="+mn-ea"/>
                <a:cs typeface="+mn-cs"/>
              </a:rPr>
              <a:t>Avoidcolorectal</a:t>
            </a:r>
            <a:r>
              <a:rPr lang="en-US" sz="1200" b="0" i="0" u="none" strike="noStrike" kern="1200" baseline="0" dirty="0">
                <a:solidFill>
                  <a:schemeClr val="tx1"/>
                </a:solidFill>
                <a:latin typeface="+mn-lt"/>
                <a:ea typeface="+mn-ea"/>
                <a:cs typeface="+mn-cs"/>
              </a:rPr>
              <a:t> cancer screening tests in asymptomatic patients with a life expectancy of less than 10 years and with no personal or family history of colorectal neoplasia. </a:t>
            </a:r>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22</a:t>
            </a:fld>
            <a:endParaRPr lang="en-US"/>
          </a:p>
        </p:txBody>
      </p:sp>
    </p:spTree>
    <p:extLst>
      <p:ext uri="{BB962C8B-B14F-4D97-AF65-F5344CB8AC3E}">
        <p14:creationId xmlns:p14="http://schemas.microsoft.com/office/powerpoint/2010/main" val="176833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Talk about shift to value-based care and payments for achieving CRC benchmarks.  How many are receiving this currently?  </a:t>
            </a:r>
          </a:p>
        </p:txBody>
      </p:sp>
      <p:sp>
        <p:nvSpPr>
          <p:cNvPr id="4" name="Slide Number Placeholder 3"/>
          <p:cNvSpPr>
            <a:spLocks noGrp="1"/>
          </p:cNvSpPr>
          <p:nvPr>
            <p:ph type="sldNum" sz="quarter" idx="10"/>
          </p:nvPr>
        </p:nvSpPr>
        <p:spPr/>
        <p:txBody>
          <a:bodyPr/>
          <a:lstStyle/>
          <a:p>
            <a:fld id="{22241BAD-669C-463D-AA77-351EA2D3FFDF}" type="slidenum">
              <a:rPr lang="en-US" smtClean="0"/>
              <a:pPr/>
              <a:t>24</a:t>
            </a:fld>
            <a:endParaRPr lang="en-US"/>
          </a:p>
        </p:txBody>
      </p:sp>
    </p:spTree>
    <p:extLst>
      <p:ext uri="{BB962C8B-B14F-4D97-AF65-F5344CB8AC3E}">
        <p14:creationId xmlns:p14="http://schemas.microsoft.com/office/powerpoint/2010/main" val="78237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Adenoma miss rate (AMR) was calculated as the number of histologically verified lesions detected at second colonoscopy divided by the total number of lesions detected at first and second colonoscopy.</a:t>
            </a:r>
          </a:p>
          <a:p>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25</a:t>
            </a:fld>
            <a:endParaRPr lang="en-US"/>
          </a:p>
        </p:txBody>
      </p:sp>
    </p:spTree>
    <p:extLst>
      <p:ext uri="{BB962C8B-B14F-4D97-AF65-F5344CB8AC3E}">
        <p14:creationId xmlns:p14="http://schemas.microsoft.com/office/powerpoint/2010/main" val="1731607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dig in a little bit to these results in Table 2 from the paper</a:t>
            </a:r>
          </a:p>
        </p:txBody>
      </p:sp>
      <p:sp>
        <p:nvSpPr>
          <p:cNvPr id="4" name="Slide Number Placeholder 3"/>
          <p:cNvSpPr>
            <a:spLocks noGrp="1"/>
          </p:cNvSpPr>
          <p:nvPr>
            <p:ph type="sldNum" sz="quarter" idx="5"/>
          </p:nvPr>
        </p:nvSpPr>
        <p:spPr/>
        <p:txBody>
          <a:bodyPr/>
          <a:lstStyle/>
          <a:p>
            <a:fld id="{22241BAD-669C-463D-AA77-351EA2D3FFDF}" type="slidenum">
              <a:rPr lang="en-US" smtClean="0"/>
              <a:pPr/>
              <a:t>26</a:t>
            </a:fld>
            <a:endParaRPr lang="en-US"/>
          </a:p>
        </p:txBody>
      </p:sp>
    </p:spTree>
    <p:extLst>
      <p:ext uri="{BB962C8B-B14F-4D97-AF65-F5344CB8AC3E}">
        <p14:creationId xmlns:p14="http://schemas.microsoft.com/office/powerpoint/2010/main" val="2070860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was superior in the following subtypes</a:t>
            </a:r>
          </a:p>
          <a:p>
            <a:r>
              <a:rPr lang="en-US" dirty="0"/>
              <a:t>In detail, AMR was lower for AI first for the </a:t>
            </a:r>
          </a:p>
          <a:p>
            <a:pPr lvl="1"/>
            <a:r>
              <a:rPr lang="en-US" dirty="0"/>
              <a:t>≤5 mm (15.9% vs 35.8%; </a:t>
            </a:r>
            <a:r>
              <a:rPr lang="en-US" dirty="0">
                <a:solidFill>
                  <a:srgbClr val="FFFF00"/>
                </a:solidFill>
              </a:rPr>
              <a:t>OR, 0.34; 95% CI, 0.21–0.55</a:t>
            </a:r>
            <a:r>
              <a:rPr lang="en-US" dirty="0"/>
              <a:t>) and </a:t>
            </a:r>
          </a:p>
          <a:p>
            <a:pPr lvl="1"/>
            <a:r>
              <a:rPr lang="en-US" dirty="0"/>
              <a:t>nonpolypoid lesions (16.8% vs 45.8%; </a:t>
            </a:r>
            <a:r>
              <a:rPr lang="en-US" dirty="0">
                <a:solidFill>
                  <a:srgbClr val="FFFF00"/>
                </a:solidFill>
              </a:rPr>
              <a:t>OR, 0.24; 95% CI, 0.13–0.43</a:t>
            </a:r>
            <a:r>
              <a:rPr lang="en-US" dirty="0"/>
              <a:t>), </a:t>
            </a:r>
          </a:p>
          <a:p>
            <a:pPr lvl="1"/>
            <a:r>
              <a:rPr lang="en-US" dirty="0"/>
              <a:t>proximal colon (18.3% vs 32.5%; </a:t>
            </a:r>
            <a:r>
              <a:rPr lang="en-US" dirty="0">
                <a:solidFill>
                  <a:srgbClr val="FFFF00"/>
                </a:solidFill>
              </a:rPr>
              <a:t>OR, 0.46; 95% CI, 0.26–0.78)</a:t>
            </a:r>
            <a:r>
              <a:rPr lang="en-US" dirty="0"/>
              <a:t> and </a:t>
            </a:r>
          </a:p>
          <a:p>
            <a:pPr lvl="1"/>
            <a:r>
              <a:rPr lang="en-US" dirty="0"/>
              <a:t>distal colon (10.8% vs </a:t>
            </a:r>
            <a:r>
              <a:rPr lang="fr-FR" dirty="0"/>
              <a:t>32.1%; </a:t>
            </a:r>
            <a:r>
              <a:rPr lang="fr-FR" dirty="0">
                <a:solidFill>
                  <a:srgbClr val="FFFF00"/>
                </a:solidFill>
              </a:rPr>
              <a:t>OR, 0.25; 95% CI, 0.11–0.57)</a:t>
            </a:r>
            <a:r>
              <a:rPr lang="fr-FR" dirty="0"/>
              <a:t>.</a:t>
            </a:r>
          </a:p>
          <a:p>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27</a:t>
            </a:fld>
            <a:endParaRPr lang="en-US"/>
          </a:p>
        </p:txBody>
      </p:sp>
    </p:spTree>
    <p:extLst>
      <p:ext uri="{BB962C8B-B14F-4D97-AF65-F5344CB8AC3E}">
        <p14:creationId xmlns:p14="http://schemas.microsoft.com/office/powerpoint/2010/main" val="2424586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that long-term complications are not mentioned.  </a:t>
            </a:r>
          </a:p>
        </p:txBody>
      </p:sp>
      <p:sp>
        <p:nvSpPr>
          <p:cNvPr id="4" name="Slide Number Placeholder 3"/>
          <p:cNvSpPr>
            <a:spLocks noGrp="1"/>
          </p:cNvSpPr>
          <p:nvPr>
            <p:ph type="sldNum" sz="quarter" idx="10"/>
          </p:nvPr>
        </p:nvSpPr>
        <p:spPr/>
        <p:txBody>
          <a:bodyPr/>
          <a:lstStyle/>
          <a:p>
            <a:fld id="{22241BAD-669C-463D-AA77-351EA2D3FFDF}" type="slidenum">
              <a:rPr lang="en-US" smtClean="0"/>
              <a:pPr/>
              <a:t>30</a:t>
            </a:fld>
            <a:endParaRPr lang="en-US"/>
          </a:p>
        </p:txBody>
      </p:sp>
    </p:spTree>
    <p:extLst>
      <p:ext uri="{BB962C8B-B14F-4D97-AF65-F5344CB8AC3E}">
        <p14:creationId xmlns:p14="http://schemas.microsoft.com/office/powerpoint/2010/main" val="7713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C659156-C781-4C13-AA24-EF239EC2C030}" type="slidenum">
              <a:rPr lang="en-US"/>
              <a:pPr/>
              <a:t>4</a:t>
            </a:fld>
            <a:endParaRPr lang="en-US"/>
          </a:p>
        </p:txBody>
      </p:sp>
      <p:sp>
        <p:nvSpPr>
          <p:cNvPr id="51202" name="Rectangle 2"/>
          <p:cNvSpPr>
            <a:spLocks noGrp="1" noChangeArrowheads="1"/>
          </p:cNvSpPr>
          <p:nvPr>
            <p:ph type="body" idx="1"/>
          </p:nvPr>
        </p:nvSpPr>
        <p:spPr/>
        <p:txBody>
          <a:bodyPr/>
          <a:lstStyle/>
          <a:p>
            <a:r>
              <a:rPr lang="en-US" dirty="0"/>
              <a:t>Answering the “relevance” question.  So what is pt-oriented….see next slide.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indication for full colonoscopy….I always thought it was just one polyp….READ RATIONALE</a:t>
            </a:r>
          </a:p>
        </p:txBody>
      </p:sp>
      <p:sp>
        <p:nvSpPr>
          <p:cNvPr id="4" name="Slide Number Placeholder 3"/>
          <p:cNvSpPr>
            <a:spLocks noGrp="1"/>
          </p:cNvSpPr>
          <p:nvPr>
            <p:ph type="sldNum" sz="quarter" idx="5"/>
          </p:nvPr>
        </p:nvSpPr>
        <p:spPr/>
        <p:txBody>
          <a:bodyPr/>
          <a:lstStyle/>
          <a:p>
            <a:fld id="{22241BAD-669C-463D-AA77-351EA2D3FFDF}" type="slidenum">
              <a:rPr lang="en-US" smtClean="0"/>
              <a:pPr/>
              <a:t>32</a:t>
            </a:fld>
            <a:endParaRPr lang="en-US"/>
          </a:p>
        </p:txBody>
      </p:sp>
    </p:spTree>
    <p:extLst>
      <p:ext uri="{BB962C8B-B14F-4D97-AF65-F5344CB8AC3E}">
        <p14:creationId xmlns:p14="http://schemas.microsoft.com/office/powerpoint/2010/main" val="3876913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CRC detection rates were higher after 3 cumulative FIT rounds (0.49% vs 0.27%) and the difference was particularly pronounced for lesions located in the proximal colon.</a:t>
            </a:r>
          </a:p>
          <a:p>
            <a:r>
              <a:rPr lang="en-US" dirty="0"/>
              <a:t>Advanced adenoma detection rates were higher with sigmoidoscopy for the first 2 rounds of FIT but were better with FIT after 3 rounds.</a:t>
            </a:r>
          </a:p>
          <a:p>
            <a:r>
              <a:rPr lang="en-US" dirty="0"/>
              <a:t>False positives cannot be calculated because not all screened participants also had a colonoscopy.</a:t>
            </a:r>
          </a:p>
          <a:p>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33</a:t>
            </a:fld>
            <a:endParaRPr lang="en-US"/>
          </a:p>
        </p:txBody>
      </p:sp>
    </p:spTree>
    <p:extLst>
      <p:ext uri="{BB962C8B-B14F-4D97-AF65-F5344CB8AC3E}">
        <p14:creationId xmlns:p14="http://schemas.microsoft.com/office/powerpoint/2010/main" val="1850451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have done endoscopy for vague abdominal symptoms?</a:t>
            </a:r>
          </a:p>
          <a:p>
            <a:r>
              <a:rPr lang="en-US" dirty="0"/>
              <a:t>3% risk is from Nat’l Institute for Health and Care Excellence (READ REF)</a:t>
            </a:r>
          </a:p>
          <a:p>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36</a:t>
            </a:fld>
            <a:endParaRPr lang="en-US"/>
          </a:p>
        </p:txBody>
      </p:sp>
    </p:spTree>
    <p:extLst>
      <p:ext uri="{BB962C8B-B14F-4D97-AF65-F5344CB8AC3E}">
        <p14:creationId xmlns:p14="http://schemas.microsoft.com/office/powerpoint/2010/main" val="1656736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CHANGES IN BOWEL HABITS</a:t>
            </a:r>
          </a:p>
        </p:txBody>
      </p:sp>
      <p:sp>
        <p:nvSpPr>
          <p:cNvPr id="4" name="Slide Number Placeholder 3"/>
          <p:cNvSpPr>
            <a:spLocks noGrp="1"/>
          </p:cNvSpPr>
          <p:nvPr>
            <p:ph type="sldNum" sz="quarter" idx="5"/>
          </p:nvPr>
        </p:nvSpPr>
        <p:spPr/>
        <p:txBody>
          <a:bodyPr/>
          <a:lstStyle/>
          <a:p>
            <a:fld id="{22241BAD-669C-463D-AA77-351EA2D3FFDF}" type="slidenum">
              <a:rPr lang="en-US" smtClean="0"/>
              <a:pPr/>
              <a:t>38</a:t>
            </a:fld>
            <a:endParaRPr lang="en-US"/>
          </a:p>
        </p:txBody>
      </p:sp>
    </p:spTree>
    <p:extLst>
      <p:ext uri="{BB962C8B-B14F-4D97-AF65-F5344CB8AC3E}">
        <p14:creationId xmlns:p14="http://schemas.microsoft.com/office/powerpoint/2010/main" val="1236656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it need to be all 3?</a:t>
            </a:r>
          </a:p>
        </p:txBody>
      </p:sp>
      <p:sp>
        <p:nvSpPr>
          <p:cNvPr id="4" name="Slide Number Placeholder 3"/>
          <p:cNvSpPr>
            <a:spLocks noGrp="1"/>
          </p:cNvSpPr>
          <p:nvPr>
            <p:ph type="sldNum" sz="quarter" idx="5"/>
          </p:nvPr>
        </p:nvSpPr>
        <p:spPr/>
        <p:txBody>
          <a:bodyPr/>
          <a:lstStyle/>
          <a:p>
            <a:fld id="{22241BAD-669C-463D-AA77-351EA2D3FFDF}" type="slidenum">
              <a:rPr lang="en-US" smtClean="0"/>
              <a:pPr/>
              <a:t>40</a:t>
            </a:fld>
            <a:endParaRPr lang="en-US"/>
          </a:p>
        </p:txBody>
      </p:sp>
    </p:spTree>
    <p:extLst>
      <p:ext uri="{BB962C8B-B14F-4D97-AF65-F5344CB8AC3E}">
        <p14:creationId xmlns:p14="http://schemas.microsoft.com/office/powerpoint/2010/main" val="2447704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241BAD-669C-463D-AA77-351EA2D3FFDF}" type="slidenum">
              <a:rPr lang="en-US" smtClean="0"/>
              <a:pPr/>
              <a:t>42</a:t>
            </a:fld>
            <a:endParaRPr lang="en-US"/>
          </a:p>
        </p:txBody>
      </p:sp>
    </p:spTree>
    <p:extLst>
      <p:ext uri="{BB962C8B-B14F-4D97-AF65-F5344CB8AC3E}">
        <p14:creationId xmlns:p14="http://schemas.microsoft.com/office/powerpoint/2010/main" val="356604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Three antispasmodics are commercially</a:t>
            </a:r>
          </a:p>
          <a:p>
            <a:r>
              <a:rPr lang="en-US" sz="1200" b="0" i="0" u="none" strike="noStrike" kern="1200" baseline="0" dirty="0">
                <a:solidFill>
                  <a:schemeClr val="tx1"/>
                </a:solidFill>
                <a:latin typeface="+mn-lt"/>
                <a:ea typeface="+mn-ea"/>
                <a:cs typeface="+mn-cs"/>
              </a:rPr>
              <a:t>accessible—dicyclomine, hyoscyamine, and</a:t>
            </a:r>
          </a:p>
          <a:p>
            <a:r>
              <a:rPr lang="en-US" sz="1200" b="0" i="0" u="none" strike="noStrike" kern="1200" baseline="0" dirty="0">
                <a:solidFill>
                  <a:schemeClr val="tx1"/>
                </a:solidFill>
                <a:latin typeface="+mn-lt"/>
                <a:ea typeface="+mn-ea"/>
                <a:cs typeface="+mn-cs"/>
              </a:rPr>
              <a:t>hyoscine—with a paucity of data supporting their efficacy.</a:t>
            </a:r>
          </a:p>
          <a:p>
            <a:r>
              <a:rPr lang="en-US" sz="1200" b="0" i="0" u="none" strike="noStrike" kern="1200" baseline="0" dirty="0">
                <a:solidFill>
                  <a:schemeClr val="tx1"/>
                </a:solidFill>
                <a:latin typeface="+mn-lt"/>
                <a:ea typeface="+mn-ea"/>
                <a:cs typeface="+mn-cs"/>
              </a:rPr>
              <a:t>In summary, there are limited data supporting the use of antispasmodics</a:t>
            </a:r>
          </a:p>
          <a:p>
            <a:r>
              <a:rPr lang="en-US" sz="1200" b="0" i="0" u="none" strike="noStrike" kern="1200" baseline="0" dirty="0">
                <a:solidFill>
                  <a:schemeClr val="tx1"/>
                </a:solidFill>
                <a:latin typeface="+mn-lt"/>
                <a:ea typeface="+mn-ea"/>
                <a:cs typeface="+mn-cs"/>
              </a:rPr>
              <a:t>available in the United States. The data are decades old</a:t>
            </a:r>
          </a:p>
          <a:p>
            <a:r>
              <a:rPr lang="en-US" sz="1200" b="0" i="0" u="none" strike="noStrike" kern="1200" baseline="0" dirty="0">
                <a:solidFill>
                  <a:schemeClr val="tx1"/>
                </a:solidFill>
                <a:latin typeface="+mn-lt"/>
                <a:ea typeface="+mn-ea"/>
                <a:cs typeface="+mn-cs"/>
              </a:rPr>
              <a:t>and of poor quality. Published studies are methodologically</a:t>
            </a:r>
          </a:p>
          <a:p>
            <a:r>
              <a:rPr lang="en-US" sz="1200" b="0" i="0" u="none" strike="noStrike" kern="1200" baseline="0" dirty="0">
                <a:solidFill>
                  <a:schemeClr val="tx1"/>
                </a:solidFill>
                <a:latin typeface="+mn-lt"/>
                <a:ea typeface="+mn-ea"/>
                <a:cs typeface="+mn-cs"/>
              </a:rPr>
              <a:t>limited because of small sample size, lack of standardized enrollment</a:t>
            </a:r>
          </a:p>
          <a:p>
            <a:r>
              <a:rPr lang="en-US" sz="1200" b="0" i="0" u="none" strike="noStrike" kern="1200" baseline="0" dirty="0">
                <a:solidFill>
                  <a:schemeClr val="tx1"/>
                </a:solidFill>
                <a:latin typeface="+mn-lt"/>
                <a:ea typeface="+mn-ea"/>
                <a:cs typeface="+mn-cs"/>
              </a:rPr>
              <a:t>criteria, different trial designs, and different endpoints.</a:t>
            </a:r>
          </a:p>
          <a:p>
            <a:r>
              <a:rPr lang="en-US" sz="1200" b="0" i="0" u="none" strike="noStrike" kern="1200" baseline="0" dirty="0">
                <a:solidFill>
                  <a:schemeClr val="tx1"/>
                </a:solidFill>
                <a:latin typeface="+mn-lt"/>
                <a:ea typeface="+mn-ea"/>
                <a:cs typeface="+mn-cs"/>
              </a:rPr>
              <a:t>Side effects are common, particularly in the elderly, although</a:t>
            </a:r>
          </a:p>
          <a:p>
            <a:r>
              <a:rPr lang="en-US" sz="1200" b="0" i="0" u="none" strike="noStrike" kern="1200" baseline="0" dirty="0">
                <a:solidFill>
                  <a:schemeClr val="tx1"/>
                </a:solidFill>
                <a:latin typeface="+mn-lt"/>
                <a:ea typeface="+mn-ea"/>
                <a:cs typeface="+mn-cs"/>
              </a:rPr>
              <a:t>anecdotal data suggest that these agents are relatively safe.</a:t>
            </a:r>
            <a:endParaRPr lang="en-US" dirty="0"/>
          </a:p>
        </p:txBody>
      </p:sp>
      <p:sp>
        <p:nvSpPr>
          <p:cNvPr id="4" name="Slide Number Placeholder 3"/>
          <p:cNvSpPr>
            <a:spLocks noGrp="1"/>
          </p:cNvSpPr>
          <p:nvPr>
            <p:ph type="sldNum" sz="quarter" idx="10"/>
          </p:nvPr>
        </p:nvSpPr>
        <p:spPr/>
        <p:txBody>
          <a:bodyPr/>
          <a:lstStyle/>
          <a:p>
            <a:fld id="{22241BAD-669C-463D-AA77-351EA2D3FFDF}" type="slidenum">
              <a:rPr lang="en-US" smtClean="0"/>
              <a:pPr/>
              <a:t>48</a:t>
            </a:fld>
            <a:endParaRPr lang="en-US"/>
          </a:p>
        </p:txBody>
      </p:sp>
    </p:spTree>
    <p:extLst>
      <p:ext uri="{BB962C8B-B14F-4D97-AF65-F5344CB8AC3E}">
        <p14:creationId xmlns:p14="http://schemas.microsoft.com/office/powerpoint/2010/main" val="356604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“less is more” category of studies</a:t>
            </a:r>
          </a:p>
        </p:txBody>
      </p:sp>
      <p:sp>
        <p:nvSpPr>
          <p:cNvPr id="4" name="Slide Number Placeholder 3"/>
          <p:cNvSpPr>
            <a:spLocks noGrp="1"/>
          </p:cNvSpPr>
          <p:nvPr>
            <p:ph type="sldNum" sz="quarter" idx="10"/>
          </p:nvPr>
        </p:nvSpPr>
        <p:spPr/>
        <p:txBody>
          <a:bodyPr/>
          <a:lstStyle/>
          <a:p>
            <a:fld id="{22241BAD-669C-463D-AA77-351EA2D3FFDF}" type="slidenum">
              <a:rPr lang="en-US" smtClean="0"/>
              <a:pPr/>
              <a:t>50</a:t>
            </a:fld>
            <a:endParaRPr lang="en-US"/>
          </a:p>
        </p:txBody>
      </p:sp>
    </p:spTree>
    <p:extLst>
      <p:ext uri="{BB962C8B-B14F-4D97-AF65-F5344CB8AC3E}">
        <p14:creationId xmlns:p14="http://schemas.microsoft.com/office/powerpoint/2010/main" val="1740413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panel members assessed the quality of the underlying research to guide </a:t>
            </a:r>
            <a:r>
              <a:rPr lang="en-US" sz="1200" b="0" i="0" u="none" strike="noStrike" kern="1200" baseline="0" dirty="0" err="1">
                <a:solidFill>
                  <a:schemeClr val="tx1"/>
                </a:solidFill>
                <a:latin typeface="+mn-lt"/>
                <a:ea typeface="+mn-ea"/>
                <a:cs typeface="+mn-cs"/>
              </a:rPr>
              <a:t>thei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rrecommendations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 panel made many specific recommendations and identified key concepts, some of which are relevant to primary care clinicians. </a:t>
            </a:r>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51</a:t>
            </a:fld>
            <a:endParaRPr lang="en-US"/>
          </a:p>
        </p:txBody>
      </p:sp>
    </p:spTree>
    <p:extLst>
      <p:ext uri="{BB962C8B-B14F-4D97-AF65-F5344CB8AC3E}">
        <p14:creationId xmlns:p14="http://schemas.microsoft.com/office/powerpoint/2010/main" val="544343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41BAD-669C-463D-AA77-351EA2D3FFDF}" type="slidenum">
              <a:rPr lang="en-US" smtClean="0"/>
              <a:pPr/>
              <a:t>56</a:t>
            </a:fld>
            <a:endParaRPr lang="en-US"/>
          </a:p>
        </p:txBody>
      </p:sp>
    </p:spTree>
    <p:extLst>
      <p:ext uri="{BB962C8B-B14F-4D97-AF65-F5344CB8AC3E}">
        <p14:creationId xmlns:p14="http://schemas.microsoft.com/office/powerpoint/2010/main" val="2678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8F11909-2C9D-43D6-A61A-75DD5B971318}" type="slidenum">
              <a:rPr lang="en-US"/>
              <a:pPr/>
              <a:t>6</a:t>
            </a:fld>
            <a:endParaRPr lang="en-US"/>
          </a:p>
        </p:txBody>
      </p:sp>
      <p:sp>
        <p:nvSpPr>
          <p:cNvPr id="3" name="Notes Placeholder 2"/>
          <p:cNvSpPr>
            <a:spLocks noGrp="1"/>
          </p:cNvSpPr>
          <p:nvPr>
            <p:ph type="body" idx="1"/>
          </p:nvPr>
        </p:nvSpPr>
        <p:spPr/>
        <p:txBody>
          <a:bodyPr>
            <a:normAutofit/>
          </a:bodyPr>
          <a:lstStyle/>
          <a:p>
            <a:r>
              <a:rPr lang="en-US" dirty="0"/>
              <a:t>For example, when </a:t>
            </a:r>
            <a:r>
              <a:rPr lang="en-US" dirty="0" err="1"/>
              <a:t>Vioxx</a:t>
            </a:r>
            <a:r>
              <a:rPr lang="en-US" dirty="0"/>
              <a:t> first came out….pts found better pain relief and it became a $2b/yr drug.  However, when large population-based</a:t>
            </a:r>
            <a:r>
              <a:rPr lang="en-US" baseline="0" dirty="0"/>
              <a:t> analyses were performed, it was determined that pts were more likely to die from CVD as a result of using this drug.  Most pts would care more about that outcome as would physicians, thus necessitating a change in practice.  There are many other trials like that annually, albeit less dramatic, but that should constantly be prompting us to examine our practice and standard of care.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But given its low cost and lack of side effects, a liquid form of ginger (if you can find it) may be a good option for at-home management of mild-to-moderate acute gastroenteritis in children and allow them to keep oral rehydration solutions down. </a:t>
            </a:r>
            <a:endParaRPr lang="en-US" dirty="0"/>
          </a:p>
        </p:txBody>
      </p:sp>
      <p:sp>
        <p:nvSpPr>
          <p:cNvPr id="4" name="Slide Number Placeholder 3"/>
          <p:cNvSpPr>
            <a:spLocks noGrp="1"/>
          </p:cNvSpPr>
          <p:nvPr>
            <p:ph type="sldNum" sz="quarter" idx="10"/>
          </p:nvPr>
        </p:nvSpPr>
        <p:spPr/>
        <p:txBody>
          <a:bodyPr/>
          <a:lstStyle/>
          <a:p>
            <a:fld id="{22241BAD-669C-463D-AA77-351EA2D3FFDF}" type="slidenum">
              <a:rPr lang="en-US" smtClean="0"/>
              <a:pPr/>
              <a:t>62</a:t>
            </a:fld>
            <a:endParaRPr lang="en-US"/>
          </a:p>
        </p:txBody>
      </p:sp>
    </p:spTree>
    <p:extLst>
      <p:ext uri="{BB962C8B-B14F-4D97-AF65-F5344CB8AC3E}">
        <p14:creationId xmlns:p14="http://schemas.microsoft.com/office/powerpoint/2010/main" val="1259083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uring</a:t>
            </a:r>
            <a:r>
              <a:rPr lang="en-US" dirty="0"/>
              <a:t> a median follow-up of 10 years, 259 cases of colorectal cancer were diagnosed in the invited group as compared with 622 cases in the usual-care group.</a:t>
            </a:r>
          </a:p>
          <a:p>
            <a:r>
              <a:rPr lang="en-US" dirty="0"/>
              <a:t>In intention-to-screen analyses, the risk of colorectal cancer at 10 years was 0.98% in the invited group and 1.20% in the usual-care group, a risk reduction of 18% </a:t>
            </a:r>
            <a:r>
              <a:rPr lang="en-US" dirty="0">
                <a:solidFill>
                  <a:srgbClr val="FFFF00"/>
                </a:solidFill>
              </a:rPr>
              <a:t>(risk ratio, 0.82; 95% confidence interval [CI], 0.70 to 0.93).</a:t>
            </a:r>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71</a:t>
            </a:fld>
            <a:endParaRPr lang="en-US"/>
          </a:p>
        </p:txBody>
      </p:sp>
    </p:spTree>
    <p:extLst>
      <p:ext uri="{BB962C8B-B14F-4D97-AF65-F5344CB8AC3E}">
        <p14:creationId xmlns:p14="http://schemas.microsoft.com/office/powerpoint/2010/main" val="1387604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a:p>
            <a:r>
              <a:rPr lang="en-US" dirty="0"/>
              <a:t>The risk of death from colorectal cancer was 0.28% in the invited group and 0.31% in the usual-care group </a:t>
            </a:r>
            <a:r>
              <a:rPr lang="en-US" dirty="0">
                <a:solidFill>
                  <a:srgbClr val="FFFF00"/>
                </a:solidFill>
              </a:rPr>
              <a:t>(risk ratio, 0.90; 95% CI, 0.64 to 1.16). </a:t>
            </a:r>
          </a:p>
          <a:p>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72</a:t>
            </a:fld>
            <a:endParaRPr lang="en-US"/>
          </a:p>
        </p:txBody>
      </p:sp>
    </p:spTree>
    <p:extLst>
      <p:ext uri="{BB962C8B-B14F-4D97-AF65-F5344CB8AC3E}">
        <p14:creationId xmlns:p14="http://schemas.microsoft.com/office/powerpoint/2010/main" val="279474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71814DD-D8E5-431B-B6E3-D400C8D74F24}" type="slidenum">
              <a:rPr lang="en-US"/>
              <a:pPr/>
              <a:t>7</a:t>
            </a:fld>
            <a:endParaRPr lang="en-US"/>
          </a:p>
        </p:txBody>
      </p:sp>
      <p:sp>
        <p:nvSpPr>
          <p:cNvPr id="35842" name="Rectangle 2"/>
          <p:cNvSpPr>
            <a:spLocks noChangeArrowheads="1"/>
          </p:cNvSpPr>
          <p:nvPr/>
        </p:nvSpPr>
        <p:spPr bwMode="auto">
          <a:xfrm>
            <a:off x="3886200" y="-1587"/>
            <a:ext cx="2971800" cy="457201"/>
          </a:xfrm>
          <a:prstGeom prst="rect">
            <a:avLst/>
          </a:prstGeom>
          <a:noFill/>
          <a:ln w="9525">
            <a:noFill/>
            <a:miter lim="800000"/>
            <a:headEnd/>
            <a:tailEnd/>
          </a:ln>
          <a:effectLst/>
        </p:spPr>
        <p:txBody>
          <a:bodyPr wrap="none" anchor="ctr"/>
          <a:lstStyle/>
          <a:p>
            <a:endParaRPr lang="en-US"/>
          </a:p>
        </p:txBody>
      </p:sp>
      <p:sp>
        <p:nvSpPr>
          <p:cNvPr id="35843"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8804" tIns="0" rIns="18804" bIns="0" anchor="b"/>
          <a:lstStyle/>
          <a:p>
            <a:pPr algn="r" defTabSz="936625"/>
            <a:r>
              <a:rPr lang="en-US" sz="1000" i="1">
                <a:latin typeface="Times New Roman" pitchFamily="18" charset="0"/>
              </a:rPr>
              <a:t>4</a:t>
            </a:r>
          </a:p>
        </p:txBody>
      </p:sp>
      <p:sp>
        <p:nvSpPr>
          <p:cNvPr id="35844"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0" y="-1587"/>
            <a:ext cx="2971800" cy="457201"/>
          </a:xfrm>
          <a:prstGeom prst="rect">
            <a:avLst/>
          </a:prstGeom>
          <a:noFill/>
          <a:ln w="9525">
            <a:noFill/>
            <a:miter lim="800000"/>
            <a:headEnd/>
            <a:tailEnd/>
          </a:ln>
          <a:effectLst/>
        </p:spPr>
        <p:txBody>
          <a:bodyPr wrap="none" anchor="ctr"/>
          <a:lstStyle/>
          <a:p>
            <a:endParaRPr lang="en-US"/>
          </a:p>
        </p:txBody>
      </p:sp>
      <p:sp>
        <p:nvSpPr>
          <p:cNvPr id="35846" name="Rectangle 6"/>
          <p:cNvSpPr>
            <a:spLocks noGrp="1" noRot="1" noChangeAspect="1" noChangeArrowheads="1" noTextEdit="1"/>
          </p:cNvSpPr>
          <p:nvPr>
            <p:ph type="sldImg"/>
          </p:nvPr>
        </p:nvSpPr>
        <p:spPr>
          <a:xfrm>
            <a:off x="1143000" y="684213"/>
            <a:ext cx="4573588" cy="3430587"/>
          </a:xfrm>
          <a:ln w="12700" cap="flat">
            <a:solidFill>
              <a:schemeClr val="tx1"/>
            </a:solidFill>
          </a:ln>
        </p:spPr>
      </p:sp>
      <p:sp>
        <p:nvSpPr>
          <p:cNvPr id="35847" name="Rectangle 7"/>
          <p:cNvSpPr>
            <a:spLocks noGrp="1" noChangeArrowheads="1"/>
          </p:cNvSpPr>
          <p:nvPr>
            <p:ph type="body" idx="1"/>
          </p:nvPr>
        </p:nvSpPr>
        <p:spPr>
          <a:xfrm>
            <a:off x="914400" y="4341813"/>
            <a:ext cx="5029200" cy="4116387"/>
          </a:xfrm>
          <a:ln/>
        </p:spPr>
        <p:txBody>
          <a:bodyPr lIns="97151" tIns="51711" rIns="97151" bIns="51711"/>
          <a:lstStyle/>
          <a:p>
            <a:pPr defTabSz="984250">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BFA4A-47BE-4AD7-9229-C7083837D14F}" type="slidenum">
              <a:rPr lang="en-US"/>
              <a:pPr/>
              <a:t>8</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QUOTE FROM ROLAND’S DOSSIER</a:t>
            </a:r>
          </a:p>
        </p:txBody>
      </p:sp>
      <p:sp>
        <p:nvSpPr>
          <p:cNvPr id="4" name="Slide Number Placeholder 3"/>
          <p:cNvSpPr>
            <a:spLocks noGrp="1"/>
          </p:cNvSpPr>
          <p:nvPr>
            <p:ph type="sldNum" sz="quarter" idx="10"/>
          </p:nvPr>
        </p:nvSpPr>
        <p:spPr/>
        <p:txBody>
          <a:bodyPr/>
          <a:lstStyle/>
          <a:p>
            <a:fld id="{22241BAD-669C-463D-AA77-351EA2D3FFDF}" type="slidenum">
              <a:rPr lang="en-US" smtClean="0"/>
              <a:pPr/>
              <a:t>9</a:t>
            </a:fld>
            <a:endParaRPr lang="en-US"/>
          </a:p>
        </p:txBody>
      </p:sp>
    </p:spTree>
    <p:extLst>
      <p:ext uri="{BB962C8B-B14F-4D97-AF65-F5344CB8AC3E}">
        <p14:creationId xmlns:p14="http://schemas.microsoft.com/office/powerpoint/2010/main" val="140320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Used</a:t>
            </a:r>
            <a:r>
              <a:rPr lang="en-US" baseline="0" dirty="0"/>
              <a:t> to use several other foraging tools including</a:t>
            </a:r>
            <a:r>
              <a:rPr lang="en-US" dirty="0">
                <a:solidFill>
                  <a:schemeClr val="bg1"/>
                </a:solidFill>
              </a:rPr>
              <a:t> Physician’s First Watch, BMJ Updates,  Cochrane Pearls, </a:t>
            </a:r>
            <a:r>
              <a:rPr lang="en-US" dirty="0" err="1">
                <a:solidFill>
                  <a:schemeClr val="bg1"/>
                </a:solidFill>
              </a:rPr>
              <a:t>Dynamed</a:t>
            </a:r>
            <a:r>
              <a:rPr lang="en-US" dirty="0">
                <a:solidFill>
                  <a:schemeClr val="bg1"/>
                </a:solidFill>
              </a:rPr>
              <a:t>, Medscape, etc.</a:t>
            </a:r>
          </a:p>
          <a:p>
            <a:endParaRPr lang="en-US" dirty="0"/>
          </a:p>
          <a:p>
            <a:r>
              <a:rPr lang="en-US" dirty="0"/>
              <a:t>But, after</a:t>
            </a:r>
            <a:r>
              <a:rPr lang="en-US" baseline="0" dirty="0"/>
              <a:t> looking at quality of various foraging tools (show slides from USC lecture) have streamlined my email inbox to include only these</a:t>
            </a:r>
          </a:p>
          <a:p>
            <a:endParaRPr lang="en-US" baseline="0" dirty="0"/>
          </a:p>
          <a:p>
            <a:r>
              <a:rPr lang="en-US" baseline="0" dirty="0"/>
              <a:t>HOW TO GET EE+ in AF?</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EC4B31A-E4B8-40AA-92DB-41A2AAE495E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USPST, MSTF, AGA, </a:t>
            </a:r>
          </a:p>
          <a:p>
            <a:r>
              <a:rPr lang="en-US" dirty="0"/>
              <a:t>Highlight differences at end, should favor USPSTF due to rigor of process, new AGA guideline is just for awareness</a:t>
            </a:r>
          </a:p>
        </p:txBody>
      </p:sp>
      <p:sp>
        <p:nvSpPr>
          <p:cNvPr id="4" name="Slide Number Placeholder 3"/>
          <p:cNvSpPr>
            <a:spLocks noGrp="1"/>
          </p:cNvSpPr>
          <p:nvPr>
            <p:ph type="sldNum" sz="quarter" idx="5"/>
          </p:nvPr>
        </p:nvSpPr>
        <p:spPr/>
        <p:txBody>
          <a:bodyPr/>
          <a:lstStyle/>
          <a:p>
            <a:fld id="{22241BAD-669C-463D-AA77-351EA2D3FFDF}" type="slidenum">
              <a:rPr lang="en-US" smtClean="0"/>
              <a:pPr/>
              <a:t>13</a:t>
            </a:fld>
            <a:endParaRPr lang="en-US"/>
          </a:p>
        </p:txBody>
      </p:sp>
    </p:spTree>
    <p:extLst>
      <p:ext uri="{BB962C8B-B14F-4D97-AF65-F5344CB8AC3E}">
        <p14:creationId xmlns:p14="http://schemas.microsoft.com/office/powerpoint/2010/main" val="322130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OFF WITH GUIDELINES, CRC, KEEP MOST CONTROVERSIAL STUDY FOR LAST TO ENCOURAGE DISCUSSION</a:t>
            </a:r>
          </a:p>
          <a:p>
            <a:endParaRPr lang="en-US" dirty="0"/>
          </a:p>
          <a:p>
            <a:r>
              <a:rPr lang="en-US" dirty="0"/>
              <a:t>DISCUSS FROM LAST YEAR….WAS PROPOSED (?ANY CHANGES), ALSO ACP GUIDELINE FROM LAST YEAR</a:t>
            </a:r>
          </a:p>
          <a:p>
            <a:endParaRPr lang="en-US" dirty="0"/>
          </a:p>
          <a:p>
            <a:r>
              <a:rPr lang="en-US" b="1" dirty="0"/>
              <a:t>For age 45 and up—moderate certainty of moderate benefit</a:t>
            </a:r>
          </a:p>
          <a:p>
            <a:endParaRPr lang="en-US" dirty="0"/>
          </a:p>
          <a:p>
            <a:r>
              <a:rPr lang="en-US" dirty="0"/>
              <a:t>The USPSTF will use this evidence review in conjunction with microsimulation models from the </a:t>
            </a:r>
            <a:r>
              <a:rPr lang="en-US" b="1" dirty="0"/>
              <a:t>Cancer Intervention and Surveillance Modeling Network (CISNET) </a:t>
            </a:r>
            <a:r>
              <a:rPr lang="en-US" dirty="0"/>
              <a:t>to update its 2016 recommendation statement on screening for CRC. 1 This review is an update of our prior work82, 83 and addresses the benefit and harms associated with CRC screening and the test accuracy of the individual screening tests currently available in U.S. clinical practice. The accompanying CISNET simulation models address how the benefits and harms of screening might vary by screening test, screening interval, age to start screening, age to stop screening, as well as by sex, race/ethnicity, and comorbidities.</a:t>
            </a:r>
          </a:p>
        </p:txBody>
      </p:sp>
      <p:sp>
        <p:nvSpPr>
          <p:cNvPr id="4" name="Slide Number Placeholder 3"/>
          <p:cNvSpPr>
            <a:spLocks noGrp="1"/>
          </p:cNvSpPr>
          <p:nvPr>
            <p:ph type="sldNum" sz="quarter" idx="10"/>
          </p:nvPr>
        </p:nvSpPr>
        <p:spPr/>
        <p:txBody>
          <a:bodyPr/>
          <a:lstStyle/>
          <a:p>
            <a:fld id="{22241BAD-669C-463D-AA77-351EA2D3FFDF}" type="slidenum">
              <a:rPr lang="en-US" smtClean="0"/>
              <a:pPr/>
              <a:t>14</a:t>
            </a:fld>
            <a:endParaRPr lang="en-US"/>
          </a:p>
        </p:txBody>
      </p:sp>
    </p:spTree>
    <p:extLst>
      <p:ext uri="{BB962C8B-B14F-4D97-AF65-F5344CB8AC3E}">
        <p14:creationId xmlns:p14="http://schemas.microsoft.com/office/powerpoint/2010/main" val="1054551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1" y="990600"/>
            <a:ext cx="8686800" cy="1676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ctr">
              <a:defRPr sz="4000" b="1">
                <a:solidFill>
                  <a:schemeClr val="tx1"/>
                </a:solidFill>
                <a:effectLst/>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4161416" y="3973158"/>
            <a:ext cx="4753984" cy="169164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l">
              <a:buFontTx/>
              <a:buNone/>
              <a:defRPr sz="2200">
                <a:solidFill>
                  <a:srgbClr val="FFFFFF"/>
                </a:solidFill>
              </a:defRPr>
            </a:lvl1pPr>
          </a:lstStyle>
          <a:p>
            <a:pPr lvl="0"/>
            <a:r>
              <a:rPr lang="en-US" altLang="en-US" noProof="0"/>
              <a:t>Click to edit Master subtitle style</a:t>
            </a:r>
            <a:endParaRPr lang="en-US" altLang="en-US" noProof="0" dirty="0"/>
          </a:p>
        </p:txBody>
      </p:sp>
      <p:pic>
        <p:nvPicPr>
          <p:cNvPr id="4104" name="PPP_AMEDI_TLE_Healthy.AVI">
            <a:hlinkClick r:id="" action="ppaction://media"/>
          </p:cNvPr>
          <p:cNvPicPr>
            <a:picLocks noChangeAspect="1" noChangeArrowheads="1"/>
          </p:cNvPicPr>
          <p:nvPr userDrawn="1">
            <a:vide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0" y="3580332"/>
            <a:ext cx="4118661" cy="2134429"/>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41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104"/>
                </p:tgtEl>
              </p:cMediaNode>
            </p:video>
            <p:seq concurrent="1" nextAc="seek">
              <p:cTn id="8" restart="whenNotActive" fill="hold" evtFilter="cancelBubble" nodeType="interactiveSeq">
                <p:stCondLst>
                  <p:cond evt="onClick" delay="0">
                    <p:tgtEl>
                      <p:spTgt spid="41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104"/>
                                        </p:tgtEl>
                                      </p:cBhvr>
                                    </p:cmd>
                                  </p:childTnLst>
                                </p:cTn>
                              </p:par>
                            </p:childTnLst>
                          </p:cTn>
                        </p:par>
                      </p:childTnLst>
                    </p:cTn>
                  </p:par>
                </p:childTnLst>
              </p:cTn>
              <p:nextCondLst>
                <p:cond evt="onClick" delay="0">
                  <p:tgtEl>
                    <p:spTgt spid="4104"/>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353002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201937" y="182586"/>
            <a:ext cx="1713463" cy="61420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2887" y="182586"/>
            <a:ext cx="5691761" cy="61420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260960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48022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4923137"/>
            <a:ext cx="7543800" cy="136270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1371600" y="3581399"/>
            <a:ext cx="7543800" cy="1341737"/>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45512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2888" y="1295400"/>
            <a:ext cx="3740712" cy="4953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74689" y="1295400"/>
            <a:ext cx="3740711" cy="4953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21852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02503" y="1295400"/>
            <a:ext cx="3703320" cy="717867"/>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1402503" y="2013267"/>
            <a:ext cx="3703320" cy="423513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06699" y="1295400"/>
            <a:ext cx="3703320" cy="717867"/>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5206699" y="2013267"/>
            <a:ext cx="3703320" cy="423513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
        <p:nvSpPr>
          <p:cNvPr id="13" name="Title 1"/>
          <p:cNvSpPr>
            <a:spLocks noGrp="1"/>
          </p:cNvSpPr>
          <p:nvPr>
            <p:ph type="title"/>
          </p:nvPr>
        </p:nvSpPr>
        <p:spPr>
          <a:xfrm>
            <a:off x="1372887" y="196326"/>
            <a:ext cx="7542513" cy="1005840"/>
          </a:xfrm>
        </p:spPr>
        <p:txBody>
          <a:bodyPr/>
          <a:lstStyle/>
          <a:p>
            <a:r>
              <a:rPr lang="en-US"/>
              <a:t>Click to edit Master title style</a:t>
            </a:r>
          </a:p>
        </p:txBody>
      </p:sp>
    </p:spTree>
    <p:extLst>
      <p:ext uri="{BB962C8B-B14F-4D97-AF65-F5344CB8AC3E}">
        <p14:creationId xmlns:p14="http://schemas.microsoft.com/office/powerpoint/2010/main" val="146893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42474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6"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158135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196327"/>
            <a:ext cx="2659614" cy="1161887"/>
          </a:xfr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4141330" y="196326"/>
            <a:ext cx="4774070" cy="61282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1600" y="1358212"/>
            <a:ext cx="2659614" cy="4966387"/>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378120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171" y="4699518"/>
            <a:ext cx="5487258" cy="566599"/>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514171" y="510990"/>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a:t>Click icon to add picture</a:t>
            </a:r>
          </a:p>
        </p:txBody>
      </p:sp>
      <p:sp>
        <p:nvSpPr>
          <p:cNvPr id="4" name="Text Placeholder 3"/>
          <p:cNvSpPr>
            <a:spLocks noGrp="1"/>
          </p:cNvSpPr>
          <p:nvPr>
            <p:ph type="body" sz="half" idx="2"/>
          </p:nvPr>
        </p:nvSpPr>
        <p:spPr>
          <a:xfrm>
            <a:off x="2514171" y="5266117"/>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14003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2887" y="196326"/>
            <a:ext cx="7542513"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372887" y="1291017"/>
            <a:ext cx="7542513" cy="495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PP_AMEDI_TXT_Healthy.AVI">
            <a:hlinkClick r:id="" action="ppaction://media"/>
          </p:cNvPr>
          <p:cNvPicPr>
            <a:picLocks noChangeAspect="1" noChangeArrowheads="1"/>
          </p:cNvPicPr>
          <p:nvPr>
            <a:videoFile r:link="rId14"/>
            <p:extLst>
              <p:ext uri="{DAA4B4D4-6D71-4841-9C94-3DE7FCFB9230}">
                <p14:media xmlns:p14="http://schemas.microsoft.com/office/powerpoint/2010/main" r:embed="rId13"/>
              </p:ext>
            </p:extLst>
          </p:nvPr>
        </p:nvPicPr>
        <p:blipFill>
          <a:blip r:embed="rId16" cstate="print"/>
          <a:srcRect/>
          <a:stretch>
            <a:fillRect/>
          </a:stretch>
        </p:blipFill>
        <p:spPr bwMode="auto">
          <a:xfrm>
            <a:off x="0" y="3580332"/>
            <a:ext cx="1348576" cy="327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11/5/2022</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video>
              <p:cMediaNode vol="80000">
                <p:cTn id="2" repeatCount="indefinite" fill="hold" display="0">
                  <p:stCondLst>
                    <p:cond delay="indefinite"/>
                  </p:stCondLst>
                </p:cTn>
                <p:tgtEl>
                  <p:spTgt spid="1032"/>
                </p:tgtEl>
              </p:cMediaNode>
            </p:video>
          </p:childTnLst>
        </p:cTn>
      </p:par>
    </p:tnLst>
  </p:timing>
  <p:txStyles>
    <p:titleStyle>
      <a:lvl1pPr algn="l" defTabSz="915001" rtl="0" eaLnBrk="1" fontAlgn="base" hangingPunct="1">
        <a:spcBef>
          <a:spcPct val="0"/>
        </a:spcBef>
        <a:spcAft>
          <a:spcPct val="0"/>
        </a:spcAft>
        <a:defRPr sz="3300">
          <a:solidFill>
            <a:srgbClr val="FFFFFF"/>
          </a:solidFill>
          <a:latin typeface="+mj-lt"/>
          <a:ea typeface="+mj-ea"/>
          <a:cs typeface="+mj-cs"/>
        </a:defRPr>
      </a:lvl1pPr>
      <a:lvl2pPr algn="l" defTabSz="915001" rtl="0" eaLnBrk="1" fontAlgn="base" hangingPunct="1">
        <a:spcBef>
          <a:spcPct val="0"/>
        </a:spcBef>
        <a:spcAft>
          <a:spcPct val="0"/>
        </a:spcAft>
        <a:defRPr sz="3300">
          <a:solidFill>
            <a:srgbClr val="FFFFFF"/>
          </a:solidFill>
          <a:latin typeface="Arial" charset="0"/>
        </a:defRPr>
      </a:lvl2pPr>
      <a:lvl3pPr algn="l" defTabSz="915001" rtl="0" eaLnBrk="1" fontAlgn="base" hangingPunct="1">
        <a:spcBef>
          <a:spcPct val="0"/>
        </a:spcBef>
        <a:spcAft>
          <a:spcPct val="0"/>
        </a:spcAft>
        <a:defRPr sz="3300">
          <a:solidFill>
            <a:srgbClr val="FFFFFF"/>
          </a:solidFill>
          <a:latin typeface="Arial" charset="0"/>
        </a:defRPr>
      </a:lvl3pPr>
      <a:lvl4pPr algn="l" defTabSz="915001" rtl="0" eaLnBrk="1" fontAlgn="base" hangingPunct="1">
        <a:spcBef>
          <a:spcPct val="0"/>
        </a:spcBef>
        <a:spcAft>
          <a:spcPct val="0"/>
        </a:spcAft>
        <a:defRPr sz="3300">
          <a:solidFill>
            <a:srgbClr val="FFFFFF"/>
          </a:solidFill>
          <a:latin typeface="Arial" charset="0"/>
        </a:defRPr>
      </a:lvl4pPr>
      <a:lvl5pPr algn="l" defTabSz="915001" rtl="0" eaLnBrk="1" fontAlgn="base" hangingPunct="1">
        <a:spcBef>
          <a:spcPct val="0"/>
        </a:spcBef>
        <a:spcAft>
          <a:spcPct val="0"/>
        </a:spcAft>
        <a:defRPr sz="3300">
          <a:solidFill>
            <a:srgbClr val="FFFFFF"/>
          </a:solidFill>
          <a:latin typeface="Arial" charset="0"/>
        </a:defRPr>
      </a:lvl5pPr>
      <a:lvl6pPr marL="412394" algn="l" defTabSz="915001" rtl="0" eaLnBrk="1" fontAlgn="base" hangingPunct="1">
        <a:spcBef>
          <a:spcPct val="0"/>
        </a:spcBef>
        <a:spcAft>
          <a:spcPct val="0"/>
        </a:spcAft>
        <a:defRPr sz="3300">
          <a:solidFill>
            <a:srgbClr val="FFFFFF"/>
          </a:solidFill>
          <a:latin typeface="Arial" charset="0"/>
        </a:defRPr>
      </a:lvl6pPr>
      <a:lvl7pPr marL="824789" algn="l" defTabSz="915001" rtl="0" eaLnBrk="1" fontAlgn="base" hangingPunct="1">
        <a:spcBef>
          <a:spcPct val="0"/>
        </a:spcBef>
        <a:spcAft>
          <a:spcPct val="0"/>
        </a:spcAft>
        <a:defRPr sz="3300">
          <a:solidFill>
            <a:srgbClr val="FFFFFF"/>
          </a:solidFill>
          <a:latin typeface="Arial" charset="0"/>
        </a:defRPr>
      </a:lvl7pPr>
      <a:lvl8pPr marL="1237183" algn="l" defTabSz="915001" rtl="0" eaLnBrk="1" fontAlgn="base" hangingPunct="1">
        <a:spcBef>
          <a:spcPct val="0"/>
        </a:spcBef>
        <a:spcAft>
          <a:spcPct val="0"/>
        </a:spcAft>
        <a:defRPr sz="3300">
          <a:solidFill>
            <a:srgbClr val="FFFFFF"/>
          </a:solidFill>
          <a:latin typeface="Arial" charset="0"/>
        </a:defRPr>
      </a:lvl8pPr>
      <a:lvl9pPr marL="1649578" algn="l" defTabSz="915001" rtl="0" eaLnBrk="1" fontAlgn="base" hangingPunct="1">
        <a:spcBef>
          <a:spcPct val="0"/>
        </a:spcBef>
        <a:spcAft>
          <a:spcPct val="0"/>
        </a:spcAft>
        <a:defRPr sz="3300">
          <a:solidFill>
            <a:srgbClr val="FFFFFF"/>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rgbClr val="FFFFFF"/>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rgbClr val="FFFFFF"/>
          </a:solidFill>
          <a:latin typeface="+mn-lt"/>
        </a:defRPr>
      </a:lvl2pPr>
      <a:lvl3pPr marL="1142676" indent="-227677" algn="l" defTabSz="915001" rtl="0" eaLnBrk="1" fontAlgn="base" hangingPunct="1">
        <a:spcBef>
          <a:spcPct val="20000"/>
        </a:spcBef>
        <a:spcAft>
          <a:spcPct val="0"/>
        </a:spcAft>
        <a:buChar char="•"/>
        <a:defRPr sz="1900">
          <a:solidFill>
            <a:srgbClr val="FFFFFF"/>
          </a:solidFill>
          <a:latin typeface="+mn-lt"/>
        </a:defRPr>
      </a:lvl3pPr>
      <a:lvl4pPr marL="1599461" indent="-227677" algn="l" defTabSz="915001" rtl="0" eaLnBrk="1" fontAlgn="base" hangingPunct="1">
        <a:spcBef>
          <a:spcPct val="20000"/>
        </a:spcBef>
        <a:spcAft>
          <a:spcPct val="0"/>
        </a:spcAft>
        <a:buChar char="–"/>
        <a:defRPr>
          <a:solidFill>
            <a:srgbClr val="FFFFFF"/>
          </a:solidFill>
          <a:latin typeface="+mn-lt"/>
        </a:defRPr>
      </a:lvl4pPr>
      <a:lvl5pPr marL="2057677" indent="-229108" algn="l" defTabSz="915001"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enti.com/al3ycdhgma8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ubmed/2792048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ssentialevidenceplus.com/product/ebm_loe.cfm?show=oxfor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urldefense.com/v3/__https:/essentialevidenceplus.com/content/poem/358470__;!!JqxBPMk!xTt_CA1Dxa-0F0pOBTEGlCzjkuMHYSata5XseVCsN2jUn1210lk74M6AndS5QaHwJx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urldefense.com/v3/__https:/www.marketwatch.com/story/how-much-ginger-is-there-in-americas-best-selling-ginger-ale-2019-02-15__;!!JqxBPMk!xTt_CA1Dxa-0F0pOBTEGlCzjkuMHYSata5XseVCsN2jUn1210lk74M6AndS5LxPo4Ro$"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 10 GI POEMs 2021-22</a:t>
            </a:r>
          </a:p>
        </p:txBody>
      </p:sp>
      <p:sp>
        <p:nvSpPr>
          <p:cNvPr id="3" name="Subtitle 2"/>
          <p:cNvSpPr>
            <a:spLocks noGrp="1"/>
          </p:cNvSpPr>
          <p:nvPr>
            <p:ph type="subTitle" idx="1"/>
          </p:nvPr>
        </p:nvSpPr>
        <p:spPr>
          <a:xfrm>
            <a:off x="4161417" y="3733800"/>
            <a:ext cx="4753984" cy="1691640"/>
          </a:xfrm>
        </p:spPr>
        <p:txBody>
          <a:bodyPr/>
          <a:lstStyle/>
          <a:p>
            <a:r>
              <a:rPr lang="en-US" dirty="0"/>
              <a:t>Scott M. Strayer, MD, MPH</a:t>
            </a:r>
          </a:p>
          <a:p>
            <a:r>
              <a:rPr lang="en-US" dirty="0"/>
              <a:t>Professor and Chair  </a:t>
            </a:r>
          </a:p>
          <a:p>
            <a:r>
              <a:rPr lang="en-US" dirty="0"/>
              <a:t>Department of Family Medicine and Population Health</a:t>
            </a:r>
          </a:p>
          <a:p>
            <a:r>
              <a:rPr lang="en-US" dirty="0"/>
              <a:t>Virginia Commonwealth University Health System</a:t>
            </a:r>
          </a:p>
          <a:p>
            <a:r>
              <a:rPr lang="en-US" dirty="0"/>
              <a:t>AAPCE Founding Member and Past-President</a:t>
            </a:r>
          </a:p>
          <a:p>
            <a:endParaRPr lang="en-US" dirty="0"/>
          </a:p>
        </p:txBody>
      </p:sp>
    </p:spTree>
    <p:extLst>
      <p:ext uri="{BB962C8B-B14F-4D97-AF65-F5344CB8AC3E}">
        <p14:creationId xmlns:p14="http://schemas.microsoft.com/office/powerpoint/2010/main" val="107733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Finding the POEMS</a:t>
            </a:r>
          </a:p>
        </p:txBody>
      </p:sp>
      <p:sp>
        <p:nvSpPr>
          <p:cNvPr id="3" name="Content Placeholder 2"/>
          <p:cNvSpPr>
            <a:spLocks noGrp="1"/>
          </p:cNvSpPr>
          <p:nvPr>
            <p:ph idx="1"/>
          </p:nvPr>
        </p:nvSpPr>
        <p:spPr>
          <a:xfrm>
            <a:off x="1371600" y="1646236"/>
            <a:ext cx="7753350" cy="5211764"/>
          </a:xfrm>
        </p:spPr>
        <p:txBody>
          <a:bodyPr>
            <a:normAutofit/>
          </a:bodyPr>
          <a:lstStyle/>
          <a:p>
            <a:r>
              <a:rPr lang="en-US" dirty="0">
                <a:solidFill>
                  <a:schemeClr val="bg1"/>
                </a:solidFill>
              </a:rPr>
              <a:t>Reviewed all Essential Evidence Plus (http://www.essentialevidenceplus.com/) daily updates from Nov. 2021-Oct. 2022 identifying studies that are relevant to primary care endoscopists.  </a:t>
            </a:r>
          </a:p>
          <a:p>
            <a:pPr lvl="1"/>
            <a:r>
              <a:rPr lang="en-US" dirty="0">
                <a:solidFill>
                  <a:schemeClr val="bg1"/>
                </a:solidFill>
              </a:rPr>
              <a:t>EE+ reviews over 100 journals each month including JAMA, BMJ, Lancet, NEJM, ER, Surgery, Psychiatry, Dermatology, Urology and Family Medicine journals</a:t>
            </a:r>
          </a:p>
          <a:p>
            <a:pPr lvl="1"/>
            <a:r>
              <a:rPr lang="en-US" dirty="0">
                <a:solidFill>
                  <a:schemeClr val="bg1"/>
                </a:solidFill>
              </a:rPr>
              <a:t>Also reviews Cochrane library</a:t>
            </a:r>
          </a:p>
          <a:p>
            <a:r>
              <a:rPr lang="en-US" dirty="0" err="1">
                <a:solidFill>
                  <a:schemeClr val="bg1"/>
                </a:solidFill>
              </a:rPr>
              <a:t>Pubmed</a:t>
            </a:r>
            <a:r>
              <a:rPr lang="en-US" dirty="0">
                <a:solidFill>
                  <a:schemeClr val="bg1"/>
                </a:solidFill>
              </a:rPr>
              <a:t> clinical queries from Nov. 2021-Oct 2022, with keywords:  “colonoscopy technique,” “screening colonoscopy.”</a:t>
            </a:r>
          </a:p>
          <a:p>
            <a:endParaRPr lang="en-US" dirty="0">
              <a:solidFill>
                <a:schemeClr val="bg1"/>
              </a:solidFill>
            </a:endParaRPr>
          </a:p>
        </p:txBody>
      </p:sp>
    </p:spTree>
    <p:extLst>
      <p:ext uri="{BB962C8B-B14F-4D97-AF65-F5344CB8AC3E}">
        <p14:creationId xmlns:p14="http://schemas.microsoft.com/office/powerpoint/2010/main" val="23041714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8286-EBA6-4223-8A17-F63E4211794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8FF1FF7-CCF6-4E29-80AC-0E273AAFC4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209800" y="1066800"/>
            <a:ext cx="6096000" cy="4572000"/>
          </a:xfrm>
        </p:spPr>
      </p:pic>
    </p:spTree>
    <p:extLst>
      <p:ext uri="{BB962C8B-B14F-4D97-AF65-F5344CB8AC3E}">
        <p14:creationId xmlns:p14="http://schemas.microsoft.com/office/powerpoint/2010/main" val="185413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979D-0147-412A-9E6E-D3CF73CB4386}"/>
              </a:ext>
            </a:extLst>
          </p:cNvPr>
          <p:cNvSpPr>
            <a:spLocks noGrp="1"/>
          </p:cNvSpPr>
          <p:nvPr>
            <p:ph type="title"/>
          </p:nvPr>
        </p:nvSpPr>
        <p:spPr/>
        <p:txBody>
          <a:bodyPr/>
          <a:lstStyle/>
          <a:p>
            <a:r>
              <a:rPr lang="en-US" dirty="0"/>
              <a:t>Go to </a:t>
            </a:r>
            <a:r>
              <a:rPr lang="en-US" b="1" dirty="0"/>
              <a:t>www.menti.com</a:t>
            </a:r>
            <a:r>
              <a:rPr lang="en-US" dirty="0"/>
              <a:t> and use the code </a:t>
            </a:r>
            <a:r>
              <a:rPr lang="en-US" b="1" dirty="0"/>
              <a:t>3322 8111</a:t>
            </a:r>
            <a:endParaRPr lang="en-US" dirty="0"/>
          </a:p>
        </p:txBody>
      </p:sp>
      <p:sp>
        <p:nvSpPr>
          <p:cNvPr id="3" name="Content Placeholder 2">
            <a:extLst>
              <a:ext uri="{FF2B5EF4-FFF2-40B4-BE49-F238E27FC236}">
                <a16:creationId xmlns:a16="http://schemas.microsoft.com/office/drawing/2014/main" id="{AFA9F7B3-736C-4DD2-A524-3C01C93488FD}"/>
              </a:ext>
            </a:extLst>
          </p:cNvPr>
          <p:cNvSpPr>
            <a:spLocks noGrp="1"/>
          </p:cNvSpPr>
          <p:nvPr>
            <p:ph idx="1"/>
          </p:nvPr>
        </p:nvSpPr>
        <p:spPr/>
        <p:txBody>
          <a:bodyPr/>
          <a:lstStyle/>
          <a:p>
            <a:pPr marL="0" indent="0">
              <a:buNone/>
            </a:pPr>
            <a:r>
              <a:rPr lang="en-US" dirty="0">
                <a:hlinkClick r:id="rId2"/>
              </a:rPr>
              <a:t>https://www.menti.com/al3ycdhgma8s</a:t>
            </a:r>
            <a:r>
              <a:rPr lang="en-US" dirty="0"/>
              <a:t>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77BB0200-377D-45AE-9E09-4F75B63D6E46}"/>
              </a:ext>
            </a:extLst>
          </p:cNvPr>
          <p:cNvPicPr>
            <a:picLocks noChangeAspect="1"/>
          </p:cNvPicPr>
          <p:nvPr/>
        </p:nvPicPr>
        <p:blipFill>
          <a:blip r:embed="rId3"/>
          <a:stretch>
            <a:fillRect/>
          </a:stretch>
        </p:blipFill>
        <p:spPr>
          <a:xfrm>
            <a:off x="2677811" y="1896741"/>
            <a:ext cx="5067471" cy="4800535"/>
          </a:xfrm>
          <a:prstGeom prst="rect">
            <a:avLst/>
          </a:prstGeom>
        </p:spPr>
      </p:pic>
    </p:spTree>
    <p:extLst>
      <p:ext uri="{BB962C8B-B14F-4D97-AF65-F5344CB8AC3E}">
        <p14:creationId xmlns:p14="http://schemas.microsoft.com/office/powerpoint/2010/main" val="173175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C14D45-57DC-4F7F-85C1-E9672FE58FC1}"/>
              </a:ext>
            </a:extLst>
          </p:cNvPr>
          <p:cNvSpPr>
            <a:spLocks noGrp="1"/>
          </p:cNvSpPr>
          <p:nvPr>
            <p:ph type="title"/>
          </p:nvPr>
        </p:nvSpPr>
        <p:spPr>
          <a:xfrm>
            <a:off x="1371600" y="3048000"/>
            <a:ext cx="7542513" cy="1005840"/>
          </a:xfrm>
        </p:spPr>
        <p:txBody>
          <a:bodyPr/>
          <a:lstStyle/>
          <a:p>
            <a:r>
              <a:rPr lang="en-US" dirty="0"/>
              <a:t>Which guidelines do you currently follow for CRC screening?</a:t>
            </a:r>
          </a:p>
        </p:txBody>
      </p:sp>
    </p:spTree>
    <p:extLst>
      <p:ext uri="{BB962C8B-B14F-4D97-AF65-F5344CB8AC3E}">
        <p14:creationId xmlns:p14="http://schemas.microsoft.com/office/powerpoint/2010/main" val="248218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828" y="304800"/>
            <a:ext cx="7771113" cy="1005840"/>
          </a:xfrm>
        </p:spPr>
        <p:txBody>
          <a:bodyPr/>
          <a:lstStyle/>
          <a:p>
            <a:r>
              <a:rPr lang="en-US" dirty="0"/>
              <a:t>#1 AGA Position Statements for Colorectal Cancer Screening</a:t>
            </a:r>
          </a:p>
        </p:txBody>
      </p:sp>
      <p:sp>
        <p:nvSpPr>
          <p:cNvPr id="3" name="Content Placeholder 2"/>
          <p:cNvSpPr>
            <a:spLocks noGrp="1"/>
          </p:cNvSpPr>
          <p:nvPr>
            <p:ph idx="1"/>
          </p:nvPr>
        </p:nvSpPr>
        <p:spPr>
          <a:xfrm>
            <a:off x="1394274" y="1310640"/>
            <a:ext cx="7542513" cy="4648200"/>
          </a:xfrm>
        </p:spPr>
        <p:txBody>
          <a:bodyPr/>
          <a:lstStyle/>
          <a:p>
            <a:pPr marL="0" indent="0">
              <a:buNone/>
            </a:pPr>
            <a:r>
              <a:rPr lang="en-US" dirty="0"/>
              <a:t>BOTTOM LINE</a:t>
            </a:r>
          </a:p>
          <a:p>
            <a:pPr marL="0" indent="0">
              <a:buNone/>
            </a:pPr>
            <a:r>
              <a:rPr lang="en-US" dirty="0"/>
              <a:t>They largely support the guidelines of the USPSTF, which suggest that individuals begin screening at ages 45 to 49 years. Given the lack of research evidence, I was hoping this group would provide expert guidance regarding the surveillance of patients with high-risk adenomas or advanced sessile serrated lesions. They don’t. I was also hoping they would give guidance on when to stop screening so as to avoid overuse. They don’t. (LOE = 5)	</a:t>
            </a:r>
          </a:p>
        </p:txBody>
      </p:sp>
      <p:sp>
        <p:nvSpPr>
          <p:cNvPr id="4" name="TextBox 3"/>
          <p:cNvSpPr txBox="1"/>
          <p:nvPr/>
        </p:nvSpPr>
        <p:spPr>
          <a:xfrm>
            <a:off x="1535079" y="5366921"/>
            <a:ext cx="7606862" cy="1015663"/>
          </a:xfrm>
          <a:prstGeom prst="rect">
            <a:avLst/>
          </a:prstGeom>
          <a:noFill/>
        </p:spPr>
        <p:txBody>
          <a:bodyPr wrap="square" rtlCol="0">
            <a:spAutoFit/>
          </a:bodyPr>
          <a:lstStyle/>
          <a:p>
            <a:r>
              <a:rPr lang="en-US" sz="2000" i="1" dirty="0">
                <a:solidFill>
                  <a:schemeClr val="bg1"/>
                </a:solidFill>
              </a:rPr>
              <a:t>Lieberman D, </a:t>
            </a:r>
            <a:r>
              <a:rPr lang="en-US" sz="2000" i="1" dirty="0" err="1">
                <a:solidFill>
                  <a:schemeClr val="bg1"/>
                </a:solidFill>
              </a:rPr>
              <a:t>Ladabaum</a:t>
            </a:r>
            <a:r>
              <a:rPr lang="en-US" sz="2000" i="1" dirty="0">
                <a:solidFill>
                  <a:schemeClr val="bg1"/>
                </a:solidFill>
              </a:rPr>
              <a:t> U, Brill JV, et al. Reducing the burden of colorectal </a:t>
            </a:r>
            <a:r>
              <a:rPr lang="en-US" sz="2000" i="1" dirty="0" err="1">
                <a:solidFill>
                  <a:schemeClr val="bg1"/>
                </a:solidFill>
              </a:rPr>
              <a:t>cancer:AGA</a:t>
            </a:r>
            <a:r>
              <a:rPr lang="en-US" sz="2000" i="1" dirty="0">
                <a:solidFill>
                  <a:schemeClr val="bg1"/>
                </a:solidFill>
              </a:rPr>
              <a:t> position statements. Gastroenterology 2022;163(2):520-526.</a:t>
            </a:r>
          </a:p>
        </p:txBody>
      </p:sp>
    </p:spTree>
    <p:extLst>
      <p:ext uri="{BB962C8B-B14F-4D97-AF65-F5344CB8AC3E}">
        <p14:creationId xmlns:p14="http://schemas.microsoft.com/office/powerpoint/2010/main" val="4176235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EBB4-DC54-43C2-9AAD-DB2BB97C29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BD340B-EC25-4A7D-A84D-08831F061E46}"/>
              </a:ext>
            </a:extLst>
          </p:cNvPr>
          <p:cNvSpPr>
            <a:spLocks noGrp="1"/>
          </p:cNvSpPr>
          <p:nvPr>
            <p:ph idx="1"/>
          </p:nvPr>
        </p:nvSpPr>
        <p:spPr/>
        <p:txBody>
          <a:bodyPr/>
          <a:lstStyle/>
          <a:p>
            <a:endParaRPr lang="en-US" dirty="0"/>
          </a:p>
          <a:p>
            <a:r>
              <a:rPr lang="en-US" dirty="0"/>
              <a:t>This guideline development group included gastroenterologists, researchers, a methodologist, and a family physician. </a:t>
            </a:r>
          </a:p>
          <a:p>
            <a:r>
              <a:rPr lang="en-US" dirty="0"/>
              <a:t>Half the authors, including the co-chairs, declared extensive financial conflicts of interest</a:t>
            </a:r>
          </a:p>
          <a:p>
            <a:r>
              <a:rPr lang="en-US" dirty="0"/>
              <a:t>These are official statements (more than recommendations) from the American Gastroenterological Society (AGA), and several advocate for better access to and payment for screening services. 	</a:t>
            </a:r>
          </a:p>
          <a:p>
            <a:pPr marL="0" indent="0">
              <a:buNone/>
            </a:pPr>
            <a:r>
              <a:rPr lang="en-US" dirty="0"/>
              <a:t>	</a:t>
            </a:r>
          </a:p>
          <a:p>
            <a:endParaRPr lang="en-US" dirty="0"/>
          </a:p>
        </p:txBody>
      </p:sp>
    </p:spTree>
    <p:extLst>
      <p:ext uri="{BB962C8B-B14F-4D97-AF65-F5344CB8AC3E}">
        <p14:creationId xmlns:p14="http://schemas.microsoft.com/office/powerpoint/2010/main" val="301365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6FEE-5745-4969-B429-E410B0B984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23FD04-4F82-45E3-B6B2-2C369BBC6264}"/>
              </a:ext>
            </a:extLst>
          </p:cNvPr>
          <p:cNvSpPr>
            <a:spLocks noGrp="1"/>
          </p:cNvSpPr>
          <p:nvPr>
            <p:ph idx="1"/>
          </p:nvPr>
        </p:nvSpPr>
        <p:spPr/>
        <p:txBody>
          <a:bodyPr/>
          <a:lstStyle/>
          <a:p>
            <a:r>
              <a:rPr lang="en-US" dirty="0"/>
              <a:t>The authors suggest screening with either colonoscopy or noninvasive approaches, similar to the recommendations from the US Preventive Services Task Force (USPSTF). 	</a:t>
            </a:r>
          </a:p>
          <a:p>
            <a:r>
              <a:rPr lang="en-US" dirty="0"/>
              <a:t>The authors cite statistical models and research evidence that screening can reduce colorectal cancer incidence and related mortality but, as with the USPSTF guidelines, do not account for the fact that this screening has not been demonstrated to decrease overall mortality. 	</a:t>
            </a:r>
          </a:p>
          <a:p>
            <a:endParaRPr lang="en-US" dirty="0"/>
          </a:p>
        </p:txBody>
      </p:sp>
    </p:spTree>
    <p:extLst>
      <p:ext uri="{BB962C8B-B14F-4D97-AF65-F5344CB8AC3E}">
        <p14:creationId xmlns:p14="http://schemas.microsoft.com/office/powerpoint/2010/main" val="1910349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B57F-8737-470B-9FAE-94DA1851848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0A49F61-D63C-404D-AA30-86F81C9CF50E}"/>
              </a:ext>
            </a:extLst>
          </p:cNvPr>
          <p:cNvPicPr>
            <a:picLocks noGrp="1" noChangeAspect="1"/>
          </p:cNvPicPr>
          <p:nvPr>
            <p:ph idx="1"/>
          </p:nvPr>
        </p:nvPicPr>
        <p:blipFill>
          <a:blip r:embed="rId3"/>
          <a:stretch>
            <a:fillRect/>
          </a:stretch>
        </p:blipFill>
        <p:spPr>
          <a:xfrm>
            <a:off x="2209800" y="213911"/>
            <a:ext cx="4191000" cy="6481250"/>
          </a:xfrm>
          <a:prstGeom prst="rect">
            <a:avLst/>
          </a:prstGeom>
        </p:spPr>
      </p:pic>
    </p:spTree>
    <p:extLst>
      <p:ext uri="{BB962C8B-B14F-4D97-AF65-F5344CB8AC3E}">
        <p14:creationId xmlns:p14="http://schemas.microsoft.com/office/powerpoint/2010/main" val="642336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0198-5D1C-4ED0-B2D1-6DD2FF6F06E9}"/>
              </a:ext>
            </a:extLst>
          </p:cNvPr>
          <p:cNvSpPr>
            <a:spLocks noGrp="1"/>
          </p:cNvSpPr>
          <p:nvPr>
            <p:ph type="title"/>
          </p:nvPr>
        </p:nvSpPr>
        <p:spPr>
          <a:xfrm>
            <a:off x="1447800" y="3276600"/>
            <a:ext cx="7542513" cy="1005840"/>
          </a:xfrm>
        </p:spPr>
        <p:txBody>
          <a:bodyPr/>
          <a:lstStyle/>
          <a:p>
            <a:r>
              <a:rPr lang="en-US" dirty="0"/>
              <a:t>What is your best estimate on the percent of overuse for colonoscopies?</a:t>
            </a:r>
          </a:p>
        </p:txBody>
      </p:sp>
    </p:spTree>
    <p:extLst>
      <p:ext uri="{BB962C8B-B14F-4D97-AF65-F5344CB8AC3E}">
        <p14:creationId xmlns:p14="http://schemas.microsoft.com/office/powerpoint/2010/main" val="324839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57400"/>
            <a:ext cx="7542513" cy="1005840"/>
          </a:xfrm>
        </p:spPr>
        <p:txBody>
          <a:bodyPr/>
          <a:lstStyle/>
          <a:p>
            <a:r>
              <a:rPr lang="en-US" dirty="0"/>
              <a:t>#2 Screening Colonoscopy overuse</a:t>
            </a:r>
            <a:br>
              <a:rPr lang="en-US" b="1" dirty="0"/>
            </a:br>
            <a:br>
              <a:rPr lang="en-US" dirty="0"/>
            </a:br>
            <a:r>
              <a:rPr lang="en-US" b="1" dirty="0"/>
              <a:t>Bottom line</a:t>
            </a:r>
            <a:br>
              <a:rPr lang="en-US" dirty="0"/>
            </a:br>
            <a:r>
              <a:rPr lang="en-US" sz="2400" dirty="0"/>
              <a:t>From 17% to 25.7% of screening colonoscopies are performed too frequently or in patients who are too young or too old. In the United States alone, this rate translates into approximately 1 million colonoscopies performed each year outside of the parameters set by guidelines. As a reminder, screening via colonoscopy for colon cancer has never been shown to reduce overall mortality.</a:t>
            </a:r>
          </a:p>
        </p:txBody>
      </p:sp>
      <p:sp>
        <p:nvSpPr>
          <p:cNvPr id="3" name="Content Placeholder 2"/>
          <p:cNvSpPr>
            <a:spLocks noGrp="1"/>
          </p:cNvSpPr>
          <p:nvPr>
            <p:ph idx="1"/>
          </p:nvPr>
        </p:nvSpPr>
        <p:spPr>
          <a:xfrm>
            <a:off x="1524000" y="4724400"/>
            <a:ext cx="7542513" cy="4495800"/>
          </a:xfrm>
        </p:spPr>
        <p:txBody>
          <a:bodyPr/>
          <a:lstStyle/>
          <a:p>
            <a:pPr marL="0" indent="0">
              <a:buNone/>
            </a:pPr>
            <a:endParaRPr lang="en-US" dirty="0"/>
          </a:p>
          <a:p>
            <a:pPr marL="0" indent="0">
              <a:buNone/>
            </a:pPr>
            <a:r>
              <a:rPr lang="en-US" i="1" dirty="0" err="1"/>
              <a:t>Fraiman</a:t>
            </a:r>
            <a:r>
              <a:rPr lang="en-US" i="1" dirty="0"/>
              <a:t> J, Brownlee S, </a:t>
            </a:r>
            <a:r>
              <a:rPr lang="en-US" i="1" dirty="0" err="1"/>
              <a:t>Stoto</a:t>
            </a:r>
            <a:r>
              <a:rPr lang="en-US" i="1" dirty="0"/>
              <a:t> MA, Lin KW, Huffstetler AN. An estimate of the US rate of overuse of screening colonoscopy: a systematic review. J Gen Intern Med 2022 Feb 25:1–9. </a:t>
            </a:r>
          </a:p>
        </p:txBody>
      </p:sp>
    </p:spTree>
    <p:extLst>
      <p:ext uri="{BB962C8B-B14F-4D97-AF65-F5344CB8AC3E}">
        <p14:creationId xmlns:p14="http://schemas.microsoft.com/office/powerpoint/2010/main" val="296853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lvl="0"/>
            <a:r>
              <a:rPr lang="en-US" dirty="0"/>
              <a:t>Describe and use the principles of “Information Mastery,” including relevance, validity and usefulness of information.</a:t>
            </a:r>
          </a:p>
          <a:p>
            <a:pPr lvl="0"/>
            <a:r>
              <a:rPr lang="en-US" dirty="0"/>
              <a:t>Define patient oriented evidence that matters (POEMs) </a:t>
            </a:r>
          </a:p>
          <a:p>
            <a:pPr lvl="0"/>
            <a:r>
              <a:rPr lang="en-US" dirty="0"/>
              <a:t>Know the top 10 GI POEMs for 2021-22 that apply to primary care endoscopists.</a:t>
            </a:r>
          </a:p>
          <a:p>
            <a:pPr lvl="0"/>
            <a:r>
              <a:rPr lang="en-US" dirty="0"/>
              <a:t>Develop an approach for reviewing medical literature that is based on identifying POEMs as they are published.  </a:t>
            </a:r>
          </a:p>
          <a:p>
            <a:endParaRPr lang="en-US" dirty="0"/>
          </a:p>
        </p:txBody>
      </p:sp>
    </p:spTree>
    <p:extLst>
      <p:ext uri="{BB962C8B-B14F-4D97-AF65-F5344CB8AC3E}">
        <p14:creationId xmlns:p14="http://schemas.microsoft.com/office/powerpoint/2010/main" val="233186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81CF-0789-4A3A-A342-F669E99405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BF8B5E-45C4-4792-87B7-5C43988E8D6D}"/>
              </a:ext>
            </a:extLst>
          </p:cNvPr>
          <p:cNvSpPr>
            <a:spLocks noGrp="1"/>
          </p:cNvSpPr>
          <p:nvPr>
            <p:ph idx="1"/>
          </p:nvPr>
        </p:nvSpPr>
        <p:spPr/>
        <p:txBody>
          <a:bodyPr/>
          <a:lstStyle/>
          <a:p>
            <a:r>
              <a:rPr lang="en-US" dirty="0"/>
              <a:t>These researchers searched 2 databases for English-language studies on overuse of screening colonoscopies for average-risk patients, identifying 6 studies with 242,756 screening colonoscopies. </a:t>
            </a:r>
          </a:p>
          <a:p>
            <a:pPr marL="0" indent="0">
              <a:buNone/>
            </a:pPr>
            <a:endParaRPr lang="en-US" dirty="0"/>
          </a:p>
          <a:p>
            <a:r>
              <a:rPr lang="en-US" dirty="0"/>
              <a:t>The studies defined colonoscopy overuse according to criteria from the US Preventive Services Task Force and the U.S. Multi-Society Task Force on Colorectal Cancer; that is, they are conducted in patients younger or older than the age range specified in national guidelines or at shorter intervals than recommended. </a:t>
            </a:r>
          </a:p>
        </p:txBody>
      </p:sp>
    </p:spTree>
    <p:extLst>
      <p:ext uri="{BB962C8B-B14F-4D97-AF65-F5344CB8AC3E}">
        <p14:creationId xmlns:p14="http://schemas.microsoft.com/office/powerpoint/2010/main" val="302323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4C29-B137-4021-9BD5-C26D29B97DE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F164215-B091-41A9-A763-0E16D434E27D}"/>
              </a:ext>
            </a:extLst>
          </p:cNvPr>
          <p:cNvPicPr>
            <a:picLocks noGrp="1" noChangeAspect="1"/>
          </p:cNvPicPr>
          <p:nvPr>
            <p:ph idx="1"/>
          </p:nvPr>
        </p:nvPicPr>
        <p:blipFill>
          <a:blip r:embed="rId2"/>
          <a:stretch>
            <a:fillRect/>
          </a:stretch>
        </p:blipFill>
        <p:spPr>
          <a:xfrm>
            <a:off x="349324" y="152399"/>
            <a:ext cx="8642276" cy="6519361"/>
          </a:xfrm>
          <a:prstGeom prst="rect">
            <a:avLst/>
          </a:prstGeom>
        </p:spPr>
      </p:pic>
    </p:spTree>
    <p:extLst>
      <p:ext uri="{BB962C8B-B14F-4D97-AF65-F5344CB8AC3E}">
        <p14:creationId xmlns:p14="http://schemas.microsoft.com/office/powerpoint/2010/main" val="175910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83BF-E34A-4927-8F2C-B954C189F4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603E14-8126-4BC4-AF4E-9660CEAD4790}"/>
              </a:ext>
            </a:extLst>
          </p:cNvPr>
          <p:cNvSpPr>
            <a:spLocks noGrp="1"/>
          </p:cNvSpPr>
          <p:nvPr>
            <p:ph idx="1"/>
          </p:nvPr>
        </p:nvSpPr>
        <p:spPr/>
        <p:txBody>
          <a:bodyPr/>
          <a:lstStyle/>
          <a:p>
            <a:r>
              <a:rPr lang="en-US" dirty="0"/>
              <a:t>The researchers followed PRISMA guidelines: 2 researchers selected articles for inclusion and 2 researchers independently abstracted data. </a:t>
            </a:r>
          </a:p>
          <a:p>
            <a:r>
              <a:rPr lang="en-US" dirty="0"/>
              <a:t>These were all database studies. </a:t>
            </a:r>
          </a:p>
          <a:p>
            <a:r>
              <a:rPr lang="en-US" dirty="0"/>
              <a:t>The studies reported 1 in 4 to 1 in 6 (17% to 25.7%) colonoscopies to be out of compliance with national guidelines.</a:t>
            </a:r>
          </a:p>
        </p:txBody>
      </p:sp>
    </p:spTree>
    <p:extLst>
      <p:ext uri="{BB962C8B-B14F-4D97-AF65-F5344CB8AC3E}">
        <p14:creationId xmlns:p14="http://schemas.microsoft.com/office/powerpoint/2010/main" val="3546222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802F-0620-496B-8DE8-1B4DCED87AC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F9B1239-6D43-4B72-BFE2-A7BF09CC45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930400" y="1117600"/>
            <a:ext cx="6502400" cy="4876800"/>
          </a:xfrm>
        </p:spPr>
      </p:pic>
    </p:spTree>
    <p:extLst>
      <p:ext uri="{BB962C8B-B14F-4D97-AF65-F5344CB8AC3E}">
        <p14:creationId xmlns:p14="http://schemas.microsoft.com/office/powerpoint/2010/main" val="1886288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504092"/>
            <a:ext cx="7924800" cy="1005840"/>
          </a:xfrm>
        </p:spPr>
        <p:txBody>
          <a:bodyPr/>
          <a:lstStyle/>
          <a:p>
            <a:r>
              <a:rPr lang="en-US" dirty="0"/>
              <a:t>#3  AI-assisted colonoscopy increases adenoma detection rate</a:t>
            </a:r>
            <a:br>
              <a:rPr lang="en-US" dirty="0"/>
            </a:br>
            <a:br>
              <a:rPr lang="en-US" dirty="0"/>
            </a:br>
            <a:endParaRPr lang="en-US" dirty="0"/>
          </a:p>
        </p:txBody>
      </p:sp>
      <p:sp>
        <p:nvSpPr>
          <p:cNvPr id="3" name="Content Placeholder 2"/>
          <p:cNvSpPr>
            <a:spLocks noGrp="1"/>
          </p:cNvSpPr>
          <p:nvPr>
            <p:ph idx="1"/>
          </p:nvPr>
        </p:nvSpPr>
        <p:spPr>
          <a:xfrm>
            <a:off x="1352550" y="1615440"/>
            <a:ext cx="7542513" cy="4572000"/>
          </a:xfrm>
        </p:spPr>
        <p:txBody>
          <a:bodyPr/>
          <a:lstStyle/>
          <a:p>
            <a:pPr marL="0" indent="0">
              <a:buNone/>
            </a:pPr>
            <a:r>
              <a:rPr lang="en-US" dirty="0"/>
              <a:t>BOTTOM LINE</a:t>
            </a:r>
          </a:p>
          <a:p>
            <a:pPr marL="0" indent="0">
              <a:buNone/>
            </a:pPr>
            <a:r>
              <a:rPr lang="en-US" dirty="0"/>
              <a:t>AI-assisted colonoscopy significantly increased adenoma detection rates among average risk patients during screening colonoscopies. The AMR was 15.5% in the AI-first group and 32.4% in the control group (adjusted OR = 0.38; 95% CI, 0.23-0.62).</a:t>
            </a:r>
          </a:p>
          <a:p>
            <a:pPr marL="0" indent="0">
              <a:buNone/>
            </a:pPr>
            <a:endParaRPr lang="en-US" dirty="0"/>
          </a:p>
          <a:p>
            <a:pPr marL="0" indent="0">
              <a:buNone/>
            </a:pPr>
            <a:endParaRPr lang="en-US" dirty="0"/>
          </a:p>
          <a:p>
            <a:pPr marL="0" indent="0">
              <a:buNone/>
            </a:pPr>
            <a:r>
              <a:rPr lang="en-US" i="1" dirty="0"/>
              <a:t>Wallace MB, et al. Gastroenterology.2022;doi:10.1053/j.gastro.2022.03.007.</a:t>
            </a:r>
            <a:endParaRPr lang="en-US" dirty="0"/>
          </a:p>
        </p:txBody>
      </p:sp>
      <p:sp>
        <p:nvSpPr>
          <p:cNvPr id="8" name="TextBox 7">
            <a:extLst>
              <a:ext uri="{FF2B5EF4-FFF2-40B4-BE49-F238E27FC236}">
                <a16:creationId xmlns:a16="http://schemas.microsoft.com/office/drawing/2014/main" id="{DAAA46B9-DA81-4E82-BFE4-9AB69C92CCB9}"/>
              </a:ext>
            </a:extLst>
          </p:cNvPr>
          <p:cNvSpPr txBox="1"/>
          <p:nvPr/>
        </p:nvSpPr>
        <p:spPr>
          <a:xfrm>
            <a:off x="1981200" y="5791200"/>
            <a:ext cx="184731" cy="43088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19572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907E-E921-4C6F-924D-7076FD4A9B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E23365-71C8-4DEC-A36D-F72C42D794A3}"/>
              </a:ext>
            </a:extLst>
          </p:cNvPr>
          <p:cNvSpPr>
            <a:spLocks noGrp="1"/>
          </p:cNvSpPr>
          <p:nvPr>
            <p:ph idx="1"/>
          </p:nvPr>
        </p:nvSpPr>
        <p:spPr/>
        <p:txBody>
          <a:bodyPr/>
          <a:lstStyle/>
          <a:p>
            <a:r>
              <a:rPr lang="en-US" dirty="0"/>
              <a:t>Patients undergoing CRC screening or surveillance were enrolled in 8 centers (Italy, UK, US), and randomized (1:1) to undergo 2 same-day, back-to-back colonoscopies with or without AI (deep learning computer aided diagnosis endoscopy) in 2 different arms, namely AI followed by colonoscopy without AI or vice-versa.</a:t>
            </a:r>
          </a:p>
        </p:txBody>
      </p:sp>
      <p:sp>
        <p:nvSpPr>
          <p:cNvPr id="4" name="TextBox 3">
            <a:extLst>
              <a:ext uri="{FF2B5EF4-FFF2-40B4-BE49-F238E27FC236}">
                <a16:creationId xmlns:a16="http://schemas.microsoft.com/office/drawing/2014/main" id="{ADEDC5D5-3A8A-4827-879C-DC7483512A84}"/>
              </a:ext>
            </a:extLst>
          </p:cNvPr>
          <p:cNvSpPr txBox="1"/>
          <p:nvPr/>
        </p:nvSpPr>
        <p:spPr>
          <a:xfrm>
            <a:off x="2514600" y="4800600"/>
            <a:ext cx="5791200" cy="769441"/>
          </a:xfrm>
          <a:prstGeom prst="rect">
            <a:avLst/>
          </a:prstGeom>
          <a:noFill/>
        </p:spPr>
        <p:txBody>
          <a:bodyPr wrap="square" rtlCol="0">
            <a:spAutoFit/>
          </a:bodyPr>
          <a:lstStyle/>
          <a:p>
            <a:r>
              <a:rPr lang="en-US" dirty="0">
                <a:solidFill>
                  <a:schemeClr val="bg1"/>
                </a:solidFill>
              </a:rPr>
              <a:t>AMR = ______</a:t>
            </a:r>
            <a:r>
              <a:rPr lang="en-US" u="sng" dirty="0">
                <a:solidFill>
                  <a:schemeClr val="bg1"/>
                </a:solidFill>
              </a:rPr>
              <a:t>lesions at C2_______</a:t>
            </a:r>
          </a:p>
          <a:p>
            <a:r>
              <a:rPr lang="en-US" dirty="0">
                <a:solidFill>
                  <a:schemeClr val="bg1"/>
                </a:solidFill>
              </a:rPr>
              <a:t>	 lesions at C1 + lesions at C2</a:t>
            </a:r>
          </a:p>
        </p:txBody>
      </p:sp>
    </p:spTree>
    <p:extLst>
      <p:ext uri="{BB962C8B-B14F-4D97-AF65-F5344CB8AC3E}">
        <p14:creationId xmlns:p14="http://schemas.microsoft.com/office/powerpoint/2010/main" val="42767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561C-3225-423C-84EC-37D0BA4E1C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2F305F-4871-4CFE-A569-6E321700B8D1}"/>
              </a:ext>
            </a:extLst>
          </p:cNvPr>
          <p:cNvSpPr>
            <a:spLocks noGrp="1"/>
          </p:cNvSpPr>
          <p:nvPr>
            <p:ph idx="1"/>
          </p:nvPr>
        </p:nvSpPr>
        <p:spPr/>
        <p:txBody>
          <a:bodyPr/>
          <a:lstStyle/>
          <a:p>
            <a:r>
              <a:rPr lang="en-US" dirty="0"/>
              <a:t>A total of 230 subjects (116 AI first, 114 standard colonoscopy first) were included in the study analysis. </a:t>
            </a:r>
          </a:p>
          <a:p>
            <a:r>
              <a:rPr lang="en-US" dirty="0"/>
              <a:t>AMR was 15.5% (38 of 246) and 32.4% (80 of 247) in the arm with AI and non-AI colonoscopy first, respectively </a:t>
            </a:r>
            <a:r>
              <a:rPr lang="en-US" dirty="0">
                <a:solidFill>
                  <a:srgbClr val="FFFF00"/>
                </a:solidFill>
              </a:rPr>
              <a:t>(adjusted OR, 0.38; 95% CI, 0.23–0.62).</a:t>
            </a:r>
          </a:p>
        </p:txBody>
      </p:sp>
    </p:spTree>
    <p:extLst>
      <p:ext uri="{BB962C8B-B14F-4D97-AF65-F5344CB8AC3E}">
        <p14:creationId xmlns:p14="http://schemas.microsoft.com/office/powerpoint/2010/main" val="241481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0178-94BD-477F-9C74-06B051CB0B3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B9D8181-52A0-41F3-8154-37785E2FDB91}"/>
              </a:ext>
            </a:extLst>
          </p:cNvPr>
          <p:cNvPicPr>
            <a:picLocks noGrp="1" noChangeAspect="1"/>
          </p:cNvPicPr>
          <p:nvPr>
            <p:ph idx="1"/>
          </p:nvPr>
        </p:nvPicPr>
        <p:blipFill>
          <a:blip r:embed="rId3"/>
          <a:stretch>
            <a:fillRect/>
          </a:stretch>
        </p:blipFill>
        <p:spPr>
          <a:xfrm>
            <a:off x="457200" y="838200"/>
            <a:ext cx="8515253" cy="4987871"/>
          </a:xfrm>
          <a:prstGeom prst="rect">
            <a:avLst/>
          </a:prstGeom>
        </p:spPr>
      </p:pic>
    </p:spTree>
    <p:extLst>
      <p:ext uri="{BB962C8B-B14F-4D97-AF65-F5344CB8AC3E}">
        <p14:creationId xmlns:p14="http://schemas.microsoft.com/office/powerpoint/2010/main" val="1298676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E78B-F2DD-44F3-AF94-7F8E12C5A7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FFE99C-78FA-44C0-9E3B-4CB66548057E}"/>
              </a:ext>
            </a:extLst>
          </p:cNvPr>
          <p:cNvSpPr>
            <a:spLocks noGrp="1"/>
          </p:cNvSpPr>
          <p:nvPr>
            <p:ph idx="1"/>
          </p:nvPr>
        </p:nvSpPr>
        <p:spPr/>
        <p:txBody>
          <a:bodyPr/>
          <a:lstStyle/>
          <a:p>
            <a:r>
              <a:rPr lang="en-US" dirty="0"/>
              <a:t>False negative rates were 6.8% (3 of 44 patients) and 29.6% (13 of 44) in the AI and non-AI first arms, respectively </a:t>
            </a:r>
            <a:r>
              <a:rPr lang="en-US" dirty="0">
                <a:solidFill>
                  <a:srgbClr val="FFFF00"/>
                </a:solidFill>
              </a:rPr>
              <a:t>(OR, 0.17; 95% CI, 0.05–0.67).</a:t>
            </a:r>
          </a:p>
          <a:p>
            <a:endParaRPr lang="en-US" dirty="0"/>
          </a:p>
        </p:txBody>
      </p:sp>
    </p:spTree>
    <p:extLst>
      <p:ext uri="{BB962C8B-B14F-4D97-AF65-F5344CB8AC3E}">
        <p14:creationId xmlns:p14="http://schemas.microsoft.com/office/powerpoint/2010/main" val="2408378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CBA1-C62E-46D6-A821-940868A6251E}"/>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22415DBB-27BC-48D3-A0C3-D19AC010D6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291166" y="1756834"/>
            <a:ext cx="6637867" cy="3733800"/>
          </a:xfrm>
        </p:spPr>
      </p:pic>
    </p:spTree>
    <p:extLst>
      <p:ext uri="{BB962C8B-B14F-4D97-AF65-F5344CB8AC3E}">
        <p14:creationId xmlns:p14="http://schemas.microsoft.com/office/powerpoint/2010/main" val="206027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9143999" cy="6899724"/>
          </a:xfrm>
        </p:spPr>
      </p:pic>
    </p:spTree>
    <p:extLst>
      <p:ext uri="{BB962C8B-B14F-4D97-AF65-F5344CB8AC3E}">
        <p14:creationId xmlns:p14="http://schemas.microsoft.com/office/powerpoint/2010/main" val="125030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542513" cy="1005840"/>
          </a:xfrm>
        </p:spPr>
        <p:txBody>
          <a:bodyPr/>
          <a:lstStyle/>
          <a:p>
            <a:r>
              <a:rPr lang="en-US" dirty="0"/>
              <a:t>#4 Every-other-year FIT is at least as effective as a single sigmoidoscopy to detect colorectal cancer</a:t>
            </a:r>
          </a:p>
        </p:txBody>
      </p:sp>
      <p:sp>
        <p:nvSpPr>
          <p:cNvPr id="3" name="Content Placeholder 2"/>
          <p:cNvSpPr>
            <a:spLocks noGrp="1"/>
          </p:cNvSpPr>
          <p:nvPr>
            <p:ph idx="1"/>
          </p:nvPr>
        </p:nvSpPr>
        <p:spPr>
          <a:xfrm>
            <a:off x="1571007" y="1524000"/>
            <a:ext cx="7542513" cy="4572000"/>
          </a:xfrm>
        </p:spPr>
        <p:txBody>
          <a:bodyPr/>
          <a:lstStyle/>
          <a:p>
            <a:pPr marL="0" indent="0">
              <a:buNone/>
            </a:pPr>
            <a:endParaRPr lang="en-US" dirty="0"/>
          </a:p>
          <a:p>
            <a:pPr marL="0" indent="0">
              <a:buNone/>
            </a:pPr>
            <a:r>
              <a:rPr lang="en-US" dirty="0"/>
              <a:t>BOTTOM LINE</a:t>
            </a:r>
          </a:p>
          <a:p>
            <a:pPr marL="0" indent="0">
              <a:buNone/>
            </a:pPr>
            <a:r>
              <a:rPr lang="en-US" dirty="0"/>
              <a:t>The search continues for a screening method for CRC that is easier, less expensive, and accurate. FIT might be it. Every-other-year FIT, over at least 6 years, identified fewer cancers or advanced adenomas initially but caught up and surpassed a single sigmoidoscopy after 3 rounds of testing. The increased detection might be in part due to the greater participation in FIT than sigmoidoscopy.</a:t>
            </a:r>
          </a:p>
          <a:p>
            <a:pPr marL="0" indent="0">
              <a:buNone/>
            </a:pPr>
            <a:endParaRPr lang="en-US" i="1" dirty="0"/>
          </a:p>
          <a:p>
            <a:pPr marL="0" indent="0">
              <a:buNone/>
            </a:pPr>
            <a:r>
              <a:rPr lang="en-US" i="1" dirty="0"/>
              <a:t>Gastroenterology 2021;160(4):1085-1096.e5. </a:t>
            </a:r>
          </a:p>
          <a:p>
            <a:pPr marL="0" indent="0">
              <a:buNone/>
            </a:pPr>
            <a:endParaRPr lang="en-US" dirty="0"/>
          </a:p>
          <a:p>
            <a:pPr marL="0" indent="0">
              <a:buNone/>
            </a:pPr>
            <a:endParaRPr lang="en-US" dirty="0"/>
          </a:p>
          <a:p>
            <a:pPr marL="0" indent="0">
              <a:buNone/>
            </a:pPr>
            <a:endParaRPr lang="en-US" dirty="0"/>
          </a:p>
          <a:p>
            <a:pPr marL="0" indent="0">
              <a:buNone/>
            </a:pPr>
            <a:endParaRPr lang="en-US" u="sng" dirty="0">
              <a:hlinkClick r:id="rId3" tooltip="World journal of gastroenterology."/>
            </a:endParaRPr>
          </a:p>
          <a:p>
            <a:pPr marL="0" indent="0">
              <a:buNone/>
            </a:pPr>
            <a:endParaRPr lang="en-US" dirty="0"/>
          </a:p>
        </p:txBody>
      </p:sp>
    </p:spTree>
    <p:extLst>
      <p:ext uri="{BB962C8B-B14F-4D97-AF65-F5344CB8AC3E}">
        <p14:creationId xmlns:p14="http://schemas.microsoft.com/office/powerpoint/2010/main" val="967902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EF66-4DD1-4A3D-8EBB-EED55B10F3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290AD8-0F19-488F-95A4-64E6D169A5AC}"/>
              </a:ext>
            </a:extLst>
          </p:cNvPr>
          <p:cNvSpPr>
            <a:spLocks noGrp="1"/>
          </p:cNvSpPr>
          <p:nvPr>
            <p:ph idx="1"/>
          </p:nvPr>
        </p:nvSpPr>
        <p:spPr/>
        <p:txBody>
          <a:bodyPr/>
          <a:lstStyle/>
          <a:p>
            <a:r>
              <a:rPr lang="en-US" dirty="0"/>
              <a:t>Using a national patient registry in 2 geographic areas of southeast Norway, these investigators randomly invited individuals aged 50 to 74 years  (N = 139,291) for either a once-only screening flexible sigmoidoscopy or a fecal immunochemical test (FIT) every other year for a maximum of 4 rounds. </a:t>
            </a:r>
          </a:p>
          <a:p>
            <a:r>
              <a:rPr lang="en-US" dirty="0"/>
              <a:t>None of the patients who received an invitation to this study had ever undergone any previous colorectal cancer (CRC) screening. </a:t>
            </a:r>
          </a:p>
          <a:p>
            <a:r>
              <a:rPr lang="en-US" dirty="0"/>
              <a:t>Positive findings on either screening were confirmed by colonoscopy.</a:t>
            </a:r>
          </a:p>
        </p:txBody>
      </p:sp>
    </p:spTree>
    <p:extLst>
      <p:ext uri="{BB962C8B-B14F-4D97-AF65-F5344CB8AC3E}">
        <p14:creationId xmlns:p14="http://schemas.microsoft.com/office/powerpoint/2010/main" val="299819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60E3-7054-417F-9BEE-89D90D4FCE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305DD6-DB8B-46A8-AA9C-9C81C9327E3C}"/>
              </a:ext>
            </a:extLst>
          </p:cNvPr>
          <p:cNvSpPr>
            <a:spLocks noGrp="1"/>
          </p:cNvSpPr>
          <p:nvPr>
            <p:ph idx="1"/>
          </p:nvPr>
        </p:nvSpPr>
        <p:spPr/>
        <p:txBody>
          <a:bodyPr/>
          <a:lstStyle/>
          <a:p>
            <a:r>
              <a:rPr lang="en-US" dirty="0"/>
              <a:t>More patients accepted the invitation for screening via FIT (58.4% in the first round and 68.4% after 3 cumulative rounds) as compared with sigmoidoscopy (52.1%).</a:t>
            </a:r>
          </a:p>
          <a:p>
            <a:r>
              <a:rPr lang="en-US" dirty="0"/>
              <a:t>Patients with a 10-mm or larger polyp or at least 3 adenomas with dysplasia or villous architecture were referred for colonoscopy.</a:t>
            </a:r>
          </a:p>
          <a:p>
            <a:r>
              <a:rPr lang="en-US" dirty="0"/>
              <a:t>Initially, sigmoidoscopy identified more stage I CRC than FIT did (odds ratio 0.72; 95% CI 0.55 - 0.95), though overall identification of CRC was similar between the 2 means of screening.</a:t>
            </a:r>
          </a:p>
        </p:txBody>
      </p:sp>
    </p:spTree>
    <p:extLst>
      <p:ext uri="{BB962C8B-B14F-4D97-AF65-F5344CB8AC3E}">
        <p14:creationId xmlns:p14="http://schemas.microsoft.com/office/powerpoint/2010/main" val="3297979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8AB0-DE5B-4CA8-A568-1840BFC62E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A1D81C-7747-4C52-9BD7-0AAB4E255A2F}"/>
              </a:ext>
            </a:extLst>
          </p:cNvPr>
          <p:cNvSpPr>
            <a:spLocks noGrp="1"/>
          </p:cNvSpPr>
          <p:nvPr>
            <p:ph idx="1"/>
          </p:nvPr>
        </p:nvSpPr>
        <p:spPr/>
        <p:txBody>
          <a:bodyPr/>
          <a:lstStyle/>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25F19DB2-54BA-4074-BFCA-5C2E801FD376}"/>
              </a:ext>
            </a:extLst>
          </p:cNvPr>
          <p:cNvPicPr>
            <a:picLocks noChangeAspect="1"/>
          </p:cNvPicPr>
          <p:nvPr/>
        </p:nvPicPr>
        <p:blipFill>
          <a:blip r:embed="rId3"/>
          <a:stretch>
            <a:fillRect/>
          </a:stretch>
        </p:blipFill>
        <p:spPr>
          <a:xfrm>
            <a:off x="152400" y="1600200"/>
            <a:ext cx="9144000" cy="3699134"/>
          </a:xfrm>
          <a:prstGeom prst="rect">
            <a:avLst/>
          </a:prstGeom>
        </p:spPr>
      </p:pic>
    </p:spTree>
    <p:extLst>
      <p:ext uri="{BB962C8B-B14F-4D97-AF65-F5344CB8AC3E}">
        <p14:creationId xmlns:p14="http://schemas.microsoft.com/office/powerpoint/2010/main" val="3014628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5148-3078-493F-8252-E43043DC7E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9C12AE-6C2B-4AAF-B850-D89C430975B9}"/>
              </a:ext>
            </a:extLst>
          </p:cNvPr>
          <p:cNvSpPr>
            <a:spLocks noGrp="1"/>
          </p:cNvSpPr>
          <p:nvPr>
            <p:ph idx="1"/>
          </p:nvPr>
        </p:nvSpPr>
        <p:spPr/>
        <p:txBody>
          <a:bodyPr/>
          <a:lstStyle/>
          <a:p>
            <a:r>
              <a:rPr lang="en-US" dirty="0"/>
              <a:t>FIT may result in a higher diagnostic yield because patients were solicited up to 4 times while patients assigned to sigmoidoscopy were solicited just once, and more patients (68%) who were offered FIT received at least one screening as compared with only 52% for sigmoidoscopy</a:t>
            </a:r>
          </a:p>
        </p:txBody>
      </p:sp>
    </p:spTree>
    <p:extLst>
      <p:ext uri="{BB962C8B-B14F-4D97-AF65-F5344CB8AC3E}">
        <p14:creationId xmlns:p14="http://schemas.microsoft.com/office/powerpoint/2010/main" val="539544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8629-FE41-4708-8E0A-3CD58E40E049}"/>
              </a:ext>
            </a:extLst>
          </p:cNvPr>
          <p:cNvSpPr>
            <a:spLocks noGrp="1"/>
          </p:cNvSpPr>
          <p:nvPr>
            <p:ph type="title"/>
          </p:nvPr>
        </p:nvSpPr>
        <p:spPr>
          <a:xfrm>
            <a:off x="1371600" y="3200400"/>
            <a:ext cx="7542513" cy="1005840"/>
          </a:xfrm>
        </p:spPr>
        <p:txBody>
          <a:bodyPr/>
          <a:lstStyle/>
          <a:p>
            <a:r>
              <a:rPr lang="en-US" dirty="0"/>
              <a:t>Which abdominal symptom is most likely to predict a GI cancer in men?</a:t>
            </a:r>
          </a:p>
        </p:txBody>
      </p:sp>
    </p:spTree>
    <p:extLst>
      <p:ext uri="{BB962C8B-B14F-4D97-AF65-F5344CB8AC3E}">
        <p14:creationId xmlns:p14="http://schemas.microsoft.com/office/powerpoint/2010/main" val="3639449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398F-B427-49B6-850A-9B6B4BEAF6A6}"/>
              </a:ext>
            </a:extLst>
          </p:cNvPr>
          <p:cNvSpPr>
            <a:spLocks noGrp="1"/>
          </p:cNvSpPr>
          <p:nvPr>
            <p:ph type="title"/>
          </p:nvPr>
        </p:nvSpPr>
        <p:spPr/>
        <p:txBody>
          <a:bodyPr/>
          <a:lstStyle/>
          <a:p>
            <a:r>
              <a:rPr lang="en-US" dirty="0"/>
              <a:t>#5 Predictive values for 6 common abdominal symptoms</a:t>
            </a:r>
          </a:p>
        </p:txBody>
      </p:sp>
      <p:sp>
        <p:nvSpPr>
          <p:cNvPr id="3" name="Content Placeholder 2">
            <a:extLst>
              <a:ext uri="{FF2B5EF4-FFF2-40B4-BE49-F238E27FC236}">
                <a16:creationId xmlns:a16="http://schemas.microsoft.com/office/drawing/2014/main" id="{E72DE834-F469-4477-A6BB-5A3E51799E1A}"/>
              </a:ext>
            </a:extLst>
          </p:cNvPr>
          <p:cNvSpPr>
            <a:spLocks noGrp="1"/>
          </p:cNvSpPr>
          <p:nvPr>
            <p:ph idx="1"/>
          </p:nvPr>
        </p:nvSpPr>
        <p:spPr>
          <a:xfrm>
            <a:off x="1447800" y="1371600"/>
            <a:ext cx="7542513" cy="4957383"/>
          </a:xfrm>
        </p:spPr>
        <p:txBody>
          <a:bodyPr/>
          <a:lstStyle/>
          <a:p>
            <a:pPr marL="0" indent="0">
              <a:buNone/>
            </a:pPr>
            <a:r>
              <a:rPr lang="en-US" dirty="0"/>
              <a:t>BOTTOM LINE</a:t>
            </a:r>
          </a:p>
          <a:p>
            <a:pPr marL="0" indent="0">
              <a:buNone/>
            </a:pPr>
            <a:r>
              <a:rPr lang="en-US" dirty="0"/>
              <a:t>Using a cutoff of 3% risk, dysphagia or changes in bowel habits in men and rectal bleeding in women should trigger referral for further workup to exclude cancer or IBD. In addition, abdominal pain, changes in bowel habits, or dyspepsia in patients older than 60 years should be investigated since they predict cancer or IBD in more than 3% of both men and women. LOE=1b</a:t>
            </a:r>
          </a:p>
          <a:p>
            <a:pPr marL="0" indent="0">
              <a:buNone/>
            </a:pPr>
            <a:endParaRPr lang="en-US" dirty="0"/>
          </a:p>
          <a:p>
            <a:pPr marL="0" indent="0">
              <a:buNone/>
            </a:pPr>
            <a:r>
              <a:rPr lang="en-US" sz="1800" i="1" dirty="0"/>
              <a:t>Herbert A, Rafiq M, Pham TM, et al. Predictive values for different cancers and inflammatory bowel disease of 6 common abdominal symptoms among more than 1.9 million primary care patients in the UK: A cohort study </a:t>
            </a:r>
            <a:r>
              <a:rPr lang="en-US" sz="1800" i="1" dirty="0" err="1"/>
              <a:t>PLoS</a:t>
            </a:r>
            <a:r>
              <a:rPr lang="en-US" sz="1800" i="1" dirty="0"/>
              <a:t> Med2021;18(8):e1003708</a:t>
            </a:r>
            <a:r>
              <a:rPr lang="en-US" dirty="0"/>
              <a:t>. </a:t>
            </a:r>
            <a:r>
              <a:rPr lang="en-US" i="1" dirty="0"/>
              <a:t>.</a:t>
            </a:r>
          </a:p>
          <a:p>
            <a:pPr marL="0" indent="0">
              <a:buNone/>
            </a:pPr>
            <a:endParaRPr lang="en-US" dirty="0"/>
          </a:p>
        </p:txBody>
      </p:sp>
    </p:spTree>
    <p:extLst>
      <p:ext uri="{BB962C8B-B14F-4D97-AF65-F5344CB8AC3E}">
        <p14:creationId xmlns:p14="http://schemas.microsoft.com/office/powerpoint/2010/main" val="1084952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D35F-548E-4D58-8B9D-C6F8E99CDE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0A9EB1-6FC2-4704-B52E-E9F703F460D1}"/>
              </a:ext>
            </a:extLst>
          </p:cNvPr>
          <p:cNvSpPr>
            <a:spLocks noGrp="1"/>
          </p:cNvSpPr>
          <p:nvPr>
            <p:ph idx="1"/>
          </p:nvPr>
        </p:nvSpPr>
        <p:spPr/>
        <p:txBody>
          <a:bodyPr/>
          <a:lstStyle/>
          <a:p>
            <a:r>
              <a:rPr lang="en-US" dirty="0"/>
              <a:t>These authors worked with routinely collected electronic health record data of 1.9 million patients from 742 general practices in the United Kingdom, collected between the years 2000 and 2017. </a:t>
            </a:r>
          </a:p>
          <a:p>
            <a:endParaRPr lang="en-US" dirty="0"/>
          </a:p>
          <a:p>
            <a:r>
              <a:rPr lang="en-US" dirty="0"/>
              <a:t>They included data of all patients who had at least one visit for a vague abdominal symptom and looked to see whether that patient was given a diagnosis of cancer or inflammatory bowel disease (IBD) in the subsequent year.</a:t>
            </a:r>
          </a:p>
        </p:txBody>
      </p:sp>
    </p:spTree>
    <p:extLst>
      <p:ext uri="{BB962C8B-B14F-4D97-AF65-F5344CB8AC3E}">
        <p14:creationId xmlns:p14="http://schemas.microsoft.com/office/powerpoint/2010/main" val="1154957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9E9E-09AE-4DEF-8C95-ED97A75AEE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29660C-D249-4C90-AF44-D69B0C590F3C}"/>
              </a:ext>
            </a:extLst>
          </p:cNvPr>
          <p:cNvSpPr>
            <a:spLocks noGrp="1"/>
          </p:cNvSpPr>
          <p:nvPr>
            <p:ph idx="1"/>
          </p:nvPr>
        </p:nvSpPr>
        <p:spPr/>
        <p:txBody>
          <a:bodyPr/>
          <a:lstStyle/>
          <a:p>
            <a:r>
              <a:rPr lang="en-US" dirty="0"/>
              <a:t>For patients with 2 or more symptoms, one symptom was chosen randomly as the primary symptom. </a:t>
            </a:r>
          </a:p>
          <a:p>
            <a:endParaRPr lang="en-US" dirty="0"/>
          </a:p>
          <a:p>
            <a:r>
              <a:rPr lang="en-US" dirty="0"/>
              <a:t>The median age ranged from 54 to 63 years at first consultation. </a:t>
            </a:r>
          </a:p>
          <a:p>
            <a:endParaRPr lang="en-US" dirty="0"/>
          </a:p>
          <a:p>
            <a:r>
              <a:rPr lang="en-US" dirty="0">
                <a:solidFill>
                  <a:srgbClr val="FFFF00"/>
                </a:solidFill>
              </a:rPr>
              <a:t>Changes in bowel habits in men </a:t>
            </a:r>
            <a:r>
              <a:rPr lang="en-US" dirty="0"/>
              <a:t>was associated with a subsequent cancer diagnosis in 4.64% and an IBD diagnosis in 2.82%.</a:t>
            </a:r>
          </a:p>
        </p:txBody>
      </p:sp>
    </p:spTree>
    <p:extLst>
      <p:ext uri="{BB962C8B-B14F-4D97-AF65-F5344CB8AC3E}">
        <p14:creationId xmlns:p14="http://schemas.microsoft.com/office/powerpoint/2010/main" val="3197889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B581-FE78-4416-922D-07BA002BAB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8C8790-AD92-42D8-B9B1-DD348E49DD7F}"/>
              </a:ext>
            </a:extLst>
          </p:cNvPr>
          <p:cNvSpPr>
            <a:spLocks noGrp="1"/>
          </p:cNvSpPr>
          <p:nvPr>
            <p:ph idx="1"/>
          </p:nvPr>
        </p:nvSpPr>
        <p:spPr/>
        <p:txBody>
          <a:bodyPr/>
          <a:lstStyle/>
          <a:p>
            <a:r>
              <a:rPr lang="en-US" dirty="0">
                <a:solidFill>
                  <a:srgbClr val="FFFF00"/>
                </a:solidFill>
              </a:rPr>
              <a:t>Dysphagia in men </a:t>
            </a:r>
            <a:r>
              <a:rPr lang="en-US" dirty="0"/>
              <a:t>was associated with cancer in 4.28%, mainly esophageal cancer. </a:t>
            </a:r>
          </a:p>
          <a:p>
            <a:endParaRPr lang="en-US" dirty="0"/>
          </a:p>
          <a:p>
            <a:r>
              <a:rPr lang="en-US" dirty="0">
                <a:solidFill>
                  <a:srgbClr val="FFFF00"/>
                </a:solidFill>
              </a:rPr>
              <a:t>In women, rectal bleeding </a:t>
            </a:r>
            <a:r>
              <a:rPr lang="en-US" dirty="0"/>
              <a:t>was the greatest predictor: 2.39% for cancer and 2.57% for IBD. </a:t>
            </a:r>
          </a:p>
          <a:p>
            <a:pPr marL="0" indent="0">
              <a:buNone/>
            </a:pPr>
            <a:endParaRPr lang="en-US" dirty="0"/>
          </a:p>
          <a:p>
            <a:r>
              <a:rPr lang="en-US" dirty="0">
                <a:solidFill>
                  <a:srgbClr val="FFFF00"/>
                </a:solidFill>
              </a:rPr>
              <a:t>Dyspepsia</a:t>
            </a:r>
            <a:r>
              <a:rPr lang="en-US" dirty="0"/>
              <a:t> was the symptom least likely to be associated with either cancer or IBD.</a:t>
            </a:r>
          </a:p>
          <a:p>
            <a:pPr marL="0" indent="0">
              <a:buNone/>
            </a:pPr>
            <a:endParaRPr lang="en-US" dirty="0"/>
          </a:p>
          <a:p>
            <a:r>
              <a:rPr lang="en-US" dirty="0">
                <a:solidFill>
                  <a:srgbClr val="FFFF00"/>
                </a:solidFill>
              </a:rPr>
              <a:t>Abdominal bloating/distension and abdominal pain </a:t>
            </a:r>
            <a:r>
              <a:rPr lang="en-US" dirty="0"/>
              <a:t>were associated with cancer or IBD less than 2% of the time.</a:t>
            </a:r>
          </a:p>
        </p:txBody>
      </p:sp>
    </p:spTree>
    <p:extLst>
      <p:ext uri="{BB962C8B-B14F-4D97-AF65-F5344CB8AC3E}">
        <p14:creationId xmlns:p14="http://schemas.microsoft.com/office/powerpoint/2010/main" val="313929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00200" y="1219200"/>
            <a:ext cx="8534400" cy="758952"/>
          </a:xfrm>
        </p:spPr>
        <p:txBody>
          <a:bodyPr>
            <a:normAutofit fontScale="90000"/>
          </a:bodyPr>
          <a:lstStyle/>
          <a:p>
            <a:r>
              <a:rPr lang="en-US" sz="6600" i="1" dirty="0">
                <a:solidFill>
                  <a:schemeClr val="bg1"/>
                </a:solidFill>
              </a:rPr>
              <a:t>POEM</a:t>
            </a:r>
            <a:endParaRPr lang="en-US" dirty="0">
              <a:solidFill>
                <a:schemeClr val="bg1"/>
              </a:solidFill>
            </a:endParaRPr>
          </a:p>
        </p:txBody>
      </p:sp>
      <p:sp>
        <p:nvSpPr>
          <p:cNvPr id="31747" name="Rectangle 3"/>
          <p:cNvSpPr>
            <a:spLocks noGrp="1" noChangeArrowheads="1"/>
          </p:cNvSpPr>
          <p:nvPr>
            <p:ph sz="quarter" idx="1"/>
          </p:nvPr>
        </p:nvSpPr>
        <p:spPr>
          <a:xfrm>
            <a:off x="1614487" y="2438400"/>
            <a:ext cx="7529513" cy="4533900"/>
          </a:xfrm>
        </p:spPr>
        <p:txBody>
          <a:bodyPr/>
          <a:lstStyle/>
          <a:p>
            <a:pPr>
              <a:lnSpc>
                <a:spcPct val="90000"/>
              </a:lnSpc>
              <a:buFont typeface="Wingdings" pitchFamily="2" charset="2"/>
              <a:buNone/>
            </a:pPr>
            <a:r>
              <a:rPr lang="en-US" sz="4800" dirty="0">
                <a:solidFill>
                  <a:schemeClr val="bg1"/>
                </a:solidFill>
              </a:rPr>
              <a:t>Patient-Oriented</a:t>
            </a:r>
          </a:p>
          <a:p>
            <a:pPr>
              <a:lnSpc>
                <a:spcPct val="90000"/>
              </a:lnSpc>
              <a:buFont typeface="Wingdings" pitchFamily="2" charset="2"/>
              <a:buNone/>
            </a:pPr>
            <a:r>
              <a:rPr lang="en-US" sz="4800" dirty="0">
                <a:solidFill>
                  <a:schemeClr val="bg1"/>
                </a:solidFill>
              </a:rPr>
              <a:t>Evidence</a:t>
            </a:r>
          </a:p>
          <a:p>
            <a:pPr>
              <a:lnSpc>
                <a:spcPct val="110000"/>
              </a:lnSpc>
              <a:buFont typeface="Wingdings" pitchFamily="2" charset="2"/>
              <a:buNone/>
            </a:pPr>
            <a:r>
              <a:rPr lang="en-US" sz="4800" dirty="0">
                <a:solidFill>
                  <a:schemeClr val="bg1"/>
                </a:solidFill>
              </a:rPr>
              <a:t>that Matters</a:t>
            </a:r>
            <a:endParaRPr lang="en-US" dirty="0">
              <a:solidFill>
                <a:schemeClr val="bg1"/>
              </a:solidFill>
            </a:endParaRPr>
          </a:p>
          <a:p>
            <a:pPr>
              <a:lnSpc>
                <a:spcPct val="90000"/>
              </a:lnSpc>
              <a:buFont typeface="Wingdings" pitchFamily="2" charset="2"/>
              <a:buNone/>
            </a:pPr>
            <a:r>
              <a:rPr lang="en-US" dirty="0">
                <a:solidFill>
                  <a:schemeClr val="bg1"/>
                </a:solidFill>
              </a:rPr>
              <a:t>matters to the clinician, because if valid, will </a:t>
            </a:r>
            <a:r>
              <a:rPr lang="en-US" i="1" dirty="0">
                <a:solidFill>
                  <a:schemeClr val="bg1"/>
                </a:solidFill>
              </a:rPr>
              <a:t>require</a:t>
            </a:r>
            <a:r>
              <a:rPr lang="en-US" dirty="0">
                <a:solidFill>
                  <a:schemeClr val="bg1"/>
                </a:solidFill>
              </a:rPr>
              <a:t> a </a:t>
            </a:r>
            <a:r>
              <a:rPr lang="en-US" i="1" dirty="0">
                <a:solidFill>
                  <a:schemeClr val="bg1"/>
                </a:solidFill>
              </a:rPr>
              <a:t>change</a:t>
            </a:r>
            <a:r>
              <a:rPr lang="en-US" dirty="0">
                <a:solidFill>
                  <a:schemeClr val="bg1"/>
                </a:solidFill>
              </a:rPr>
              <a:t>  in practice</a:t>
            </a:r>
          </a:p>
        </p:txBody>
      </p:sp>
      <p:sp>
        <p:nvSpPr>
          <p:cNvPr id="31748" name="Rectangle 4"/>
          <p:cNvSpPr>
            <a:spLocks noChangeArrowheads="1"/>
          </p:cNvSpPr>
          <p:nvPr/>
        </p:nvSpPr>
        <p:spPr bwMode="auto">
          <a:xfrm>
            <a:off x="1524000" y="5743575"/>
            <a:ext cx="7467600" cy="830997"/>
          </a:xfrm>
          <a:prstGeom prst="rect">
            <a:avLst/>
          </a:prstGeom>
          <a:noFill/>
          <a:ln w="9525">
            <a:noFill/>
            <a:miter lim="800000"/>
            <a:headEnd/>
            <a:tailEnd/>
          </a:ln>
          <a:effectLst/>
        </p:spPr>
        <p:txBody>
          <a:bodyPr wrap="square">
            <a:spAutoFit/>
          </a:bodyPr>
          <a:lstStyle/>
          <a:p>
            <a:r>
              <a:rPr lang="en-US" sz="1600" i="1" dirty="0">
                <a:solidFill>
                  <a:schemeClr val="bg1"/>
                </a:solidFill>
                <a:cs typeface="Arial" pitchFamily="34" charset="0"/>
              </a:rPr>
              <a:t>Shaughnessy AF, Slawson DC, Bennett JH. Becoming an Information Master: A Guidebook to the Medical Information Jungle. The Journal of Family Practice 1994;39(5):489-99.</a:t>
            </a:r>
            <a:r>
              <a:rPr lang="en-US" sz="1600" i="1" dirty="0">
                <a:solidFill>
                  <a:schemeClr val="bg1"/>
                </a:solidFill>
                <a:latin typeface="Times New Roman" pitchFamily="18" charset="0"/>
              </a:rPr>
              <a:t> </a:t>
            </a:r>
          </a:p>
        </p:txBody>
      </p:sp>
    </p:spTree>
    <p:extLst>
      <p:ext uri="{BB962C8B-B14F-4D97-AF65-F5344CB8AC3E}">
        <p14:creationId xmlns:p14="http://schemas.microsoft.com/office/powerpoint/2010/main" val="640430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F998-F10F-4DDB-A6D5-6294EF63DC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AD2FFD-6DD9-4C02-A68C-AECE237AE6BA}"/>
              </a:ext>
            </a:extLst>
          </p:cNvPr>
          <p:cNvSpPr>
            <a:spLocks noGrp="1"/>
          </p:cNvSpPr>
          <p:nvPr>
            <p:ph idx="1"/>
          </p:nvPr>
        </p:nvSpPr>
        <p:spPr/>
        <p:txBody>
          <a:bodyPr/>
          <a:lstStyle/>
          <a:p>
            <a:r>
              <a:rPr lang="en-US" dirty="0"/>
              <a:t>In patients 60 years or older, </a:t>
            </a:r>
            <a:r>
              <a:rPr lang="en-US" dirty="0">
                <a:solidFill>
                  <a:srgbClr val="FFFF00"/>
                </a:solidFill>
              </a:rPr>
              <a:t>abdominal pain, changes in bowel habits, and dyspepsia </a:t>
            </a:r>
            <a:r>
              <a:rPr lang="en-US" dirty="0"/>
              <a:t>predicted either cancer or IBD in more than 3% of both men and women.</a:t>
            </a:r>
          </a:p>
        </p:txBody>
      </p:sp>
    </p:spTree>
    <p:extLst>
      <p:ext uri="{BB962C8B-B14F-4D97-AF65-F5344CB8AC3E}">
        <p14:creationId xmlns:p14="http://schemas.microsoft.com/office/powerpoint/2010/main" val="3721458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3CAA5-148F-4C09-88DB-C2340FD11CAD}"/>
              </a:ext>
            </a:extLst>
          </p:cNvPr>
          <p:cNvSpPr>
            <a:spLocks noGrp="1"/>
          </p:cNvSpPr>
          <p:nvPr>
            <p:ph type="title"/>
          </p:nvPr>
        </p:nvSpPr>
        <p:spPr>
          <a:xfrm>
            <a:off x="1447800" y="3048000"/>
            <a:ext cx="7542513" cy="1005840"/>
          </a:xfrm>
        </p:spPr>
        <p:txBody>
          <a:bodyPr/>
          <a:lstStyle/>
          <a:p>
            <a:r>
              <a:rPr lang="en-US" dirty="0"/>
              <a:t>Which med is your first choice for global symptoms and pain associated with IBS?</a:t>
            </a:r>
          </a:p>
        </p:txBody>
      </p:sp>
    </p:spTree>
    <p:extLst>
      <p:ext uri="{BB962C8B-B14F-4D97-AF65-F5344CB8AC3E}">
        <p14:creationId xmlns:p14="http://schemas.microsoft.com/office/powerpoint/2010/main" val="3162509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8001001" cy="1005840"/>
          </a:xfrm>
        </p:spPr>
        <p:txBody>
          <a:bodyPr/>
          <a:lstStyle/>
          <a:p>
            <a:r>
              <a:rPr lang="en-US" dirty="0"/>
              <a:t>#6 British Society of Gastroenterology guidelines for management of IBS</a:t>
            </a:r>
            <a:br>
              <a:rPr lang="en-US" b="1" dirty="0"/>
            </a:br>
            <a:br>
              <a:rPr lang="en-US" dirty="0"/>
            </a:br>
            <a:endParaRPr lang="en-US" dirty="0"/>
          </a:p>
        </p:txBody>
      </p:sp>
      <p:sp>
        <p:nvSpPr>
          <p:cNvPr id="3" name="Content Placeholder 2"/>
          <p:cNvSpPr>
            <a:spLocks noGrp="1"/>
          </p:cNvSpPr>
          <p:nvPr>
            <p:ph idx="1"/>
          </p:nvPr>
        </p:nvSpPr>
        <p:spPr>
          <a:xfrm>
            <a:off x="1375409" y="1341120"/>
            <a:ext cx="7542513" cy="4572000"/>
          </a:xfrm>
        </p:spPr>
        <p:txBody>
          <a:bodyPr/>
          <a:lstStyle/>
          <a:p>
            <a:pPr marL="0" indent="0">
              <a:buNone/>
            </a:pPr>
            <a:endParaRPr lang="en-US" dirty="0"/>
          </a:p>
          <a:p>
            <a:pPr marL="0" indent="0">
              <a:buNone/>
            </a:pPr>
            <a:r>
              <a:rPr lang="en-US" dirty="0"/>
              <a:t>BOTTOM LINE</a:t>
            </a:r>
          </a:p>
          <a:p>
            <a:pPr marL="0" indent="0">
              <a:buNone/>
            </a:pPr>
            <a:r>
              <a:rPr lang="en-US" dirty="0"/>
              <a:t>This high-quality evidence-based guideline provides sound advice for the evaluation and management of IBS in primary care.  LOE=1a</a:t>
            </a:r>
          </a:p>
          <a:p>
            <a:pPr marL="0" indent="0">
              <a:buNone/>
            </a:pPr>
            <a:endParaRPr lang="en-US" dirty="0"/>
          </a:p>
          <a:p>
            <a:pPr marL="0" indent="0">
              <a:buNone/>
            </a:pPr>
            <a:endParaRPr lang="en-US" i="1" dirty="0"/>
          </a:p>
          <a:p>
            <a:pPr marL="0" indent="0">
              <a:buNone/>
            </a:pPr>
            <a:r>
              <a:rPr lang="en-US" i="1" dirty="0"/>
              <a:t>Gut 2021;70(7):1214-1240.</a:t>
            </a:r>
          </a:p>
        </p:txBody>
      </p:sp>
    </p:spTree>
    <p:extLst>
      <p:ext uri="{BB962C8B-B14F-4D97-AF65-F5344CB8AC3E}">
        <p14:creationId xmlns:p14="http://schemas.microsoft.com/office/powerpoint/2010/main" val="1500702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0A44-74C9-48BF-BB29-8D6E45D9B6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3326C1-5429-4BDC-94EA-523B3837F383}"/>
              </a:ext>
            </a:extLst>
          </p:cNvPr>
          <p:cNvSpPr>
            <a:spLocks noGrp="1"/>
          </p:cNvSpPr>
          <p:nvPr>
            <p:ph idx="1"/>
          </p:nvPr>
        </p:nvSpPr>
        <p:spPr/>
        <p:txBody>
          <a:bodyPr/>
          <a:lstStyle/>
          <a:p>
            <a:r>
              <a:rPr lang="en-US" dirty="0"/>
              <a:t>These guidelines from the British Society of Gastroenterology were created by a multidisciplinary panel that included primary care physicians, psychologists, dietitians, and gastroenterologists. </a:t>
            </a:r>
          </a:p>
          <a:p>
            <a:endParaRPr lang="en-US" dirty="0"/>
          </a:p>
          <a:p>
            <a:r>
              <a:rPr lang="en-US" dirty="0"/>
              <a:t>Treatment recommendations were based on systematic reviews, and all other recommendations were based on a comprehensive review of the literature.</a:t>
            </a:r>
          </a:p>
        </p:txBody>
      </p:sp>
    </p:spTree>
    <p:extLst>
      <p:ext uri="{BB962C8B-B14F-4D97-AF65-F5344CB8AC3E}">
        <p14:creationId xmlns:p14="http://schemas.microsoft.com/office/powerpoint/2010/main" val="2972538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50DE-144A-492D-A09B-3E923D8D25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216F36-6E4E-4003-9CDE-592BD78006C2}"/>
              </a:ext>
            </a:extLst>
          </p:cNvPr>
          <p:cNvSpPr>
            <a:spLocks noGrp="1"/>
          </p:cNvSpPr>
          <p:nvPr>
            <p:ph idx="1"/>
          </p:nvPr>
        </p:nvSpPr>
        <p:spPr/>
        <p:txBody>
          <a:bodyPr/>
          <a:lstStyle/>
          <a:p>
            <a:r>
              <a:rPr lang="en-US" dirty="0"/>
              <a:t>The guidelines advocate a pragmatic definition of irritable bowel syndrome (IBS) as at least 6 months of abdominal pain or discomfort, in association with altered bowel habits, in the absence of alarm signs or symptoms. </a:t>
            </a:r>
          </a:p>
          <a:p>
            <a:endParaRPr lang="en-US" dirty="0"/>
          </a:p>
          <a:p>
            <a:r>
              <a:rPr lang="en-US" dirty="0"/>
              <a:t>Initial evaluation in primary care should include a complete blood count, C-reactive protein or sedimentation rate, and serology for celiac disease.</a:t>
            </a:r>
          </a:p>
          <a:p>
            <a:endParaRPr lang="en-US" dirty="0"/>
          </a:p>
          <a:p>
            <a:r>
              <a:rPr lang="en-US" dirty="0"/>
              <a:t>For patients younger than 45 years who present with diarrhea, order a fecal calprotectin test to rule out inflammatory bowel disease.</a:t>
            </a:r>
          </a:p>
        </p:txBody>
      </p:sp>
    </p:spTree>
    <p:extLst>
      <p:ext uri="{BB962C8B-B14F-4D97-AF65-F5344CB8AC3E}">
        <p14:creationId xmlns:p14="http://schemas.microsoft.com/office/powerpoint/2010/main" val="3524387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9B37-D9C6-41A2-9742-8ED034458B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5BCA93-E815-4396-8C20-2713066A370E}"/>
              </a:ext>
            </a:extLst>
          </p:cNvPr>
          <p:cNvSpPr>
            <a:spLocks noGrp="1"/>
          </p:cNvSpPr>
          <p:nvPr>
            <p:ph idx="1"/>
          </p:nvPr>
        </p:nvSpPr>
        <p:spPr/>
        <p:txBody>
          <a:bodyPr/>
          <a:lstStyle/>
          <a:p>
            <a:r>
              <a:rPr lang="en-US" dirty="0"/>
              <a:t>Screen for colorectal cancer in accordance with national guidelines; colonoscopy is only recommended for patients with alarm signs and symptoms or who are at increased risk for microscopic colitis (female, at least 50 years old, with comorbid autoimmune disease; weight loss; diarrhea for less than 12 months; or severe, nocturnal, or watery diarrhea).</a:t>
            </a:r>
          </a:p>
          <a:p>
            <a:pPr marL="0" indent="0">
              <a:buNone/>
            </a:pPr>
            <a:endParaRPr lang="en-US" dirty="0"/>
          </a:p>
          <a:p>
            <a:r>
              <a:rPr lang="en-US" dirty="0"/>
              <a:t>Consider testing for bile acid diarrhea in patients with nocturnal diarrhea or prior cholecystectomy.</a:t>
            </a:r>
          </a:p>
        </p:txBody>
      </p:sp>
    </p:spTree>
    <p:extLst>
      <p:ext uri="{BB962C8B-B14F-4D97-AF65-F5344CB8AC3E}">
        <p14:creationId xmlns:p14="http://schemas.microsoft.com/office/powerpoint/2010/main" val="2973657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5FCA-BCDA-4281-93DF-00CDE6CFBE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268E22-547B-4A19-946B-645CE3678ADF}"/>
              </a:ext>
            </a:extLst>
          </p:cNvPr>
          <p:cNvSpPr>
            <a:spLocks noGrp="1"/>
          </p:cNvSpPr>
          <p:nvPr>
            <p:ph idx="1"/>
          </p:nvPr>
        </p:nvSpPr>
        <p:spPr/>
        <p:txBody>
          <a:bodyPr/>
          <a:lstStyle/>
          <a:p>
            <a:r>
              <a:rPr lang="en-US" dirty="0"/>
              <a:t>The guidelines recommend against testing for pancreatic insufficiency, small intestinal bacterial overgrowth, or carbohydrate intolerance if the symptoms are typical for IBS. </a:t>
            </a:r>
          </a:p>
          <a:p>
            <a:endParaRPr lang="en-US" dirty="0"/>
          </a:p>
          <a:p>
            <a:r>
              <a:rPr lang="en-US" dirty="0"/>
              <a:t>First-line treatment recommendations include exercise and gradually increasing doses of soluble fiber (</a:t>
            </a:r>
            <a:r>
              <a:rPr lang="en-US" dirty="0" err="1"/>
              <a:t>eg</a:t>
            </a:r>
            <a:r>
              <a:rPr lang="en-US" dirty="0"/>
              <a:t>, ispaghula) but not insoluble fiber (</a:t>
            </a:r>
            <a:r>
              <a:rPr lang="en-US" dirty="0" err="1"/>
              <a:t>eg</a:t>
            </a:r>
            <a:r>
              <a:rPr lang="en-US" dirty="0"/>
              <a:t>, wheat bran).</a:t>
            </a:r>
          </a:p>
          <a:p>
            <a:endParaRPr lang="en-US" dirty="0"/>
          </a:p>
          <a:p>
            <a:r>
              <a:rPr lang="en-US" dirty="0"/>
              <a:t>Consider probiotics, although the guideline doesn't recommend a specific species or dose.</a:t>
            </a:r>
          </a:p>
        </p:txBody>
      </p:sp>
    </p:spTree>
    <p:extLst>
      <p:ext uri="{BB962C8B-B14F-4D97-AF65-F5344CB8AC3E}">
        <p14:creationId xmlns:p14="http://schemas.microsoft.com/office/powerpoint/2010/main" val="2411878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CCDD-0196-43B5-BF52-7C97A8664117}"/>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F743FF5-5C54-417F-AC3A-76D8369DC367}"/>
              </a:ext>
            </a:extLst>
          </p:cNvPr>
          <p:cNvSpPr>
            <a:spLocks noGrp="1"/>
          </p:cNvSpPr>
          <p:nvPr>
            <p:ph idx="1"/>
          </p:nvPr>
        </p:nvSpPr>
        <p:spPr/>
        <p:txBody>
          <a:bodyPr/>
          <a:lstStyle/>
          <a:p>
            <a:r>
              <a:rPr lang="en-US" dirty="0"/>
              <a:t>Consider loperamide for diarrheal symptoms; antispasmodics and peppermint oil for global symptoms, as well as abdominal pain and cramping; and polyethylene glycol for constipation.</a:t>
            </a:r>
          </a:p>
          <a:p>
            <a:endParaRPr lang="en-US" dirty="0"/>
          </a:p>
          <a:p>
            <a:r>
              <a:rPr lang="en-US" dirty="0"/>
              <a:t>Second-line drugs in primary care include tricyclic antidepressants and selective serotonin reuptake inhibitors. </a:t>
            </a:r>
          </a:p>
          <a:p>
            <a:endParaRPr lang="en-US" dirty="0"/>
          </a:p>
          <a:p>
            <a:r>
              <a:rPr lang="en-US" dirty="0"/>
              <a:t>Other drug classes, such as medications targeting 5-HT-3 and 5-HT-4 receptors, should be prescribed after evaluation by a gastroenterologist.</a:t>
            </a:r>
          </a:p>
          <a:p>
            <a:endParaRPr lang="en-US" dirty="0"/>
          </a:p>
        </p:txBody>
      </p:sp>
    </p:spTree>
    <p:extLst>
      <p:ext uri="{BB962C8B-B14F-4D97-AF65-F5344CB8AC3E}">
        <p14:creationId xmlns:p14="http://schemas.microsoft.com/office/powerpoint/2010/main" val="3035216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838200"/>
            <a:ext cx="7542513" cy="1005840"/>
          </a:xfrm>
        </p:spPr>
        <p:txBody>
          <a:bodyPr/>
          <a:lstStyle/>
          <a:p>
            <a:r>
              <a:rPr lang="en-US" b="1" dirty="0"/>
              <a:t>American College of Gastroenterology guideline on managing irritable bowel syndrome</a:t>
            </a:r>
            <a:br>
              <a:rPr lang="en-US" b="1" dirty="0"/>
            </a:br>
            <a:br>
              <a:rPr lang="en-US" dirty="0"/>
            </a:br>
            <a:endParaRPr lang="en-US" dirty="0"/>
          </a:p>
        </p:txBody>
      </p:sp>
      <p:sp>
        <p:nvSpPr>
          <p:cNvPr id="3" name="Content Placeholder 2"/>
          <p:cNvSpPr>
            <a:spLocks noGrp="1"/>
          </p:cNvSpPr>
          <p:nvPr>
            <p:ph idx="1"/>
          </p:nvPr>
        </p:nvSpPr>
        <p:spPr>
          <a:xfrm>
            <a:off x="1375409" y="1341120"/>
            <a:ext cx="7542513" cy="4572000"/>
          </a:xfrm>
        </p:spPr>
        <p:txBody>
          <a:bodyPr/>
          <a:lstStyle/>
          <a:p>
            <a:pPr marL="0" indent="0">
              <a:buNone/>
            </a:pPr>
            <a:endParaRPr lang="en-US" dirty="0"/>
          </a:p>
          <a:p>
            <a:pPr marL="0" indent="0">
              <a:buNone/>
            </a:pPr>
            <a:r>
              <a:rPr lang="en-US" dirty="0"/>
              <a:t>BOTTOM LINE</a:t>
            </a:r>
          </a:p>
          <a:p>
            <a:pPr marL="0" indent="0">
              <a:buNone/>
            </a:pPr>
            <a:r>
              <a:rPr lang="en-US" dirty="0"/>
              <a:t>The American College of Gastroenterology recommends that patients with suspected irritable bowel syndrome (IBS) undergo serologic testing (to rule out celiac disease) and selected additional testing based on the clinical circumstances. Additionally, they recommend a trial of a low FODMAP diet. Although they emphasize several new and expensive medications to treat symptoms, they also recommend using tricyclic antidepressants and recommend against using antispasmodic agents. </a:t>
            </a:r>
            <a:r>
              <a:rPr lang="en-US" u="sng" dirty="0">
                <a:hlinkClick r:id="rId3"/>
              </a:rPr>
              <a:t>(LOE = 5)</a:t>
            </a:r>
            <a:endParaRPr lang="en-US" u="sng" dirty="0"/>
          </a:p>
          <a:p>
            <a:pPr marL="0" indent="0">
              <a:buNone/>
            </a:pPr>
            <a:endParaRPr lang="en-US" u="sng" dirty="0"/>
          </a:p>
          <a:p>
            <a:pPr marL="0" indent="0">
              <a:buNone/>
            </a:pPr>
            <a:r>
              <a:rPr lang="en-US" i="1" dirty="0"/>
              <a:t>Am J Gastroenterol 2021;116(1):17-44.</a:t>
            </a:r>
            <a:endParaRPr lang="en-US" dirty="0"/>
          </a:p>
        </p:txBody>
      </p:sp>
    </p:spTree>
    <p:extLst>
      <p:ext uri="{BB962C8B-B14F-4D97-AF65-F5344CB8AC3E}">
        <p14:creationId xmlns:p14="http://schemas.microsoft.com/office/powerpoint/2010/main" val="1677485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3F86-8F89-495B-9C50-E7BAB1C44C0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FE8A8B9-F127-49B3-9EBA-D6DBF12348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866900" y="996426"/>
            <a:ext cx="6400800" cy="4800600"/>
          </a:xfrm>
        </p:spPr>
      </p:pic>
    </p:spTree>
    <p:extLst>
      <p:ext uri="{BB962C8B-B14F-4D97-AF65-F5344CB8AC3E}">
        <p14:creationId xmlns:p14="http://schemas.microsoft.com/office/powerpoint/2010/main" val="300287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286000" y="1714500"/>
            <a:ext cx="4572000" cy="3429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50800" y="0"/>
            <a:ext cx="9144000" cy="6858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0"/>
            <a:ext cx="7542513" cy="1005840"/>
          </a:xfrm>
        </p:spPr>
        <p:txBody>
          <a:bodyPr/>
          <a:lstStyle/>
          <a:p>
            <a:r>
              <a:rPr lang="en-US" dirty="0"/>
              <a:t>#7 American College of Gastroenterology guideline for diagnosing and managing GERD</a:t>
            </a:r>
            <a:br>
              <a:rPr lang="en-US" b="1" dirty="0"/>
            </a:br>
            <a:r>
              <a:rPr lang="en-US" dirty="0"/>
              <a:t>  </a:t>
            </a:r>
            <a:br>
              <a:rPr lang="en-US" dirty="0"/>
            </a:br>
            <a:endParaRPr lang="en-US" dirty="0"/>
          </a:p>
        </p:txBody>
      </p:sp>
      <p:sp>
        <p:nvSpPr>
          <p:cNvPr id="3" name="Content Placeholder 2"/>
          <p:cNvSpPr>
            <a:spLocks noGrp="1"/>
          </p:cNvSpPr>
          <p:nvPr>
            <p:ph idx="1"/>
          </p:nvPr>
        </p:nvSpPr>
        <p:spPr>
          <a:xfrm>
            <a:off x="1371600" y="1676400"/>
            <a:ext cx="7542513" cy="4572000"/>
          </a:xfrm>
        </p:spPr>
        <p:txBody>
          <a:bodyPr/>
          <a:lstStyle/>
          <a:p>
            <a:pPr marL="0" indent="0">
              <a:buNone/>
            </a:pPr>
            <a:endParaRPr lang="en-US" dirty="0"/>
          </a:p>
          <a:p>
            <a:pPr marL="0" indent="0">
              <a:buNone/>
            </a:pPr>
            <a:r>
              <a:rPr lang="en-US" dirty="0"/>
              <a:t>BOTTOM LINE</a:t>
            </a:r>
          </a:p>
          <a:p>
            <a:pPr marL="0" indent="0">
              <a:buNone/>
            </a:pPr>
            <a:r>
              <a:rPr lang="en-US" dirty="0"/>
              <a:t>The American College of Gastroenterology has updated its guideline for the diagnosis and management of GERD. The paper has several useful tables and algorithms that may be of use to primary care clinicians.  LOE=5</a:t>
            </a:r>
          </a:p>
          <a:p>
            <a:pPr marL="0" indent="0">
              <a:buNone/>
            </a:pPr>
            <a:endParaRPr lang="en-US" dirty="0"/>
          </a:p>
          <a:p>
            <a:pPr marL="0" indent="0">
              <a:buNone/>
            </a:pPr>
            <a:r>
              <a:rPr lang="en-US" i="1" dirty="0"/>
              <a:t>Am J Gastroenterol 2022;117(1):27-56.</a:t>
            </a:r>
          </a:p>
        </p:txBody>
      </p:sp>
    </p:spTree>
    <p:extLst>
      <p:ext uri="{BB962C8B-B14F-4D97-AF65-F5344CB8AC3E}">
        <p14:creationId xmlns:p14="http://schemas.microsoft.com/office/powerpoint/2010/main" val="4203171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4A7E-7554-426D-A771-031DF39107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E2EAF5-1DD9-4E76-AE8E-2902AE513E03}"/>
              </a:ext>
            </a:extLst>
          </p:cNvPr>
          <p:cNvSpPr>
            <a:spLocks noGrp="1"/>
          </p:cNvSpPr>
          <p:nvPr>
            <p:ph idx="1"/>
          </p:nvPr>
        </p:nvSpPr>
        <p:spPr/>
        <p:txBody>
          <a:bodyPr/>
          <a:lstStyle/>
          <a:p>
            <a:r>
              <a:rPr lang="en-US" dirty="0"/>
              <a:t>The American College of Gastroenterology convened a panel to update its 2013 guideline on managing persons with gastroesophageal reflux disease (GERD). </a:t>
            </a:r>
          </a:p>
          <a:p>
            <a:r>
              <a:rPr lang="en-US" dirty="0"/>
              <a:t>Although the paper doesn’t describe how the panel was selected, the panel members all appear to be gastroenterologists. </a:t>
            </a:r>
          </a:p>
          <a:p>
            <a:r>
              <a:rPr lang="en-US" dirty="0"/>
              <a:t>The panel members identified specific questions and a research librarian performed a literature search on each question.</a:t>
            </a:r>
          </a:p>
        </p:txBody>
      </p:sp>
    </p:spTree>
    <p:extLst>
      <p:ext uri="{BB962C8B-B14F-4D97-AF65-F5344CB8AC3E}">
        <p14:creationId xmlns:p14="http://schemas.microsoft.com/office/powerpoint/2010/main" val="1586227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97AE-082D-464C-9A7A-6786C80A86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AB742C-8173-4041-B9D0-9633ABC73AF2}"/>
              </a:ext>
            </a:extLst>
          </p:cNvPr>
          <p:cNvSpPr>
            <a:spLocks noGrp="1"/>
          </p:cNvSpPr>
          <p:nvPr>
            <p:ph idx="1"/>
          </p:nvPr>
        </p:nvSpPr>
        <p:spPr/>
        <p:txBody>
          <a:bodyPr/>
          <a:lstStyle/>
          <a:p>
            <a:r>
              <a:rPr lang="en-US" dirty="0"/>
              <a:t>The panel recommends searching for non-GERD causes of extraesophageal symptoms (cough, asthma, etc.) before ascribing them to GERD and, after that, in the absence of GERD symptoms, patients should undergo reflux testing before taking a proton pump inhibitor (PPI).</a:t>
            </a:r>
          </a:p>
        </p:txBody>
      </p:sp>
    </p:spTree>
    <p:extLst>
      <p:ext uri="{BB962C8B-B14F-4D97-AF65-F5344CB8AC3E}">
        <p14:creationId xmlns:p14="http://schemas.microsoft.com/office/powerpoint/2010/main" val="3317901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B96A-C96A-410A-835C-B7EA4C80ED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3016D1-0AF7-4197-B1BD-C2A6AB1D1BBA}"/>
              </a:ext>
            </a:extLst>
          </p:cNvPr>
          <p:cNvSpPr>
            <a:spLocks noGrp="1"/>
          </p:cNvSpPr>
          <p:nvPr>
            <p:ph idx="1"/>
          </p:nvPr>
        </p:nvSpPr>
        <p:spPr/>
        <p:txBody>
          <a:bodyPr/>
          <a:lstStyle/>
          <a:p>
            <a:r>
              <a:rPr lang="en-US" dirty="0"/>
              <a:t>Finally, the panel recognizes that some patients require long-term PPI therapy and some harms have been associated with this treatment.</a:t>
            </a:r>
          </a:p>
          <a:p>
            <a:r>
              <a:rPr lang="en-US" dirty="0"/>
              <a:t>The panel suggests advising patients that PPIs are the most effective medical treatment for GERD and that the studies reporting an association between the long-term use of PPIs and harms such as pneumonia, gastric cancer, and so forth are flawed; they do not establish a cause-and-effect relationship between PPIs and the adverse conditions. </a:t>
            </a:r>
          </a:p>
          <a:p>
            <a:r>
              <a:rPr lang="en-US" dirty="0"/>
              <a:t>The panel states that the benefits of PPIs outweigh their theoretical risks.</a:t>
            </a:r>
          </a:p>
        </p:txBody>
      </p:sp>
    </p:spTree>
    <p:extLst>
      <p:ext uri="{BB962C8B-B14F-4D97-AF65-F5344CB8AC3E}">
        <p14:creationId xmlns:p14="http://schemas.microsoft.com/office/powerpoint/2010/main" val="1228696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9CCF-74F7-4632-9D82-D4229CB3403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B65A59D-52CF-4099-9CA9-192B04F4511F}"/>
              </a:ext>
            </a:extLst>
          </p:cNvPr>
          <p:cNvPicPr>
            <a:picLocks noGrp="1" noChangeAspect="1"/>
          </p:cNvPicPr>
          <p:nvPr>
            <p:ph idx="1"/>
          </p:nvPr>
        </p:nvPicPr>
        <p:blipFill>
          <a:blip r:embed="rId2"/>
          <a:stretch>
            <a:fillRect/>
          </a:stretch>
        </p:blipFill>
        <p:spPr>
          <a:xfrm>
            <a:off x="1981200" y="270795"/>
            <a:ext cx="6172200" cy="6316410"/>
          </a:xfrm>
          <a:prstGeom prst="rect">
            <a:avLst/>
          </a:prstGeom>
        </p:spPr>
      </p:pic>
    </p:spTree>
    <p:extLst>
      <p:ext uri="{BB962C8B-B14F-4D97-AF65-F5344CB8AC3E}">
        <p14:creationId xmlns:p14="http://schemas.microsoft.com/office/powerpoint/2010/main" val="2324430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FBAD-4E13-4271-A91B-A41742F5F15F}"/>
              </a:ext>
            </a:extLst>
          </p:cNvPr>
          <p:cNvSpPr>
            <a:spLocks noGrp="1"/>
          </p:cNvSpPr>
          <p:nvPr>
            <p:ph type="title"/>
          </p:nvPr>
        </p:nvSpPr>
        <p:spPr>
          <a:xfrm>
            <a:off x="1447800" y="3048000"/>
            <a:ext cx="7542513" cy="1005840"/>
          </a:xfrm>
        </p:spPr>
        <p:txBody>
          <a:bodyPr/>
          <a:lstStyle/>
          <a:p>
            <a:r>
              <a:rPr lang="en-US" dirty="0"/>
              <a:t>PPIs may cause gastric cancer</a:t>
            </a:r>
          </a:p>
        </p:txBody>
      </p:sp>
    </p:spTree>
    <p:extLst>
      <p:ext uri="{BB962C8B-B14F-4D97-AF65-F5344CB8AC3E}">
        <p14:creationId xmlns:p14="http://schemas.microsoft.com/office/powerpoint/2010/main" val="964271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7542513" cy="1066800"/>
          </a:xfrm>
        </p:spPr>
        <p:txBody>
          <a:bodyPr/>
          <a:lstStyle/>
          <a:p>
            <a:r>
              <a:rPr lang="en-US" dirty="0"/>
              <a:t>#8  Proton pump inhibitor use associated with an increased risk of gastric cancer</a:t>
            </a:r>
            <a:br>
              <a:rPr lang="en-US" dirty="0"/>
            </a:br>
            <a:endParaRPr lang="en-US" b="1" dirty="0"/>
          </a:p>
        </p:txBody>
      </p:sp>
      <p:sp>
        <p:nvSpPr>
          <p:cNvPr id="3" name="Content Placeholder 2"/>
          <p:cNvSpPr>
            <a:spLocks noGrp="1"/>
          </p:cNvSpPr>
          <p:nvPr>
            <p:ph idx="1"/>
          </p:nvPr>
        </p:nvSpPr>
        <p:spPr>
          <a:xfrm>
            <a:off x="1371600" y="1905000"/>
            <a:ext cx="7542513" cy="4804983"/>
          </a:xfrm>
        </p:spPr>
        <p:txBody>
          <a:bodyPr/>
          <a:lstStyle/>
          <a:p>
            <a:pPr marL="0" indent="0">
              <a:buNone/>
            </a:pPr>
            <a:endParaRPr lang="en-US" b="1" dirty="0"/>
          </a:p>
          <a:p>
            <a:pPr marL="0" indent="0">
              <a:buNone/>
            </a:pPr>
            <a:r>
              <a:rPr lang="en-US" b="1" dirty="0"/>
              <a:t>Bottom Line</a:t>
            </a:r>
            <a:r>
              <a:rPr lang="en-US" dirty="0"/>
              <a:t>  </a:t>
            </a:r>
          </a:p>
          <a:p>
            <a:pPr marL="0" indent="0">
              <a:buNone/>
            </a:pPr>
            <a:r>
              <a:rPr lang="en-US" dirty="0"/>
              <a:t>This is the strongest evidence to date that there is a small but clinically significant increase in the risk of gastric cancer for patients taking a PPI (number needed to treat to harm = 1191 over 10 years). Physicians initiating anti-acid therapy for patients should begin with an H2RA, and if prescribing a PPI, should use the lowest dose and duration possible. </a:t>
            </a:r>
            <a:r>
              <a:rPr lang="de-DE" i="1" dirty="0"/>
              <a:t>   </a:t>
            </a:r>
            <a:r>
              <a:rPr lang="de-DE" dirty="0">
                <a:solidFill>
                  <a:srgbClr val="FFFF00"/>
                </a:solidFill>
              </a:rPr>
              <a:t>LOE=2b</a:t>
            </a:r>
            <a:r>
              <a:rPr lang="de-DE" i="1" dirty="0">
                <a:solidFill>
                  <a:srgbClr val="FFFF00"/>
                </a:solidFill>
              </a:rPr>
              <a:t>                               </a:t>
            </a:r>
          </a:p>
          <a:p>
            <a:pPr marL="0" indent="0">
              <a:buNone/>
            </a:pPr>
            <a:endParaRPr lang="de-DE" i="1" dirty="0"/>
          </a:p>
          <a:p>
            <a:pPr marL="0" indent="0">
              <a:buNone/>
            </a:pPr>
            <a:r>
              <a:rPr lang="en-US" i="1" dirty="0"/>
              <a:t>Gut 2022;71(1):16-24.</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9493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A8AF-1F8F-46C1-96A2-97111B2024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8E1446-A0C5-4AB8-AA92-D77ECF41A9AF}"/>
              </a:ext>
            </a:extLst>
          </p:cNvPr>
          <p:cNvSpPr>
            <a:spLocks noGrp="1"/>
          </p:cNvSpPr>
          <p:nvPr>
            <p:ph idx="1"/>
          </p:nvPr>
        </p:nvSpPr>
        <p:spPr/>
        <p:txBody>
          <a:bodyPr/>
          <a:lstStyle/>
          <a:p>
            <a:r>
              <a:rPr lang="en-US" dirty="0"/>
              <a:t>Proton pump inhibitors (PPIs) cause </a:t>
            </a:r>
            <a:r>
              <a:rPr lang="en-US" dirty="0" err="1"/>
              <a:t>hypergastrinemia</a:t>
            </a:r>
            <a:r>
              <a:rPr lang="en-US" dirty="0"/>
              <a:t>, which can lead to hyperplasia of the gastric mucosa, and several previous studies have shown an association between PPI use and gastric cancer. </a:t>
            </a:r>
          </a:p>
          <a:p>
            <a:pPr marL="0" indent="0">
              <a:buNone/>
            </a:pPr>
            <a:endParaRPr lang="en-US" dirty="0"/>
          </a:p>
          <a:p>
            <a:r>
              <a:rPr lang="en-US" dirty="0"/>
              <a:t>This study is the largest and most methodologically sound; it addresses several potential sources of confounding better than previous studies</a:t>
            </a:r>
          </a:p>
        </p:txBody>
      </p:sp>
    </p:spTree>
    <p:extLst>
      <p:ext uri="{BB962C8B-B14F-4D97-AF65-F5344CB8AC3E}">
        <p14:creationId xmlns:p14="http://schemas.microsoft.com/office/powerpoint/2010/main" val="1227604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3375-B76A-4F53-9993-23398F18D9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1AA259-0578-43B6-9F28-37358C2D25DF}"/>
              </a:ext>
            </a:extLst>
          </p:cNvPr>
          <p:cNvSpPr>
            <a:spLocks noGrp="1"/>
          </p:cNvSpPr>
          <p:nvPr>
            <p:ph idx="1"/>
          </p:nvPr>
        </p:nvSpPr>
        <p:spPr/>
        <p:txBody>
          <a:bodyPr/>
          <a:lstStyle/>
          <a:p>
            <a:r>
              <a:rPr lang="en-US" dirty="0"/>
              <a:t>The authors identified more than 1.1 million persons who had received a new prescription for a PPI between 1990 and 2018, and another 220,825 persons who had received a new prescription for a histamine-2 receptor antagonist (H2RA) during the same period. </a:t>
            </a:r>
          </a:p>
          <a:p>
            <a:endParaRPr lang="en-US" dirty="0"/>
          </a:p>
          <a:p>
            <a:r>
              <a:rPr lang="en-US" dirty="0"/>
              <a:t>This is a better comparison group than the general population, since it avoids confounding by indication (PPI users may have different risk factors and health habits than non-users).</a:t>
            </a:r>
          </a:p>
        </p:txBody>
      </p:sp>
    </p:spTree>
    <p:extLst>
      <p:ext uri="{BB962C8B-B14F-4D97-AF65-F5344CB8AC3E}">
        <p14:creationId xmlns:p14="http://schemas.microsoft.com/office/powerpoint/2010/main" val="2272565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D7F3-FBB9-481E-B4AB-C9953CB73D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693AD6-2185-4CD0-A850-1D3E9BB9C57D}"/>
              </a:ext>
            </a:extLst>
          </p:cNvPr>
          <p:cNvSpPr>
            <a:spLocks noGrp="1"/>
          </p:cNvSpPr>
          <p:nvPr>
            <p:ph idx="1"/>
          </p:nvPr>
        </p:nvSpPr>
        <p:spPr/>
        <p:txBody>
          <a:bodyPr/>
          <a:lstStyle/>
          <a:p>
            <a:r>
              <a:rPr lang="en-US" dirty="0"/>
              <a:t>Persons with a familial syndrome associated with gastric cancer, persons with previous gastric cancer, and those who had less than one year of follow-up were excluded, leaving 973,281 PPI patients and 198,306 H2RA patients. </a:t>
            </a:r>
          </a:p>
          <a:p>
            <a:pPr marL="0" indent="0">
              <a:buNone/>
            </a:pPr>
            <a:endParaRPr lang="en-US" dirty="0"/>
          </a:p>
          <a:p>
            <a:r>
              <a:rPr lang="en-US" dirty="0"/>
              <a:t>The authors matched patients using propensity scores that incorporated a large array of potential confounders, including age, comorbidities, tobacco and alcohol use, and medications. </a:t>
            </a:r>
          </a:p>
        </p:txBody>
      </p:sp>
    </p:spTree>
    <p:extLst>
      <p:ext uri="{BB962C8B-B14F-4D97-AF65-F5344CB8AC3E}">
        <p14:creationId xmlns:p14="http://schemas.microsoft.com/office/powerpoint/2010/main" val="53340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152400"/>
            <a:ext cx="8229600" cy="685800"/>
          </a:xfrm>
          <a:noFill/>
          <a:ln/>
        </p:spPr>
        <p:txBody>
          <a:bodyPr lIns="90488" tIns="44450" rIns="90488" bIns="44450">
            <a:normAutofit/>
          </a:bodyPr>
          <a:lstStyle/>
          <a:p>
            <a:r>
              <a:rPr lang="en-US" b="1" dirty="0">
                <a:solidFill>
                  <a:schemeClr val="bg1"/>
                </a:solidFill>
              </a:rPr>
              <a:t>Relevance: Type of Evidence</a:t>
            </a:r>
          </a:p>
        </p:txBody>
      </p:sp>
      <p:sp>
        <p:nvSpPr>
          <p:cNvPr id="30723" name="Rectangle 3"/>
          <p:cNvSpPr>
            <a:spLocks noGrp="1" noChangeArrowheads="1"/>
          </p:cNvSpPr>
          <p:nvPr>
            <p:ph sz="quarter" idx="1"/>
          </p:nvPr>
        </p:nvSpPr>
        <p:spPr>
          <a:xfrm>
            <a:off x="1676400" y="1981200"/>
            <a:ext cx="7745412" cy="4281487"/>
          </a:xfrm>
          <a:noFill/>
          <a:ln/>
        </p:spPr>
        <p:txBody>
          <a:bodyPr lIns="90488" tIns="44450" rIns="90488" bIns="44450"/>
          <a:lstStyle/>
          <a:p>
            <a:pPr>
              <a:lnSpc>
                <a:spcPct val="150000"/>
              </a:lnSpc>
            </a:pPr>
            <a:r>
              <a:rPr lang="en-US" b="1" dirty="0">
                <a:solidFill>
                  <a:schemeClr val="bg1"/>
                </a:solidFill>
              </a:rPr>
              <a:t>POE</a:t>
            </a:r>
            <a:r>
              <a:rPr lang="en-US" dirty="0">
                <a:solidFill>
                  <a:schemeClr val="bg1"/>
                </a:solidFill>
              </a:rPr>
              <a:t>: Patient-oriented evidence </a:t>
            </a:r>
          </a:p>
          <a:p>
            <a:pPr lvl="1"/>
            <a:r>
              <a:rPr lang="en-US" dirty="0">
                <a:solidFill>
                  <a:schemeClr val="bg1"/>
                </a:solidFill>
              </a:rPr>
              <a:t>mortality, morbidity, quality of life</a:t>
            </a:r>
          </a:p>
          <a:p>
            <a:pPr lvl="1"/>
            <a:r>
              <a:rPr lang="en-US" dirty="0">
                <a:solidFill>
                  <a:schemeClr val="bg1"/>
                </a:solidFill>
              </a:rPr>
              <a:t>Longer, better or both</a:t>
            </a:r>
          </a:p>
          <a:p>
            <a:pPr lvl="1">
              <a:buNone/>
            </a:pPr>
            <a:endParaRPr lang="en-US" dirty="0">
              <a:solidFill>
                <a:schemeClr val="bg1"/>
              </a:solidFill>
            </a:endParaRPr>
          </a:p>
          <a:p>
            <a:r>
              <a:rPr lang="en-US" b="1" dirty="0">
                <a:solidFill>
                  <a:schemeClr val="bg1"/>
                </a:solidFill>
              </a:rPr>
              <a:t>DOE</a:t>
            </a:r>
            <a:r>
              <a:rPr lang="en-US" dirty="0">
                <a:solidFill>
                  <a:schemeClr val="bg1"/>
                </a:solidFill>
              </a:rPr>
              <a:t>: Disease-oriented evidence</a:t>
            </a:r>
          </a:p>
          <a:p>
            <a:pPr lvl="1"/>
            <a:r>
              <a:rPr lang="en-US" dirty="0" err="1">
                <a:solidFill>
                  <a:schemeClr val="bg1"/>
                </a:solidFill>
              </a:rPr>
              <a:t>pathophysiology</a:t>
            </a:r>
            <a:r>
              <a:rPr lang="en-US" dirty="0">
                <a:solidFill>
                  <a:schemeClr val="bg1"/>
                </a:solidFill>
              </a:rPr>
              <a:t>, pharmacology, etiology</a:t>
            </a:r>
          </a:p>
        </p:txBody>
      </p:sp>
    </p:spTree>
    <p:extLst>
      <p:ext uri="{BB962C8B-B14F-4D97-AF65-F5344CB8AC3E}">
        <p14:creationId xmlns:p14="http://schemas.microsoft.com/office/powerpoint/2010/main" val="378778516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7BCB-AFC1-4232-A50D-1FBD85E472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AA7796-B639-41E5-9F10-3063FF924F53}"/>
              </a:ext>
            </a:extLst>
          </p:cNvPr>
          <p:cNvSpPr>
            <a:spLocks noGrp="1"/>
          </p:cNvSpPr>
          <p:nvPr>
            <p:ph idx="1"/>
          </p:nvPr>
        </p:nvSpPr>
        <p:spPr>
          <a:xfrm>
            <a:off x="1372886" y="1149963"/>
            <a:ext cx="7542513" cy="4957383"/>
          </a:xfrm>
        </p:spPr>
        <p:txBody>
          <a:bodyPr/>
          <a:lstStyle/>
          <a:p>
            <a:r>
              <a:rPr lang="en-US" dirty="0"/>
              <a:t>In the fully adjusted model, the authors found a significantly increased risk of gastric cancer in PPI users compared with H2RA users </a:t>
            </a:r>
          </a:p>
          <a:p>
            <a:pPr lvl="1"/>
            <a:r>
              <a:rPr lang="en-US" dirty="0">
                <a:solidFill>
                  <a:srgbClr val="FFFF00"/>
                </a:solidFill>
              </a:rPr>
              <a:t>(hazard ratio [HR] = 1.45; 95% CI 1.06 - 1.98; number needed to treat to harm = 2121 after 5 years and 1191 after 10 years). </a:t>
            </a:r>
          </a:p>
          <a:p>
            <a:r>
              <a:rPr lang="en-US" dirty="0"/>
              <a:t>The Kaplan-Meier survival analysis showed that the risk increased linearly with the duration of PPI use.</a:t>
            </a:r>
          </a:p>
          <a:p>
            <a:r>
              <a:rPr lang="en-US" dirty="0"/>
              <a:t>Greater doses were associated with increased risk:</a:t>
            </a:r>
          </a:p>
          <a:p>
            <a:pPr lvl="1"/>
            <a:r>
              <a:rPr lang="en-US" dirty="0">
                <a:solidFill>
                  <a:srgbClr val="FFFF00"/>
                </a:solidFill>
              </a:rPr>
              <a:t>HR = 1.22 for less than 14,600 mg cumulative omeprazole dose equivalents; </a:t>
            </a:r>
          </a:p>
          <a:p>
            <a:pPr lvl="1"/>
            <a:r>
              <a:rPr lang="en-US" dirty="0">
                <a:solidFill>
                  <a:srgbClr val="FFFF00"/>
                </a:solidFill>
              </a:rPr>
              <a:t>HR = 1.81 for 14,600 mg to 28,199 mg dose equivalents; and </a:t>
            </a:r>
          </a:p>
          <a:p>
            <a:pPr lvl="1"/>
            <a:r>
              <a:rPr lang="en-US" dirty="0">
                <a:solidFill>
                  <a:srgbClr val="FFFF00"/>
                </a:solidFill>
              </a:rPr>
              <a:t>HR = 2.03 for 29,200 mg and higher dose equivalents </a:t>
            </a:r>
            <a:r>
              <a:rPr lang="en-US" dirty="0"/>
              <a:t>(although the confidence intervals overlap). </a:t>
            </a:r>
          </a:p>
        </p:txBody>
      </p:sp>
    </p:spTree>
    <p:extLst>
      <p:ext uri="{BB962C8B-B14F-4D97-AF65-F5344CB8AC3E}">
        <p14:creationId xmlns:p14="http://schemas.microsoft.com/office/powerpoint/2010/main" val="1887525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D11CB-025F-404B-B37C-738F6C0A4F9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BF112DD-4142-42DA-B4B8-734CE9A414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88306" y="1073945"/>
            <a:ext cx="6610349" cy="4957762"/>
          </a:xfrm>
        </p:spPr>
      </p:pic>
    </p:spTree>
    <p:extLst>
      <p:ext uri="{BB962C8B-B14F-4D97-AF65-F5344CB8AC3E}">
        <p14:creationId xmlns:p14="http://schemas.microsoft.com/office/powerpoint/2010/main" val="3616425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460" y="1066800"/>
            <a:ext cx="7542513" cy="1005840"/>
          </a:xfrm>
        </p:spPr>
        <p:txBody>
          <a:bodyPr/>
          <a:lstStyle/>
          <a:p>
            <a:r>
              <a:rPr lang="en-US" dirty="0"/>
              <a:t>#9  Oral ginger is an effective antiemetic in children with gastroenteritis</a:t>
            </a:r>
            <a:br>
              <a:rPr lang="en-US" dirty="0"/>
            </a:br>
            <a:br>
              <a:rPr lang="en-US" b="1" dirty="0"/>
            </a:br>
            <a:br>
              <a:rPr lang="en-US" dirty="0"/>
            </a:br>
            <a:endParaRPr lang="en-US" b="1" dirty="0"/>
          </a:p>
        </p:txBody>
      </p:sp>
      <p:sp>
        <p:nvSpPr>
          <p:cNvPr id="3" name="Content Placeholder 2"/>
          <p:cNvSpPr>
            <a:spLocks noGrp="1"/>
          </p:cNvSpPr>
          <p:nvPr>
            <p:ph idx="1"/>
          </p:nvPr>
        </p:nvSpPr>
        <p:spPr>
          <a:xfrm>
            <a:off x="1371600" y="1828800"/>
            <a:ext cx="7542513" cy="4500183"/>
          </a:xfrm>
        </p:spPr>
        <p:txBody>
          <a:bodyPr/>
          <a:lstStyle/>
          <a:p>
            <a:pPr marL="0" indent="0">
              <a:buNone/>
            </a:pPr>
            <a:endParaRPr lang="en-US" b="1" dirty="0"/>
          </a:p>
          <a:p>
            <a:pPr marL="0" indent="0">
              <a:buNone/>
            </a:pPr>
            <a:r>
              <a:rPr lang="en-US" b="1" dirty="0"/>
              <a:t>Bottom Line</a:t>
            </a:r>
          </a:p>
          <a:p>
            <a:pPr marL="0" indent="0">
              <a:buNone/>
            </a:pPr>
            <a:r>
              <a:rPr lang="en-US" dirty="0"/>
              <a:t>Ginger, in liquid form, stopped vomiting in children who presented with acute gastroenteritis. This rate of effectiveness is similar to emergency department administration of </a:t>
            </a:r>
            <a:r>
              <a:rPr lang="en-US" u="sng" dirty="0">
                <a:hlinkClick r:id="rId3"/>
              </a:rPr>
              <a:t>ondansetron</a:t>
            </a:r>
            <a:r>
              <a:rPr lang="en-US" dirty="0"/>
              <a:t> (Zofran). The liquid form of ginger may be difficult to find — ginger ale soft drinks contain </a:t>
            </a:r>
            <a:r>
              <a:rPr lang="en-US" u="sng" dirty="0">
                <a:hlinkClick r:id="rId4"/>
              </a:rPr>
              <a:t>little to no</a:t>
            </a:r>
            <a:r>
              <a:rPr lang="en-US" dirty="0"/>
              <a:t> ginger — and I would be concerned about using the more common ginger lozenge in young children.   LOE=1b</a:t>
            </a:r>
          </a:p>
          <a:p>
            <a:pPr marL="0" indent="0">
              <a:buNone/>
            </a:pPr>
            <a:endParaRPr lang="en-US" b="1" u="sng" dirty="0"/>
          </a:p>
          <a:p>
            <a:pPr marL="0" indent="0">
              <a:buNone/>
            </a:pPr>
            <a:r>
              <a:rPr lang="en-US" i="1" dirty="0"/>
              <a:t> Aliment </a:t>
            </a:r>
            <a:r>
              <a:rPr lang="en-US" i="1" dirty="0" err="1"/>
              <a:t>Pharmacol</a:t>
            </a:r>
            <a:r>
              <a:rPr lang="en-US" i="1" dirty="0"/>
              <a:t> </a:t>
            </a:r>
            <a:r>
              <a:rPr lang="en-US" i="1" dirty="0" err="1"/>
              <a:t>Ther</a:t>
            </a:r>
            <a:r>
              <a:rPr lang="en-US" i="1" dirty="0"/>
              <a:t> 2021;54(1):24-31. </a:t>
            </a:r>
            <a:endParaRPr lang="en-US" b="1" i="1" dirty="0"/>
          </a:p>
        </p:txBody>
      </p:sp>
    </p:spTree>
    <p:extLst>
      <p:ext uri="{BB962C8B-B14F-4D97-AF65-F5344CB8AC3E}">
        <p14:creationId xmlns:p14="http://schemas.microsoft.com/office/powerpoint/2010/main" val="3228117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89A4-03E7-41EF-AE95-86FF98A987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73F2F-DD99-4C5F-9D90-C0735CBF7F39}"/>
              </a:ext>
            </a:extLst>
          </p:cNvPr>
          <p:cNvSpPr>
            <a:spLocks noGrp="1"/>
          </p:cNvSpPr>
          <p:nvPr>
            <p:ph idx="1"/>
          </p:nvPr>
        </p:nvSpPr>
        <p:spPr/>
        <p:txBody>
          <a:bodyPr/>
          <a:lstStyle/>
          <a:p>
            <a:r>
              <a:rPr lang="en-US" dirty="0"/>
              <a:t>Investigators enrolled children 1 to 10 years old (average 5.5 years) who presented to pediatricians with acute gastroenteritis, symptom duration of less than 12 hours, and an average of 4 vomiting episodes within the previous 4 hours. </a:t>
            </a:r>
          </a:p>
          <a:p>
            <a:r>
              <a:rPr lang="en-US" dirty="0"/>
              <a:t>The children had mild to moderate dehydration.</a:t>
            </a:r>
          </a:p>
          <a:p>
            <a:r>
              <a:rPr lang="en-US" dirty="0"/>
              <a:t>The 150 children were randomized, using concealed allocation, to receive 10 mg ginger or placebo (both in liquid form, matched to color and taste) at the time of evaluation and every 8 hours if vomiting continued. </a:t>
            </a:r>
          </a:p>
        </p:txBody>
      </p:sp>
    </p:spTree>
    <p:extLst>
      <p:ext uri="{BB962C8B-B14F-4D97-AF65-F5344CB8AC3E}">
        <p14:creationId xmlns:p14="http://schemas.microsoft.com/office/powerpoint/2010/main" val="28890452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D4216-8D99-4D24-8EED-7653229321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E724F4-4A1A-4CD6-9214-B8199881B2A8}"/>
              </a:ext>
            </a:extLst>
          </p:cNvPr>
          <p:cNvSpPr>
            <a:spLocks noGrp="1"/>
          </p:cNvSpPr>
          <p:nvPr>
            <p:ph idx="1"/>
          </p:nvPr>
        </p:nvSpPr>
        <p:spPr/>
        <p:txBody>
          <a:bodyPr/>
          <a:lstStyle/>
          <a:p>
            <a:r>
              <a:rPr lang="en-US" dirty="0"/>
              <a:t>All children also received an oral rehydration solution 30 minutes after the first dose. </a:t>
            </a:r>
          </a:p>
          <a:p>
            <a:r>
              <a:rPr lang="en-US" dirty="0"/>
              <a:t>Using per-protocol analysis (i.e., only evaluating children who received the first dose), the ginger prevented further vomiting over the subsequent 8 hours in 36% of children as compared with 14% of children who received the placebo </a:t>
            </a:r>
            <a:r>
              <a:rPr lang="en-US" dirty="0">
                <a:solidFill>
                  <a:srgbClr val="FFFF00"/>
                </a:solidFill>
              </a:rPr>
              <a:t>(P = .002; number needed to treat = 5; 95% CI 3 - 14). </a:t>
            </a:r>
          </a:p>
        </p:txBody>
      </p:sp>
    </p:spTree>
    <p:extLst>
      <p:ext uri="{BB962C8B-B14F-4D97-AF65-F5344CB8AC3E}">
        <p14:creationId xmlns:p14="http://schemas.microsoft.com/office/powerpoint/2010/main" val="1672560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5E0A-5931-4D27-9B1C-B56B2694CB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50269A-340E-4758-94FE-946AB35304E3}"/>
              </a:ext>
            </a:extLst>
          </p:cNvPr>
          <p:cNvSpPr>
            <a:spLocks noGrp="1"/>
          </p:cNvSpPr>
          <p:nvPr>
            <p:ph idx="1"/>
          </p:nvPr>
        </p:nvSpPr>
        <p:spPr/>
        <p:txBody>
          <a:bodyPr/>
          <a:lstStyle/>
          <a:p>
            <a:r>
              <a:rPr lang="en-US" dirty="0"/>
              <a:t>Results were similar when analyzed by intention to treat. </a:t>
            </a:r>
          </a:p>
          <a:p>
            <a:r>
              <a:rPr lang="en-US" dirty="0"/>
              <a:t>More than 24 hours after the first dose, 86% of children who received the placebo experienced at least one episode of vomiting as compared with 64% of children who received ginger. </a:t>
            </a:r>
          </a:p>
          <a:p>
            <a:r>
              <a:rPr lang="en-US" dirty="0"/>
              <a:t>There were no side effects in either group. </a:t>
            </a:r>
          </a:p>
          <a:p>
            <a:endParaRPr lang="en-US" dirty="0"/>
          </a:p>
        </p:txBody>
      </p:sp>
    </p:spTree>
    <p:extLst>
      <p:ext uri="{BB962C8B-B14F-4D97-AF65-F5344CB8AC3E}">
        <p14:creationId xmlns:p14="http://schemas.microsoft.com/office/powerpoint/2010/main" val="1549754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CB99-40F0-45F9-9834-91573C924E4C}"/>
              </a:ext>
            </a:extLst>
          </p:cNvPr>
          <p:cNvSpPr>
            <a:spLocks noGrp="1"/>
          </p:cNvSpPr>
          <p:nvPr>
            <p:ph type="title"/>
          </p:nvPr>
        </p:nvSpPr>
        <p:spPr>
          <a:xfrm>
            <a:off x="1447800" y="3431583"/>
            <a:ext cx="7542513" cy="1005840"/>
          </a:xfrm>
        </p:spPr>
        <p:txBody>
          <a:bodyPr/>
          <a:lstStyle/>
          <a:p>
            <a:r>
              <a:rPr lang="en-US" dirty="0"/>
              <a:t>There is good RCT data that proves that colonoscopy reduces CRC mortality</a:t>
            </a:r>
          </a:p>
        </p:txBody>
      </p:sp>
    </p:spTree>
    <p:extLst>
      <p:ext uri="{BB962C8B-B14F-4D97-AF65-F5344CB8AC3E}">
        <p14:creationId xmlns:p14="http://schemas.microsoft.com/office/powerpoint/2010/main" val="1488361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42EE-89EB-4FEC-9F0B-7CAC9208BD2D}"/>
              </a:ext>
            </a:extLst>
          </p:cNvPr>
          <p:cNvSpPr>
            <a:spLocks noGrp="1"/>
          </p:cNvSpPr>
          <p:nvPr>
            <p:ph type="title"/>
          </p:nvPr>
        </p:nvSpPr>
        <p:spPr>
          <a:xfrm>
            <a:off x="1447800" y="838200"/>
            <a:ext cx="7542513" cy="1005840"/>
          </a:xfrm>
        </p:spPr>
        <p:txBody>
          <a:bodyPr/>
          <a:lstStyle/>
          <a:p>
            <a:r>
              <a:rPr lang="en-US" dirty="0"/>
              <a:t>#10 Colonoscopy screening reduces risk of CRC but not CRC deaths</a:t>
            </a:r>
            <a:br>
              <a:rPr lang="en-US" b="1" dirty="0"/>
            </a:br>
            <a:br>
              <a:rPr lang="en-US" dirty="0"/>
            </a:br>
            <a:endParaRPr lang="en-US" dirty="0"/>
          </a:p>
        </p:txBody>
      </p:sp>
      <p:sp>
        <p:nvSpPr>
          <p:cNvPr id="3" name="Content Placeholder 2">
            <a:extLst>
              <a:ext uri="{FF2B5EF4-FFF2-40B4-BE49-F238E27FC236}">
                <a16:creationId xmlns:a16="http://schemas.microsoft.com/office/drawing/2014/main" id="{101BC2BD-8122-4298-A68A-AE17583BBF42}"/>
              </a:ext>
            </a:extLst>
          </p:cNvPr>
          <p:cNvSpPr>
            <a:spLocks noGrp="1"/>
          </p:cNvSpPr>
          <p:nvPr>
            <p:ph idx="1"/>
          </p:nvPr>
        </p:nvSpPr>
        <p:spPr>
          <a:xfrm>
            <a:off x="1447799" y="1752600"/>
            <a:ext cx="7542513" cy="4957383"/>
          </a:xfrm>
        </p:spPr>
        <p:txBody>
          <a:bodyPr/>
          <a:lstStyle/>
          <a:p>
            <a:pPr marL="0" indent="0">
              <a:buNone/>
            </a:pPr>
            <a:r>
              <a:rPr lang="en-US" dirty="0"/>
              <a:t>BOTTOM LINE</a:t>
            </a:r>
          </a:p>
          <a:p>
            <a:pPr marL="0" indent="0">
              <a:buNone/>
            </a:pPr>
            <a:r>
              <a:rPr lang="en-US" dirty="0"/>
              <a:t>In this pragmatic effectiveness trial, risk of colorectal cancer at 10 years was lower among participants who were invited to undergo screening colonoscopy than among those who were assigned to no screening.</a:t>
            </a:r>
          </a:p>
          <a:p>
            <a:pPr marL="0" indent="0">
              <a:buNone/>
            </a:pPr>
            <a:endParaRPr lang="en-US" dirty="0"/>
          </a:p>
          <a:p>
            <a:pPr marL="0" indent="0">
              <a:buNone/>
            </a:pPr>
            <a:endParaRPr lang="en-US" dirty="0"/>
          </a:p>
          <a:p>
            <a:pPr marL="0" indent="0">
              <a:buNone/>
            </a:pPr>
            <a:endParaRPr lang="en-US" dirty="0"/>
          </a:p>
          <a:p>
            <a:pPr marL="0" indent="0">
              <a:buNone/>
            </a:pPr>
            <a:r>
              <a:rPr lang="en-US" i="1" dirty="0"/>
              <a:t>N </a:t>
            </a:r>
            <a:r>
              <a:rPr lang="en-US" i="1" dirty="0" err="1"/>
              <a:t>Engl</a:t>
            </a:r>
            <a:r>
              <a:rPr lang="en-US" i="1" dirty="0"/>
              <a:t> J Med 2022;387:1547-56.</a:t>
            </a:r>
          </a:p>
        </p:txBody>
      </p:sp>
    </p:spTree>
    <p:extLst>
      <p:ext uri="{BB962C8B-B14F-4D97-AF65-F5344CB8AC3E}">
        <p14:creationId xmlns:p14="http://schemas.microsoft.com/office/powerpoint/2010/main" val="2442707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B94A-BBA9-401E-B47B-0C322E4E35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7225BF-12A3-4E7E-A53A-8EBEF2C89D41}"/>
              </a:ext>
            </a:extLst>
          </p:cNvPr>
          <p:cNvSpPr>
            <a:spLocks noGrp="1"/>
          </p:cNvSpPr>
          <p:nvPr>
            <p:ph idx="1"/>
          </p:nvPr>
        </p:nvSpPr>
        <p:spPr/>
        <p:txBody>
          <a:bodyPr/>
          <a:lstStyle/>
          <a:p>
            <a:r>
              <a:rPr lang="en-US" dirty="0"/>
              <a:t>This was a pragmatic, randomized trial involving presumptively healthy men and women 55 to 64 years of age drawn from population registries in Poland, Norway, Sweden, and the Netherlands between 2009 and 2014.</a:t>
            </a:r>
          </a:p>
          <a:p>
            <a:r>
              <a:rPr lang="en-US" dirty="0"/>
              <a:t>The participants were randomly assigned in a 1:2 ratio either to receive an invitation to undergo a single screening colonoscopy (the invited group) or to receive no invitation or screening (the usual-care group). </a:t>
            </a:r>
          </a:p>
          <a:p>
            <a:r>
              <a:rPr lang="en-US" dirty="0"/>
              <a:t>The primary end points were the risks of colorectal cancer and related death, and the secondary end point was death from any cause.</a:t>
            </a:r>
          </a:p>
        </p:txBody>
      </p:sp>
    </p:spTree>
    <p:extLst>
      <p:ext uri="{BB962C8B-B14F-4D97-AF65-F5344CB8AC3E}">
        <p14:creationId xmlns:p14="http://schemas.microsoft.com/office/powerpoint/2010/main" val="28283579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5BA6-3534-4FB8-A633-87A05E657F6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05169B6-3B5C-4D93-ABBA-49F3351E8FC5}"/>
              </a:ext>
            </a:extLst>
          </p:cNvPr>
          <p:cNvPicPr>
            <a:picLocks noGrp="1" noChangeAspect="1"/>
          </p:cNvPicPr>
          <p:nvPr>
            <p:ph idx="1"/>
          </p:nvPr>
        </p:nvPicPr>
        <p:blipFill>
          <a:blip r:embed="rId2"/>
          <a:stretch>
            <a:fillRect/>
          </a:stretch>
        </p:blipFill>
        <p:spPr>
          <a:xfrm>
            <a:off x="1143000" y="257825"/>
            <a:ext cx="7620000" cy="6342350"/>
          </a:xfrm>
          <a:prstGeom prst="rect">
            <a:avLst/>
          </a:prstGeom>
        </p:spPr>
      </p:pic>
    </p:spTree>
    <p:extLst>
      <p:ext uri="{BB962C8B-B14F-4D97-AF65-F5344CB8AC3E}">
        <p14:creationId xmlns:p14="http://schemas.microsoft.com/office/powerpoint/2010/main" val="133034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481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4820" name="Rectangle 4"/>
          <p:cNvSpPr>
            <a:spLocks noGrp="1" noChangeArrowheads="1"/>
          </p:cNvSpPr>
          <p:nvPr>
            <p:ph type="title"/>
          </p:nvPr>
        </p:nvSpPr>
        <p:spPr>
          <a:xfrm>
            <a:off x="1601487" y="0"/>
            <a:ext cx="7542513" cy="1005840"/>
          </a:xfrm>
          <a:noFill/>
          <a:ln/>
        </p:spPr>
        <p:txBody>
          <a:bodyPr lIns="92075" tIns="46038" rIns="92075" bIns="46038"/>
          <a:lstStyle/>
          <a:p>
            <a:r>
              <a:rPr lang="en-US" dirty="0">
                <a:solidFill>
                  <a:schemeClr val="bg1"/>
                </a:solidFill>
              </a:rPr>
              <a:t>Determining Validity</a:t>
            </a:r>
          </a:p>
        </p:txBody>
      </p:sp>
      <p:sp>
        <p:nvSpPr>
          <p:cNvPr id="34821" name="Rectangle 5"/>
          <p:cNvSpPr>
            <a:spLocks noGrp="1" noChangeArrowheads="1"/>
          </p:cNvSpPr>
          <p:nvPr>
            <p:ph sz="quarter" idx="1"/>
          </p:nvPr>
        </p:nvSpPr>
        <p:spPr>
          <a:noFill/>
          <a:ln/>
        </p:spPr>
        <p:txBody>
          <a:bodyPr lIns="92075" tIns="46038" rIns="92075" bIns="46038"/>
          <a:lstStyle/>
          <a:p>
            <a:pPr>
              <a:lnSpc>
                <a:spcPct val="120000"/>
              </a:lnSpc>
            </a:pPr>
            <a:r>
              <a:rPr lang="en-US" sz="2800" dirty="0">
                <a:solidFill>
                  <a:schemeClr val="bg1"/>
                </a:solidFill>
              </a:rPr>
              <a:t>Levels of Evidence (LOE):</a:t>
            </a:r>
          </a:p>
          <a:p>
            <a:pPr lvl="1">
              <a:lnSpc>
                <a:spcPct val="120000"/>
              </a:lnSpc>
            </a:pPr>
            <a:r>
              <a:rPr lang="en-US" sz="2800" dirty="0">
                <a:solidFill>
                  <a:schemeClr val="bg1"/>
                </a:solidFill>
              </a:rPr>
              <a:t>1a, b, c; 2a, b, c; etc., 5- expert opinion</a:t>
            </a:r>
          </a:p>
          <a:p>
            <a:pPr lvl="1">
              <a:lnSpc>
                <a:spcPct val="120000"/>
              </a:lnSpc>
            </a:pPr>
            <a:r>
              <a:rPr lang="en-US" sz="2800" dirty="0">
                <a:solidFill>
                  <a:schemeClr val="bg1"/>
                </a:solidFill>
              </a:rPr>
              <a:t>A, B, C, D</a:t>
            </a:r>
          </a:p>
          <a:p>
            <a:pPr lvl="1">
              <a:lnSpc>
                <a:spcPct val="120000"/>
              </a:lnSpc>
            </a:pPr>
            <a:r>
              <a:rPr lang="en-US" sz="2800" dirty="0">
                <a:solidFill>
                  <a:schemeClr val="bg1"/>
                </a:solidFill>
              </a:rPr>
              <a:t>SORT Criteria</a:t>
            </a:r>
          </a:p>
          <a:p>
            <a:pPr lvl="1">
              <a:lnSpc>
                <a:spcPct val="120000"/>
              </a:lnSpc>
            </a:pPr>
            <a:r>
              <a:rPr lang="en-US" sz="2800" dirty="0">
                <a:solidFill>
                  <a:schemeClr val="bg1"/>
                </a:solidFill>
              </a:rPr>
              <a:t>Therapy, diagnosis, prognosis, reviews, etc. </a:t>
            </a:r>
          </a:p>
        </p:txBody>
      </p:sp>
    </p:spTree>
    <p:extLst>
      <p:ext uri="{BB962C8B-B14F-4D97-AF65-F5344CB8AC3E}">
        <p14:creationId xmlns:p14="http://schemas.microsoft.com/office/powerpoint/2010/main" val="240059998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B206-4509-4357-B2D9-56D72A6880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937A8-D3FE-4E34-9372-FCE2F48A6CD6}"/>
              </a:ext>
            </a:extLst>
          </p:cNvPr>
          <p:cNvSpPr>
            <a:spLocks noGrp="1"/>
          </p:cNvSpPr>
          <p:nvPr>
            <p:ph idx="1"/>
          </p:nvPr>
        </p:nvSpPr>
        <p:spPr/>
        <p:txBody>
          <a:bodyPr/>
          <a:lstStyle/>
          <a:p>
            <a:r>
              <a:rPr lang="en-US" dirty="0"/>
              <a:t>Follow-up data were available for 84,585 participants in Poland, Norway, and Sweden — 28,220 in the invited group, 11,843 of whom (42.0%) underwent screening, and 56,365 in the usual-care group. </a:t>
            </a:r>
          </a:p>
          <a:p>
            <a:r>
              <a:rPr lang="en-US" dirty="0"/>
              <a:t>A total of 15 participants had major bleeding after polyp removal. </a:t>
            </a:r>
          </a:p>
          <a:p>
            <a:r>
              <a:rPr lang="en-US" dirty="0"/>
              <a:t>No perforations or screening-related deaths occurred within 30 days after colonoscopy. </a:t>
            </a:r>
          </a:p>
        </p:txBody>
      </p:sp>
    </p:spTree>
    <p:extLst>
      <p:ext uri="{BB962C8B-B14F-4D97-AF65-F5344CB8AC3E}">
        <p14:creationId xmlns:p14="http://schemas.microsoft.com/office/powerpoint/2010/main" val="16766909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79FC-1B5D-4CF4-B622-F4821B01B6D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CC2BD44-6475-4AEE-9E1E-716D09830855}"/>
              </a:ext>
            </a:extLst>
          </p:cNvPr>
          <p:cNvPicPr>
            <a:picLocks noGrp="1" noChangeAspect="1"/>
          </p:cNvPicPr>
          <p:nvPr>
            <p:ph idx="1"/>
          </p:nvPr>
        </p:nvPicPr>
        <p:blipFill>
          <a:blip r:embed="rId3"/>
          <a:stretch>
            <a:fillRect/>
          </a:stretch>
        </p:blipFill>
        <p:spPr>
          <a:xfrm>
            <a:off x="1828800" y="64834"/>
            <a:ext cx="6096000" cy="6728332"/>
          </a:xfrm>
          <a:prstGeom prst="rect">
            <a:avLst/>
          </a:prstGeom>
        </p:spPr>
      </p:pic>
      <p:sp>
        <p:nvSpPr>
          <p:cNvPr id="6" name="TextBox 5">
            <a:extLst>
              <a:ext uri="{FF2B5EF4-FFF2-40B4-BE49-F238E27FC236}">
                <a16:creationId xmlns:a16="http://schemas.microsoft.com/office/drawing/2014/main" id="{0010719B-B94B-485D-A9A3-F1C55230D417}"/>
              </a:ext>
            </a:extLst>
          </p:cNvPr>
          <p:cNvSpPr txBox="1"/>
          <p:nvPr/>
        </p:nvSpPr>
        <p:spPr>
          <a:xfrm flipH="1">
            <a:off x="3048643" y="564217"/>
            <a:ext cx="4191000" cy="769441"/>
          </a:xfrm>
          <a:prstGeom prst="rect">
            <a:avLst/>
          </a:prstGeom>
          <a:solidFill>
            <a:schemeClr val="bg1"/>
          </a:solidFill>
        </p:spPr>
        <p:txBody>
          <a:bodyPr wrap="square" rtlCol="0">
            <a:spAutoFit/>
          </a:bodyPr>
          <a:lstStyle/>
          <a:p>
            <a:r>
              <a:rPr lang="en-US" dirty="0"/>
              <a:t>Risk reduction=18%</a:t>
            </a:r>
          </a:p>
          <a:p>
            <a:r>
              <a:rPr lang="en-US" dirty="0"/>
              <a:t>(RR, 0.82; 95% CI, 0.70 to 0.93</a:t>
            </a:r>
          </a:p>
        </p:txBody>
      </p:sp>
    </p:spTree>
    <p:extLst>
      <p:ext uri="{BB962C8B-B14F-4D97-AF65-F5344CB8AC3E}">
        <p14:creationId xmlns:p14="http://schemas.microsoft.com/office/powerpoint/2010/main" val="243051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5DDE-B047-4471-827D-ACF1A51A89A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7BFBFC5-D8F1-46C4-B030-63EC9FE15C43}"/>
              </a:ext>
            </a:extLst>
          </p:cNvPr>
          <p:cNvPicPr>
            <a:picLocks noGrp="1" noChangeAspect="1"/>
          </p:cNvPicPr>
          <p:nvPr>
            <p:ph idx="1"/>
          </p:nvPr>
        </p:nvPicPr>
        <p:blipFill>
          <a:blip r:embed="rId3"/>
          <a:stretch>
            <a:fillRect/>
          </a:stretch>
        </p:blipFill>
        <p:spPr>
          <a:xfrm>
            <a:off x="1981200" y="193661"/>
            <a:ext cx="6172200" cy="6408684"/>
          </a:xfrm>
          <a:prstGeom prst="rect">
            <a:avLst/>
          </a:prstGeom>
        </p:spPr>
      </p:pic>
      <p:sp>
        <p:nvSpPr>
          <p:cNvPr id="5" name="TextBox 4">
            <a:extLst>
              <a:ext uri="{FF2B5EF4-FFF2-40B4-BE49-F238E27FC236}">
                <a16:creationId xmlns:a16="http://schemas.microsoft.com/office/drawing/2014/main" id="{784C4D52-C48A-4D1A-A5C9-D836376966CD}"/>
              </a:ext>
            </a:extLst>
          </p:cNvPr>
          <p:cNvSpPr txBox="1"/>
          <p:nvPr/>
        </p:nvSpPr>
        <p:spPr>
          <a:xfrm flipH="1">
            <a:off x="3352800" y="533400"/>
            <a:ext cx="4191000" cy="430887"/>
          </a:xfrm>
          <a:prstGeom prst="rect">
            <a:avLst/>
          </a:prstGeom>
          <a:solidFill>
            <a:schemeClr val="bg1"/>
          </a:solidFill>
        </p:spPr>
        <p:txBody>
          <a:bodyPr wrap="square" rtlCol="0">
            <a:spAutoFit/>
          </a:bodyPr>
          <a:lstStyle/>
          <a:p>
            <a:r>
              <a:rPr lang="en-US" dirty="0"/>
              <a:t>(RR, 0.90; 95% CI, 0.64 to 1.16</a:t>
            </a:r>
          </a:p>
        </p:txBody>
      </p:sp>
    </p:spTree>
    <p:extLst>
      <p:ext uri="{BB962C8B-B14F-4D97-AF65-F5344CB8AC3E}">
        <p14:creationId xmlns:p14="http://schemas.microsoft.com/office/powerpoint/2010/main" val="154236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DCDD-87D9-4FC8-B6E1-C357697B6B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690CA1-8B86-410B-9D67-DE993991A9E9}"/>
              </a:ext>
            </a:extLst>
          </p:cNvPr>
          <p:cNvSpPr>
            <a:spLocks noGrp="1"/>
          </p:cNvSpPr>
          <p:nvPr>
            <p:ph idx="1"/>
          </p:nvPr>
        </p:nvSpPr>
        <p:spPr/>
        <p:txBody>
          <a:bodyPr/>
          <a:lstStyle/>
          <a:p>
            <a:r>
              <a:rPr lang="en-US" dirty="0">
                <a:solidFill>
                  <a:srgbClr val="FFFF00"/>
                </a:solidFill>
              </a:rPr>
              <a:t>The number needed to invite to undergo screening to prevent one case of colorectal cancer was 455 (95% CI, 270 to 1429).</a:t>
            </a:r>
          </a:p>
          <a:p>
            <a:r>
              <a:rPr lang="en-US" dirty="0">
                <a:solidFill>
                  <a:srgbClr val="FFFF00"/>
                </a:solidFill>
              </a:rPr>
              <a:t>There was no difference for all-cause mortality. </a:t>
            </a:r>
            <a:r>
              <a:rPr lang="en-US" dirty="0"/>
              <a:t>The risk of death from any cause was 11.03% in the invited group and 11.04% in the usual-care group (risk ratio, 0.99; </a:t>
            </a:r>
            <a:r>
              <a:rPr lang="pl-PL" dirty="0"/>
              <a:t>95% CI, 0.96 to 1.04).</a:t>
            </a:r>
            <a:endParaRPr lang="en-US" dirty="0">
              <a:solidFill>
                <a:schemeClr val="bg1"/>
              </a:solidFill>
            </a:endParaRPr>
          </a:p>
        </p:txBody>
      </p:sp>
    </p:spTree>
    <p:extLst>
      <p:ext uri="{BB962C8B-B14F-4D97-AF65-F5344CB8AC3E}">
        <p14:creationId xmlns:p14="http://schemas.microsoft.com/office/powerpoint/2010/main" val="4581971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2591-6ED3-4F10-ACDF-466E6E88560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14F6D1BD-CFBB-46EA-BBEC-E9233E914F62}"/>
              </a:ext>
            </a:extLst>
          </p:cNvPr>
          <p:cNvSpPr>
            <a:spLocks noGrp="1"/>
          </p:cNvSpPr>
          <p:nvPr>
            <p:ph idx="1"/>
          </p:nvPr>
        </p:nvSpPr>
        <p:spPr/>
        <p:txBody>
          <a:bodyPr/>
          <a:lstStyle/>
          <a:p>
            <a:r>
              <a:rPr lang="en-US" dirty="0"/>
              <a:t>Cohort studies have reported 40-69% decrease in CRC incidence and 29-88% decrease in death due to CRC.  May overestimate due to incomplete adherence and healthier person bias.</a:t>
            </a:r>
          </a:p>
          <a:p>
            <a:r>
              <a:rPr lang="en-US" dirty="0"/>
              <a:t>58-87% adherence in sigmoidoscopy trials vs. 42% in this population-based trials</a:t>
            </a:r>
          </a:p>
          <a:p>
            <a:pPr lvl="1"/>
            <a:r>
              <a:rPr lang="en-US" dirty="0">
                <a:solidFill>
                  <a:srgbClr val="FFFF00"/>
                </a:solidFill>
              </a:rPr>
              <a:t>Per-protocol analysis showed 31% reduction in CRC incidence and 50% reduction in CRC death</a:t>
            </a:r>
          </a:p>
          <a:p>
            <a:r>
              <a:rPr lang="en-US" dirty="0"/>
              <a:t>Conducted in countries where colonoscopy screening is not well established.</a:t>
            </a:r>
          </a:p>
          <a:p>
            <a:r>
              <a:rPr lang="en-US" dirty="0"/>
              <a:t>Repeat analysis will be conducted at 15 years.  </a:t>
            </a:r>
          </a:p>
          <a:p>
            <a:endParaRPr lang="en-US" dirty="0"/>
          </a:p>
        </p:txBody>
      </p:sp>
    </p:spTree>
    <p:extLst>
      <p:ext uri="{BB962C8B-B14F-4D97-AF65-F5344CB8AC3E}">
        <p14:creationId xmlns:p14="http://schemas.microsoft.com/office/powerpoint/2010/main" val="35372842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61D1-C822-4EFB-96BC-24EC5C4640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B48132-5638-4107-93A8-C7451440B700}"/>
              </a:ext>
            </a:extLst>
          </p:cNvPr>
          <p:cNvSpPr>
            <a:spLocks noGrp="1"/>
          </p:cNvSpPr>
          <p:nvPr>
            <p:ph idx="1"/>
          </p:nvPr>
        </p:nvSpPr>
        <p:spPr/>
        <p:txBody>
          <a:bodyPr/>
          <a:lstStyle/>
          <a:p>
            <a:r>
              <a:rPr lang="en-US" dirty="0"/>
              <a:t>29% of endoscopists had ADR &lt;25%</a:t>
            </a:r>
          </a:p>
          <a:p>
            <a:r>
              <a:rPr lang="en-US" dirty="0"/>
              <a:t>May have had higher risk pts in Poland </a:t>
            </a:r>
          </a:p>
          <a:p>
            <a:r>
              <a:rPr lang="en-US" dirty="0"/>
              <a:t>More to come….</a:t>
            </a:r>
          </a:p>
          <a:p>
            <a:pPr lvl="1"/>
            <a:r>
              <a:rPr lang="en-US" dirty="0"/>
              <a:t>SCREESCO (Screening of Swedish Colons) comparing colonoscopy with FIT every 2 years or usual care (no screening).</a:t>
            </a:r>
          </a:p>
          <a:p>
            <a:pPr lvl="1"/>
            <a:r>
              <a:rPr lang="en-US" dirty="0"/>
              <a:t>Two additional large studies comparing colonoscopy with either FIT every 2 years or annual FIT</a:t>
            </a:r>
          </a:p>
          <a:p>
            <a:pPr lvl="1"/>
            <a:endParaRPr lang="en-US" dirty="0"/>
          </a:p>
          <a:p>
            <a:pPr marL="0" indent="0">
              <a:buNone/>
            </a:pPr>
            <a:r>
              <a:rPr lang="en-US" sz="1400" dirty="0"/>
              <a:t>Forsberg A, Westerberg M, Metcalfe C, et al. Once-only colonoscopy or two rounds of </a:t>
            </a:r>
            <a:r>
              <a:rPr lang="en-US" sz="1400" dirty="0" err="1"/>
              <a:t>faecal</a:t>
            </a:r>
            <a:r>
              <a:rPr lang="en-US" sz="1400" dirty="0"/>
              <a:t> immunochemical testing 2 years apart for colorectal cancer screening (SCREESCO): preliminary report of a </a:t>
            </a:r>
            <a:r>
              <a:rPr lang="en-US" sz="1400" dirty="0" err="1"/>
              <a:t>randomised</a:t>
            </a:r>
            <a:r>
              <a:rPr lang="en-US" sz="1400" dirty="0"/>
              <a:t> controlled trial. Lancet Gastroenterol </a:t>
            </a:r>
            <a:r>
              <a:rPr lang="en-US" sz="1400" dirty="0" err="1"/>
              <a:t>Hepatol</a:t>
            </a:r>
            <a:r>
              <a:rPr lang="en-US" sz="1400" dirty="0"/>
              <a:t> 2022; 7: 513-21.</a:t>
            </a:r>
          </a:p>
          <a:p>
            <a:pPr marL="0" indent="0">
              <a:buNone/>
            </a:pPr>
            <a:r>
              <a:rPr lang="it-IT" sz="1400" dirty="0"/>
              <a:t>Quintero E, Castells A, Bujanda L, et al. Colonoscopy versus </a:t>
            </a:r>
            <a:r>
              <a:rPr lang="en-US" sz="1400" dirty="0"/>
              <a:t>fecal immunochemical testing in colorectal-cancer screening. N </a:t>
            </a:r>
            <a:r>
              <a:rPr lang="en-US" sz="1400" dirty="0" err="1"/>
              <a:t>Engl</a:t>
            </a:r>
            <a:r>
              <a:rPr lang="en-US" sz="1400" dirty="0"/>
              <a:t> J Med 2012; 366: 697-706.</a:t>
            </a:r>
          </a:p>
          <a:p>
            <a:pPr marL="0" indent="0">
              <a:buNone/>
            </a:pPr>
            <a:r>
              <a:rPr lang="en-US" sz="1400" dirty="0" err="1"/>
              <a:t>Dominitz</a:t>
            </a:r>
            <a:r>
              <a:rPr lang="en-US" sz="1400" dirty="0"/>
              <a:t> JA, Robertson DJ, </a:t>
            </a:r>
            <a:r>
              <a:rPr lang="en-US" sz="1400" dirty="0" err="1"/>
              <a:t>Ahnen</a:t>
            </a:r>
            <a:r>
              <a:rPr lang="en-US" sz="1400" dirty="0"/>
              <a:t> DJ, et al. Colonoscopy vs fecal immunochemical test in reducing mortality from colorectal cancer (CONFIRM): rationale for study design. Am J Gastroenterol 2017; 112: 1736-46.</a:t>
            </a:r>
          </a:p>
          <a:p>
            <a:pPr lvl="1"/>
            <a:endParaRPr lang="en-US" dirty="0"/>
          </a:p>
          <a:p>
            <a:pPr marL="456785" lvl="1" indent="0">
              <a:buNone/>
            </a:pPr>
            <a:endParaRPr lang="en-US" dirty="0"/>
          </a:p>
        </p:txBody>
      </p:sp>
    </p:spTree>
    <p:extLst>
      <p:ext uri="{BB962C8B-B14F-4D97-AF65-F5344CB8AC3E}">
        <p14:creationId xmlns:p14="http://schemas.microsoft.com/office/powerpoint/2010/main" val="29495700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0098-D8B7-4209-8DB0-0FD125C0ADA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297EC5D-0027-4725-876E-DB8B48D651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89100" y="1016660"/>
            <a:ext cx="6604000" cy="4953000"/>
          </a:xfrm>
        </p:spPr>
      </p:pic>
    </p:spTree>
    <p:extLst>
      <p:ext uri="{BB962C8B-B14F-4D97-AF65-F5344CB8AC3E}">
        <p14:creationId xmlns:p14="http://schemas.microsoft.com/office/powerpoint/2010/main" val="3037277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time…..</a:t>
            </a:r>
          </a:p>
        </p:txBody>
      </p:sp>
      <p:sp>
        <p:nvSpPr>
          <p:cNvPr id="3" name="Content Placeholder 2"/>
          <p:cNvSpPr>
            <a:spLocks noGrp="1"/>
          </p:cNvSpPr>
          <p:nvPr>
            <p:ph idx="1"/>
          </p:nvPr>
        </p:nvSpPr>
        <p:spPr/>
        <p:txBody>
          <a:bodyPr/>
          <a:lstStyle/>
          <a:p>
            <a:pPr marL="0" indent="0">
              <a:buNone/>
            </a:pPr>
            <a:r>
              <a:rPr lang="en-US" dirty="0"/>
              <a:t>#1 AGA Position Statements for Colorectal Cancer Screening </a:t>
            </a:r>
          </a:p>
          <a:p>
            <a:pPr marL="0" indent="0">
              <a:buNone/>
            </a:pPr>
            <a:r>
              <a:rPr lang="en-US" dirty="0"/>
              <a:t>#2 Screening Colonoscopy overuse</a:t>
            </a:r>
            <a:br>
              <a:rPr lang="en-US" dirty="0"/>
            </a:br>
            <a:r>
              <a:rPr lang="en-US" dirty="0"/>
              <a:t>#3 AI-assisted colonoscopy increases adenoma detection rate </a:t>
            </a:r>
          </a:p>
          <a:p>
            <a:pPr marL="0" indent="0">
              <a:buNone/>
            </a:pPr>
            <a:r>
              <a:rPr lang="en-US" dirty="0"/>
              <a:t>#4 Every-other-year FIT is at least as effective as a single sigmoidoscopy to detect colorectal cancer</a:t>
            </a:r>
          </a:p>
          <a:p>
            <a:pPr marL="0" indent="0">
              <a:buNone/>
            </a:pPr>
            <a:r>
              <a:rPr lang="en-US" dirty="0"/>
              <a:t>#5 Predictive values for 6 common abdominal symptoms</a:t>
            </a:r>
          </a:p>
        </p:txBody>
      </p:sp>
    </p:spTree>
    <p:extLst>
      <p:ext uri="{BB962C8B-B14F-4D97-AF65-F5344CB8AC3E}">
        <p14:creationId xmlns:p14="http://schemas.microsoft.com/office/powerpoint/2010/main" val="9032405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time…..</a:t>
            </a:r>
          </a:p>
        </p:txBody>
      </p:sp>
      <p:sp>
        <p:nvSpPr>
          <p:cNvPr id="3" name="Content Placeholder 2"/>
          <p:cNvSpPr>
            <a:spLocks noGrp="1"/>
          </p:cNvSpPr>
          <p:nvPr>
            <p:ph idx="1"/>
          </p:nvPr>
        </p:nvSpPr>
        <p:spPr/>
        <p:txBody>
          <a:bodyPr/>
          <a:lstStyle/>
          <a:p>
            <a:pPr marL="0" indent="0">
              <a:buNone/>
            </a:pPr>
            <a:r>
              <a:rPr lang="en-US" dirty="0"/>
              <a:t>#6 British Society of Gastroenterology guidelines for management of IBS </a:t>
            </a:r>
          </a:p>
          <a:p>
            <a:pPr marL="0" indent="0">
              <a:buNone/>
            </a:pPr>
            <a:r>
              <a:rPr lang="en-US" dirty="0"/>
              <a:t>#7 American College of Gastroenterology guideline for diagnosing and managing GERD</a:t>
            </a:r>
            <a:br>
              <a:rPr lang="en-US" dirty="0"/>
            </a:br>
            <a:r>
              <a:rPr lang="en-US" dirty="0"/>
              <a:t>#8 Proton pump inhibitor use associated with an increased risk of gastric cancer</a:t>
            </a:r>
            <a:br>
              <a:rPr lang="en-US" dirty="0"/>
            </a:br>
            <a:r>
              <a:rPr lang="en-US" dirty="0"/>
              <a:t>#9 Oral ginger is an effective antiemetic in children with gastroenteritis </a:t>
            </a:r>
          </a:p>
          <a:p>
            <a:pPr marL="0" indent="0">
              <a:buNone/>
            </a:pPr>
            <a:r>
              <a:rPr lang="en-US" dirty="0"/>
              <a:t>#10 Colonoscopy screening reduces risk of CRC but not CRC deaths</a:t>
            </a:r>
          </a:p>
        </p:txBody>
      </p:sp>
    </p:spTree>
    <p:extLst>
      <p:ext uri="{BB962C8B-B14F-4D97-AF65-F5344CB8AC3E}">
        <p14:creationId xmlns:p14="http://schemas.microsoft.com/office/powerpoint/2010/main" val="15141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p>
        </p:txBody>
      </p:sp>
      <p:pic>
        <p:nvPicPr>
          <p:cNvPr id="3686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36868" name="Rectangle 4"/>
          <p:cNvSpPr>
            <a:spLocks noChangeArrowheads="1"/>
          </p:cNvSpPr>
          <p:nvPr/>
        </p:nvSpPr>
        <p:spPr bwMode="auto">
          <a:xfrm>
            <a:off x="0" y="1371600"/>
            <a:ext cx="8839200" cy="2667000"/>
          </a:xfrm>
          <a:prstGeom prst="rect">
            <a:avLst/>
          </a:prstGeom>
          <a:solidFill>
            <a:srgbClr val="008000">
              <a:alpha val="28999"/>
            </a:srgbClr>
          </a:solidFill>
          <a:ln w="9525">
            <a:solidFill>
              <a:schemeClr val="tx1"/>
            </a:solidFill>
            <a:miter lim="800000"/>
            <a:headEnd/>
            <a:tailEnd/>
          </a:ln>
          <a:effectLst/>
        </p:spPr>
        <p:txBody>
          <a:bodyPr wrap="none" anchor="ctr"/>
          <a:lstStyle/>
          <a:p>
            <a:endParaRPr lang="en-US"/>
          </a:p>
        </p:txBody>
      </p:sp>
      <p:sp>
        <p:nvSpPr>
          <p:cNvPr id="36869" name="Rectangle 5"/>
          <p:cNvSpPr>
            <a:spLocks noChangeArrowheads="1"/>
          </p:cNvSpPr>
          <p:nvPr/>
        </p:nvSpPr>
        <p:spPr bwMode="auto">
          <a:xfrm>
            <a:off x="0" y="4038600"/>
            <a:ext cx="8839200" cy="1524000"/>
          </a:xfrm>
          <a:prstGeom prst="rect">
            <a:avLst/>
          </a:prstGeom>
          <a:solidFill>
            <a:srgbClr val="FFFF00">
              <a:alpha val="34000"/>
            </a:srgbClr>
          </a:solidFill>
          <a:ln w="9525">
            <a:solidFill>
              <a:schemeClr val="tx1"/>
            </a:solidFill>
            <a:miter lim="800000"/>
            <a:headEnd/>
            <a:tailEnd/>
          </a:ln>
          <a:effectLst/>
        </p:spPr>
        <p:txBody>
          <a:bodyPr wrap="none" anchor="ctr"/>
          <a:lstStyle/>
          <a:p>
            <a:endParaRPr lang="en-US"/>
          </a:p>
        </p:txBody>
      </p:sp>
      <p:sp>
        <p:nvSpPr>
          <p:cNvPr id="36870" name="Rectangle 6"/>
          <p:cNvSpPr>
            <a:spLocks noChangeArrowheads="1"/>
          </p:cNvSpPr>
          <p:nvPr/>
        </p:nvSpPr>
        <p:spPr bwMode="auto">
          <a:xfrm>
            <a:off x="0" y="5562600"/>
            <a:ext cx="8839200" cy="762000"/>
          </a:xfrm>
          <a:prstGeom prst="rect">
            <a:avLst/>
          </a:prstGeom>
          <a:solidFill>
            <a:srgbClr val="FF0000">
              <a:alpha val="38000"/>
            </a:srgbClr>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879468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1" y="990600"/>
            <a:ext cx="6781800" cy="5262979"/>
          </a:xfrm>
          <a:prstGeom prst="rect">
            <a:avLst/>
          </a:prstGeom>
          <a:noFill/>
        </p:spPr>
        <p:txBody>
          <a:bodyPr wrap="square" rtlCol="0">
            <a:spAutoFit/>
          </a:bodyPr>
          <a:lstStyle/>
          <a:p>
            <a:r>
              <a:rPr lang="en-US" sz="4800" dirty="0">
                <a:solidFill>
                  <a:schemeClr val="bg1"/>
                </a:solidFill>
              </a:rPr>
              <a:t>“It </a:t>
            </a:r>
            <a:r>
              <a:rPr lang="en-US" sz="4800" dirty="0" err="1">
                <a:solidFill>
                  <a:schemeClr val="bg1"/>
                </a:solidFill>
              </a:rPr>
              <a:t>ain’t</a:t>
            </a:r>
            <a:r>
              <a:rPr lang="en-US" sz="4800" dirty="0">
                <a:solidFill>
                  <a:schemeClr val="bg1"/>
                </a:solidFill>
              </a:rPr>
              <a:t> what you don’t know that gets you into trouble, it’s what you know for sure that just </a:t>
            </a:r>
            <a:r>
              <a:rPr lang="en-US" sz="4800" dirty="0" err="1">
                <a:solidFill>
                  <a:schemeClr val="bg1"/>
                </a:solidFill>
              </a:rPr>
              <a:t>ain’t</a:t>
            </a:r>
            <a:r>
              <a:rPr lang="en-US" sz="4800" dirty="0">
                <a:solidFill>
                  <a:schemeClr val="bg1"/>
                </a:solidFill>
              </a:rPr>
              <a:t> so.”</a:t>
            </a:r>
          </a:p>
          <a:p>
            <a:r>
              <a:rPr lang="en-US" sz="4800" dirty="0">
                <a:solidFill>
                  <a:schemeClr val="bg1"/>
                </a:solidFill>
              </a:rPr>
              <a:t>			Mark Twain</a:t>
            </a:r>
          </a:p>
          <a:p>
            <a:endParaRPr lang="en-US" sz="4800" dirty="0">
              <a:solidFill>
                <a:schemeClr val="bg1"/>
              </a:solidFill>
            </a:endParaRPr>
          </a:p>
        </p:txBody>
      </p:sp>
    </p:spTree>
    <p:extLst>
      <p:ext uri="{BB962C8B-B14F-4D97-AF65-F5344CB8AC3E}">
        <p14:creationId xmlns:p14="http://schemas.microsoft.com/office/powerpoint/2010/main" val="1073671764"/>
      </p:ext>
    </p:extLst>
  </p:cSld>
  <p:clrMapOvr>
    <a:masterClrMapping/>
  </p:clrMapOvr>
</p:sld>
</file>

<file path=ppt/theme/theme1.xml><?xml version="1.0" encoding="utf-8"?>
<a:theme xmlns:a="http://schemas.openxmlformats.org/drawingml/2006/main" name="PresentationPro_MedicalHealthVideo">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75590B-10D4-4B85-BE8A-A3FE41800A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31226</TotalTime>
  <Words>5382</Words>
  <Application>Microsoft Office PowerPoint</Application>
  <PresentationFormat>On-screen Show (4:3)</PresentationFormat>
  <Paragraphs>334</Paragraphs>
  <Slides>78</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Times New Roman</vt:lpstr>
      <vt:lpstr>Wingdings</vt:lpstr>
      <vt:lpstr>PresentationPro_MedicalHealthVideo</vt:lpstr>
      <vt:lpstr>Top 10 GI POEMs 2021-22</vt:lpstr>
      <vt:lpstr>Objectives</vt:lpstr>
      <vt:lpstr>PowerPoint Presentation</vt:lpstr>
      <vt:lpstr>POEM</vt:lpstr>
      <vt:lpstr>PowerPoint Presentation</vt:lpstr>
      <vt:lpstr>Relevance: Type of Evidence</vt:lpstr>
      <vt:lpstr>Determining Validity</vt:lpstr>
      <vt:lpstr>PowerPoint Presentation</vt:lpstr>
      <vt:lpstr>PowerPoint Presentation</vt:lpstr>
      <vt:lpstr>Finding the POEMS</vt:lpstr>
      <vt:lpstr>PowerPoint Presentation</vt:lpstr>
      <vt:lpstr>Go to www.menti.com and use the code 3322 8111</vt:lpstr>
      <vt:lpstr>Which guidelines do you currently follow for CRC screening?</vt:lpstr>
      <vt:lpstr>#1 AGA Position Statements for Colorectal Cancer Screening</vt:lpstr>
      <vt:lpstr>PowerPoint Presentation</vt:lpstr>
      <vt:lpstr>PowerPoint Presentation</vt:lpstr>
      <vt:lpstr>PowerPoint Presentation</vt:lpstr>
      <vt:lpstr>What is your best estimate on the percent of overuse for colonoscopies?</vt:lpstr>
      <vt:lpstr>#2 Screening Colonoscopy overuse  Bottom line From 17% to 25.7% of screening colonoscopies are performed too frequently or in patients who are too young or too old. In the United States alone, this rate translates into approximately 1 million colonoscopies performed each year outside of the parameters set by guidelines. As a reminder, screening via colonoscopy for colon cancer has never been shown to reduce overall mortality.</vt:lpstr>
      <vt:lpstr>PowerPoint Presentation</vt:lpstr>
      <vt:lpstr>PowerPoint Presentation</vt:lpstr>
      <vt:lpstr>PowerPoint Presentation</vt:lpstr>
      <vt:lpstr>PowerPoint Presentation</vt:lpstr>
      <vt:lpstr>#3  AI-assisted colonoscopy increases adenoma detection rate  </vt:lpstr>
      <vt:lpstr>PowerPoint Presentation</vt:lpstr>
      <vt:lpstr>PowerPoint Presentation</vt:lpstr>
      <vt:lpstr>PowerPoint Presentation</vt:lpstr>
      <vt:lpstr>PowerPoint Presentation</vt:lpstr>
      <vt:lpstr>PowerPoint Presentation</vt:lpstr>
      <vt:lpstr>#4 Every-other-year FIT is at least as effective as a single sigmoidoscopy to detect colorectal cancer</vt:lpstr>
      <vt:lpstr>PowerPoint Presentation</vt:lpstr>
      <vt:lpstr>PowerPoint Presentation</vt:lpstr>
      <vt:lpstr>PowerPoint Presentation</vt:lpstr>
      <vt:lpstr>PowerPoint Presentation</vt:lpstr>
      <vt:lpstr>Which abdominal symptom is most likely to predict a GI cancer in men?</vt:lpstr>
      <vt:lpstr>#5 Predictive values for 6 common abdominal symptoms</vt:lpstr>
      <vt:lpstr>PowerPoint Presentation</vt:lpstr>
      <vt:lpstr>PowerPoint Presentation</vt:lpstr>
      <vt:lpstr>PowerPoint Presentation</vt:lpstr>
      <vt:lpstr>PowerPoint Presentation</vt:lpstr>
      <vt:lpstr>Which med is your first choice for global symptoms and pain associated with IBS?</vt:lpstr>
      <vt:lpstr>#6 British Society of Gastroenterology guidelines for management of IBS  </vt:lpstr>
      <vt:lpstr>PowerPoint Presentation</vt:lpstr>
      <vt:lpstr>PowerPoint Presentation</vt:lpstr>
      <vt:lpstr>PowerPoint Presentation</vt:lpstr>
      <vt:lpstr>PowerPoint Presentation</vt:lpstr>
      <vt:lpstr> </vt:lpstr>
      <vt:lpstr>American College of Gastroenterology guideline on managing irritable bowel syndrome  </vt:lpstr>
      <vt:lpstr>PowerPoint Presentation</vt:lpstr>
      <vt:lpstr>#7 American College of Gastroenterology guideline for diagnosing and managing GERD    </vt:lpstr>
      <vt:lpstr>PowerPoint Presentation</vt:lpstr>
      <vt:lpstr>PowerPoint Presentation</vt:lpstr>
      <vt:lpstr>PowerPoint Presentation</vt:lpstr>
      <vt:lpstr>PowerPoint Presentation</vt:lpstr>
      <vt:lpstr>PPIs may cause gastric cancer</vt:lpstr>
      <vt:lpstr>#8  Proton pump inhibitor use associated with an increased risk of gastric cancer </vt:lpstr>
      <vt:lpstr>PowerPoint Presentation</vt:lpstr>
      <vt:lpstr>PowerPoint Presentation</vt:lpstr>
      <vt:lpstr>PowerPoint Presentation</vt:lpstr>
      <vt:lpstr>PowerPoint Presentation</vt:lpstr>
      <vt:lpstr>PowerPoint Presentation</vt:lpstr>
      <vt:lpstr>#9  Oral ginger is an effective antiemetic in children with gastroenteritis   </vt:lpstr>
      <vt:lpstr>PowerPoint Presentation</vt:lpstr>
      <vt:lpstr>PowerPoint Presentation</vt:lpstr>
      <vt:lpstr>PowerPoint Presentation</vt:lpstr>
      <vt:lpstr>There is good RCT data that proves that colonoscopy reduces CRC mortality</vt:lpstr>
      <vt:lpstr>#10 Colonoscopy screening reduces risk of CRC but not CRC deaths  </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One more time…..</vt:lpstr>
      <vt:lpstr>One more time…..</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POEMs 2011-2012</dc:title>
  <dc:creator>Scott Strayer</dc:creator>
  <cp:lastModifiedBy>Sam Pener</cp:lastModifiedBy>
  <cp:revision>1680</cp:revision>
  <dcterms:created xsi:type="dcterms:W3CDTF">2012-03-18T21:57:48Z</dcterms:created>
  <dcterms:modified xsi:type="dcterms:W3CDTF">2022-11-05T17:07:57Z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TC018813499991</vt:lpwstr>
  </property>
</Properties>
</file>