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09" r:id="rId5"/>
  </p:sldMasterIdLst>
  <p:notesMasterIdLst>
    <p:notesMasterId r:id="rId84"/>
  </p:notesMasterIdLst>
  <p:sldIdLst>
    <p:sldId id="256" r:id="rId6"/>
    <p:sldId id="358" r:id="rId7"/>
    <p:sldId id="257" r:id="rId8"/>
    <p:sldId id="276" r:id="rId9"/>
    <p:sldId id="259" r:id="rId10"/>
    <p:sldId id="260" r:id="rId11"/>
    <p:sldId id="261" r:id="rId12"/>
    <p:sldId id="262" r:id="rId13"/>
    <p:sldId id="269" r:id="rId14"/>
    <p:sldId id="270" r:id="rId15"/>
    <p:sldId id="271" r:id="rId16"/>
    <p:sldId id="272" r:id="rId17"/>
    <p:sldId id="273" r:id="rId18"/>
    <p:sldId id="274" r:id="rId19"/>
    <p:sldId id="275" r:id="rId20"/>
    <p:sldId id="279" r:id="rId21"/>
    <p:sldId id="277" r:id="rId22"/>
    <p:sldId id="278" r:id="rId23"/>
    <p:sldId id="291" r:id="rId24"/>
    <p:sldId id="292" r:id="rId25"/>
    <p:sldId id="293" r:id="rId26"/>
    <p:sldId id="294" r:id="rId27"/>
    <p:sldId id="295" r:id="rId28"/>
    <p:sldId id="298" r:id="rId29"/>
    <p:sldId id="267" r:id="rId30"/>
    <p:sldId id="286" r:id="rId31"/>
    <p:sldId id="299" r:id="rId32"/>
    <p:sldId id="300" r:id="rId33"/>
    <p:sldId id="296" r:id="rId34"/>
    <p:sldId id="297" r:id="rId35"/>
    <p:sldId id="301" r:id="rId36"/>
    <p:sldId id="285" r:id="rId37"/>
    <p:sldId id="284" r:id="rId38"/>
    <p:sldId id="287" r:id="rId39"/>
    <p:sldId id="288" r:id="rId40"/>
    <p:sldId id="281" r:id="rId41"/>
    <p:sldId id="322" r:id="rId42"/>
    <p:sldId id="330" r:id="rId43"/>
    <p:sldId id="320" r:id="rId44"/>
    <p:sldId id="332" r:id="rId45"/>
    <p:sldId id="333" r:id="rId46"/>
    <p:sldId id="331" r:id="rId47"/>
    <p:sldId id="321" r:id="rId48"/>
    <p:sldId id="329" r:id="rId49"/>
    <p:sldId id="327" r:id="rId50"/>
    <p:sldId id="334" r:id="rId51"/>
    <p:sldId id="323" r:id="rId52"/>
    <p:sldId id="282" r:id="rId53"/>
    <p:sldId id="324" r:id="rId54"/>
    <p:sldId id="335" r:id="rId55"/>
    <p:sldId id="258" r:id="rId56"/>
    <p:sldId id="336" r:id="rId57"/>
    <p:sldId id="337" r:id="rId58"/>
    <p:sldId id="338" r:id="rId59"/>
    <p:sldId id="339" r:id="rId60"/>
    <p:sldId id="340" r:id="rId61"/>
    <p:sldId id="341" r:id="rId62"/>
    <p:sldId id="342" r:id="rId63"/>
    <p:sldId id="359" r:id="rId64"/>
    <p:sldId id="263" r:id="rId65"/>
    <p:sldId id="264" r:id="rId66"/>
    <p:sldId id="265" r:id="rId67"/>
    <p:sldId id="280" r:id="rId68"/>
    <p:sldId id="343" r:id="rId69"/>
    <p:sldId id="266" r:id="rId70"/>
    <p:sldId id="344" r:id="rId71"/>
    <p:sldId id="345" r:id="rId72"/>
    <p:sldId id="346" r:id="rId73"/>
    <p:sldId id="347" r:id="rId74"/>
    <p:sldId id="348" r:id="rId75"/>
    <p:sldId id="351" r:id="rId76"/>
    <p:sldId id="283" r:id="rId77"/>
    <p:sldId id="349" r:id="rId78"/>
    <p:sldId id="352" r:id="rId79"/>
    <p:sldId id="353" r:id="rId80"/>
    <p:sldId id="357" r:id="rId81"/>
    <p:sldId id="355" r:id="rId82"/>
    <p:sldId id="356"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ws" initials="a" lastIdx="1" clrIdx="0">
    <p:extLst>
      <p:ext uri="{19B8F6BF-5375-455C-9EA6-DF929625EA0E}">
        <p15:presenceInfo xmlns:p15="http://schemas.microsoft.com/office/powerpoint/2012/main" userId="a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FDE"/>
    <a:srgbClr val="A6A6A6"/>
    <a:srgbClr val="00823B"/>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p:scale>
          <a:sx n="92" d="100"/>
          <a:sy n="92" d="100"/>
        </p:scale>
        <p:origin x="1572" y="5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Geography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6B-46CB-A01B-A5B25B90A8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6B-46CB-A01B-A5B25B90A8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6B-46CB-A01B-A5B25B90A8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6B-46CB-A01B-A5B25B90A85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Norway</c:v>
                </c:pt>
                <c:pt idx="1">
                  <c:v>Poland</c:v>
                </c:pt>
                <c:pt idx="2">
                  <c:v>Sweden</c:v>
                </c:pt>
                <c:pt idx="3">
                  <c:v>Netherlands</c:v>
                </c:pt>
              </c:strCache>
            </c:strRef>
          </c:cat>
          <c:val>
            <c:numRef>
              <c:f>Sheet1!$B$2:$B$5</c:f>
              <c:numCache>
                <c:formatCode>General</c:formatCode>
                <c:ptCount val="4"/>
                <c:pt idx="0">
                  <c:v>26417</c:v>
                </c:pt>
                <c:pt idx="1">
                  <c:v>54533</c:v>
                </c:pt>
                <c:pt idx="2">
                  <c:v>3664</c:v>
                </c:pt>
                <c:pt idx="3">
                  <c:v>9780</c:v>
                </c:pt>
              </c:numCache>
            </c:numRef>
          </c:val>
          <c:extLst>
            <c:ext xmlns:c16="http://schemas.microsoft.com/office/drawing/2014/chart" uri="{C3380CC4-5D6E-409C-BE32-E72D297353CC}">
              <c16:uniqueId val="{00000000-8CE9-481E-B5C9-C7E9F714FFD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54A32-A65C-4F92-8637-E3436850E4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C0079F9-B672-463B-AB9A-3AC9ACFC367D}">
      <dgm:prSet custT="1"/>
      <dgm:spPr/>
      <dgm:t>
        <a:bodyPr/>
        <a:lstStyle/>
        <a:p>
          <a:pPr rtl="0"/>
          <a:r>
            <a:rPr lang="en-US" sz="2800" dirty="0"/>
            <a:t>COI’s</a:t>
          </a:r>
        </a:p>
      </dgm:t>
    </dgm:pt>
    <dgm:pt modelId="{B3FA1995-AD09-41BE-93AA-27E68A055F75}" type="parTrans" cxnId="{413140BD-2576-4719-BE7F-287246021D1B}">
      <dgm:prSet/>
      <dgm:spPr/>
      <dgm:t>
        <a:bodyPr/>
        <a:lstStyle/>
        <a:p>
          <a:endParaRPr lang="en-US"/>
        </a:p>
      </dgm:t>
    </dgm:pt>
    <dgm:pt modelId="{1DCB1364-0452-4563-AE9C-29C4CC3441FC}" type="sibTrans" cxnId="{413140BD-2576-4719-BE7F-287246021D1B}">
      <dgm:prSet/>
      <dgm:spPr/>
      <dgm:t>
        <a:bodyPr/>
        <a:lstStyle/>
        <a:p>
          <a:endParaRPr lang="en-US"/>
        </a:p>
      </dgm:t>
    </dgm:pt>
    <dgm:pt modelId="{B593C1E0-7B6E-468F-A0B3-0C40F3E315F3}" type="pres">
      <dgm:prSet presAssocID="{60D54A32-A65C-4F92-8637-E3436850E401}" presName="linear" presStyleCnt="0">
        <dgm:presLayoutVars>
          <dgm:animLvl val="lvl"/>
          <dgm:resizeHandles val="exact"/>
        </dgm:presLayoutVars>
      </dgm:prSet>
      <dgm:spPr/>
    </dgm:pt>
    <dgm:pt modelId="{A4DA073C-E7DC-441C-9586-18BAB42811A3}" type="pres">
      <dgm:prSet presAssocID="{5C0079F9-B672-463B-AB9A-3AC9ACFC367D}" presName="parentText" presStyleLbl="node1" presStyleIdx="0" presStyleCnt="1" custLinFactY="42566" custLinFactNeighborX="-4029" custLinFactNeighborY="100000">
        <dgm:presLayoutVars>
          <dgm:chMax val="0"/>
          <dgm:bulletEnabled val="1"/>
        </dgm:presLayoutVars>
      </dgm:prSet>
      <dgm:spPr/>
    </dgm:pt>
  </dgm:ptLst>
  <dgm:cxnLst>
    <dgm:cxn modelId="{6E103470-595B-4D6C-9DD7-01E4492C1B95}" type="presOf" srcId="{5C0079F9-B672-463B-AB9A-3AC9ACFC367D}" destId="{A4DA073C-E7DC-441C-9586-18BAB42811A3}" srcOrd="0" destOrd="0" presId="urn:microsoft.com/office/officeart/2005/8/layout/vList2"/>
    <dgm:cxn modelId="{413140BD-2576-4719-BE7F-287246021D1B}" srcId="{60D54A32-A65C-4F92-8637-E3436850E401}" destId="{5C0079F9-B672-463B-AB9A-3AC9ACFC367D}" srcOrd="0" destOrd="0" parTransId="{B3FA1995-AD09-41BE-93AA-27E68A055F75}" sibTransId="{1DCB1364-0452-4563-AE9C-29C4CC3441FC}"/>
    <dgm:cxn modelId="{0F8A0DCB-58F2-472A-837A-54640422D11A}" type="presOf" srcId="{60D54A32-A65C-4F92-8637-E3436850E401}" destId="{B593C1E0-7B6E-468F-A0B3-0C40F3E315F3}" srcOrd="0" destOrd="0" presId="urn:microsoft.com/office/officeart/2005/8/layout/vList2"/>
    <dgm:cxn modelId="{F1AE9FFF-9885-4024-A814-58719016CF1A}" type="presParOf" srcId="{B593C1E0-7B6E-468F-A0B3-0C40F3E315F3}" destId="{A4DA073C-E7DC-441C-9586-18BAB42811A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A073C-E7DC-441C-9586-18BAB42811A3}">
      <dsp:nvSpPr>
        <dsp:cNvPr id="0" name=""/>
        <dsp:cNvSpPr/>
      </dsp:nvSpPr>
      <dsp:spPr>
        <a:xfrm>
          <a:off x="0" y="210"/>
          <a:ext cx="1004887" cy="3691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COI’s</a:t>
          </a:r>
        </a:p>
      </dsp:txBody>
      <dsp:txXfrm>
        <a:off x="18019" y="18229"/>
        <a:ext cx="968849" cy="333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0.70816</cdr:x>
      <cdr:y>0.19863</cdr:y>
    </cdr:from>
    <cdr:to>
      <cdr:x>0.83113</cdr:x>
      <cdr:y>0.27162</cdr:y>
    </cdr:to>
    <cdr:sp macro="" textlink="">
      <cdr:nvSpPr>
        <cdr:cNvPr id="2" name="TextBox 1">
          <a:extLst xmlns:a="http://schemas.openxmlformats.org/drawingml/2006/main">
            <a:ext uri="{FF2B5EF4-FFF2-40B4-BE49-F238E27FC236}">
              <a16:creationId xmlns:a16="http://schemas.microsoft.com/office/drawing/2014/main" id="{E6369752-4446-429A-C8A7-0BB8A040ABDE}"/>
            </a:ext>
          </a:extLst>
        </cdr:cNvPr>
        <cdr:cNvSpPr txBox="1"/>
      </cdr:nvSpPr>
      <cdr:spPr>
        <a:xfrm xmlns:a="http://schemas.openxmlformats.org/drawingml/2006/main">
          <a:off x="5848072" y="1088817"/>
          <a:ext cx="1015534"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000" b="1" dirty="0"/>
            <a:t>Norway</a:t>
          </a:r>
        </a:p>
      </cdr:txBody>
    </cdr:sp>
  </cdr:relSizeAnchor>
  <cdr:relSizeAnchor xmlns:cdr="http://schemas.openxmlformats.org/drawingml/2006/chartDrawing">
    <cdr:from>
      <cdr:x>0.24833</cdr:x>
      <cdr:y>0</cdr:y>
    </cdr:from>
    <cdr:to>
      <cdr:x>0.42967</cdr:x>
      <cdr:y>0.07299</cdr:y>
    </cdr:to>
    <cdr:sp macro="" textlink="">
      <cdr:nvSpPr>
        <cdr:cNvPr id="3" name="TextBox 1">
          <a:extLst xmlns:a="http://schemas.openxmlformats.org/drawingml/2006/main">
            <a:ext uri="{FF2B5EF4-FFF2-40B4-BE49-F238E27FC236}">
              <a16:creationId xmlns:a16="http://schemas.microsoft.com/office/drawing/2014/main" id="{ED6A8AD0-64BD-4F42-A760-29E954A8815D}"/>
            </a:ext>
          </a:extLst>
        </cdr:cNvPr>
        <cdr:cNvSpPr txBox="1"/>
      </cdr:nvSpPr>
      <cdr:spPr>
        <a:xfrm xmlns:a="http://schemas.openxmlformats.org/drawingml/2006/main">
          <a:off x="2050779" y="0"/>
          <a:ext cx="1497526"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Netherlands</a:t>
          </a:r>
        </a:p>
      </cdr:txBody>
    </cdr:sp>
  </cdr:relSizeAnchor>
  <cdr:relSizeAnchor xmlns:cdr="http://schemas.openxmlformats.org/drawingml/2006/chartDrawing">
    <cdr:from>
      <cdr:x>0.16565</cdr:x>
      <cdr:y>0.09731</cdr:y>
    </cdr:from>
    <cdr:to>
      <cdr:x>0.2907</cdr:x>
      <cdr:y>0.17031</cdr:y>
    </cdr:to>
    <cdr:sp macro="" textlink="">
      <cdr:nvSpPr>
        <cdr:cNvPr id="4" name="TextBox 1">
          <a:extLst xmlns:a="http://schemas.openxmlformats.org/drawingml/2006/main">
            <a:ext uri="{FF2B5EF4-FFF2-40B4-BE49-F238E27FC236}">
              <a16:creationId xmlns:a16="http://schemas.microsoft.com/office/drawing/2014/main" id="{ED6A8AD0-64BD-4F42-A760-29E954A8815D}"/>
            </a:ext>
          </a:extLst>
        </cdr:cNvPr>
        <cdr:cNvSpPr txBox="1"/>
      </cdr:nvSpPr>
      <cdr:spPr>
        <a:xfrm xmlns:a="http://schemas.openxmlformats.org/drawingml/2006/main">
          <a:off x="1367968" y="533441"/>
          <a:ext cx="1032655"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Sweden</a:t>
          </a:r>
        </a:p>
      </cdr:txBody>
    </cdr:sp>
  </cdr:relSizeAnchor>
  <cdr:relSizeAnchor xmlns:cdr="http://schemas.openxmlformats.org/drawingml/2006/chartDrawing">
    <cdr:from>
      <cdr:x>0.28534</cdr:x>
      <cdr:y>0.14834</cdr:y>
    </cdr:from>
    <cdr:to>
      <cdr:x>0.34879</cdr:x>
      <cdr:y>0.23456</cdr:y>
    </cdr:to>
    <cdr:sp macro="" textlink="">
      <cdr:nvSpPr>
        <cdr:cNvPr id="5" name="Freeform: Shape 4">
          <a:extLst xmlns:a="http://schemas.openxmlformats.org/drawingml/2006/main">
            <a:ext uri="{FF2B5EF4-FFF2-40B4-BE49-F238E27FC236}">
              <a16:creationId xmlns:a16="http://schemas.microsoft.com/office/drawing/2014/main" id="{EEC95680-7E57-2F5F-253F-6FB75D097EE0}"/>
            </a:ext>
          </a:extLst>
        </cdr:cNvPr>
        <cdr:cNvSpPr/>
      </cdr:nvSpPr>
      <cdr:spPr>
        <a:xfrm xmlns:a="http://schemas.openxmlformats.org/drawingml/2006/main">
          <a:off x="2356421" y="813157"/>
          <a:ext cx="523982" cy="472611"/>
        </a:xfrm>
        <a:custGeom xmlns:a="http://schemas.openxmlformats.org/drawingml/2006/main">
          <a:avLst/>
          <a:gdLst>
            <a:gd name="connsiteX0" fmla="*/ 523982 w 523982"/>
            <a:gd name="connsiteY0" fmla="*/ 472611 h 472611"/>
            <a:gd name="connsiteX1" fmla="*/ 184935 w 523982"/>
            <a:gd name="connsiteY1" fmla="*/ 71919 h 472611"/>
            <a:gd name="connsiteX2" fmla="*/ 0 w 523982"/>
            <a:gd name="connsiteY2" fmla="*/ 0 h 472611"/>
          </a:gdLst>
          <a:ahLst/>
          <a:cxnLst>
            <a:cxn ang="0">
              <a:pos x="connsiteX0" y="connsiteY0"/>
            </a:cxn>
            <a:cxn ang="0">
              <a:pos x="connsiteX1" y="connsiteY1"/>
            </a:cxn>
            <a:cxn ang="0">
              <a:pos x="connsiteX2" y="connsiteY2"/>
            </a:cxn>
          </a:cxnLst>
          <a:rect l="l" t="t" r="r" b="b"/>
          <a:pathLst>
            <a:path w="523982" h="472611">
              <a:moveTo>
                <a:pt x="523982" y="472611"/>
              </a:moveTo>
              <a:lnTo>
                <a:pt x="184935" y="71919"/>
              </a:lnTo>
              <a:lnTo>
                <a:pt x="0" y="0"/>
              </a:lnTo>
            </a:path>
          </a:pathLst>
        </a:custGeom>
        <a:noFill xmlns:a="http://schemas.openxmlformats.org/drawingml/2006/mai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D57F6-E3CF-4C17-A27D-25B5C3CBF9B7}" type="datetimeFigureOut">
              <a:rPr lang="en-US" smtClean="0"/>
              <a:t>11/2/2023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ED054-65E7-4C3E-B322-43784A6E4E59}" type="slidenum">
              <a:rPr lang="en-US" smtClean="0"/>
              <a:t>‹#›</a:t>
            </a:fld>
            <a:endParaRPr lang="en-US"/>
          </a:p>
        </p:txBody>
      </p:sp>
    </p:spTree>
    <p:extLst>
      <p:ext uri="{BB962C8B-B14F-4D97-AF65-F5344CB8AC3E}">
        <p14:creationId xmlns:p14="http://schemas.microsoft.com/office/powerpoint/2010/main" val="373179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Eligible, non-randomized patients: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DBD0AE-EF2F-4EF8-8E7E-82CE4CC44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36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71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I</a:t>
            </a:r>
            <a:r>
              <a:rPr lang="en-US" baseline="0" dirty="0"/>
              <a:t> know this?  Specifically, how do I know that the attenders had a better prognosis than the non-attenders?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71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excess events in the non-attenders, compared to the controls, PROVES</a:t>
            </a:r>
            <a:r>
              <a:rPr lang="en-US" baseline="0" dirty="0"/>
              <a:t> the presence of selection bias.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6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deficit of events in the non-attenders</a:t>
            </a:r>
            <a:r>
              <a:rPr lang="en-US" baseline="0" dirty="0"/>
              <a:t> PROVES the presence of selection bias.  But here, it is in the opposite direction.</a:t>
            </a:r>
          </a:p>
          <a:p>
            <a:r>
              <a:rPr lang="en-US" baseline="0" dirty="0"/>
              <a:t>Specifically, the deaths which SHOULD be in the non-attendee group MUST be in the </a:t>
            </a:r>
            <a:r>
              <a:rPr lang="en-US" baseline="0"/>
              <a:t>attender group.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061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718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large heterogeneous group.</a:t>
            </a:r>
          </a:p>
          <a:p>
            <a:endParaRPr lang="en-US" dirty="0"/>
          </a:p>
          <a:p>
            <a:r>
              <a:rPr lang="en-US" dirty="0"/>
              <a:t>In</a:t>
            </a:r>
            <a:r>
              <a:rPr lang="en-US" baseline="0" dirty="0"/>
              <a:t> an RCT, it is RANDOMIZED into two identical heterogeneous groups.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718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252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large heterogeneous group.</a:t>
            </a:r>
          </a:p>
          <a:p>
            <a:endParaRPr lang="en-US" dirty="0"/>
          </a:p>
          <a:p>
            <a:r>
              <a:rPr lang="en-US" dirty="0"/>
              <a:t>In</a:t>
            </a:r>
            <a:r>
              <a:rPr lang="en-US" baseline="0" dirty="0"/>
              <a:t> an RCT, it is RANDOMIZED into two identical heterogeneous groups.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71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large heterogeneous group</a:t>
            </a:r>
            <a:r>
              <a:rPr lang="en-US" baseline="0" dirty="0"/>
              <a:t> (2040 individuals) with fairly equal number of reds, yellows, and greens.</a:t>
            </a:r>
            <a:endParaRPr lang="en-US" dirty="0"/>
          </a:p>
          <a:p>
            <a:endParaRPr lang="en-US" dirty="0"/>
          </a:p>
          <a:p>
            <a:r>
              <a:rPr lang="en-US" dirty="0"/>
              <a:t>In</a:t>
            </a:r>
            <a:r>
              <a:rPr lang="en-US" baseline="0" dirty="0"/>
              <a:t> an RCT, it is RANDOMIZED into two identical heterogeneous groups (</a:t>
            </a:r>
            <a:r>
              <a:rPr lang="en-US" baseline="0"/>
              <a:t>1020 each).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71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71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example can</a:t>
            </a:r>
            <a:r>
              <a:rPr lang="en-US" baseline="0" dirty="0"/>
              <a:t> be found in one of the HIP articles.  (Note it is published in the same Journal!).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6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first glance,</a:t>
            </a:r>
            <a:r>
              <a:rPr lang="en-US" baseline="0" dirty="0"/>
              <a:t> this make look like powerful evidence for mammograms.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But remember:  this is NON-BREAST-CANCER Mortality.  Suicides, trauma, heart attacks, sepsis, etc.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is no rational mechanism for mammograms to cause this effect.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And if we were to believe it, then it logically follows that men should be getting the mammograms also.</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http://apfloat.appspot.com/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(0.5^0.5) * 1.77245385091 * (112.357557 ^ ((1/2)-1)) * (2.718281828 ^ (-112.357557/2)) </a:t>
            </a:r>
            <a:r>
              <a:rPr lang="en-US" baseline="0" dirty="0"/>
              <a:t> = </a:t>
            </a:r>
            <a:r>
              <a:rPr lang="en-US" sz="1200" dirty="0">
                <a:solidFill>
                  <a:srgbClr val="FFFF00"/>
                </a:solidFill>
                <a:latin typeface="Arial"/>
                <a:cs typeface="Arial"/>
              </a:rPr>
              <a:t>0.000000000000000000000000047  ( = 4.7 x 10^-26)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00"/>
              </a:solidFill>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FF00"/>
                </a:solidFill>
              </a:rPr>
              <a:t>http://keisan.casio.com/calculator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FFFF00"/>
                </a:solidFill>
              </a:rPr>
              <a:t>chi2pd(112.36,1)  = </a:t>
            </a:r>
            <a:r>
              <a:rPr lang="en-US" sz="1100" dirty="0"/>
              <a:t>1</a:t>
            </a:r>
            <a:r>
              <a:rPr lang="en-US" sz="1100" b="1" dirty="0"/>
              <a:t>.</a:t>
            </a:r>
            <a:r>
              <a:rPr lang="en-US" sz="1100" dirty="0"/>
              <a:t>5029350308499680944682274135205942007041363759762E-26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FF00"/>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8864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large heterogeneous group.</a:t>
            </a:r>
          </a:p>
          <a:p>
            <a:endParaRPr lang="en-US" dirty="0"/>
          </a:p>
          <a:p>
            <a:r>
              <a:rPr lang="en-US" dirty="0"/>
              <a:t>In</a:t>
            </a:r>
            <a:r>
              <a:rPr lang="en-US" baseline="0" dirty="0"/>
              <a:t> an RCT, it is RANDOMIZED into two identical heterogeneous groups.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71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large heterogeneous group</a:t>
            </a:r>
            <a:r>
              <a:rPr lang="en-US" baseline="0" dirty="0"/>
              <a:t> (2040 individuals) with fairly equal number of reds, yellows, and greens.</a:t>
            </a:r>
            <a:endParaRPr lang="en-US" dirty="0"/>
          </a:p>
          <a:p>
            <a:endParaRPr lang="en-US" dirty="0"/>
          </a:p>
          <a:p>
            <a:r>
              <a:rPr lang="en-US" dirty="0"/>
              <a:t>In</a:t>
            </a:r>
            <a:r>
              <a:rPr lang="en-US" baseline="0" dirty="0"/>
              <a:t> an RCT, it is RANDOMIZED into two identical heterogeneous groups (</a:t>
            </a:r>
            <a:r>
              <a:rPr lang="en-US" baseline="0"/>
              <a:t>1020 each).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5889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large heterogeneous group</a:t>
            </a:r>
            <a:r>
              <a:rPr lang="en-US" baseline="0" dirty="0"/>
              <a:t> (2040 individuals) with fairly equal number of reds, yellows, and greens.</a:t>
            </a:r>
            <a:endParaRPr lang="en-US" dirty="0"/>
          </a:p>
          <a:p>
            <a:endParaRPr lang="en-US" dirty="0"/>
          </a:p>
          <a:p>
            <a:r>
              <a:rPr lang="en-US" dirty="0"/>
              <a:t>In</a:t>
            </a:r>
            <a:r>
              <a:rPr lang="en-US" baseline="0" dirty="0"/>
              <a:t> an RCT, it is RANDOMIZED into two identical heterogeneous groups (</a:t>
            </a:r>
            <a:r>
              <a:rPr lang="en-US" baseline="0"/>
              <a:t>1020 each).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71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39B28-6776-47F7-AE66-786067DB4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71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25249-F7BB-436D-B06D-3E4F881B76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4BF4E-FB1E-4B44-8CA5-9A292D9277FC}" type="slidenum">
              <a:rPr lang="en-US" smtClean="0"/>
              <a:t>‹#›</a:t>
            </a:fld>
            <a:endParaRPr lang="en-US"/>
          </a:p>
        </p:txBody>
      </p:sp>
    </p:spTree>
    <p:extLst>
      <p:ext uri="{BB962C8B-B14F-4D97-AF65-F5344CB8AC3E}">
        <p14:creationId xmlns:p14="http://schemas.microsoft.com/office/powerpoint/2010/main" val="160461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25249-F7BB-436D-B06D-3E4F881B76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4BF4E-FB1E-4B44-8CA5-9A292D9277FC}" type="slidenum">
              <a:rPr lang="en-US" smtClean="0"/>
              <a:t>‹#›</a:t>
            </a:fld>
            <a:endParaRPr lang="en-US"/>
          </a:p>
        </p:txBody>
      </p:sp>
    </p:spTree>
    <p:extLst>
      <p:ext uri="{BB962C8B-B14F-4D97-AF65-F5344CB8AC3E}">
        <p14:creationId xmlns:p14="http://schemas.microsoft.com/office/powerpoint/2010/main" val="26603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25249-F7BB-436D-B06D-3E4F881B76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4BF4E-FB1E-4B44-8CA5-9A292D9277FC}" type="slidenum">
              <a:rPr lang="en-US" smtClean="0"/>
              <a:t>‹#›</a:t>
            </a:fld>
            <a:endParaRPr lang="en-US"/>
          </a:p>
        </p:txBody>
      </p:sp>
    </p:spTree>
    <p:extLst>
      <p:ext uri="{BB962C8B-B14F-4D97-AF65-F5344CB8AC3E}">
        <p14:creationId xmlns:p14="http://schemas.microsoft.com/office/powerpoint/2010/main" val="257876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AD4679-449E-4F11-92AA-1FD3FF6B313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296150" y="6492875"/>
            <a:ext cx="1847850" cy="365125"/>
          </a:xfrm>
        </p:spPr>
        <p:txBody>
          <a:bodyPr/>
          <a:lstStyle>
            <a:lvl1pPr>
              <a:defRPr/>
            </a:lvl1pPr>
          </a:lstStyle>
          <a:p>
            <a:r>
              <a:rPr lang="en-US" dirty="0">
                <a:solidFill>
                  <a:prstClr val="black">
                    <a:tint val="75000"/>
                  </a:prstClr>
                </a:solidFill>
              </a:rPr>
              <a:t>© Andrew W. Swartz, MD</a:t>
            </a:r>
          </a:p>
        </p:txBody>
      </p:sp>
    </p:spTree>
    <p:extLst>
      <p:ext uri="{BB962C8B-B14F-4D97-AF65-F5344CB8AC3E}">
        <p14:creationId xmlns:p14="http://schemas.microsoft.com/office/powerpoint/2010/main" val="331865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887412"/>
          </a:xfrm>
        </p:spPr>
        <p:txBody>
          <a:bodyPr/>
          <a:lstStyle>
            <a:lvl1pPr>
              <a:defRPr>
                <a:solidFill>
                  <a:schemeClr val="bg1">
                    <a:lumMod val="75000"/>
                  </a:schemeClr>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D9AD4679-449E-4F11-92AA-1FD3FF6B313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8D1C52-55E3-46EF-AE5D-75CE462FA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686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D4679-449E-4F11-92AA-1FD3FF6B313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8D1C52-55E3-46EF-AE5D-75CE462FA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839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AD4679-449E-4F11-92AA-1FD3FF6B313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8D1C52-55E3-46EF-AE5D-75CE462FA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698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AD4679-449E-4F11-92AA-1FD3FF6B3136}" type="datetimeFigureOut">
              <a:rPr lang="en-US" smtClean="0">
                <a:solidFill>
                  <a:prstClr val="black">
                    <a:tint val="75000"/>
                  </a:prstClr>
                </a:solidFill>
              </a:rPr>
              <a:pPr/>
              <a:t>11/2/2023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8D1C52-55E3-46EF-AE5D-75CE462FA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18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AD4679-449E-4F11-92AA-1FD3FF6B3136}" type="datetimeFigureOut">
              <a:rPr lang="en-US" smtClean="0">
                <a:solidFill>
                  <a:prstClr val="black">
                    <a:tint val="75000"/>
                  </a:prstClr>
                </a:solidFill>
              </a:rPr>
              <a:pPr/>
              <a:t>11/2/2023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8D1C52-55E3-46EF-AE5D-75CE462FA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807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D4679-449E-4F11-92AA-1FD3FF6B3136}" type="datetimeFigureOut">
              <a:rPr lang="en-US" smtClean="0">
                <a:solidFill>
                  <a:prstClr val="black">
                    <a:tint val="75000"/>
                  </a:prstClr>
                </a:solidFill>
              </a:rPr>
              <a:pPr/>
              <a:t>11/2/2023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8D1C52-55E3-46EF-AE5D-75CE462FA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68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D4679-449E-4F11-92AA-1FD3FF6B313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8D1C52-55E3-46EF-AE5D-75CE462FA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41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25249-F7BB-436D-B06D-3E4F881B76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4BF4E-FB1E-4B44-8CA5-9A292D9277FC}" type="slidenum">
              <a:rPr lang="en-US" smtClean="0"/>
              <a:t>‹#›</a:t>
            </a:fld>
            <a:endParaRPr lang="en-US"/>
          </a:p>
        </p:txBody>
      </p:sp>
    </p:spTree>
    <p:extLst>
      <p:ext uri="{BB962C8B-B14F-4D97-AF65-F5344CB8AC3E}">
        <p14:creationId xmlns:p14="http://schemas.microsoft.com/office/powerpoint/2010/main" val="1170028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D4679-449E-4F11-92AA-1FD3FF6B3136}" type="datetimeFigureOut">
              <a:rPr lang="en-US" smtClean="0">
                <a:solidFill>
                  <a:prstClr val="black">
                    <a:tint val="75000"/>
                  </a:prstClr>
                </a:solidFill>
              </a:rPr>
              <a:pPr/>
              <a:t>11/2/2023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8D1C52-55E3-46EF-AE5D-75CE462FA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08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D4679-449E-4F11-92AA-1FD3FF6B313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8D1C52-55E3-46EF-AE5D-75CE462FA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372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D4679-449E-4F11-92AA-1FD3FF6B313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8D1C52-55E3-46EF-AE5D-75CE462FA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53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8660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AD4679-449E-4F11-92AA-1FD3FF6B313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514374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887412"/>
          </a:xfrm>
        </p:spPr>
        <p:txBody>
          <a:bodyPr/>
          <a:lstStyle>
            <a:lvl1pPr>
              <a:defRPr>
                <a:solidFill>
                  <a:schemeClr val="bg1">
                    <a:lumMod val="75000"/>
                  </a:schemeClr>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D9AD4679-449E-4F11-92AA-1FD3FF6B313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4079677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D4679-449E-4F11-92AA-1FD3FF6B313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2818333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AD4679-449E-4F11-92AA-1FD3FF6B3136}"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1961747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AD4679-449E-4F11-92AA-1FD3FF6B3136}"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1216920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AD4679-449E-4F11-92AA-1FD3FF6B3136}"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413638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25249-F7BB-436D-B06D-3E4F881B7652}"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4BF4E-FB1E-4B44-8CA5-9A292D9277FC}" type="slidenum">
              <a:rPr lang="en-US" smtClean="0"/>
              <a:t>‹#›</a:t>
            </a:fld>
            <a:endParaRPr lang="en-US"/>
          </a:p>
        </p:txBody>
      </p:sp>
    </p:spTree>
    <p:extLst>
      <p:ext uri="{BB962C8B-B14F-4D97-AF65-F5344CB8AC3E}">
        <p14:creationId xmlns:p14="http://schemas.microsoft.com/office/powerpoint/2010/main" val="671622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D4679-449E-4F11-92AA-1FD3FF6B3136}"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602223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D4679-449E-4F11-92AA-1FD3FF6B3136}"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1749189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D4679-449E-4F11-92AA-1FD3FF6B3136}"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1777559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D4679-449E-4F11-92AA-1FD3FF6B313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2259342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D4679-449E-4F11-92AA-1FD3FF6B313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1761280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AB2AF2-65C0-4A1D-A04A-B31B7E62554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26F8C-F08C-4C8D-9CD5-DB78E917C09B}" type="slidenum">
              <a:rPr lang="en-US" smtClean="0"/>
              <a:t>‹#›</a:t>
            </a:fld>
            <a:endParaRPr lang="en-US"/>
          </a:p>
        </p:txBody>
      </p:sp>
    </p:spTree>
    <p:extLst>
      <p:ext uri="{BB962C8B-B14F-4D97-AF65-F5344CB8AC3E}">
        <p14:creationId xmlns:p14="http://schemas.microsoft.com/office/powerpoint/2010/main" val="2818682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B2AF2-65C0-4A1D-A04A-B31B7E62554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26F8C-F08C-4C8D-9CD5-DB78E917C09B}" type="slidenum">
              <a:rPr lang="en-US" smtClean="0"/>
              <a:t>‹#›</a:t>
            </a:fld>
            <a:endParaRPr lang="en-US"/>
          </a:p>
        </p:txBody>
      </p:sp>
    </p:spTree>
    <p:extLst>
      <p:ext uri="{BB962C8B-B14F-4D97-AF65-F5344CB8AC3E}">
        <p14:creationId xmlns:p14="http://schemas.microsoft.com/office/powerpoint/2010/main" val="3583233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B2AF2-65C0-4A1D-A04A-B31B7E62554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26F8C-F08C-4C8D-9CD5-DB78E917C09B}" type="slidenum">
              <a:rPr lang="en-US" smtClean="0"/>
              <a:t>‹#›</a:t>
            </a:fld>
            <a:endParaRPr lang="en-US"/>
          </a:p>
        </p:txBody>
      </p:sp>
    </p:spTree>
    <p:extLst>
      <p:ext uri="{BB962C8B-B14F-4D97-AF65-F5344CB8AC3E}">
        <p14:creationId xmlns:p14="http://schemas.microsoft.com/office/powerpoint/2010/main" val="3227372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AB2AF2-65C0-4A1D-A04A-B31B7E62554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26F8C-F08C-4C8D-9CD5-DB78E917C09B}" type="slidenum">
              <a:rPr lang="en-US" smtClean="0"/>
              <a:t>‹#›</a:t>
            </a:fld>
            <a:endParaRPr lang="en-US"/>
          </a:p>
        </p:txBody>
      </p:sp>
    </p:spTree>
    <p:extLst>
      <p:ext uri="{BB962C8B-B14F-4D97-AF65-F5344CB8AC3E}">
        <p14:creationId xmlns:p14="http://schemas.microsoft.com/office/powerpoint/2010/main" val="1785201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AB2AF2-65C0-4A1D-A04A-B31B7E625547}"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26F8C-F08C-4C8D-9CD5-DB78E917C09B}" type="slidenum">
              <a:rPr lang="en-US" smtClean="0"/>
              <a:t>‹#›</a:t>
            </a:fld>
            <a:endParaRPr lang="en-US"/>
          </a:p>
        </p:txBody>
      </p:sp>
    </p:spTree>
    <p:extLst>
      <p:ext uri="{BB962C8B-B14F-4D97-AF65-F5344CB8AC3E}">
        <p14:creationId xmlns:p14="http://schemas.microsoft.com/office/powerpoint/2010/main" val="193758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025249-F7BB-436D-B06D-3E4F881B765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4BF4E-FB1E-4B44-8CA5-9A292D9277FC}" type="slidenum">
              <a:rPr lang="en-US" smtClean="0"/>
              <a:t>‹#›</a:t>
            </a:fld>
            <a:endParaRPr lang="en-US"/>
          </a:p>
        </p:txBody>
      </p:sp>
    </p:spTree>
    <p:extLst>
      <p:ext uri="{BB962C8B-B14F-4D97-AF65-F5344CB8AC3E}">
        <p14:creationId xmlns:p14="http://schemas.microsoft.com/office/powerpoint/2010/main" val="2031982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AB2AF2-65C0-4A1D-A04A-B31B7E625547}"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26F8C-F08C-4C8D-9CD5-DB78E917C09B}" type="slidenum">
              <a:rPr lang="en-US" smtClean="0"/>
              <a:t>‹#›</a:t>
            </a:fld>
            <a:endParaRPr lang="en-US"/>
          </a:p>
        </p:txBody>
      </p:sp>
    </p:spTree>
    <p:extLst>
      <p:ext uri="{BB962C8B-B14F-4D97-AF65-F5344CB8AC3E}">
        <p14:creationId xmlns:p14="http://schemas.microsoft.com/office/powerpoint/2010/main" val="4142271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B2AF2-65C0-4A1D-A04A-B31B7E625547}"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26F8C-F08C-4C8D-9CD5-DB78E917C09B}" type="slidenum">
              <a:rPr lang="en-US" smtClean="0"/>
              <a:t>‹#›</a:t>
            </a:fld>
            <a:endParaRPr lang="en-US"/>
          </a:p>
        </p:txBody>
      </p:sp>
    </p:spTree>
    <p:extLst>
      <p:ext uri="{BB962C8B-B14F-4D97-AF65-F5344CB8AC3E}">
        <p14:creationId xmlns:p14="http://schemas.microsoft.com/office/powerpoint/2010/main" val="2260982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B2AF2-65C0-4A1D-A04A-B31B7E62554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26F8C-F08C-4C8D-9CD5-DB78E917C09B}" type="slidenum">
              <a:rPr lang="en-US" smtClean="0"/>
              <a:t>‹#›</a:t>
            </a:fld>
            <a:endParaRPr lang="en-US"/>
          </a:p>
        </p:txBody>
      </p:sp>
    </p:spTree>
    <p:extLst>
      <p:ext uri="{BB962C8B-B14F-4D97-AF65-F5344CB8AC3E}">
        <p14:creationId xmlns:p14="http://schemas.microsoft.com/office/powerpoint/2010/main" val="1251577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B2AF2-65C0-4A1D-A04A-B31B7E625547}"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26F8C-F08C-4C8D-9CD5-DB78E917C09B}" type="slidenum">
              <a:rPr lang="en-US" smtClean="0"/>
              <a:t>‹#›</a:t>
            </a:fld>
            <a:endParaRPr lang="en-US"/>
          </a:p>
        </p:txBody>
      </p:sp>
    </p:spTree>
    <p:extLst>
      <p:ext uri="{BB962C8B-B14F-4D97-AF65-F5344CB8AC3E}">
        <p14:creationId xmlns:p14="http://schemas.microsoft.com/office/powerpoint/2010/main" val="731117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B2AF2-65C0-4A1D-A04A-B31B7E62554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26F8C-F08C-4C8D-9CD5-DB78E917C09B}" type="slidenum">
              <a:rPr lang="en-US" smtClean="0"/>
              <a:t>‹#›</a:t>
            </a:fld>
            <a:endParaRPr lang="en-US"/>
          </a:p>
        </p:txBody>
      </p:sp>
    </p:spTree>
    <p:extLst>
      <p:ext uri="{BB962C8B-B14F-4D97-AF65-F5344CB8AC3E}">
        <p14:creationId xmlns:p14="http://schemas.microsoft.com/office/powerpoint/2010/main" val="37941078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B2AF2-65C0-4A1D-A04A-B31B7E625547}"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26F8C-F08C-4C8D-9CD5-DB78E917C09B}" type="slidenum">
              <a:rPr lang="en-US" smtClean="0"/>
              <a:t>‹#›</a:t>
            </a:fld>
            <a:endParaRPr lang="en-US"/>
          </a:p>
        </p:txBody>
      </p:sp>
    </p:spTree>
    <p:extLst>
      <p:ext uri="{BB962C8B-B14F-4D97-AF65-F5344CB8AC3E}">
        <p14:creationId xmlns:p14="http://schemas.microsoft.com/office/powerpoint/2010/main" val="3496803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AD4679-449E-4F11-92AA-1FD3FF6B313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26683125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887412"/>
          </a:xfrm>
        </p:spPr>
        <p:txBody>
          <a:bodyPr/>
          <a:lstStyle>
            <a:lvl1pPr>
              <a:defRPr>
                <a:solidFill>
                  <a:schemeClr val="bg1">
                    <a:lumMod val="75000"/>
                  </a:schemeClr>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D9AD4679-449E-4F11-92AA-1FD3FF6B313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38932892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9AD4679-449E-4F11-92AA-1FD3FF6B313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2535080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AD4679-449E-4F11-92AA-1FD3FF6B3136}"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2194441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025249-F7BB-436D-B06D-3E4F881B7652}"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4BF4E-FB1E-4B44-8CA5-9A292D9277FC}" type="slidenum">
              <a:rPr lang="en-US" smtClean="0"/>
              <a:t>‹#›</a:t>
            </a:fld>
            <a:endParaRPr lang="en-US"/>
          </a:p>
        </p:txBody>
      </p:sp>
    </p:spTree>
    <p:extLst>
      <p:ext uri="{BB962C8B-B14F-4D97-AF65-F5344CB8AC3E}">
        <p14:creationId xmlns:p14="http://schemas.microsoft.com/office/powerpoint/2010/main" val="15945090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AD4679-449E-4F11-92AA-1FD3FF6B3136}"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1423058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AD4679-449E-4F11-92AA-1FD3FF6B3136}"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31300296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D4679-449E-4F11-92AA-1FD3FF6B3136}"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1837017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D4679-449E-4F11-92AA-1FD3FF6B3136}"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1302320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AD4679-449E-4F11-92AA-1FD3FF6B3136}"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4211249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D4679-449E-4F11-92AA-1FD3FF6B313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7446133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D4679-449E-4F11-92AA-1FD3FF6B3136}"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D1C52-55E3-46EF-AE5D-75CE462FA812}" type="slidenum">
              <a:rPr lang="en-US" smtClean="0"/>
              <a:t>‹#›</a:t>
            </a:fld>
            <a:endParaRPr lang="en-US"/>
          </a:p>
        </p:txBody>
      </p:sp>
    </p:spTree>
    <p:extLst>
      <p:ext uri="{BB962C8B-B14F-4D97-AF65-F5344CB8AC3E}">
        <p14:creationId xmlns:p14="http://schemas.microsoft.com/office/powerpoint/2010/main" val="355455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025249-F7BB-436D-B06D-3E4F881B7652}"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4BF4E-FB1E-4B44-8CA5-9A292D9277FC}" type="slidenum">
              <a:rPr lang="en-US" smtClean="0"/>
              <a:t>‹#›</a:t>
            </a:fld>
            <a:endParaRPr lang="en-US"/>
          </a:p>
        </p:txBody>
      </p:sp>
    </p:spTree>
    <p:extLst>
      <p:ext uri="{BB962C8B-B14F-4D97-AF65-F5344CB8AC3E}">
        <p14:creationId xmlns:p14="http://schemas.microsoft.com/office/powerpoint/2010/main" val="45325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25249-F7BB-436D-B06D-3E4F881B7652}"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D4BF4E-FB1E-4B44-8CA5-9A292D9277FC}" type="slidenum">
              <a:rPr lang="en-US" smtClean="0"/>
              <a:t>‹#›</a:t>
            </a:fld>
            <a:endParaRPr lang="en-US"/>
          </a:p>
        </p:txBody>
      </p:sp>
    </p:spTree>
    <p:extLst>
      <p:ext uri="{BB962C8B-B14F-4D97-AF65-F5344CB8AC3E}">
        <p14:creationId xmlns:p14="http://schemas.microsoft.com/office/powerpoint/2010/main" val="335466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25249-F7BB-436D-B06D-3E4F881B765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4BF4E-FB1E-4B44-8CA5-9A292D9277FC}" type="slidenum">
              <a:rPr lang="en-US" smtClean="0"/>
              <a:t>‹#›</a:t>
            </a:fld>
            <a:endParaRPr lang="en-US"/>
          </a:p>
        </p:txBody>
      </p:sp>
    </p:spTree>
    <p:extLst>
      <p:ext uri="{BB962C8B-B14F-4D97-AF65-F5344CB8AC3E}">
        <p14:creationId xmlns:p14="http://schemas.microsoft.com/office/powerpoint/2010/main" val="91689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25249-F7BB-436D-B06D-3E4F881B7652}"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4BF4E-FB1E-4B44-8CA5-9A292D9277FC}" type="slidenum">
              <a:rPr lang="en-US" smtClean="0"/>
              <a:t>‹#›</a:t>
            </a:fld>
            <a:endParaRPr lang="en-US"/>
          </a:p>
        </p:txBody>
      </p:sp>
    </p:spTree>
    <p:extLst>
      <p:ext uri="{BB962C8B-B14F-4D97-AF65-F5344CB8AC3E}">
        <p14:creationId xmlns:p14="http://schemas.microsoft.com/office/powerpoint/2010/main" val="83917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25249-F7BB-436D-B06D-3E4F881B7652}" type="datetimeFigureOut">
              <a:rPr lang="en-US" smtClean="0"/>
              <a:t>11/2/2023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4BF4E-FB1E-4B44-8CA5-9A292D9277FC}" type="slidenum">
              <a:rPr lang="en-US" smtClean="0"/>
              <a:t>‹#›</a:t>
            </a:fld>
            <a:endParaRPr lang="en-US"/>
          </a:p>
        </p:txBody>
      </p:sp>
    </p:spTree>
    <p:extLst>
      <p:ext uri="{BB962C8B-B14F-4D97-AF65-F5344CB8AC3E}">
        <p14:creationId xmlns:p14="http://schemas.microsoft.com/office/powerpoint/2010/main" val="3328524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800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D4679-449E-4F11-92AA-1FD3FF6B3136}" type="datetimeFigureOut">
              <a:rPr lang="en-US" smtClean="0">
                <a:solidFill>
                  <a:prstClr val="black">
                    <a:tint val="75000"/>
                  </a:prstClr>
                </a:solidFill>
              </a:rPr>
              <a:pPr/>
              <a:t>11/2/2023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r>
              <a:rPr lang="en-US" dirty="0">
                <a:solidFill>
                  <a:prstClr val="black">
                    <a:tint val="75000"/>
                  </a:prstClr>
                </a:solidFill>
              </a:rPr>
              <a:t>@ Andrew W. Swartz MD</a:t>
            </a:r>
          </a:p>
        </p:txBody>
      </p:sp>
    </p:spTree>
    <p:extLst>
      <p:ext uri="{BB962C8B-B14F-4D97-AF65-F5344CB8AC3E}">
        <p14:creationId xmlns:p14="http://schemas.microsoft.com/office/powerpoint/2010/main" val="3086516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800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D4679-449E-4F11-92AA-1FD3FF6B3136}" type="datetimeFigureOut">
              <a:rPr lang="en-US" smtClean="0"/>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D1C52-55E3-46EF-AE5D-75CE462FA812}" type="slidenum">
              <a:rPr lang="en-US" smtClean="0"/>
              <a:t>‹#›</a:t>
            </a:fld>
            <a:endParaRPr lang="en-US"/>
          </a:p>
        </p:txBody>
      </p:sp>
    </p:spTree>
    <p:extLst>
      <p:ext uri="{BB962C8B-B14F-4D97-AF65-F5344CB8AC3E}">
        <p14:creationId xmlns:p14="http://schemas.microsoft.com/office/powerpoint/2010/main" val="26881626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B2AF2-65C0-4A1D-A04A-B31B7E625547}" type="datetimeFigureOut">
              <a:rPr lang="en-US" smtClean="0"/>
              <a:t>11/2/2023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26F8C-F08C-4C8D-9CD5-DB78E917C09B}" type="slidenum">
              <a:rPr lang="en-US" smtClean="0"/>
              <a:t>‹#›</a:t>
            </a:fld>
            <a:endParaRPr lang="en-US"/>
          </a:p>
        </p:txBody>
      </p:sp>
      <p:sp>
        <p:nvSpPr>
          <p:cNvPr id="7" name="Title 1">
            <a:extLst>
              <a:ext uri="{FF2B5EF4-FFF2-40B4-BE49-F238E27FC236}">
                <a16:creationId xmlns:a16="http://schemas.microsoft.com/office/drawing/2014/main" id="{60F8EC51-D1FF-56A5-1909-50E7C6E048BE}"/>
              </a:ext>
            </a:extLst>
          </p:cNvPr>
          <p:cNvSpPr txBox="1">
            <a:spLocks/>
          </p:cNvSpPr>
          <p:nvPr userDrawn="1"/>
        </p:nvSpPr>
        <p:spPr>
          <a:xfrm>
            <a:off x="-5830" y="8397"/>
            <a:ext cx="9144000" cy="6184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err="1">
                <a:solidFill>
                  <a:srgbClr val="0070C0"/>
                </a:solidFill>
                <a:effectLst>
                  <a:outerShdw blurRad="50800" dist="38100" dir="2700000" algn="tl" rotWithShape="0">
                    <a:prstClr val="black">
                      <a:alpha val="40000"/>
                    </a:prstClr>
                  </a:outerShdw>
                </a:effectLst>
              </a:rPr>
              <a:t>NordICC</a:t>
            </a:r>
            <a:r>
              <a:rPr lang="en-US" sz="2700" dirty="0">
                <a:solidFill>
                  <a:srgbClr val="0070C0"/>
                </a:solidFill>
                <a:effectLst>
                  <a:outerShdw blurRad="50800" dist="38100" dir="2700000" algn="tl" rotWithShape="0">
                    <a:prstClr val="black">
                      <a:alpha val="40000"/>
                    </a:prstClr>
                  </a:outerShdw>
                </a:effectLst>
              </a:rPr>
              <a:t> Trial</a:t>
            </a:r>
          </a:p>
        </p:txBody>
      </p:sp>
    </p:spTree>
    <p:extLst>
      <p:ext uri="{BB962C8B-B14F-4D97-AF65-F5344CB8AC3E}">
        <p14:creationId xmlns:p14="http://schemas.microsoft.com/office/powerpoint/2010/main" val="9879486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D4679-449E-4F11-92AA-1FD3FF6B3136}" type="datetimeFigureOut">
              <a:rPr lang="en-US" smtClean="0"/>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D1C52-55E3-46EF-AE5D-75CE462FA812}" type="slidenum">
              <a:rPr lang="en-US" smtClean="0"/>
              <a:t>‹#›</a:t>
            </a:fld>
            <a:endParaRPr lang="en-US"/>
          </a:p>
        </p:txBody>
      </p:sp>
    </p:spTree>
    <p:extLst>
      <p:ext uri="{BB962C8B-B14F-4D97-AF65-F5344CB8AC3E}">
        <p14:creationId xmlns:p14="http://schemas.microsoft.com/office/powerpoint/2010/main" val="310900392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oi.org/10.1001/jamainternmed.2016.0960" TargetMode="External"/><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001/jamainternmed.2016.0960" TargetMode="External"/><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hyperlink" Target="https://doi.org/10.1001/jamainternmed.2016.0960" TargetMode="External"/><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36.xml"/><Relationship Id="rId5" Type="http://schemas.openxmlformats.org/officeDocument/2006/relationships/image" Target="../media/image5.png"/><Relationship Id="rId4" Type="http://schemas.openxmlformats.org/officeDocument/2006/relationships/image" Target="../media/image23.sv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png"/><Relationship Id="rId1" Type="http://schemas.openxmlformats.org/officeDocument/2006/relationships/slideLayout" Target="../slideLayouts/slideLayout36.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136/jcp.35.8.83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20.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png"/><Relationship Id="rId1" Type="http://schemas.openxmlformats.org/officeDocument/2006/relationships/slideLayout" Target="../slideLayouts/slideLayout36.xml"/><Relationship Id="rId4" Type="http://schemas.openxmlformats.org/officeDocument/2006/relationships/image" Target="../media/image20.svg"/></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png"/><Relationship Id="rId1" Type="http://schemas.openxmlformats.org/officeDocument/2006/relationships/slideLayout" Target="../slideLayouts/slideLayout36.xml"/><Relationship Id="rId4" Type="http://schemas.openxmlformats.org/officeDocument/2006/relationships/image" Target="../media/image20.svg"/></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8.png"/><Relationship Id="rId1" Type="http://schemas.openxmlformats.org/officeDocument/2006/relationships/slideLayout" Target="../slideLayouts/slideLayout36.xml"/><Relationship Id="rId4" Type="http://schemas.openxmlformats.org/officeDocument/2006/relationships/image" Target="../media/image20.sv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hyperlink" Target="https://doi.org/10.1001/jamainternmed.2016.0960" TargetMode="External"/><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hyperlink" Target="https://doi.org/10.1001/jamainternmed.2016.0960" TargetMode="External"/><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9.png"/><Relationship Id="rId1" Type="http://schemas.openxmlformats.org/officeDocument/2006/relationships/slideLayout" Target="../slideLayouts/slideLayout36.xml"/><Relationship Id="rId4" Type="http://schemas.openxmlformats.org/officeDocument/2006/relationships/image" Target="../media/image20.sv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6.xml"/><Relationship Id="rId4" Type="http://schemas.openxmlformats.org/officeDocument/2006/relationships/image" Target="../media/image42.png"/></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D08330-B61B-B3CE-C5B2-4748E5CA05C9}"/>
              </a:ext>
            </a:extLst>
          </p:cNvPr>
          <p:cNvSpPr/>
          <p:nvPr/>
        </p:nvSpPr>
        <p:spPr>
          <a:xfrm>
            <a:off x="1781909" y="2356"/>
            <a:ext cx="5580182" cy="3426644"/>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lnSpc>
                <a:spcPct val="130000"/>
              </a:lnSpc>
            </a:pPr>
            <a:r>
              <a:rPr lang="en-US" sz="6600" b="1" cap="none" spc="0" dirty="0">
                <a:ln w="0"/>
                <a:solidFill>
                  <a:schemeClr val="accent1"/>
                </a:solidFill>
                <a:effectLst>
                  <a:outerShdw blurRad="38100" dist="25400" dir="5400000" algn="ctr" rotWithShape="0">
                    <a:srgbClr val="6E747A">
                      <a:alpha val="43000"/>
                    </a:srgbClr>
                  </a:outerShdw>
                </a:effectLst>
              </a:rPr>
              <a:t>CRC Prevention</a:t>
            </a:r>
          </a:p>
          <a:p>
            <a:pPr algn="ctr">
              <a:lnSpc>
                <a:spcPct val="130000"/>
              </a:lnSpc>
            </a:pPr>
            <a:r>
              <a:rPr lang="en-US" sz="4000" b="0" cap="none" spc="0" dirty="0">
                <a:ln w="0"/>
                <a:solidFill>
                  <a:schemeClr val="accent1"/>
                </a:solidFill>
                <a:effectLst>
                  <a:outerShdw blurRad="38100" dist="25400" dir="5400000" algn="ctr" rotWithShape="0">
                    <a:srgbClr val="6E747A">
                      <a:alpha val="43000"/>
                    </a:srgbClr>
                  </a:outerShdw>
                </a:effectLst>
              </a:rPr>
              <a:t>and the</a:t>
            </a:r>
          </a:p>
          <a:p>
            <a:pPr algn="ctr">
              <a:lnSpc>
                <a:spcPct val="130000"/>
              </a:lnSpc>
            </a:pPr>
            <a:r>
              <a:rPr lang="en-US" sz="6600" b="1" dirty="0" err="1">
                <a:ln w="0"/>
                <a:solidFill>
                  <a:schemeClr val="accent1"/>
                </a:solidFill>
                <a:effectLst>
                  <a:outerShdw blurRad="38100" dist="25400" dir="5400000" algn="ctr" rotWithShape="0">
                    <a:srgbClr val="6E747A">
                      <a:alpha val="43000"/>
                    </a:srgbClr>
                  </a:outerShdw>
                </a:effectLst>
              </a:rPr>
              <a:t>NordICC</a:t>
            </a:r>
            <a:r>
              <a:rPr lang="en-US" sz="6600" b="1" dirty="0">
                <a:ln w="0"/>
                <a:solidFill>
                  <a:schemeClr val="accent1"/>
                </a:solidFill>
                <a:effectLst>
                  <a:outerShdw blurRad="38100" dist="25400" dir="5400000" algn="ctr" rotWithShape="0">
                    <a:srgbClr val="6E747A">
                      <a:alpha val="43000"/>
                    </a:srgbClr>
                  </a:outerShdw>
                </a:effectLst>
              </a:rPr>
              <a:t> Trial</a:t>
            </a:r>
            <a:endParaRPr lang="en-US" sz="6600" b="1" cap="none" spc="0" dirty="0">
              <a:ln w="0"/>
              <a:solidFill>
                <a:schemeClr val="accent1"/>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3EB5EB5E-9815-82B4-2E4F-472EDBB680C0}"/>
              </a:ext>
            </a:extLst>
          </p:cNvPr>
          <p:cNvSpPr txBox="1"/>
          <p:nvPr/>
        </p:nvSpPr>
        <p:spPr>
          <a:xfrm>
            <a:off x="2656113" y="3672840"/>
            <a:ext cx="4941096" cy="646331"/>
          </a:xfrm>
          <a:prstGeom prst="rect">
            <a:avLst/>
          </a:prstGeom>
          <a:noFill/>
        </p:spPr>
        <p:txBody>
          <a:bodyPr wrap="none" rtlCol="0">
            <a:spAutoFit/>
          </a:bodyPr>
          <a:lstStyle/>
          <a:p>
            <a:r>
              <a:rPr lang="en-US" dirty="0"/>
              <a:t>Friday, November 3, 2023</a:t>
            </a:r>
          </a:p>
          <a:p>
            <a:r>
              <a:rPr lang="en-US" dirty="0"/>
              <a:t>AAPCE Annual Scientific Congress, Orlando, Florida</a:t>
            </a:r>
          </a:p>
        </p:txBody>
      </p:sp>
      <p:sp>
        <p:nvSpPr>
          <p:cNvPr id="9" name="TextBox 8">
            <a:extLst>
              <a:ext uri="{FF2B5EF4-FFF2-40B4-BE49-F238E27FC236}">
                <a16:creationId xmlns:a16="http://schemas.microsoft.com/office/drawing/2014/main" id="{6F27A18C-12CA-88A8-908B-D562EB27C8AD}"/>
              </a:ext>
            </a:extLst>
          </p:cNvPr>
          <p:cNvSpPr txBox="1"/>
          <p:nvPr/>
        </p:nvSpPr>
        <p:spPr>
          <a:xfrm>
            <a:off x="566889" y="4809528"/>
            <a:ext cx="5832559" cy="1938992"/>
          </a:xfrm>
          <a:prstGeom prst="rect">
            <a:avLst/>
          </a:prstGeom>
          <a:noFill/>
        </p:spPr>
        <p:txBody>
          <a:bodyPr wrap="none" rtlCol="0">
            <a:spAutoFit/>
          </a:bodyPr>
          <a:lstStyle/>
          <a:p>
            <a:r>
              <a:rPr lang="en-US" sz="2000" b="1" dirty="0"/>
              <a:t>Andrew W. Swartz, MD</a:t>
            </a:r>
          </a:p>
          <a:p>
            <a:r>
              <a:rPr lang="en-US" sz="1600" dirty="0"/>
              <a:t>Departments of Emergency Medicine, Family Medicine, and Surgery</a:t>
            </a:r>
          </a:p>
          <a:p>
            <a:r>
              <a:rPr lang="en-US" sz="1600" dirty="0"/>
              <a:t>Yukon-Kuskokwim Delta Regional Hospital</a:t>
            </a:r>
          </a:p>
          <a:p>
            <a:r>
              <a:rPr lang="en-US" sz="1600" dirty="0"/>
              <a:t>Bethel, Alaska</a:t>
            </a:r>
          </a:p>
          <a:p>
            <a:r>
              <a:rPr lang="en-US" sz="1600" dirty="0"/>
              <a:t>Flight Surgeon, 144th Airlift Squadron</a:t>
            </a:r>
          </a:p>
          <a:p>
            <a:r>
              <a:rPr lang="en-US" sz="1600" dirty="0"/>
              <a:t>Alaska Air National Guard</a:t>
            </a:r>
          </a:p>
          <a:p>
            <a:r>
              <a:rPr lang="en-US" sz="1600" dirty="0"/>
              <a:t>Joint-Base Elmendorf-Richardson, Anchorage, Alaska</a:t>
            </a:r>
          </a:p>
        </p:txBody>
      </p:sp>
    </p:spTree>
    <p:extLst>
      <p:ext uri="{BB962C8B-B14F-4D97-AF65-F5344CB8AC3E}">
        <p14:creationId xmlns:p14="http://schemas.microsoft.com/office/powerpoint/2010/main" val="48569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5E29BD88-C0B8-D872-F1F2-54CEAF4450D3}"/>
              </a:ext>
            </a:extLst>
          </p:cNvPr>
          <p:cNvGrpSpPr/>
          <p:nvPr/>
        </p:nvGrpSpPr>
        <p:grpSpPr>
          <a:xfrm>
            <a:off x="5595645" y="3056106"/>
            <a:ext cx="897056" cy="306892"/>
            <a:chOff x="7460857" y="2931806"/>
            <a:chExt cx="1196075" cy="409189"/>
          </a:xfrm>
        </p:grpSpPr>
        <p:sp>
          <p:nvSpPr>
            <p:cNvPr id="25" name="Rectangle 24">
              <a:extLst>
                <a:ext uri="{FF2B5EF4-FFF2-40B4-BE49-F238E27FC236}">
                  <a16:creationId xmlns:a16="http://schemas.microsoft.com/office/drawing/2014/main" id="{36A29FCF-5EC3-E35A-0D58-60F3839F82FD}"/>
                </a:ext>
              </a:extLst>
            </p:cNvPr>
            <p:cNvSpPr/>
            <p:nvPr/>
          </p:nvSpPr>
          <p:spPr>
            <a:xfrm>
              <a:off x="7470813" y="3149599"/>
              <a:ext cx="1186119" cy="1913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64BD82C8-D2B5-8EC6-37BC-13080D63FA85}"/>
                </a:ext>
              </a:extLst>
            </p:cNvPr>
            <p:cNvSpPr/>
            <p:nvPr/>
          </p:nvSpPr>
          <p:spPr>
            <a:xfrm>
              <a:off x="7460857" y="2931806"/>
              <a:ext cx="919905" cy="2203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2A7DD1AF-E15A-363C-6E01-B50E13F0BA7B}"/>
              </a:ext>
            </a:extLst>
          </p:cNvPr>
          <p:cNvGrpSpPr/>
          <p:nvPr/>
        </p:nvGrpSpPr>
        <p:grpSpPr>
          <a:xfrm>
            <a:off x="1323866" y="1749990"/>
            <a:ext cx="2370403" cy="983128"/>
            <a:chOff x="1765152" y="1190318"/>
            <a:chExt cx="3160537" cy="1310837"/>
          </a:xfrm>
        </p:grpSpPr>
        <p:sp>
          <p:nvSpPr>
            <p:cNvPr id="4" name="TextBox 3">
              <a:extLst>
                <a:ext uri="{FF2B5EF4-FFF2-40B4-BE49-F238E27FC236}">
                  <a16:creationId xmlns:a16="http://schemas.microsoft.com/office/drawing/2014/main" id="{420E13E7-921A-597C-EB8C-2F5A85C2D665}"/>
                </a:ext>
              </a:extLst>
            </p:cNvPr>
            <p:cNvSpPr txBox="1"/>
            <p:nvPr/>
          </p:nvSpPr>
          <p:spPr>
            <a:xfrm>
              <a:off x="2425935" y="1190318"/>
              <a:ext cx="1913344" cy="4001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Patient Pool</a:t>
              </a:r>
            </a:p>
          </p:txBody>
        </p:sp>
        <p:sp>
          <p:nvSpPr>
            <p:cNvPr id="5" name="TextBox 4">
              <a:extLst>
                <a:ext uri="{FF2B5EF4-FFF2-40B4-BE49-F238E27FC236}">
                  <a16:creationId xmlns:a16="http://schemas.microsoft.com/office/drawing/2014/main" id="{7C040433-0233-053C-C80F-4BA3646F46A2}"/>
                </a:ext>
              </a:extLst>
            </p:cNvPr>
            <p:cNvSpPr txBox="1"/>
            <p:nvPr/>
          </p:nvSpPr>
          <p:spPr>
            <a:xfrm>
              <a:off x="1765152" y="1639381"/>
              <a:ext cx="3160537" cy="861774"/>
            </a:xfrm>
            <a:prstGeom prst="rect">
              <a:avLst/>
            </a:prstGeom>
            <a:noFill/>
            <a:ln w="9525">
              <a:solidFill>
                <a:schemeClr val="tx1"/>
              </a:solidFill>
            </a:ln>
          </p:spPr>
          <p:txBody>
            <a:bodyPr wrap="square" lIns="274320" rIns="2057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All patients Referred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initial Colonoscopy 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Complete Colonoscopy After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Proctoscop</a:t>
              </a: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or Flex Sig</a:t>
              </a:r>
            </a:p>
          </p:txBody>
        </p:sp>
      </p:grpSp>
      <p:grpSp>
        <p:nvGrpSpPr>
          <p:cNvPr id="22" name="Group 21">
            <a:extLst>
              <a:ext uri="{FF2B5EF4-FFF2-40B4-BE49-F238E27FC236}">
                <a16:creationId xmlns:a16="http://schemas.microsoft.com/office/drawing/2014/main" id="{C26E4F47-958B-E1C6-0CB1-8C7F4F8F49F3}"/>
              </a:ext>
            </a:extLst>
          </p:cNvPr>
          <p:cNvGrpSpPr/>
          <p:nvPr/>
        </p:nvGrpSpPr>
        <p:grpSpPr>
          <a:xfrm>
            <a:off x="1323864" y="4411341"/>
            <a:ext cx="2370404" cy="854080"/>
            <a:chOff x="1765149" y="4738785"/>
            <a:chExt cx="3160539" cy="1138772"/>
          </a:xfrm>
        </p:grpSpPr>
        <p:sp>
          <p:nvSpPr>
            <p:cNvPr id="8" name="TextBox 7">
              <a:extLst>
                <a:ext uri="{FF2B5EF4-FFF2-40B4-BE49-F238E27FC236}">
                  <a16:creationId xmlns:a16="http://schemas.microsoft.com/office/drawing/2014/main" id="{41B81457-B073-B13A-DAC5-632FC9667B6C}"/>
                </a:ext>
              </a:extLst>
            </p:cNvPr>
            <p:cNvSpPr txBox="1"/>
            <p:nvPr/>
          </p:nvSpPr>
          <p:spPr>
            <a:xfrm>
              <a:off x="1765150" y="4738785"/>
              <a:ext cx="3160538" cy="307776"/>
            </a:xfrm>
            <a:prstGeom prst="rect">
              <a:avLst/>
            </a:prstGeom>
            <a:noFill/>
            <a:ln w="9525">
              <a:solidFill>
                <a:schemeClr val="tx1"/>
              </a:solidFill>
            </a:ln>
          </p:spPr>
          <p:txBody>
            <a:bodyPr wrap="square" lIns="274320" rIns="2057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1146 – Ineligible Patients</a:t>
              </a:r>
            </a:p>
          </p:txBody>
        </p:sp>
        <p:sp>
          <p:nvSpPr>
            <p:cNvPr id="9" name="TextBox 8">
              <a:extLst>
                <a:ext uri="{FF2B5EF4-FFF2-40B4-BE49-F238E27FC236}">
                  <a16:creationId xmlns:a16="http://schemas.microsoft.com/office/drawing/2014/main" id="{8E1AE18D-C507-A7B7-CBA6-7D7A2A82BE6F}"/>
                </a:ext>
              </a:extLst>
            </p:cNvPr>
            <p:cNvSpPr txBox="1"/>
            <p:nvPr/>
          </p:nvSpPr>
          <p:spPr>
            <a:xfrm>
              <a:off x="1765149" y="5015783"/>
              <a:ext cx="3160538" cy="861774"/>
            </a:xfrm>
            <a:prstGeom prst="rect">
              <a:avLst/>
            </a:prstGeom>
            <a:noFill/>
            <a:ln w="9525">
              <a:solidFill>
                <a:schemeClr val="tx1"/>
              </a:solidFill>
            </a:ln>
          </p:spPr>
          <p:txBody>
            <a:bodyPr wrap="square" lIns="274320" rIns="13716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776 – Non Adenomatous Polyps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127 – Malignant Polyps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35 – Sessile Polyp &gt; 3 cm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208 – Incomplete Exam</a:t>
              </a:r>
            </a:p>
          </p:txBody>
        </p:sp>
      </p:grpSp>
      <p:sp>
        <p:nvSpPr>
          <p:cNvPr id="10" name="TextBox 9">
            <a:extLst>
              <a:ext uri="{FF2B5EF4-FFF2-40B4-BE49-F238E27FC236}">
                <a16:creationId xmlns:a16="http://schemas.microsoft.com/office/drawing/2014/main" id="{F8D65C4A-C850-2A49-926A-3833368696C4}"/>
              </a:ext>
            </a:extLst>
          </p:cNvPr>
          <p:cNvSpPr txBox="1"/>
          <p:nvPr/>
        </p:nvSpPr>
        <p:spPr>
          <a:xfrm>
            <a:off x="4235280" y="4411340"/>
            <a:ext cx="2370403" cy="369332"/>
          </a:xfrm>
          <a:prstGeom prst="rect">
            <a:avLst/>
          </a:prstGeom>
          <a:noFill/>
          <a:ln w="9525">
            <a:solidFill>
              <a:schemeClr val="tx1"/>
            </a:solidFill>
          </a:ln>
        </p:spPr>
        <p:txBody>
          <a:bodyPr wrap="square" lIns="274320" rIns="2057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1214 – Eligible,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Non-Randomized Patients</a:t>
            </a:r>
          </a:p>
        </p:txBody>
      </p:sp>
      <p:sp>
        <p:nvSpPr>
          <p:cNvPr id="11" name="TextBox 10">
            <a:extLst>
              <a:ext uri="{FF2B5EF4-FFF2-40B4-BE49-F238E27FC236}">
                <a16:creationId xmlns:a16="http://schemas.microsoft.com/office/drawing/2014/main" id="{0A8E2D46-87E2-5796-EB7C-8D56B8C69D8D}"/>
              </a:ext>
            </a:extLst>
          </p:cNvPr>
          <p:cNvSpPr txBox="1"/>
          <p:nvPr/>
        </p:nvSpPr>
        <p:spPr>
          <a:xfrm>
            <a:off x="7146696" y="4411341"/>
            <a:ext cx="1602652" cy="507831"/>
          </a:xfrm>
          <a:prstGeom prst="rect">
            <a:avLst/>
          </a:prstGeom>
          <a:solidFill>
            <a:srgbClr val="D8EBCD"/>
          </a:solidFill>
          <a:ln w="9525">
            <a:solidFill>
              <a:schemeClr val="tx1"/>
            </a:solidFill>
          </a:ln>
        </p:spPr>
        <p:txBody>
          <a:bodyPr wrap="square" lIns="274320" rIns="2057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1418 – Eligible,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Randomized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Patients</a:t>
            </a:r>
          </a:p>
        </p:txBody>
      </p:sp>
      <p:grpSp>
        <p:nvGrpSpPr>
          <p:cNvPr id="20" name="Group 19">
            <a:extLst>
              <a:ext uri="{FF2B5EF4-FFF2-40B4-BE49-F238E27FC236}">
                <a16:creationId xmlns:a16="http://schemas.microsoft.com/office/drawing/2014/main" id="{9B49B1B0-BBE0-5458-1CD9-CF0E53606560}"/>
              </a:ext>
            </a:extLst>
          </p:cNvPr>
          <p:cNvGrpSpPr/>
          <p:nvPr/>
        </p:nvGrpSpPr>
        <p:grpSpPr>
          <a:xfrm>
            <a:off x="1323864" y="3260984"/>
            <a:ext cx="2370403" cy="645574"/>
            <a:chOff x="1765149" y="3204978"/>
            <a:chExt cx="3160537" cy="860765"/>
          </a:xfrm>
        </p:grpSpPr>
        <p:sp>
          <p:nvSpPr>
            <p:cNvPr id="7" name="TextBox 6">
              <a:extLst>
                <a:ext uri="{FF2B5EF4-FFF2-40B4-BE49-F238E27FC236}">
                  <a16:creationId xmlns:a16="http://schemas.microsoft.com/office/drawing/2014/main" id="{DF4926C7-F1BB-DC8C-4BB1-A948074FC92A}"/>
                </a:ext>
              </a:extLst>
            </p:cNvPr>
            <p:cNvSpPr txBox="1"/>
            <p:nvPr/>
          </p:nvSpPr>
          <p:spPr>
            <a:xfrm>
              <a:off x="1765149" y="3757967"/>
              <a:ext cx="3160537" cy="307776"/>
            </a:xfrm>
            <a:prstGeom prst="rect">
              <a:avLst/>
            </a:prstGeom>
            <a:noFill/>
            <a:ln w="9525">
              <a:solidFill>
                <a:schemeClr val="tx1"/>
              </a:solidFill>
            </a:ln>
          </p:spPr>
          <p:txBody>
            <a:bodyPr wrap="square" lIns="274320" rIns="2057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3778 – Patients with Polyps</a:t>
              </a:r>
            </a:p>
          </p:txBody>
        </p:sp>
        <p:cxnSp>
          <p:nvCxnSpPr>
            <p:cNvPr id="17" name="Straight Connector 16">
              <a:extLst>
                <a:ext uri="{FF2B5EF4-FFF2-40B4-BE49-F238E27FC236}">
                  <a16:creationId xmlns:a16="http://schemas.microsoft.com/office/drawing/2014/main" id="{E0924D51-A78F-25AE-18DB-912233FFF1D8}"/>
                </a:ext>
              </a:extLst>
            </p:cNvPr>
            <p:cNvCxnSpPr>
              <a:stCxn id="6" idx="2"/>
              <a:endCxn id="7" idx="0"/>
            </p:cNvCxnSpPr>
            <p:nvPr/>
          </p:nvCxnSpPr>
          <p:spPr>
            <a:xfrm>
              <a:off x="3345418" y="3204978"/>
              <a:ext cx="0" cy="552989"/>
            </a:xfrm>
            <a:prstGeom prst="line">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BD9DD31-41B8-9511-FFED-D86EC3E1F341}"/>
              </a:ext>
            </a:extLst>
          </p:cNvPr>
          <p:cNvGrpSpPr/>
          <p:nvPr/>
        </p:nvGrpSpPr>
        <p:grpSpPr>
          <a:xfrm>
            <a:off x="2509065" y="3906558"/>
            <a:ext cx="5438955" cy="504783"/>
            <a:chOff x="3345420" y="4065742"/>
            <a:chExt cx="7251940" cy="673044"/>
          </a:xfrm>
        </p:grpSpPr>
        <p:cxnSp>
          <p:nvCxnSpPr>
            <p:cNvPr id="19" name="Straight Connector 18">
              <a:extLst>
                <a:ext uri="{FF2B5EF4-FFF2-40B4-BE49-F238E27FC236}">
                  <a16:creationId xmlns:a16="http://schemas.microsoft.com/office/drawing/2014/main" id="{225C05D8-B27D-9D79-22A5-4BCA4A7586E9}"/>
                </a:ext>
              </a:extLst>
            </p:cNvPr>
            <p:cNvCxnSpPr>
              <a:stCxn id="7" idx="2"/>
              <a:endCxn id="8" idx="0"/>
            </p:cNvCxnSpPr>
            <p:nvPr/>
          </p:nvCxnSpPr>
          <p:spPr>
            <a:xfrm>
              <a:off x="3345421" y="4065742"/>
              <a:ext cx="1" cy="673044"/>
            </a:xfrm>
            <a:prstGeom prst="line">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860204-6DB6-24FC-EEFF-050D30B9CE7A}"/>
                </a:ext>
              </a:extLst>
            </p:cNvPr>
            <p:cNvCxnSpPr>
              <a:cxnSpLocks/>
            </p:cNvCxnSpPr>
            <p:nvPr/>
          </p:nvCxnSpPr>
          <p:spPr>
            <a:xfrm>
              <a:off x="3345420" y="4393725"/>
              <a:ext cx="7251940" cy="0"/>
            </a:xfrm>
            <a:prstGeom prst="line">
              <a:avLst/>
            </a:prstGeom>
            <a:ln w="12700">
              <a:solidFill>
                <a:schemeClr val="accent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61ADB75-7EF4-92A8-2125-CA6C0640861E}"/>
                </a:ext>
              </a:extLst>
            </p:cNvPr>
            <p:cNvCxnSpPr>
              <a:cxnSpLocks/>
            </p:cNvCxnSpPr>
            <p:nvPr/>
          </p:nvCxnSpPr>
          <p:spPr>
            <a:xfrm flipH="1">
              <a:off x="7227306" y="4393725"/>
              <a:ext cx="1" cy="345060"/>
            </a:xfrm>
            <a:prstGeom prst="line">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6F22A36-A9AC-1749-5B07-573B1F562EE4}"/>
                </a:ext>
              </a:extLst>
            </p:cNvPr>
            <p:cNvCxnSpPr>
              <a:cxnSpLocks/>
            </p:cNvCxnSpPr>
            <p:nvPr/>
          </p:nvCxnSpPr>
          <p:spPr>
            <a:xfrm flipH="1">
              <a:off x="10597359" y="4393725"/>
              <a:ext cx="1" cy="345060"/>
            </a:xfrm>
            <a:prstGeom prst="line">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Straight Connector 34">
            <a:extLst>
              <a:ext uri="{FF2B5EF4-FFF2-40B4-BE49-F238E27FC236}">
                <a16:creationId xmlns:a16="http://schemas.microsoft.com/office/drawing/2014/main" id="{F7BDBCC5-E7A6-BBD9-7AA2-A858DBB731F7}"/>
              </a:ext>
            </a:extLst>
          </p:cNvPr>
          <p:cNvCxnSpPr>
            <a:stCxn id="11" idx="2"/>
          </p:cNvCxnSpPr>
          <p:nvPr/>
        </p:nvCxnSpPr>
        <p:spPr>
          <a:xfrm flipH="1">
            <a:off x="7948021" y="4919172"/>
            <a:ext cx="1" cy="609284"/>
          </a:xfrm>
          <a:prstGeom prst="line">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FF51CC2-49AE-C2C9-092D-97F1CF8CEAAE}"/>
              </a:ext>
            </a:extLst>
          </p:cNvPr>
          <p:cNvSpPr txBox="1"/>
          <p:nvPr/>
        </p:nvSpPr>
        <p:spPr>
          <a:xfrm>
            <a:off x="1240048" y="5653010"/>
            <a:ext cx="2435282"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Figure 1.  National Polyp Study flow chart</a:t>
            </a:r>
          </a:p>
        </p:txBody>
      </p:sp>
      <p:grpSp>
        <p:nvGrpSpPr>
          <p:cNvPr id="14" name="Group 13">
            <a:extLst>
              <a:ext uri="{FF2B5EF4-FFF2-40B4-BE49-F238E27FC236}">
                <a16:creationId xmlns:a16="http://schemas.microsoft.com/office/drawing/2014/main" id="{8215657B-E97A-FEA3-EC8A-89E51C626A89}"/>
              </a:ext>
            </a:extLst>
          </p:cNvPr>
          <p:cNvGrpSpPr/>
          <p:nvPr/>
        </p:nvGrpSpPr>
        <p:grpSpPr>
          <a:xfrm>
            <a:off x="3694264" y="2074115"/>
            <a:ext cx="4226945" cy="646331"/>
            <a:chOff x="4925686" y="1622484"/>
            <a:chExt cx="5635926" cy="861775"/>
          </a:xfrm>
        </p:grpSpPr>
        <p:sp>
          <p:nvSpPr>
            <p:cNvPr id="12" name="TextBox 11">
              <a:extLst>
                <a:ext uri="{FF2B5EF4-FFF2-40B4-BE49-F238E27FC236}">
                  <a16:creationId xmlns:a16="http://schemas.microsoft.com/office/drawing/2014/main" id="{27AACA00-E862-ADB2-91BE-8A4F36EF0BAA}"/>
                </a:ext>
              </a:extLst>
            </p:cNvPr>
            <p:cNvSpPr txBox="1"/>
            <p:nvPr/>
          </p:nvSpPr>
          <p:spPr>
            <a:xfrm>
              <a:off x="6691227" y="1622484"/>
              <a:ext cx="3870385" cy="861775"/>
            </a:xfrm>
            <a:prstGeom prst="rect">
              <a:avLst/>
            </a:prstGeom>
            <a:noFill/>
            <a:ln w="9525">
              <a:solidFill>
                <a:schemeClr val="tx1"/>
              </a:solidFill>
            </a:ln>
          </p:spPr>
          <p:txBody>
            <a:bodyPr wrap="square" lIns="137160" rIns="2057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Previous </a:t>
              </a:r>
              <a:r>
                <a:rPr kumimoji="0" lang="en-US" sz="9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Hx</a:t>
              </a: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of Colon Cancer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Unrelated Polypectomy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Inflammatory Bowel Disease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Family </a:t>
              </a:r>
              <a:r>
                <a:rPr kumimoji="0" lang="en-US" sz="9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Hx</a:t>
              </a: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of Familial Polyposis</a:t>
              </a:r>
            </a:p>
          </p:txBody>
        </p:sp>
        <p:cxnSp>
          <p:nvCxnSpPr>
            <p:cNvPr id="32" name="Straight Connector 31">
              <a:extLst>
                <a:ext uri="{FF2B5EF4-FFF2-40B4-BE49-F238E27FC236}">
                  <a16:creationId xmlns:a16="http://schemas.microsoft.com/office/drawing/2014/main" id="{58A74D99-CD54-B8BE-FCC9-A8F89AA71013}"/>
                </a:ext>
              </a:extLst>
            </p:cNvPr>
            <p:cNvCxnSpPr>
              <a:cxnSpLocks/>
            </p:cNvCxnSpPr>
            <p:nvPr/>
          </p:nvCxnSpPr>
          <p:spPr>
            <a:xfrm>
              <a:off x="4925686" y="2039696"/>
              <a:ext cx="1765541" cy="0"/>
            </a:xfrm>
            <a:prstGeom prst="line">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A185267-2B9D-7AB2-B49C-2A6454120EC2}"/>
                </a:ext>
              </a:extLst>
            </p:cNvPr>
            <p:cNvSpPr txBox="1"/>
            <p:nvPr/>
          </p:nvSpPr>
          <p:spPr>
            <a:xfrm>
              <a:off x="5398862" y="1767137"/>
              <a:ext cx="981465" cy="307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Excluded</a:t>
              </a:r>
            </a:p>
          </p:txBody>
        </p:sp>
      </p:grpSp>
      <p:grpSp>
        <p:nvGrpSpPr>
          <p:cNvPr id="18" name="Group 17">
            <a:extLst>
              <a:ext uri="{FF2B5EF4-FFF2-40B4-BE49-F238E27FC236}">
                <a16:creationId xmlns:a16="http://schemas.microsoft.com/office/drawing/2014/main" id="{A0539518-680F-35AA-422A-075D7C3BC9F6}"/>
              </a:ext>
            </a:extLst>
          </p:cNvPr>
          <p:cNvGrpSpPr/>
          <p:nvPr/>
        </p:nvGrpSpPr>
        <p:grpSpPr>
          <a:xfrm>
            <a:off x="3694267" y="2929603"/>
            <a:ext cx="4226942" cy="613655"/>
            <a:chOff x="4925689" y="2763137"/>
            <a:chExt cx="5635922" cy="818206"/>
          </a:xfrm>
        </p:grpSpPr>
        <p:sp>
          <p:nvSpPr>
            <p:cNvPr id="13" name="TextBox 12">
              <a:extLst>
                <a:ext uri="{FF2B5EF4-FFF2-40B4-BE49-F238E27FC236}">
                  <a16:creationId xmlns:a16="http://schemas.microsoft.com/office/drawing/2014/main" id="{9F69506D-CF49-1044-8B21-EA4224284379}"/>
                </a:ext>
              </a:extLst>
            </p:cNvPr>
            <p:cNvSpPr txBox="1"/>
            <p:nvPr/>
          </p:nvSpPr>
          <p:spPr>
            <a:xfrm>
              <a:off x="6691226" y="2904236"/>
              <a:ext cx="3870385" cy="677107"/>
            </a:xfrm>
            <a:prstGeom prst="rect">
              <a:avLst/>
            </a:prstGeom>
            <a:noFill/>
            <a:ln w="9525">
              <a:solidFill>
                <a:schemeClr val="tx1"/>
              </a:solidFill>
            </a:ln>
          </p:spPr>
          <p:txBody>
            <a:bodyPr wrap="square" lIns="137160" rIns="2057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4763 - No Polyps Found on Colonoscopy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422 - Cancer Found on Colonoscopy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149 - IBD and other findings</a:t>
              </a:r>
            </a:p>
          </p:txBody>
        </p:sp>
        <p:cxnSp>
          <p:nvCxnSpPr>
            <p:cNvPr id="23" name="Straight Connector 22">
              <a:extLst>
                <a:ext uri="{FF2B5EF4-FFF2-40B4-BE49-F238E27FC236}">
                  <a16:creationId xmlns:a16="http://schemas.microsoft.com/office/drawing/2014/main" id="{CFB91E35-F24E-A88E-94D7-9BB0DE525EFB}"/>
                </a:ext>
              </a:extLst>
            </p:cNvPr>
            <p:cNvCxnSpPr>
              <a:cxnSpLocks/>
              <a:stCxn id="6" idx="3"/>
            </p:cNvCxnSpPr>
            <p:nvPr/>
          </p:nvCxnSpPr>
          <p:spPr>
            <a:xfrm flipV="1">
              <a:off x="4925689" y="3035698"/>
              <a:ext cx="1765538" cy="15392"/>
            </a:xfrm>
            <a:prstGeom prst="line">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386F028-5BB4-CBFA-C5E0-32FC49FFFE45}"/>
                </a:ext>
              </a:extLst>
            </p:cNvPr>
            <p:cNvSpPr txBox="1"/>
            <p:nvPr/>
          </p:nvSpPr>
          <p:spPr>
            <a:xfrm>
              <a:off x="5398862" y="2763137"/>
              <a:ext cx="981465" cy="3077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Excluded</a:t>
              </a:r>
            </a:p>
          </p:txBody>
        </p:sp>
      </p:grpSp>
      <p:sp>
        <p:nvSpPr>
          <p:cNvPr id="2" name="Title 1">
            <a:extLst>
              <a:ext uri="{FF2B5EF4-FFF2-40B4-BE49-F238E27FC236}">
                <a16:creationId xmlns:a16="http://schemas.microsoft.com/office/drawing/2014/main" id="{C824232A-F9F9-6A2A-D661-417B50D09994}"/>
              </a:ext>
            </a:extLst>
          </p:cNvPr>
          <p:cNvSpPr>
            <a:spLocks noGrp="1"/>
          </p:cNvSpPr>
          <p:nvPr>
            <p:ph type="title"/>
          </p:nvPr>
        </p:nvSpPr>
        <p:spPr>
          <a:xfrm>
            <a:off x="0" y="857251"/>
            <a:ext cx="9144000" cy="618444"/>
          </a:xfrm>
        </p:spPr>
        <p:txBody>
          <a:bodyPr>
            <a:normAutofit/>
          </a:bodyPr>
          <a:lstStyle/>
          <a:p>
            <a:pPr algn="ctr"/>
            <a:r>
              <a:rPr lang="en-US" sz="2700" dirty="0">
                <a:solidFill>
                  <a:srgbClr val="0070C0"/>
                </a:solidFill>
                <a:effectLst>
                  <a:outerShdw blurRad="50800" dist="38100" dir="2700000" algn="tl" rotWithShape="0">
                    <a:prstClr val="black">
                      <a:alpha val="40000"/>
                    </a:prstClr>
                  </a:outerShdw>
                </a:effectLst>
              </a:rPr>
              <a:t>National Polyp Study</a:t>
            </a:r>
          </a:p>
        </p:txBody>
      </p:sp>
      <p:sp>
        <p:nvSpPr>
          <p:cNvPr id="28" name="TextBox 27">
            <a:extLst>
              <a:ext uri="{FF2B5EF4-FFF2-40B4-BE49-F238E27FC236}">
                <a16:creationId xmlns:a16="http://schemas.microsoft.com/office/drawing/2014/main" id="{489C8CBA-ADB5-2C5D-226B-CF72F363DE52}"/>
              </a:ext>
            </a:extLst>
          </p:cNvPr>
          <p:cNvSpPr txBox="1"/>
          <p:nvPr/>
        </p:nvSpPr>
        <p:spPr>
          <a:xfrm>
            <a:off x="4264536" y="4823389"/>
            <a:ext cx="2370402" cy="848950"/>
          </a:xfrm>
          <a:prstGeom prst="rect">
            <a:avLst/>
          </a:prstGeom>
          <a:noFill/>
        </p:spPr>
        <p:txBody>
          <a:bodyPr wrap="square" rtlCol="0">
            <a:spAutoFit/>
          </a:bodyPr>
          <a:lstStyle/>
          <a:p>
            <a:pPr marL="128588" marR="0" lvl="0" indent="-128588" algn="l" defTabSz="4572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70C0"/>
                </a:solidFill>
                <a:effectLst/>
                <a:uLnTx/>
                <a:uFillTx/>
                <a:latin typeface="Calibri" panose="020F0502020204030204"/>
                <a:ea typeface="+mn-ea"/>
                <a:cs typeface="+mn-cs"/>
              </a:rPr>
              <a:t>those who did not consent to join the study</a:t>
            </a:r>
          </a:p>
          <a:p>
            <a:pPr marL="128588" marR="0" lvl="0" indent="-128588" algn="l" defTabSz="4572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070C0"/>
                </a:solidFill>
                <a:effectLst/>
                <a:uLnTx/>
                <a:uFillTx/>
                <a:latin typeface="Calibri" panose="020F0502020204030204"/>
                <a:ea typeface="+mn-ea"/>
                <a:cs typeface="+mn-cs"/>
              </a:rPr>
              <a:t>those who were excluded from protocol follow-up for medical reasons, distance from the participating center, or inability to give informed consent.</a:t>
            </a:r>
          </a:p>
        </p:txBody>
      </p:sp>
      <p:grpSp>
        <p:nvGrpSpPr>
          <p:cNvPr id="33" name="Group 32">
            <a:extLst>
              <a:ext uri="{FF2B5EF4-FFF2-40B4-BE49-F238E27FC236}">
                <a16:creationId xmlns:a16="http://schemas.microsoft.com/office/drawing/2014/main" id="{9B92EBE7-8EEE-16E5-0EAE-D89C9B38EAA7}"/>
              </a:ext>
            </a:extLst>
          </p:cNvPr>
          <p:cNvGrpSpPr/>
          <p:nvPr/>
        </p:nvGrpSpPr>
        <p:grpSpPr>
          <a:xfrm>
            <a:off x="1323864" y="2708627"/>
            <a:ext cx="2370403" cy="552357"/>
            <a:chOff x="1323864" y="2708627"/>
            <a:chExt cx="2370403" cy="552357"/>
          </a:xfrm>
        </p:grpSpPr>
        <p:grpSp>
          <p:nvGrpSpPr>
            <p:cNvPr id="16" name="Group 15">
              <a:extLst>
                <a:ext uri="{FF2B5EF4-FFF2-40B4-BE49-F238E27FC236}">
                  <a16:creationId xmlns:a16="http://schemas.microsoft.com/office/drawing/2014/main" id="{D1BA2D4E-6FD2-235B-358C-3B096C4931FD}"/>
                </a:ext>
              </a:extLst>
            </p:cNvPr>
            <p:cNvGrpSpPr/>
            <p:nvPr/>
          </p:nvGrpSpPr>
          <p:grpSpPr>
            <a:xfrm>
              <a:off x="1323864" y="2733119"/>
              <a:ext cx="2370403" cy="527865"/>
              <a:chOff x="1765150" y="2501154"/>
              <a:chExt cx="3160537" cy="703819"/>
            </a:xfrm>
          </p:grpSpPr>
          <p:sp>
            <p:nvSpPr>
              <p:cNvPr id="6" name="TextBox 5">
                <a:extLst>
                  <a:ext uri="{FF2B5EF4-FFF2-40B4-BE49-F238E27FC236}">
                    <a16:creationId xmlns:a16="http://schemas.microsoft.com/office/drawing/2014/main" id="{31489F53-7C4F-F88A-F426-380F0F078E69}"/>
                  </a:ext>
                </a:extLst>
              </p:cNvPr>
              <p:cNvSpPr txBox="1"/>
              <p:nvPr/>
            </p:nvSpPr>
            <p:spPr>
              <a:xfrm>
                <a:off x="1765150" y="2897197"/>
                <a:ext cx="3160537" cy="307776"/>
              </a:xfrm>
              <a:prstGeom prst="rect">
                <a:avLst/>
              </a:prstGeom>
              <a:noFill/>
              <a:ln w="9525">
                <a:solidFill>
                  <a:schemeClr val="tx1"/>
                </a:solidFill>
              </a:ln>
            </p:spPr>
            <p:txBody>
              <a:bodyPr wrap="square" lIns="274320" rIns="2057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9112 - Colonoscopy</a:t>
                </a:r>
              </a:p>
            </p:txBody>
          </p:sp>
          <p:cxnSp>
            <p:nvCxnSpPr>
              <p:cNvPr id="15" name="Straight Connector 14">
                <a:extLst>
                  <a:ext uri="{FF2B5EF4-FFF2-40B4-BE49-F238E27FC236}">
                    <a16:creationId xmlns:a16="http://schemas.microsoft.com/office/drawing/2014/main" id="{DC246DF5-FDF4-4D18-EDE3-6116C5E7AE1E}"/>
                  </a:ext>
                </a:extLst>
              </p:cNvPr>
              <p:cNvCxnSpPr>
                <a:stCxn id="5" idx="2"/>
                <a:endCxn id="6" idx="0"/>
              </p:cNvCxnSpPr>
              <p:nvPr/>
            </p:nvCxnSpPr>
            <p:spPr>
              <a:xfrm flipH="1">
                <a:off x="3345419" y="2501154"/>
                <a:ext cx="3" cy="396044"/>
              </a:xfrm>
              <a:prstGeom prst="line">
                <a:avLst/>
              </a:prstGeom>
              <a:ln w="127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D35B7AF-BD65-9579-A7DD-CA46B838DAA0}"/>
                </a:ext>
              </a:extLst>
            </p:cNvPr>
            <p:cNvSpPr txBox="1"/>
            <p:nvPr/>
          </p:nvSpPr>
          <p:spPr>
            <a:xfrm>
              <a:off x="2686075" y="2708627"/>
              <a:ext cx="970137" cy="307777"/>
            </a:xfrm>
            <a:prstGeom prst="rect">
              <a:avLst/>
            </a:prstGeom>
            <a:noFill/>
          </p:spPr>
          <p:txBody>
            <a:bodyPr wrap="none" rtlCol="0">
              <a:spAutoFit/>
            </a:bodyPr>
            <a:lstStyle/>
            <a:p>
              <a:r>
                <a:rPr lang="en-US" sz="1400" dirty="0">
                  <a:solidFill>
                    <a:schemeClr val="accent1"/>
                  </a:solidFill>
                </a:rPr>
                <a:t>1980-1990</a:t>
              </a:r>
            </a:p>
          </p:txBody>
        </p:sp>
      </p:grpSp>
    </p:spTree>
    <p:extLst>
      <p:ext uri="{BB962C8B-B14F-4D97-AF65-F5344CB8AC3E}">
        <p14:creationId xmlns:p14="http://schemas.microsoft.com/office/powerpoint/2010/main" val="31813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B5EB214-0E90-1E37-5FB2-6C0E60803073}"/>
              </a:ext>
            </a:extLst>
          </p:cNvPr>
          <p:cNvSpPr/>
          <p:nvPr/>
        </p:nvSpPr>
        <p:spPr>
          <a:xfrm>
            <a:off x="3386799" y="4817134"/>
            <a:ext cx="2370403" cy="85406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A8E2D46-87E2-5796-EB7C-8D56B8C69D8D}"/>
              </a:ext>
            </a:extLst>
          </p:cNvPr>
          <p:cNvSpPr txBox="1"/>
          <p:nvPr/>
        </p:nvSpPr>
        <p:spPr>
          <a:xfrm>
            <a:off x="3770676" y="1664645"/>
            <a:ext cx="1602652" cy="507831"/>
          </a:xfrm>
          <a:prstGeom prst="rect">
            <a:avLst/>
          </a:prstGeom>
          <a:solidFill>
            <a:srgbClr val="D8EBCD"/>
          </a:solidFill>
          <a:ln w="9525">
            <a:solidFill>
              <a:schemeClr val="tx1"/>
            </a:solidFill>
          </a:ln>
        </p:spPr>
        <p:txBody>
          <a:bodyPr wrap="square" lIns="274320" rIns="20574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1418 – Eligible,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Randomized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Patients</a:t>
            </a:r>
          </a:p>
        </p:txBody>
      </p:sp>
      <p:cxnSp>
        <p:nvCxnSpPr>
          <p:cNvPr id="35" name="Straight Connector 34">
            <a:extLst>
              <a:ext uri="{FF2B5EF4-FFF2-40B4-BE49-F238E27FC236}">
                <a16:creationId xmlns:a16="http://schemas.microsoft.com/office/drawing/2014/main" id="{F7BDBCC5-E7A6-BBD9-7AA2-A858DBB731F7}"/>
              </a:ext>
            </a:extLst>
          </p:cNvPr>
          <p:cNvCxnSpPr>
            <a:cxnSpLocks/>
            <a:stCxn id="11" idx="2"/>
          </p:cNvCxnSpPr>
          <p:nvPr/>
        </p:nvCxnSpPr>
        <p:spPr>
          <a:xfrm flipH="1">
            <a:off x="4572000" y="2172476"/>
            <a:ext cx="2" cy="374428"/>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24232A-F9F9-6A2A-D661-417B50D09994}"/>
              </a:ext>
            </a:extLst>
          </p:cNvPr>
          <p:cNvSpPr>
            <a:spLocks noGrp="1"/>
          </p:cNvSpPr>
          <p:nvPr>
            <p:ph type="title"/>
          </p:nvPr>
        </p:nvSpPr>
        <p:spPr>
          <a:xfrm>
            <a:off x="0" y="857251"/>
            <a:ext cx="9144000" cy="618444"/>
          </a:xfrm>
        </p:spPr>
        <p:txBody>
          <a:bodyPr>
            <a:normAutofit/>
          </a:bodyPr>
          <a:lstStyle/>
          <a:p>
            <a:pPr algn="ctr"/>
            <a:r>
              <a:rPr lang="en-US" sz="2700" dirty="0">
                <a:solidFill>
                  <a:srgbClr val="0070C0"/>
                </a:solidFill>
                <a:effectLst>
                  <a:outerShdw blurRad="50800" dist="38100" dir="2700000" algn="tl" rotWithShape="0">
                    <a:prstClr val="black">
                      <a:alpha val="40000"/>
                    </a:prstClr>
                  </a:outerShdw>
                </a:effectLst>
              </a:rPr>
              <a:t>National Polyp Study</a:t>
            </a:r>
          </a:p>
        </p:txBody>
      </p:sp>
      <p:cxnSp>
        <p:nvCxnSpPr>
          <p:cNvPr id="13" name="Straight Connector 12">
            <a:extLst>
              <a:ext uri="{FF2B5EF4-FFF2-40B4-BE49-F238E27FC236}">
                <a16:creationId xmlns:a16="http://schemas.microsoft.com/office/drawing/2014/main" id="{0C4369F7-A0DA-21D8-98E8-14C03D79B3B8}"/>
              </a:ext>
            </a:extLst>
          </p:cNvPr>
          <p:cNvCxnSpPr>
            <a:cxnSpLocks/>
          </p:cNvCxnSpPr>
          <p:nvPr/>
        </p:nvCxnSpPr>
        <p:spPr>
          <a:xfrm flipH="1">
            <a:off x="2663688" y="2546903"/>
            <a:ext cx="3816626" cy="0"/>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7997C68-0F8D-DBE3-6327-AB194F945588}"/>
              </a:ext>
            </a:extLst>
          </p:cNvPr>
          <p:cNvCxnSpPr>
            <a:cxnSpLocks/>
            <a:endCxn id="24" idx="0"/>
          </p:cNvCxnSpPr>
          <p:nvPr/>
        </p:nvCxnSpPr>
        <p:spPr>
          <a:xfrm flipH="1">
            <a:off x="2663687" y="2543222"/>
            <a:ext cx="1" cy="552858"/>
          </a:xfrm>
          <a:prstGeom prst="line">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9029695-346B-848A-95EB-DC82E81DBB6F}"/>
              </a:ext>
            </a:extLst>
          </p:cNvPr>
          <p:cNvCxnSpPr>
            <a:cxnSpLocks/>
            <a:endCxn id="28" idx="0"/>
          </p:cNvCxnSpPr>
          <p:nvPr/>
        </p:nvCxnSpPr>
        <p:spPr>
          <a:xfrm>
            <a:off x="6480313" y="2543222"/>
            <a:ext cx="6" cy="552858"/>
          </a:xfrm>
          <a:prstGeom prst="line">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AD1F7E2-9069-2677-756B-20128AF4681B}"/>
              </a:ext>
            </a:extLst>
          </p:cNvPr>
          <p:cNvSpPr txBox="1"/>
          <p:nvPr/>
        </p:nvSpPr>
        <p:spPr>
          <a:xfrm>
            <a:off x="1478485" y="3096080"/>
            <a:ext cx="2370403" cy="877163"/>
          </a:xfrm>
          <a:prstGeom prst="rect">
            <a:avLst/>
          </a:prstGeom>
          <a:noFill/>
          <a:ln w="9525">
            <a:solidFill>
              <a:schemeClr val="tx1"/>
            </a:solidFill>
          </a:ln>
        </p:spPr>
        <p:txBody>
          <a:bodyPr wrap="square" lIns="274320" rIns="20574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Arm A</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offered colonoscopy and air-contrast barium enema 1 and 3 years after the initial entry polypectomy</a:t>
            </a:r>
          </a:p>
        </p:txBody>
      </p:sp>
      <p:sp>
        <p:nvSpPr>
          <p:cNvPr id="28" name="TextBox 27">
            <a:extLst>
              <a:ext uri="{FF2B5EF4-FFF2-40B4-BE49-F238E27FC236}">
                <a16:creationId xmlns:a16="http://schemas.microsoft.com/office/drawing/2014/main" id="{B28390D1-6547-2680-0E4C-218B510FBF57}"/>
              </a:ext>
            </a:extLst>
          </p:cNvPr>
          <p:cNvSpPr txBox="1"/>
          <p:nvPr/>
        </p:nvSpPr>
        <p:spPr>
          <a:xfrm>
            <a:off x="5295117" y="3096080"/>
            <a:ext cx="2370403" cy="877163"/>
          </a:xfrm>
          <a:prstGeom prst="rect">
            <a:avLst/>
          </a:prstGeom>
          <a:noFill/>
          <a:ln w="9525">
            <a:solidFill>
              <a:schemeClr val="tx1"/>
            </a:solidFill>
          </a:ln>
        </p:spPr>
        <p:txBody>
          <a:bodyPr wrap="square" lIns="274320" rIns="20574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Arm B</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offered colonoscopy and air-contrast barium enema only 3 years after the initial polypectomy</a:t>
            </a:r>
          </a:p>
        </p:txBody>
      </p:sp>
      <p:sp>
        <p:nvSpPr>
          <p:cNvPr id="29" name="TextBox 28">
            <a:extLst>
              <a:ext uri="{FF2B5EF4-FFF2-40B4-BE49-F238E27FC236}">
                <a16:creationId xmlns:a16="http://schemas.microsoft.com/office/drawing/2014/main" id="{F9771B55-77F6-C659-BE59-585950F20DCC}"/>
              </a:ext>
            </a:extLst>
          </p:cNvPr>
          <p:cNvSpPr txBox="1"/>
          <p:nvPr/>
        </p:nvSpPr>
        <p:spPr>
          <a:xfrm>
            <a:off x="3386799" y="4817134"/>
            <a:ext cx="2370403" cy="877163"/>
          </a:xfrm>
          <a:prstGeom prst="rect">
            <a:avLst/>
          </a:prstGeom>
          <a:noFill/>
          <a:ln w="9525">
            <a:solidFill>
              <a:schemeClr val="tx1"/>
            </a:solidFill>
          </a:ln>
        </p:spPr>
        <p:txBody>
          <a:bodyPr wrap="square" lIns="274320" rIns="20574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ALL</a:t>
            </a: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offered colonoscopy and air-contrast barium enema at 6 years after the initial polypectomy</a:t>
            </a:r>
          </a:p>
        </p:txBody>
      </p:sp>
      <p:cxnSp>
        <p:nvCxnSpPr>
          <p:cNvPr id="30" name="Straight Connector 29">
            <a:extLst>
              <a:ext uri="{FF2B5EF4-FFF2-40B4-BE49-F238E27FC236}">
                <a16:creationId xmlns:a16="http://schemas.microsoft.com/office/drawing/2014/main" id="{ECAE5844-A0E6-3D49-EFF6-25945DC11E9E}"/>
              </a:ext>
            </a:extLst>
          </p:cNvPr>
          <p:cNvCxnSpPr>
            <a:cxnSpLocks/>
          </p:cNvCxnSpPr>
          <p:nvPr/>
        </p:nvCxnSpPr>
        <p:spPr>
          <a:xfrm flipH="1">
            <a:off x="2663688" y="4434140"/>
            <a:ext cx="3816626" cy="0"/>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6C8C64F-6366-5336-7E2E-E891782E11CC}"/>
              </a:ext>
            </a:extLst>
          </p:cNvPr>
          <p:cNvCxnSpPr>
            <a:cxnSpLocks/>
            <a:stCxn id="28" idx="2"/>
          </p:cNvCxnSpPr>
          <p:nvPr/>
        </p:nvCxnSpPr>
        <p:spPr>
          <a:xfrm flipH="1">
            <a:off x="6480314" y="3973243"/>
            <a:ext cx="5" cy="460899"/>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2057869-47F2-110B-3EB7-D6F002361D2D}"/>
              </a:ext>
            </a:extLst>
          </p:cNvPr>
          <p:cNvCxnSpPr>
            <a:cxnSpLocks/>
            <a:endCxn id="29" idx="0"/>
          </p:cNvCxnSpPr>
          <p:nvPr/>
        </p:nvCxnSpPr>
        <p:spPr>
          <a:xfrm>
            <a:off x="4571998" y="4434140"/>
            <a:ext cx="3" cy="382994"/>
          </a:xfrm>
          <a:prstGeom prst="line">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70FECA-C762-3FB0-E74B-26F4070460D7}"/>
              </a:ext>
            </a:extLst>
          </p:cNvPr>
          <p:cNvCxnSpPr>
            <a:cxnSpLocks/>
            <a:stCxn id="24" idx="2"/>
          </p:cNvCxnSpPr>
          <p:nvPr/>
        </p:nvCxnSpPr>
        <p:spPr>
          <a:xfrm flipH="1">
            <a:off x="2663686" y="3973243"/>
            <a:ext cx="1" cy="460899"/>
          </a:xfrm>
          <a:prstGeom prst="line">
            <a:avLst/>
          </a:prstGeom>
          <a:ln w="12700">
            <a:tailEnd type="non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60C93B2-B030-B68C-F2C5-8725A5AB35DC}"/>
              </a:ext>
            </a:extLst>
          </p:cNvPr>
          <p:cNvSpPr/>
          <p:nvPr/>
        </p:nvSpPr>
        <p:spPr>
          <a:xfrm>
            <a:off x="755374" y="4052455"/>
            <a:ext cx="7742583" cy="1749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40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D214EB-577F-7095-46A6-A32D706DC6C8}"/>
              </a:ext>
            </a:extLst>
          </p:cNvPr>
          <p:cNvPicPr>
            <a:picLocks noChangeAspect="1"/>
          </p:cNvPicPr>
          <p:nvPr/>
        </p:nvPicPr>
        <p:blipFill>
          <a:blip r:embed="rId2"/>
          <a:stretch>
            <a:fillRect/>
          </a:stretch>
        </p:blipFill>
        <p:spPr>
          <a:xfrm>
            <a:off x="923925" y="838065"/>
            <a:ext cx="7296150" cy="5895975"/>
          </a:xfrm>
          <a:prstGeom prst="rect">
            <a:avLst/>
          </a:prstGeom>
          <a:ln>
            <a:solidFill>
              <a:schemeClr val="accent1">
                <a:shade val="15000"/>
              </a:schemeClr>
            </a:solidFill>
          </a:ln>
          <a:effectLst>
            <a:outerShdw blurRad="50800" dist="38100" dir="2700000" sx="101000" sy="101000" algn="tl" rotWithShape="0">
              <a:prstClr val="black">
                <a:alpha val="40000"/>
              </a:prstClr>
            </a:outerShdw>
          </a:effectLst>
        </p:spPr>
      </p:pic>
      <p:sp>
        <p:nvSpPr>
          <p:cNvPr id="2" name="TextBox 1">
            <a:extLst>
              <a:ext uri="{FF2B5EF4-FFF2-40B4-BE49-F238E27FC236}">
                <a16:creationId xmlns:a16="http://schemas.microsoft.com/office/drawing/2014/main" id="{103BE268-4BC3-02A0-30EA-42EDC292C0EC}"/>
              </a:ext>
            </a:extLst>
          </p:cNvPr>
          <p:cNvSpPr txBox="1"/>
          <p:nvPr/>
        </p:nvSpPr>
        <p:spPr>
          <a:xfrm>
            <a:off x="3184953" y="0"/>
            <a:ext cx="2774094" cy="461665"/>
          </a:xfrm>
          <a:prstGeom prst="rect">
            <a:avLst/>
          </a:prstGeom>
          <a:noFill/>
        </p:spPr>
        <p:txBody>
          <a:bodyPr wrap="none" rtlCol="0">
            <a:spAutoFit/>
          </a:bodyPr>
          <a:lstStyle/>
          <a:p>
            <a:pPr algn="ctr"/>
            <a:r>
              <a:rPr lang="en-US" sz="2400" dirty="0">
                <a:solidFill>
                  <a:srgbClr val="007FDE"/>
                </a:solidFill>
              </a:rPr>
              <a:t>National Polyp Study</a:t>
            </a:r>
          </a:p>
        </p:txBody>
      </p:sp>
    </p:spTree>
    <p:extLst>
      <p:ext uri="{BB962C8B-B14F-4D97-AF65-F5344CB8AC3E}">
        <p14:creationId xmlns:p14="http://schemas.microsoft.com/office/powerpoint/2010/main" val="2427438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FA5F7E-58D0-4479-2F49-DA8ED7507BB1}"/>
              </a:ext>
            </a:extLst>
          </p:cNvPr>
          <p:cNvSpPr>
            <a:spLocks noGrp="1"/>
          </p:cNvSpPr>
          <p:nvPr>
            <p:ph idx="1"/>
          </p:nvPr>
        </p:nvSpPr>
        <p:spPr>
          <a:xfrm>
            <a:off x="131692" y="1038035"/>
            <a:ext cx="9012308" cy="3968095"/>
          </a:xfrm>
        </p:spPr>
        <p:txBody>
          <a:bodyPr>
            <a:noAutofit/>
          </a:bodyPr>
          <a:lstStyle/>
          <a:p>
            <a:pPr marL="0" indent="0" algn="ctr">
              <a:spcAft>
                <a:spcPts val="450"/>
              </a:spcAft>
              <a:buNone/>
            </a:pPr>
            <a:r>
              <a:rPr lang="en-US" sz="3300" b="1" dirty="0"/>
              <a:t>RESULTS</a:t>
            </a:r>
          </a:p>
          <a:p>
            <a:pPr marL="0" indent="0" algn="ctr">
              <a:spcAft>
                <a:spcPts val="450"/>
              </a:spcAft>
              <a:buNone/>
            </a:pPr>
            <a:endParaRPr lang="en-US" sz="1050" b="1" dirty="0"/>
          </a:p>
          <a:p>
            <a:pPr marL="342900" lvl="1" indent="0">
              <a:spcAft>
                <a:spcPts val="450"/>
              </a:spcAft>
              <a:buNone/>
            </a:pPr>
            <a:r>
              <a:rPr lang="en-US" sz="2100" b="1" dirty="0">
                <a:solidFill>
                  <a:srgbClr val="2E0BFD"/>
                </a:solidFill>
              </a:rPr>
              <a:t>Patients</a:t>
            </a:r>
          </a:p>
          <a:p>
            <a:pPr lvl="2">
              <a:spcAft>
                <a:spcPts val="450"/>
              </a:spcAft>
            </a:pPr>
            <a:r>
              <a:rPr lang="en-US" sz="2100" dirty="0"/>
              <a:t>97% follow-up for total of 8401 person-years.</a:t>
            </a:r>
          </a:p>
          <a:p>
            <a:pPr lvl="2">
              <a:spcAft>
                <a:spcPts val="450"/>
              </a:spcAft>
            </a:pPr>
            <a:r>
              <a:rPr lang="en-US" sz="2100" dirty="0"/>
              <a:t>80% of patients returned for one or more of their scheduled colonoscopies</a:t>
            </a:r>
          </a:p>
          <a:p>
            <a:pPr marL="342900" lvl="1" indent="0">
              <a:spcAft>
                <a:spcPts val="450"/>
              </a:spcAft>
              <a:buNone/>
            </a:pPr>
            <a:r>
              <a:rPr lang="en-US" sz="2100" b="1" dirty="0">
                <a:solidFill>
                  <a:srgbClr val="2E0BFD"/>
                </a:solidFill>
              </a:rPr>
              <a:t>Outcomes</a:t>
            </a:r>
          </a:p>
          <a:p>
            <a:pPr lvl="2">
              <a:spcAft>
                <a:spcPts val="450"/>
              </a:spcAft>
            </a:pPr>
            <a:r>
              <a:rPr lang="en-US" sz="2100" b="1" dirty="0"/>
              <a:t>Five</a:t>
            </a:r>
            <a:r>
              <a:rPr lang="en-US" sz="2100" dirty="0"/>
              <a:t> asymptomatic early-stage cancers detected by colonoscopy</a:t>
            </a:r>
          </a:p>
          <a:p>
            <a:pPr lvl="2">
              <a:spcAft>
                <a:spcPts val="450"/>
              </a:spcAft>
            </a:pPr>
            <a:r>
              <a:rPr lang="en-US" sz="2100" b="1" dirty="0"/>
              <a:t>Zero</a:t>
            </a:r>
            <a:r>
              <a:rPr lang="en-US" sz="2100" dirty="0"/>
              <a:t> symptomatic cancers were detected</a:t>
            </a:r>
          </a:p>
        </p:txBody>
      </p:sp>
      <p:sp>
        <p:nvSpPr>
          <p:cNvPr id="2" name="TextBox 1">
            <a:extLst>
              <a:ext uri="{FF2B5EF4-FFF2-40B4-BE49-F238E27FC236}">
                <a16:creationId xmlns:a16="http://schemas.microsoft.com/office/drawing/2014/main" id="{28232D63-13A4-4D7A-77F5-C97EAAE8165F}"/>
              </a:ext>
            </a:extLst>
          </p:cNvPr>
          <p:cNvSpPr txBox="1"/>
          <p:nvPr/>
        </p:nvSpPr>
        <p:spPr>
          <a:xfrm>
            <a:off x="3184953" y="0"/>
            <a:ext cx="2774094" cy="461665"/>
          </a:xfrm>
          <a:prstGeom prst="rect">
            <a:avLst/>
          </a:prstGeom>
          <a:noFill/>
        </p:spPr>
        <p:txBody>
          <a:bodyPr wrap="none" rtlCol="0">
            <a:spAutoFit/>
          </a:bodyPr>
          <a:lstStyle/>
          <a:p>
            <a:pPr algn="ctr"/>
            <a:r>
              <a:rPr lang="en-US" sz="2400" dirty="0">
                <a:solidFill>
                  <a:srgbClr val="007FDE"/>
                </a:solidFill>
              </a:rPr>
              <a:t>National Polyp Study</a:t>
            </a:r>
          </a:p>
        </p:txBody>
      </p:sp>
    </p:spTree>
    <p:extLst>
      <p:ext uri="{BB962C8B-B14F-4D97-AF65-F5344CB8AC3E}">
        <p14:creationId xmlns:p14="http://schemas.microsoft.com/office/powerpoint/2010/main" val="135717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C976-D162-E310-2CC5-77B0E41C530A}"/>
              </a:ext>
            </a:extLst>
          </p:cNvPr>
          <p:cNvSpPr>
            <a:spLocks noGrp="1"/>
          </p:cNvSpPr>
          <p:nvPr>
            <p:ph type="title"/>
          </p:nvPr>
        </p:nvSpPr>
        <p:spPr>
          <a:xfrm>
            <a:off x="351692" y="373836"/>
            <a:ext cx="8440616" cy="1325563"/>
          </a:xfrm>
        </p:spPr>
        <p:txBody>
          <a:bodyPr>
            <a:normAutofit/>
          </a:bodyPr>
          <a:lstStyle/>
          <a:p>
            <a:r>
              <a:rPr lang="en-US" sz="3600" b="1" dirty="0">
                <a:solidFill>
                  <a:srgbClr val="0070C0"/>
                </a:solidFill>
              </a:rPr>
              <a:t>To what should the outcome be compared?</a:t>
            </a:r>
          </a:p>
        </p:txBody>
      </p:sp>
      <p:sp>
        <p:nvSpPr>
          <p:cNvPr id="3" name="Content Placeholder 2">
            <a:extLst>
              <a:ext uri="{FF2B5EF4-FFF2-40B4-BE49-F238E27FC236}">
                <a16:creationId xmlns:a16="http://schemas.microsoft.com/office/drawing/2014/main" id="{92A9765C-02AC-079E-EDE8-6EE48CE54FFD}"/>
              </a:ext>
            </a:extLst>
          </p:cNvPr>
          <p:cNvSpPr>
            <a:spLocks noGrp="1"/>
          </p:cNvSpPr>
          <p:nvPr>
            <p:ph idx="1"/>
          </p:nvPr>
        </p:nvSpPr>
        <p:spPr>
          <a:xfrm>
            <a:off x="709036" y="1824960"/>
            <a:ext cx="7886700" cy="4351338"/>
          </a:xfrm>
        </p:spPr>
        <p:txBody>
          <a:bodyPr>
            <a:normAutofit lnSpcReduction="10000"/>
          </a:bodyPr>
          <a:lstStyle/>
          <a:p>
            <a:pPr marL="0" indent="0">
              <a:buNone/>
            </a:pPr>
            <a:r>
              <a:rPr lang="en-US" dirty="0"/>
              <a:t>Reference group </a:t>
            </a:r>
            <a:r>
              <a:rPr lang="en-US" b="1" dirty="0"/>
              <a:t>1</a:t>
            </a:r>
            <a:r>
              <a:rPr lang="en-US" dirty="0"/>
              <a:t>  (</a:t>
            </a:r>
            <a:r>
              <a:rPr lang="en-US" i="1" dirty="0"/>
              <a:t>Mayo Clinic</a:t>
            </a:r>
            <a:r>
              <a:rPr lang="en-US" dirty="0"/>
              <a:t> cohort)</a:t>
            </a:r>
          </a:p>
          <a:p>
            <a:pPr lvl="1"/>
            <a:r>
              <a:rPr lang="en-US" dirty="0"/>
              <a:t>Polyps ≥ 1 cm 1965-1970</a:t>
            </a:r>
          </a:p>
          <a:p>
            <a:pPr lvl="1"/>
            <a:r>
              <a:rPr lang="en-US" dirty="0"/>
              <a:t>9y follow-up</a:t>
            </a:r>
          </a:p>
          <a:p>
            <a:pPr lvl="1"/>
            <a:endParaRPr lang="en-US" dirty="0"/>
          </a:p>
          <a:p>
            <a:pPr marL="0" indent="0">
              <a:buNone/>
            </a:pPr>
            <a:r>
              <a:rPr lang="en-US" dirty="0"/>
              <a:t>Reference group </a:t>
            </a:r>
            <a:r>
              <a:rPr lang="en-US" b="1" dirty="0"/>
              <a:t>2</a:t>
            </a:r>
            <a:r>
              <a:rPr lang="en-US" dirty="0"/>
              <a:t> (</a:t>
            </a:r>
            <a:r>
              <a:rPr lang="en-US" i="1" dirty="0"/>
              <a:t>St Mark’s Hospital</a:t>
            </a:r>
            <a:r>
              <a:rPr lang="en-US" dirty="0"/>
              <a:t>, London)</a:t>
            </a:r>
          </a:p>
          <a:p>
            <a:pPr lvl="1"/>
            <a:r>
              <a:rPr lang="en-US" dirty="0"/>
              <a:t>Excision of rectal adenomas 1957-1980</a:t>
            </a:r>
          </a:p>
          <a:p>
            <a:pPr lvl="1"/>
            <a:r>
              <a:rPr lang="en-US" dirty="0"/>
              <a:t>14y follow-up</a:t>
            </a:r>
          </a:p>
          <a:p>
            <a:pPr lvl="1"/>
            <a:endParaRPr lang="en-US" dirty="0"/>
          </a:p>
          <a:p>
            <a:pPr marL="0" indent="0">
              <a:buNone/>
            </a:pPr>
            <a:r>
              <a:rPr lang="en-US" dirty="0"/>
              <a:t>Reference group </a:t>
            </a:r>
            <a:r>
              <a:rPr lang="en-US" b="1" dirty="0"/>
              <a:t>3</a:t>
            </a:r>
            <a:r>
              <a:rPr lang="en-US" dirty="0"/>
              <a:t> (NCI </a:t>
            </a:r>
            <a:r>
              <a:rPr lang="en-US" i="1" dirty="0"/>
              <a:t>SEER data</a:t>
            </a:r>
            <a:r>
              <a:rPr lang="en-US" dirty="0"/>
              <a:t>)</a:t>
            </a:r>
          </a:p>
          <a:p>
            <a:pPr lvl="1"/>
            <a:r>
              <a:rPr lang="en-US" dirty="0"/>
              <a:t>Average risk U.S. population (age-matched)</a:t>
            </a:r>
          </a:p>
          <a:p>
            <a:pPr lvl="1"/>
            <a:r>
              <a:rPr lang="en-US" dirty="0"/>
              <a:t>1983-1987 (i.e. the midpoint of the study period)</a:t>
            </a:r>
          </a:p>
        </p:txBody>
      </p:sp>
      <p:sp>
        <p:nvSpPr>
          <p:cNvPr id="4" name="TextBox 3">
            <a:extLst>
              <a:ext uri="{FF2B5EF4-FFF2-40B4-BE49-F238E27FC236}">
                <a16:creationId xmlns:a16="http://schemas.microsoft.com/office/drawing/2014/main" id="{8A2B6A5C-B0D5-646B-B14C-A37FB163BF18}"/>
              </a:ext>
            </a:extLst>
          </p:cNvPr>
          <p:cNvSpPr txBox="1"/>
          <p:nvPr/>
        </p:nvSpPr>
        <p:spPr>
          <a:xfrm>
            <a:off x="3184953" y="0"/>
            <a:ext cx="2774094" cy="461665"/>
          </a:xfrm>
          <a:prstGeom prst="rect">
            <a:avLst/>
          </a:prstGeom>
          <a:noFill/>
        </p:spPr>
        <p:txBody>
          <a:bodyPr wrap="none" rtlCol="0">
            <a:spAutoFit/>
          </a:bodyPr>
          <a:lstStyle/>
          <a:p>
            <a:pPr algn="ctr"/>
            <a:r>
              <a:rPr lang="en-US" sz="2400" dirty="0">
                <a:solidFill>
                  <a:srgbClr val="007FDE"/>
                </a:solidFill>
              </a:rPr>
              <a:t>National Polyp Study</a:t>
            </a:r>
          </a:p>
        </p:txBody>
      </p:sp>
    </p:spTree>
    <p:extLst>
      <p:ext uri="{BB962C8B-B14F-4D97-AF65-F5344CB8AC3E}">
        <p14:creationId xmlns:p14="http://schemas.microsoft.com/office/powerpoint/2010/main" val="96238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4B5093-D03A-A1CA-CB0B-D7F3F531480E}"/>
              </a:ext>
            </a:extLst>
          </p:cNvPr>
          <p:cNvPicPr>
            <a:picLocks noChangeAspect="1"/>
          </p:cNvPicPr>
          <p:nvPr/>
        </p:nvPicPr>
        <p:blipFill>
          <a:blip r:embed="rId4"/>
          <a:stretch>
            <a:fillRect/>
          </a:stretch>
        </p:blipFill>
        <p:spPr>
          <a:xfrm rot="-60000">
            <a:off x="526741" y="966581"/>
            <a:ext cx="4592972" cy="5034170"/>
          </a:xfrm>
          <a:prstGeom prst="rect">
            <a:avLst/>
          </a:prstGeom>
        </p:spPr>
      </p:pic>
      <p:graphicFrame>
        <p:nvGraphicFramePr>
          <p:cNvPr id="6" name="Table 6">
            <a:extLst>
              <a:ext uri="{FF2B5EF4-FFF2-40B4-BE49-F238E27FC236}">
                <a16:creationId xmlns:a16="http://schemas.microsoft.com/office/drawing/2014/main" id="{9D14EEE8-F5C9-9AC4-BEF2-120B805A0B14}"/>
              </a:ext>
            </a:extLst>
          </p:cNvPr>
          <p:cNvGraphicFramePr>
            <a:graphicFrameLocks noGrp="1"/>
          </p:cNvGraphicFramePr>
          <p:nvPr/>
        </p:nvGraphicFramePr>
        <p:xfrm>
          <a:off x="5341533" y="1798932"/>
          <a:ext cx="3319306" cy="2260600"/>
        </p:xfrm>
        <a:graphic>
          <a:graphicData uri="http://schemas.openxmlformats.org/drawingml/2006/table">
            <a:tbl>
              <a:tblPr firstRow="1" bandRow="1">
                <a:tableStyleId>{5C22544A-7EE6-4342-B048-85BDC9FD1C3A}</a:tableStyleId>
              </a:tblPr>
              <a:tblGrid>
                <a:gridCol w="1349829">
                  <a:extLst>
                    <a:ext uri="{9D8B030D-6E8A-4147-A177-3AD203B41FA5}">
                      <a16:colId xmlns:a16="http://schemas.microsoft.com/office/drawing/2014/main" val="3875634443"/>
                    </a:ext>
                  </a:extLst>
                </a:gridCol>
                <a:gridCol w="1969477">
                  <a:extLst>
                    <a:ext uri="{9D8B030D-6E8A-4147-A177-3AD203B41FA5}">
                      <a16:colId xmlns:a16="http://schemas.microsoft.com/office/drawing/2014/main" val="161152908"/>
                    </a:ext>
                  </a:extLst>
                </a:gridCol>
              </a:tblGrid>
              <a:tr h="565150">
                <a:tc>
                  <a:txBody>
                    <a:bodyPr/>
                    <a:lstStyle/>
                    <a:p>
                      <a:pPr>
                        <a:spcAft>
                          <a:spcPts val="1200"/>
                        </a:spcAft>
                      </a:pPr>
                      <a:r>
                        <a:rPr lang="en-US" dirty="0"/>
                        <a:t>Comparison</a:t>
                      </a:r>
                    </a:p>
                  </a:txBody>
                  <a:tcPr anchor="ctr"/>
                </a:tc>
                <a:tc>
                  <a:txBody>
                    <a:bodyPr/>
                    <a:lstStyle/>
                    <a:p>
                      <a:pPr>
                        <a:spcAft>
                          <a:spcPts val="1200"/>
                        </a:spcAft>
                      </a:pPr>
                      <a:r>
                        <a:rPr lang="en-US" dirty="0"/>
                        <a:t>CRC Reduction</a:t>
                      </a:r>
                    </a:p>
                  </a:txBody>
                  <a:tcPr anchor="ctr"/>
                </a:tc>
                <a:extLst>
                  <a:ext uri="{0D108BD9-81ED-4DB2-BD59-A6C34878D82A}">
                    <a16:rowId xmlns:a16="http://schemas.microsoft.com/office/drawing/2014/main" val="2079381864"/>
                  </a:ext>
                </a:extLst>
              </a:tr>
              <a:tr h="565150">
                <a:tc>
                  <a:txBody>
                    <a:bodyPr/>
                    <a:lstStyle/>
                    <a:p>
                      <a:pPr>
                        <a:spcBef>
                          <a:spcPts val="1200"/>
                        </a:spcBef>
                        <a:spcAft>
                          <a:spcPts val="1200"/>
                        </a:spcAft>
                      </a:pPr>
                      <a:r>
                        <a:rPr lang="en-US" sz="1600" dirty="0"/>
                        <a:t>Mayo</a:t>
                      </a:r>
                    </a:p>
                  </a:txBody>
                  <a:tcPr anchor="ctr"/>
                </a:tc>
                <a:tc>
                  <a:txBody>
                    <a:bodyPr/>
                    <a:lstStyle/>
                    <a:p>
                      <a:pPr>
                        <a:spcBef>
                          <a:spcPts val="1200"/>
                        </a:spcBef>
                        <a:spcAft>
                          <a:spcPts val="1200"/>
                        </a:spcAft>
                      </a:pPr>
                      <a:r>
                        <a:rPr lang="en-US" sz="1600" dirty="0"/>
                        <a:t>  90%    </a:t>
                      </a:r>
                      <a:r>
                        <a:rPr lang="en-US" sz="1200" i="1" dirty="0"/>
                        <a:t>p &lt; 0.001</a:t>
                      </a:r>
                      <a:endParaRPr lang="en-US" sz="1600" i="1" dirty="0"/>
                    </a:p>
                  </a:txBody>
                  <a:tcPr anchor="ctr"/>
                </a:tc>
                <a:extLst>
                  <a:ext uri="{0D108BD9-81ED-4DB2-BD59-A6C34878D82A}">
                    <a16:rowId xmlns:a16="http://schemas.microsoft.com/office/drawing/2014/main" val="643634157"/>
                  </a:ext>
                </a:extLst>
              </a:tr>
              <a:tr h="565150">
                <a:tc>
                  <a:txBody>
                    <a:bodyPr/>
                    <a:lstStyle/>
                    <a:p>
                      <a:pPr>
                        <a:spcBef>
                          <a:spcPts val="1200"/>
                        </a:spcBef>
                        <a:spcAft>
                          <a:spcPts val="1200"/>
                        </a:spcAft>
                      </a:pPr>
                      <a:r>
                        <a:rPr lang="en-US" sz="1600" dirty="0"/>
                        <a:t>St Mark’s</a:t>
                      </a:r>
                    </a:p>
                  </a:txBody>
                  <a:tcPr anchor="ctr"/>
                </a:tc>
                <a:tc>
                  <a:txBody>
                    <a:bodyPr/>
                    <a:lstStyle/>
                    <a:p>
                      <a:pPr>
                        <a:spcBef>
                          <a:spcPts val="1200"/>
                        </a:spcBef>
                        <a:spcAft>
                          <a:spcPts val="1200"/>
                        </a:spcAft>
                      </a:pPr>
                      <a:r>
                        <a:rPr lang="en-US" sz="1600" dirty="0"/>
                        <a:t>  88%</a:t>
                      </a:r>
                      <a:r>
                        <a:rPr kumimoji="0" lang="en-US" sz="1600" b="0" i="0"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a:ln>
                            <a:noFill/>
                          </a:ln>
                          <a:solidFill>
                            <a:prstClr val="black"/>
                          </a:solidFill>
                          <a:effectLst/>
                          <a:uLnTx/>
                          <a:uFillTx/>
                          <a:latin typeface="+mn-lt"/>
                          <a:ea typeface="+mn-ea"/>
                          <a:cs typeface="+mn-cs"/>
                        </a:rPr>
                        <a:t>p &lt; 0.001</a:t>
                      </a:r>
                      <a:endParaRPr lang="en-US" sz="1600" dirty="0"/>
                    </a:p>
                  </a:txBody>
                  <a:tcPr anchor="ctr"/>
                </a:tc>
                <a:extLst>
                  <a:ext uri="{0D108BD9-81ED-4DB2-BD59-A6C34878D82A}">
                    <a16:rowId xmlns:a16="http://schemas.microsoft.com/office/drawing/2014/main" val="4085060506"/>
                  </a:ext>
                </a:extLst>
              </a:tr>
              <a:tr h="565150">
                <a:tc>
                  <a:txBody>
                    <a:bodyPr/>
                    <a:lstStyle/>
                    <a:p>
                      <a:pPr>
                        <a:spcBef>
                          <a:spcPts val="1200"/>
                        </a:spcBef>
                        <a:spcAft>
                          <a:spcPts val="1200"/>
                        </a:spcAft>
                      </a:pPr>
                      <a:r>
                        <a:rPr lang="en-US" sz="1600" dirty="0"/>
                        <a:t>U.S. SEER</a:t>
                      </a:r>
                    </a:p>
                  </a:txBody>
                  <a:tcPr anchor="ctr"/>
                </a:tc>
                <a:tc>
                  <a:txBody>
                    <a:bodyPr/>
                    <a:lstStyle/>
                    <a:p>
                      <a:pPr>
                        <a:spcBef>
                          <a:spcPts val="1200"/>
                        </a:spcBef>
                        <a:spcAft>
                          <a:spcPts val="1200"/>
                        </a:spcAft>
                      </a:pPr>
                      <a:r>
                        <a:rPr lang="en-US" sz="1600" dirty="0"/>
                        <a:t>  76%</a:t>
                      </a:r>
                      <a:r>
                        <a:rPr kumimoji="0" lang="en-US" sz="1600" b="0" i="0"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a:ln>
                            <a:noFill/>
                          </a:ln>
                          <a:solidFill>
                            <a:prstClr val="black"/>
                          </a:solidFill>
                          <a:effectLst/>
                          <a:uLnTx/>
                          <a:uFillTx/>
                          <a:latin typeface="+mn-lt"/>
                          <a:ea typeface="+mn-ea"/>
                          <a:cs typeface="+mn-cs"/>
                        </a:rPr>
                        <a:t>p &lt; 0.001</a:t>
                      </a:r>
                      <a:endParaRPr lang="en-US" sz="1600" dirty="0"/>
                    </a:p>
                  </a:txBody>
                  <a:tcPr anchor="ctr"/>
                </a:tc>
                <a:extLst>
                  <a:ext uri="{0D108BD9-81ED-4DB2-BD59-A6C34878D82A}">
                    <a16:rowId xmlns:a16="http://schemas.microsoft.com/office/drawing/2014/main" val="3822501431"/>
                  </a:ext>
                </a:extLst>
              </a:tr>
            </a:tbl>
          </a:graphicData>
        </a:graphic>
      </p:graphicFrame>
      <p:sp>
        <p:nvSpPr>
          <p:cNvPr id="7" name="Freeform: Shape 6">
            <a:extLst>
              <a:ext uri="{FF2B5EF4-FFF2-40B4-BE49-F238E27FC236}">
                <a16:creationId xmlns:a16="http://schemas.microsoft.com/office/drawing/2014/main" id="{B3B2D351-BB82-1F0F-E743-78DA67598DE7}"/>
              </a:ext>
            </a:extLst>
          </p:cNvPr>
          <p:cNvSpPr/>
          <p:nvPr/>
        </p:nvSpPr>
        <p:spPr>
          <a:xfrm>
            <a:off x="1231091" y="3748035"/>
            <a:ext cx="2908830" cy="359312"/>
          </a:xfrm>
          <a:custGeom>
            <a:avLst/>
            <a:gdLst>
              <a:gd name="connsiteX0" fmla="*/ 0 w 2924070"/>
              <a:gd name="connsiteY0" fmla="*/ 351692 h 351692"/>
              <a:gd name="connsiteX1" fmla="*/ 1235947 w 2924070"/>
              <a:gd name="connsiteY1" fmla="*/ 221064 h 351692"/>
              <a:gd name="connsiteX2" fmla="*/ 2522136 w 2924070"/>
              <a:gd name="connsiteY2" fmla="*/ 130629 h 351692"/>
              <a:gd name="connsiteX3" fmla="*/ 2924070 w 2924070"/>
              <a:gd name="connsiteY3" fmla="*/ 0 h 351692"/>
              <a:gd name="connsiteX0" fmla="*/ 0 w 2924072"/>
              <a:gd name="connsiteY0" fmla="*/ 351692 h 351692"/>
              <a:gd name="connsiteX1" fmla="*/ 1235947 w 2924072"/>
              <a:gd name="connsiteY1" fmla="*/ 221064 h 351692"/>
              <a:gd name="connsiteX2" fmla="*/ 2522136 w 2924072"/>
              <a:gd name="connsiteY2" fmla="*/ 130629 h 351692"/>
              <a:gd name="connsiteX3" fmla="*/ 2924070 w 2924072"/>
              <a:gd name="connsiteY3" fmla="*/ 0 h 351692"/>
              <a:gd name="connsiteX0" fmla="*/ 0 w 2924070"/>
              <a:gd name="connsiteY0" fmla="*/ 351692 h 351692"/>
              <a:gd name="connsiteX1" fmla="*/ 1235947 w 2924070"/>
              <a:gd name="connsiteY1" fmla="*/ 221064 h 351692"/>
              <a:gd name="connsiteX2" fmla="*/ 2522136 w 2924070"/>
              <a:gd name="connsiteY2" fmla="*/ 130629 h 351692"/>
              <a:gd name="connsiteX3" fmla="*/ 2924070 w 2924070"/>
              <a:gd name="connsiteY3" fmla="*/ 0 h 351692"/>
              <a:gd name="connsiteX0" fmla="*/ 0 w 2924070"/>
              <a:gd name="connsiteY0" fmla="*/ 351692 h 351692"/>
              <a:gd name="connsiteX1" fmla="*/ 1235947 w 2924070"/>
              <a:gd name="connsiteY1" fmla="*/ 221064 h 351692"/>
              <a:gd name="connsiteX2" fmla="*/ 2522136 w 2924070"/>
              <a:gd name="connsiteY2" fmla="*/ 130629 h 351692"/>
              <a:gd name="connsiteX3" fmla="*/ 2924070 w 2924070"/>
              <a:gd name="connsiteY3" fmla="*/ 0 h 351692"/>
              <a:gd name="connsiteX0" fmla="*/ 0 w 2924070"/>
              <a:gd name="connsiteY0" fmla="*/ 351692 h 351692"/>
              <a:gd name="connsiteX1" fmla="*/ 1235947 w 2924070"/>
              <a:gd name="connsiteY1" fmla="*/ 221064 h 351692"/>
              <a:gd name="connsiteX2" fmla="*/ 2522136 w 2924070"/>
              <a:gd name="connsiteY2" fmla="*/ 130629 h 351692"/>
              <a:gd name="connsiteX3" fmla="*/ 2924070 w 2924070"/>
              <a:gd name="connsiteY3" fmla="*/ 0 h 351692"/>
              <a:gd name="connsiteX0" fmla="*/ 0 w 2924070"/>
              <a:gd name="connsiteY0" fmla="*/ 351692 h 351692"/>
              <a:gd name="connsiteX1" fmla="*/ 1235947 w 2924070"/>
              <a:gd name="connsiteY1" fmla="*/ 221064 h 351692"/>
              <a:gd name="connsiteX2" fmla="*/ 2522136 w 2924070"/>
              <a:gd name="connsiteY2" fmla="*/ 130629 h 351692"/>
              <a:gd name="connsiteX3" fmla="*/ 2924070 w 2924070"/>
              <a:gd name="connsiteY3" fmla="*/ 0 h 351692"/>
              <a:gd name="connsiteX0" fmla="*/ 0 w 2924070"/>
              <a:gd name="connsiteY0" fmla="*/ 351692 h 351692"/>
              <a:gd name="connsiteX1" fmla="*/ 1235947 w 2924070"/>
              <a:gd name="connsiteY1" fmla="*/ 221064 h 351692"/>
              <a:gd name="connsiteX2" fmla="*/ 2522136 w 2924070"/>
              <a:gd name="connsiteY2" fmla="*/ 130629 h 351692"/>
              <a:gd name="connsiteX3" fmla="*/ 2924070 w 2924070"/>
              <a:gd name="connsiteY3" fmla="*/ 0 h 351692"/>
              <a:gd name="connsiteX0" fmla="*/ 0 w 2908830"/>
              <a:gd name="connsiteY0" fmla="*/ 359312 h 359312"/>
              <a:gd name="connsiteX1" fmla="*/ 1220707 w 2908830"/>
              <a:gd name="connsiteY1" fmla="*/ 221064 h 359312"/>
              <a:gd name="connsiteX2" fmla="*/ 2506896 w 2908830"/>
              <a:gd name="connsiteY2" fmla="*/ 130629 h 359312"/>
              <a:gd name="connsiteX3" fmla="*/ 2908830 w 2908830"/>
              <a:gd name="connsiteY3" fmla="*/ 0 h 359312"/>
              <a:gd name="connsiteX0" fmla="*/ 0 w 2908830"/>
              <a:gd name="connsiteY0" fmla="*/ 359312 h 359312"/>
              <a:gd name="connsiteX1" fmla="*/ 1220707 w 2908830"/>
              <a:gd name="connsiteY1" fmla="*/ 221064 h 359312"/>
              <a:gd name="connsiteX2" fmla="*/ 2506896 w 2908830"/>
              <a:gd name="connsiteY2" fmla="*/ 130629 h 359312"/>
              <a:gd name="connsiteX3" fmla="*/ 2908830 w 2908830"/>
              <a:gd name="connsiteY3" fmla="*/ 0 h 359312"/>
            </a:gdLst>
            <a:ahLst/>
            <a:cxnLst>
              <a:cxn ang="0">
                <a:pos x="connsiteX0" y="connsiteY0"/>
              </a:cxn>
              <a:cxn ang="0">
                <a:pos x="connsiteX1" y="connsiteY1"/>
              </a:cxn>
              <a:cxn ang="0">
                <a:pos x="connsiteX2" y="connsiteY2"/>
              </a:cxn>
              <a:cxn ang="0">
                <a:pos x="connsiteX3" y="connsiteY3"/>
              </a:cxn>
            </a:cxnLst>
            <a:rect l="l" t="t" r="r" b="b"/>
            <a:pathLst>
              <a:path w="2908830" h="359312">
                <a:moveTo>
                  <a:pt x="0" y="359312"/>
                </a:moveTo>
                <a:cubicBezTo>
                  <a:pt x="4312" y="357679"/>
                  <a:pt x="1235445" y="222697"/>
                  <a:pt x="1220707" y="221064"/>
                </a:cubicBezTo>
                <a:cubicBezTo>
                  <a:pt x="1225773" y="222320"/>
                  <a:pt x="2492242" y="133183"/>
                  <a:pt x="2506896" y="130629"/>
                </a:cubicBezTo>
                <a:cubicBezTo>
                  <a:pt x="2498690" y="135695"/>
                  <a:pt x="2909500" y="1172"/>
                  <a:pt x="2908830" y="0"/>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flitterbug">
            <a:hlinkClick r:id="" action="ppaction://media"/>
            <a:extLst>
              <a:ext uri="{FF2B5EF4-FFF2-40B4-BE49-F238E27FC236}">
                <a16:creationId xmlns:a16="http://schemas.microsoft.com/office/drawing/2014/main" id="{2C6F071A-097D-4BA6-E71B-5F77E624CD9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15245" y="1570963"/>
            <a:ext cx="609600" cy="609600"/>
          </a:xfrm>
          <a:prstGeom prst="rect">
            <a:avLst/>
          </a:prstGeom>
        </p:spPr>
      </p:pic>
    </p:spTree>
    <p:extLst>
      <p:ext uri="{BB962C8B-B14F-4D97-AF65-F5344CB8AC3E}">
        <p14:creationId xmlns:p14="http://schemas.microsoft.com/office/powerpoint/2010/main" val="77585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19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4B5093-D03A-A1CA-CB0B-D7F3F531480E}"/>
              </a:ext>
            </a:extLst>
          </p:cNvPr>
          <p:cNvPicPr>
            <a:picLocks noChangeAspect="1"/>
          </p:cNvPicPr>
          <p:nvPr/>
        </p:nvPicPr>
        <p:blipFill>
          <a:blip r:embed="rId2"/>
          <a:stretch>
            <a:fillRect/>
          </a:stretch>
        </p:blipFill>
        <p:spPr>
          <a:xfrm rot="-60000">
            <a:off x="526741" y="966581"/>
            <a:ext cx="4592972" cy="5034170"/>
          </a:xfrm>
          <a:prstGeom prst="rect">
            <a:avLst/>
          </a:prstGeom>
        </p:spPr>
      </p:pic>
      <p:graphicFrame>
        <p:nvGraphicFramePr>
          <p:cNvPr id="6" name="Table 6">
            <a:extLst>
              <a:ext uri="{FF2B5EF4-FFF2-40B4-BE49-F238E27FC236}">
                <a16:creationId xmlns:a16="http://schemas.microsoft.com/office/drawing/2014/main" id="{9D14EEE8-F5C9-9AC4-BEF2-120B805A0B14}"/>
              </a:ext>
            </a:extLst>
          </p:cNvPr>
          <p:cNvGraphicFramePr>
            <a:graphicFrameLocks noGrp="1"/>
          </p:cNvGraphicFramePr>
          <p:nvPr/>
        </p:nvGraphicFramePr>
        <p:xfrm>
          <a:off x="5341533" y="1798932"/>
          <a:ext cx="3319306" cy="2260600"/>
        </p:xfrm>
        <a:graphic>
          <a:graphicData uri="http://schemas.openxmlformats.org/drawingml/2006/table">
            <a:tbl>
              <a:tblPr firstRow="1" bandRow="1">
                <a:tableStyleId>{5C22544A-7EE6-4342-B048-85BDC9FD1C3A}</a:tableStyleId>
              </a:tblPr>
              <a:tblGrid>
                <a:gridCol w="1349829">
                  <a:extLst>
                    <a:ext uri="{9D8B030D-6E8A-4147-A177-3AD203B41FA5}">
                      <a16:colId xmlns:a16="http://schemas.microsoft.com/office/drawing/2014/main" val="3875634443"/>
                    </a:ext>
                  </a:extLst>
                </a:gridCol>
                <a:gridCol w="1969477">
                  <a:extLst>
                    <a:ext uri="{9D8B030D-6E8A-4147-A177-3AD203B41FA5}">
                      <a16:colId xmlns:a16="http://schemas.microsoft.com/office/drawing/2014/main" val="161152908"/>
                    </a:ext>
                  </a:extLst>
                </a:gridCol>
              </a:tblGrid>
              <a:tr h="565150">
                <a:tc>
                  <a:txBody>
                    <a:bodyPr/>
                    <a:lstStyle/>
                    <a:p>
                      <a:pPr>
                        <a:spcAft>
                          <a:spcPts val="1200"/>
                        </a:spcAft>
                      </a:pPr>
                      <a:r>
                        <a:rPr lang="en-US" dirty="0"/>
                        <a:t>Comparison</a:t>
                      </a:r>
                    </a:p>
                  </a:txBody>
                  <a:tcPr anchor="ctr"/>
                </a:tc>
                <a:tc>
                  <a:txBody>
                    <a:bodyPr/>
                    <a:lstStyle/>
                    <a:p>
                      <a:pPr>
                        <a:spcAft>
                          <a:spcPts val="1200"/>
                        </a:spcAft>
                      </a:pPr>
                      <a:r>
                        <a:rPr lang="en-US" dirty="0"/>
                        <a:t>CRC Reduction</a:t>
                      </a:r>
                    </a:p>
                  </a:txBody>
                  <a:tcPr anchor="ctr"/>
                </a:tc>
                <a:extLst>
                  <a:ext uri="{0D108BD9-81ED-4DB2-BD59-A6C34878D82A}">
                    <a16:rowId xmlns:a16="http://schemas.microsoft.com/office/drawing/2014/main" val="2079381864"/>
                  </a:ext>
                </a:extLst>
              </a:tr>
              <a:tr h="565150">
                <a:tc>
                  <a:txBody>
                    <a:bodyPr/>
                    <a:lstStyle/>
                    <a:p>
                      <a:pPr>
                        <a:spcBef>
                          <a:spcPts val="1200"/>
                        </a:spcBef>
                        <a:spcAft>
                          <a:spcPts val="1200"/>
                        </a:spcAft>
                      </a:pPr>
                      <a:r>
                        <a:rPr lang="en-US" sz="1600" dirty="0"/>
                        <a:t>Mayo</a:t>
                      </a:r>
                    </a:p>
                  </a:txBody>
                  <a:tcPr anchor="ctr"/>
                </a:tc>
                <a:tc>
                  <a:txBody>
                    <a:bodyPr/>
                    <a:lstStyle/>
                    <a:p>
                      <a:pPr>
                        <a:spcBef>
                          <a:spcPts val="1200"/>
                        </a:spcBef>
                        <a:spcAft>
                          <a:spcPts val="1200"/>
                        </a:spcAft>
                      </a:pPr>
                      <a:r>
                        <a:rPr lang="en-US" sz="1600" dirty="0"/>
                        <a:t>  90%    </a:t>
                      </a:r>
                      <a:r>
                        <a:rPr lang="en-US" sz="1200" i="1" dirty="0"/>
                        <a:t>p &lt; 0.001</a:t>
                      </a:r>
                      <a:endParaRPr lang="en-US" sz="1600" i="1" dirty="0"/>
                    </a:p>
                  </a:txBody>
                  <a:tcPr anchor="ctr"/>
                </a:tc>
                <a:extLst>
                  <a:ext uri="{0D108BD9-81ED-4DB2-BD59-A6C34878D82A}">
                    <a16:rowId xmlns:a16="http://schemas.microsoft.com/office/drawing/2014/main" val="643634157"/>
                  </a:ext>
                </a:extLst>
              </a:tr>
              <a:tr h="565150">
                <a:tc>
                  <a:txBody>
                    <a:bodyPr/>
                    <a:lstStyle/>
                    <a:p>
                      <a:pPr>
                        <a:spcBef>
                          <a:spcPts val="1200"/>
                        </a:spcBef>
                        <a:spcAft>
                          <a:spcPts val="1200"/>
                        </a:spcAft>
                      </a:pPr>
                      <a:r>
                        <a:rPr lang="en-US" sz="1600" dirty="0"/>
                        <a:t>St Mark’s</a:t>
                      </a:r>
                    </a:p>
                  </a:txBody>
                  <a:tcPr anchor="ctr"/>
                </a:tc>
                <a:tc>
                  <a:txBody>
                    <a:bodyPr/>
                    <a:lstStyle/>
                    <a:p>
                      <a:pPr>
                        <a:spcBef>
                          <a:spcPts val="1200"/>
                        </a:spcBef>
                        <a:spcAft>
                          <a:spcPts val="1200"/>
                        </a:spcAft>
                      </a:pPr>
                      <a:r>
                        <a:rPr lang="en-US" sz="1600" dirty="0"/>
                        <a:t>  88%</a:t>
                      </a:r>
                      <a:r>
                        <a:rPr kumimoji="0" lang="en-US" sz="1600" b="0" i="0"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a:ln>
                            <a:noFill/>
                          </a:ln>
                          <a:solidFill>
                            <a:prstClr val="black"/>
                          </a:solidFill>
                          <a:effectLst/>
                          <a:uLnTx/>
                          <a:uFillTx/>
                          <a:latin typeface="+mn-lt"/>
                          <a:ea typeface="+mn-ea"/>
                          <a:cs typeface="+mn-cs"/>
                        </a:rPr>
                        <a:t>p &lt; 0.001</a:t>
                      </a:r>
                      <a:endParaRPr lang="en-US" sz="1600" dirty="0"/>
                    </a:p>
                  </a:txBody>
                  <a:tcPr anchor="ctr"/>
                </a:tc>
                <a:extLst>
                  <a:ext uri="{0D108BD9-81ED-4DB2-BD59-A6C34878D82A}">
                    <a16:rowId xmlns:a16="http://schemas.microsoft.com/office/drawing/2014/main" val="4085060506"/>
                  </a:ext>
                </a:extLst>
              </a:tr>
              <a:tr h="565150">
                <a:tc>
                  <a:txBody>
                    <a:bodyPr/>
                    <a:lstStyle/>
                    <a:p>
                      <a:pPr>
                        <a:spcBef>
                          <a:spcPts val="1200"/>
                        </a:spcBef>
                        <a:spcAft>
                          <a:spcPts val="1200"/>
                        </a:spcAft>
                      </a:pPr>
                      <a:r>
                        <a:rPr lang="en-US" sz="1600" dirty="0"/>
                        <a:t>U.S. SEER</a:t>
                      </a:r>
                    </a:p>
                  </a:txBody>
                  <a:tcPr anchor="ctr"/>
                </a:tc>
                <a:tc>
                  <a:txBody>
                    <a:bodyPr/>
                    <a:lstStyle/>
                    <a:p>
                      <a:pPr>
                        <a:spcBef>
                          <a:spcPts val="1200"/>
                        </a:spcBef>
                        <a:spcAft>
                          <a:spcPts val="1200"/>
                        </a:spcAft>
                      </a:pPr>
                      <a:r>
                        <a:rPr lang="en-US" sz="1600" dirty="0"/>
                        <a:t>  76%</a:t>
                      </a:r>
                      <a:r>
                        <a:rPr kumimoji="0" lang="en-US" sz="1600" b="0" i="0"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a:ln>
                            <a:noFill/>
                          </a:ln>
                          <a:solidFill>
                            <a:prstClr val="black"/>
                          </a:solidFill>
                          <a:effectLst/>
                          <a:uLnTx/>
                          <a:uFillTx/>
                          <a:latin typeface="+mn-lt"/>
                          <a:ea typeface="+mn-ea"/>
                          <a:cs typeface="+mn-cs"/>
                        </a:rPr>
                        <a:t>p &lt; 0.001</a:t>
                      </a:r>
                      <a:endParaRPr lang="en-US" sz="1600" dirty="0"/>
                    </a:p>
                  </a:txBody>
                  <a:tcPr anchor="ctr"/>
                </a:tc>
                <a:extLst>
                  <a:ext uri="{0D108BD9-81ED-4DB2-BD59-A6C34878D82A}">
                    <a16:rowId xmlns:a16="http://schemas.microsoft.com/office/drawing/2014/main" val="3822501431"/>
                  </a:ext>
                </a:extLst>
              </a:tr>
            </a:tbl>
          </a:graphicData>
        </a:graphic>
      </p:graphicFrame>
      <p:sp>
        <p:nvSpPr>
          <p:cNvPr id="7" name="Freeform: Shape 6">
            <a:extLst>
              <a:ext uri="{FF2B5EF4-FFF2-40B4-BE49-F238E27FC236}">
                <a16:creationId xmlns:a16="http://schemas.microsoft.com/office/drawing/2014/main" id="{B3B2D351-BB82-1F0F-E743-78DA67598DE7}"/>
              </a:ext>
            </a:extLst>
          </p:cNvPr>
          <p:cNvSpPr/>
          <p:nvPr/>
        </p:nvSpPr>
        <p:spPr>
          <a:xfrm>
            <a:off x="1231091" y="3748035"/>
            <a:ext cx="2908830" cy="359312"/>
          </a:xfrm>
          <a:custGeom>
            <a:avLst/>
            <a:gdLst>
              <a:gd name="connsiteX0" fmla="*/ 0 w 2924070"/>
              <a:gd name="connsiteY0" fmla="*/ 351692 h 351692"/>
              <a:gd name="connsiteX1" fmla="*/ 1235947 w 2924070"/>
              <a:gd name="connsiteY1" fmla="*/ 221064 h 351692"/>
              <a:gd name="connsiteX2" fmla="*/ 2522136 w 2924070"/>
              <a:gd name="connsiteY2" fmla="*/ 130629 h 351692"/>
              <a:gd name="connsiteX3" fmla="*/ 2924070 w 2924070"/>
              <a:gd name="connsiteY3" fmla="*/ 0 h 351692"/>
              <a:gd name="connsiteX0" fmla="*/ 0 w 2924072"/>
              <a:gd name="connsiteY0" fmla="*/ 351692 h 351692"/>
              <a:gd name="connsiteX1" fmla="*/ 1235947 w 2924072"/>
              <a:gd name="connsiteY1" fmla="*/ 221064 h 351692"/>
              <a:gd name="connsiteX2" fmla="*/ 2522136 w 2924072"/>
              <a:gd name="connsiteY2" fmla="*/ 130629 h 351692"/>
              <a:gd name="connsiteX3" fmla="*/ 2924070 w 2924072"/>
              <a:gd name="connsiteY3" fmla="*/ 0 h 351692"/>
              <a:gd name="connsiteX0" fmla="*/ 0 w 2924070"/>
              <a:gd name="connsiteY0" fmla="*/ 351692 h 351692"/>
              <a:gd name="connsiteX1" fmla="*/ 1235947 w 2924070"/>
              <a:gd name="connsiteY1" fmla="*/ 221064 h 351692"/>
              <a:gd name="connsiteX2" fmla="*/ 2522136 w 2924070"/>
              <a:gd name="connsiteY2" fmla="*/ 130629 h 351692"/>
              <a:gd name="connsiteX3" fmla="*/ 2924070 w 2924070"/>
              <a:gd name="connsiteY3" fmla="*/ 0 h 351692"/>
              <a:gd name="connsiteX0" fmla="*/ 0 w 2924070"/>
              <a:gd name="connsiteY0" fmla="*/ 351692 h 351692"/>
              <a:gd name="connsiteX1" fmla="*/ 1235947 w 2924070"/>
              <a:gd name="connsiteY1" fmla="*/ 221064 h 351692"/>
              <a:gd name="connsiteX2" fmla="*/ 2522136 w 2924070"/>
              <a:gd name="connsiteY2" fmla="*/ 130629 h 351692"/>
              <a:gd name="connsiteX3" fmla="*/ 2924070 w 2924070"/>
              <a:gd name="connsiteY3" fmla="*/ 0 h 351692"/>
              <a:gd name="connsiteX0" fmla="*/ 0 w 2924070"/>
              <a:gd name="connsiteY0" fmla="*/ 351692 h 351692"/>
              <a:gd name="connsiteX1" fmla="*/ 1235947 w 2924070"/>
              <a:gd name="connsiteY1" fmla="*/ 221064 h 351692"/>
              <a:gd name="connsiteX2" fmla="*/ 2522136 w 2924070"/>
              <a:gd name="connsiteY2" fmla="*/ 130629 h 351692"/>
              <a:gd name="connsiteX3" fmla="*/ 2924070 w 2924070"/>
              <a:gd name="connsiteY3" fmla="*/ 0 h 351692"/>
              <a:gd name="connsiteX0" fmla="*/ 0 w 2924070"/>
              <a:gd name="connsiteY0" fmla="*/ 351692 h 351692"/>
              <a:gd name="connsiteX1" fmla="*/ 1235947 w 2924070"/>
              <a:gd name="connsiteY1" fmla="*/ 221064 h 351692"/>
              <a:gd name="connsiteX2" fmla="*/ 2522136 w 2924070"/>
              <a:gd name="connsiteY2" fmla="*/ 130629 h 351692"/>
              <a:gd name="connsiteX3" fmla="*/ 2924070 w 2924070"/>
              <a:gd name="connsiteY3" fmla="*/ 0 h 351692"/>
              <a:gd name="connsiteX0" fmla="*/ 0 w 2924070"/>
              <a:gd name="connsiteY0" fmla="*/ 351692 h 351692"/>
              <a:gd name="connsiteX1" fmla="*/ 1235947 w 2924070"/>
              <a:gd name="connsiteY1" fmla="*/ 221064 h 351692"/>
              <a:gd name="connsiteX2" fmla="*/ 2522136 w 2924070"/>
              <a:gd name="connsiteY2" fmla="*/ 130629 h 351692"/>
              <a:gd name="connsiteX3" fmla="*/ 2924070 w 2924070"/>
              <a:gd name="connsiteY3" fmla="*/ 0 h 351692"/>
              <a:gd name="connsiteX0" fmla="*/ 0 w 2908830"/>
              <a:gd name="connsiteY0" fmla="*/ 359312 h 359312"/>
              <a:gd name="connsiteX1" fmla="*/ 1220707 w 2908830"/>
              <a:gd name="connsiteY1" fmla="*/ 221064 h 359312"/>
              <a:gd name="connsiteX2" fmla="*/ 2506896 w 2908830"/>
              <a:gd name="connsiteY2" fmla="*/ 130629 h 359312"/>
              <a:gd name="connsiteX3" fmla="*/ 2908830 w 2908830"/>
              <a:gd name="connsiteY3" fmla="*/ 0 h 359312"/>
              <a:gd name="connsiteX0" fmla="*/ 0 w 2908830"/>
              <a:gd name="connsiteY0" fmla="*/ 359312 h 359312"/>
              <a:gd name="connsiteX1" fmla="*/ 1220707 w 2908830"/>
              <a:gd name="connsiteY1" fmla="*/ 221064 h 359312"/>
              <a:gd name="connsiteX2" fmla="*/ 2506896 w 2908830"/>
              <a:gd name="connsiteY2" fmla="*/ 130629 h 359312"/>
              <a:gd name="connsiteX3" fmla="*/ 2908830 w 2908830"/>
              <a:gd name="connsiteY3" fmla="*/ 0 h 359312"/>
            </a:gdLst>
            <a:ahLst/>
            <a:cxnLst>
              <a:cxn ang="0">
                <a:pos x="connsiteX0" y="connsiteY0"/>
              </a:cxn>
              <a:cxn ang="0">
                <a:pos x="connsiteX1" y="connsiteY1"/>
              </a:cxn>
              <a:cxn ang="0">
                <a:pos x="connsiteX2" y="connsiteY2"/>
              </a:cxn>
              <a:cxn ang="0">
                <a:pos x="connsiteX3" y="connsiteY3"/>
              </a:cxn>
            </a:cxnLst>
            <a:rect l="l" t="t" r="r" b="b"/>
            <a:pathLst>
              <a:path w="2908830" h="359312">
                <a:moveTo>
                  <a:pt x="0" y="359312"/>
                </a:moveTo>
                <a:cubicBezTo>
                  <a:pt x="4312" y="357679"/>
                  <a:pt x="1235445" y="222697"/>
                  <a:pt x="1220707" y="221064"/>
                </a:cubicBezTo>
                <a:cubicBezTo>
                  <a:pt x="1225773" y="222320"/>
                  <a:pt x="2492242" y="133183"/>
                  <a:pt x="2506896" y="130629"/>
                </a:cubicBezTo>
                <a:cubicBezTo>
                  <a:pt x="2498690" y="135695"/>
                  <a:pt x="2909500" y="1172"/>
                  <a:pt x="2908830" y="0"/>
                </a:cubicBezTo>
              </a:path>
            </a:pathLst>
          </a:cu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5BFB3AAC-3F83-2D63-15E9-04E94D02A2BB}"/>
              </a:ext>
            </a:extLst>
          </p:cNvPr>
          <p:cNvSpPr/>
          <p:nvPr/>
        </p:nvSpPr>
        <p:spPr>
          <a:xfrm>
            <a:off x="0" y="0"/>
            <a:ext cx="9144000" cy="6858000"/>
          </a:xfrm>
          <a:prstGeom prst="rect">
            <a:avLst/>
          </a:prstGeom>
          <a:solidFill>
            <a:srgbClr val="BFBFBF">
              <a:alpha val="5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hought Bubble: Cloud 2">
            <a:extLst>
              <a:ext uri="{FF2B5EF4-FFF2-40B4-BE49-F238E27FC236}">
                <a16:creationId xmlns:a16="http://schemas.microsoft.com/office/drawing/2014/main" id="{1B38DC16-9662-55C3-DBD8-E6A238BE1B4F}"/>
              </a:ext>
            </a:extLst>
          </p:cNvPr>
          <p:cNvSpPr/>
          <p:nvPr/>
        </p:nvSpPr>
        <p:spPr>
          <a:xfrm>
            <a:off x="136534" y="213725"/>
            <a:ext cx="5204999" cy="4358276"/>
          </a:xfrm>
          <a:prstGeom prst="cloudCallout">
            <a:avLst>
              <a:gd name="adj1" fmla="val 71821"/>
              <a:gd name="adj2" fmla="val 1989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lang="en-US" sz="2000" b="1" dirty="0">
                <a:solidFill>
                  <a:schemeClr val="tx1"/>
                </a:solidFill>
              </a:rPr>
              <a:t>How thorough were colonoscopies in the 1980’s?</a:t>
            </a:r>
          </a:p>
          <a:p>
            <a:pPr>
              <a:lnSpc>
                <a:spcPct val="130000"/>
              </a:lnSpc>
            </a:pPr>
            <a:endParaRPr lang="en-US" sz="2000" dirty="0">
              <a:solidFill>
                <a:schemeClr val="tx1"/>
              </a:solidFill>
            </a:endParaRPr>
          </a:p>
          <a:p>
            <a:pPr>
              <a:lnSpc>
                <a:spcPct val="130000"/>
              </a:lnSpc>
            </a:pPr>
            <a:r>
              <a:rPr lang="en-US" sz="2000" dirty="0">
                <a:solidFill>
                  <a:schemeClr val="tx1"/>
                </a:solidFill>
              </a:rPr>
              <a:t>	video resolution?</a:t>
            </a:r>
          </a:p>
          <a:p>
            <a:pPr>
              <a:lnSpc>
                <a:spcPct val="130000"/>
              </a:lnSpc>
            </a:pPr>
            <a:r>
              <a:rPr lang="en-US" sz="2000" dirty="0">
                <a:solidFill>
                  <a:schemeClr val="tx1"/>
                </a:solidFill>
              </a:rPr>
              <a:t>	withdrawal time?</a:t>
            </a:r>
          </a:p>
          <a:p>
            <a:pPr>
              <a:lnSpc>
                <a:spcPct val="130000"/>
              </a:lnSpc>
            </a:pPr>
            <a:r>
              <a:rPr lang="en-US" sz="2000" dirty="0">
                <a:solidFill>
                  <a:schemeClr val="tx1"/>
                </a:solidFill>
              </a:rPr>
              <a:t>	prep qualities?</a:t>
            </a:r>
          </a:p>
          <a:p>
            <a:pPr>
              <a:lnSpc>
                <a:spcPct val="130000"/>
              </a:lnSpc>
            </a:pPr>
            <a:r>
              <a:rPr lang="en-US" sz="2000" dirty="0">
                <a:solidFill>
                  <a:schemeClr val="tx1"/>
                </a:solidFill>
              </a:rPr>
              <a:t>	etc.</a:t>
            </a:r>
          </a:p>
        </p:txBody>
      </p:sp>
    </p:spTree>
    <p:extLst>
      <p:ext uri="{BB962C8B-B14F-4D97-AF65-F5344CB8AC3E}">
        <p14:creationId xmlns:p14="http://schemas.microsoft.com/office/powerpoint/2010/main" val="222793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7FA-ABE7-EC22-7CFF-C65AC206C83D}"/>
              </a:ext>
            </a:extLst>
          </p:cNvPr>
          <p:cNvSpPr>
            <a:spLocks noGrp="1"/>
          </p:cNvSpPr>
          <p:nvPr>
            <p:ph type="title"/>
          </p:nvPr>
        </p:nvSpPr>
        <p:spPr/>
        <p:txBody>
          <a:bodyPr/>
          <a:lstStyle/>
          <a:p>
            <a:pPr algn="ctr"/>
            <a:r>
              <a:rPr lang="en-US" b="1" dirty="0">
                <a:solidFill>
                  <a:srgbClr val="0070C0"/>
                </a:solidFill>
              </a:rPr>
              <a:t>National Polyp Study</a:t>
            </a:r>
          </a:p>
        </p:txBody>
      </p:sp>
      <p:sp>
        <p:nvSpPr>
          <p:cNvPr id="3" name="Content Placeholder 2">
            <a:extLst>
              <a:ext uri="{FF2B5EF4-FFF2-40B4-BE49-F238E27FC236}">
                <a16:creationId xmlns:a16="http://schemas.microsoft.com/office/drawing/2014/main" id="{08359570-C552-C235-CB0E-CBC06ECE1D1F}"/>
              </a:ext>
            </a:extLst>
          </p:cNvPr>
          <p:cNvSpPr>
            <a:spLocks noGrp="1"/>
          </p:cNvSpPr>
          <p:nvPr>
            <p:ph idx="1"/>
          </p:nvPr>
        </p:nvSpPr>
        <p:spPr>
          <a:xfrm>
            <a:off x="628650" y="2178121"/>
            <a:ext cx="7886700" cy="3998842"/>
          </a:xfrm>
        </p:spPr>
        <p:txBody>
          <a:bodyPr/>
          <a:lstStyle/>
          <a:p>
            <a:pPr marL="2343150" lvl="2" indent="-53975">
              <a:lnSpc>
                <a:spcPct val="150000"/>
              </a:lnSpc>
              <a:spcBef>
                <a:spcPts val="0"/>
              </a:spcBef>
            </a:pPr>
            <a:r>
              <a:rPr lang="en-US" sz="3600" dirty="0"/>
              <a:t>History</a:t>
            </a:r>
          </a:p>
          <a:p>
            <a:pPr marL="2343150" lvl="2" indent="-53975">
              <a:lnSpc>
                <a:spcPct val="150000"/>
              </a:lnSpc>
              <a:spcBef>
                <a:spcPts val="0"/>
              </a:spcBef>
            </a:pPr>
            <a:r>
              <a:rPr lang="en-US" sz="3600" dirty="0"/>
              <a:t>Design</a:t>
            </a:r>
          </a:p>
          <a:p>
            <a:pPr marL="2343150" lvl="2" indent="-53975">
              <a:lnSpc>
                <a:spcPct val="150000"/>
              </a:lnSpc>
              <a:spcBef>
                <a:spcPts val="0"/>
              </a:spcBef>
            </a:pPr>
            <a:r>
              <a:rPr lang="en-US" sz="3600" dirty="0"/>
              <a:t>Results</a:t>
            </a:r>
          </a:p>
          <a:p>
            <a:pPr marL="2343150" indent="-53975"/>
            <a:endParaRPr lang="en-US" dirty="0"/>
          </a:p>
        </p:txBody>
      </p:sp>
      <p:pic>
        <p:nvPicPr>
          <p:cNvPr id="4" name="Picture 3">
            <a:extLst>
              <a:ext uri="{FF2B5EF4-FFF2-40B4-BE49-F238E27FC236}">
                <a16:creationId xmlns:a16="http://schemas.microsoft.com/office/drawing/2014/main" id="{11D74FC6-0541-A2E9-3D73-F26AE4E28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563" y="3909326"/>
            <a:ext cx="691296" cy="619570"/>
          </a:xfrm>
          <a:prstGeom prst="rect">
            <a:avLst/>
          </a:prstGeom>
        </p:spPr>
      </p:pic>
      <p:pic>
        <p:nvPicPr>
          <p:cNvPr id="5" name="Picture 4">
            <a:extLst>
              <a:ext uri="{FF2B5EF4-FFF2-40B4-BE49-F238E27FC236}">
                <a16:creationId xmlns:a16="http://schemas.microsoft.com/office/drawing/2014/main" id="{95735EEC-AF99-1A3A-B13C-C493BE662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563" y="3114020"/>
            <a:ext cx="691296" cy="619570"/>
          </a:xfrm>
          <a:prstGeom prst="rect">
            <a:avLst/>
          </a:prstGeom>
        </p:spPr>
      </p:pic>
      <p:pic>
        <p:nvPicPr>
          <p:cNvPr id="6" name="Picture 5">
            <a:extLst>
              <a:ext uri="{FF2B5EF4-FFF2-40B4-BE49-F238E27FC236}">
                <a16:creationId xmlns:a16="http://schemas.microsoft.com/office/drawing/2014/main" id="{97B167B0-42D5-2069-24F9-629491204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941" y="2261260"/>
            <a:ext cx="691296" cy="619570"/>
          </a:xfrm>
          <a:prstGeom prst="rect">
            <a:avLst/>
          </a:prstGeom>
        </p:spPr>
      </p:pic>
    </p:spTree>
    <p:extLst>
      <p:ext uri="{BB962C8B-B14F-4D97-AF65-F5344CB8AC3E}">
        <p14:creationId xmlns:p14="http://schemas.microsoft.com/office/powerpoint/2010/main" val="25529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7FA-ABE7-EC22-7CFF-C65AC206C83D}"/>
              </a:ext>
            </a:extLst>
          </p:cNvPr>
          <p:cNvSpPr>
            <a:spLocks noGrp="1"/>
          </p:cNvSpPr>
          <p:nvPr>
            <p:ph type="title"/>
          </p:nvPr>
        </p:nvSpPr>
        <p:spPr/>
        <p:txBody>
          <a:bodyPr/>
          <a:lstStyle/>
          <a:p>
            <a:pPr algn="ctr"/>
            <a:r>
              <a:rPr lang="en-US" b="1" dirty="0">
                <a:solidFill>
                  <a:srgbClr val="00823B"/>
                </a:solidFill>
              </a:rPr>
              <a:t>Flexible Sigmoidoscopy Trials</a:t>
            </a:r>
          </a:p>
        </p:txBody>
      </p:sp>
      <p:sp>
        <p:nvSpPr>
          <p:cNvPr id="3" name="Content Placeholder 2">
            <a:extLst>
              <a:ext uri="{FF2B5EF4-FFF2-40B4-BE49-F238E27FC236}">
                <a16:creationId xmlns:a16="http://schemas.microsoft.com/office/drawing/2014/main" id="{08359570-C552-C235-CB0E-CBC06ECE1D1F}"/>
              </a:ext>
            </a:extLst>
          </p:cNvPr>
          <p:cNvSpPr>
            <a:spLocks noGrp="1"/>
          </p:cNvSpPr>
          <p:nvPr>
            <p:ph idx="1"/>
          </p:nvPr>
        </p:nvSpPr>
        <p:spPr>
          <a:xfrm>
            <a:off x="628650" y="1921267"/>
            <a:ext cx="7886700" cy="4255696"/>
          </a:xfrm>
        </p:spPr>
        <p:txBody>
          <a:bodyPr>
            <a:normAutofit/>
          </a:bodyPr>
          <a:lstStyle/>
          <a:p>
            <a:pPr marL="801688" lvl="2" indent="-53975">
              <a:lnSpc>
                <a:spcPct val="150000"/>
              </a:lnSpc>
              <a:spcBef>
                <a:spcPts val="0"/>
              </a:spcBef>
            </a:pPr>
            <a:r>
              <a:rPr lang="en-US" sz="3600" dirty="0"/>
              <a:t>Epidemiology principles</a:t>
            </a:r>
          </a:p>
          <a:p>
            <a:pPr marL="1489075" lvl="4" indent="-53975">
              <a:lnSpc>
                <a:spcPct val="150000"/>
              </a:lnSpc>
              <a:spcBef>
                <a:spcPts val="0"/>
              </a:spcBef>
            </a:pPr>
            <a:r>
              <a:rPr lang="en-US" sz="2800" dirty="0"/>
              <a:t>Randomization + Selection Bias (19 slides)</a:t>
            </a:r>
          </a:p>
          <a:p>
            <a:pPr marL="1489075" lvl="4" indent="-53975">
              <a:lnSpc>
                <a:spcPct val="150000"/>
              </a:lnSpc>
              <a:spcBef>
                <a:spcPts val="0"/>
              </a:spcBef>
            </a:pPr>
            <a:r>
              <a:rPr lang="en-US" sz="2800" dirty="0"/>
              <a:t>Cumulative Incidence Plots</a:t>
            </a:r>
          </a:p>
          <a:p>
            <a:pPr marL="2343150" indent="-53975"/>
            <a:endParaRPr lang="en-US" dirty="0"/>
          </a:p>
        </p:txBody>
      </p:sp>
      <p:cxnSp>
        <p:nvCxnSpPr>
          <p:cNvPr id="5" name="Straight Connector 4">
            <a:extLst>
              <a:ext uri="{FF2B5EF4-FFF2-40B4-BE49-F238E27FC236}">
                <a16:creationId xmlns:a16="http://schemas.microsoft.com/office/drawing/2014/main" id="{9498BFA1-7832-58C9-C7FC-8B771A2144CA}"/>
              </a:ext>
            </a:extLst>
          </p:cNvPr>
          <p:cNvCxnSpPr/>
          <p:nvPr/>
        </p:nvCxnSpPr>
        <p:spPr>
          <a:xfrm>
            <a:off x="2011680" y="3796939"/>
            <a:ext cx="4441371"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12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6700" y="-33828"/>
            <a:ext cx="9620249" cy="586278"/>
            <a:chOff x="0" y="25"/>
            <a:chExt cx="1004886" cy="369281"/>
          </a:xfrm>
          <a:solidFill>
            <a:srgbClr val="07075D"/>
          </a:solidFill>
        </p:grpSpPr>
        <p:sp>
          <p:nvSpPr>
            <p:cNvPr id="7" name="Rounded Rectangle 6"/>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838200"/>
            <a:ext cx="237008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flipH="1">
            <a:off x="-2057400" y="4572000"/>
            <a:ext cx="1828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6324600"/>
            <a:ext cx="9144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Entire Study Population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8686" y="809623"/>
            <a:ext cx="2433716"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709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3876" y="1370410"/>
            <a:ext cx="7900988" cy="15388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Wingdings"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Am a member of a profession (and specialty) which profits from illness and it’s treatment</a:t>
            </a:r>
          </a:p>
          <a:p>
            <a:pPr marL="285750" marR="0" lvl="0" indent="-285750" algn="l" defTabSz="914400" rtl="0" eaLnBrk="1" fontAlgn="auto" latinLnBrk="0" hangingPunct="1">
              <a:lnSpc>
                <a:spcPct val="100000"/>
              </a:lnSpc>
              <a:spcBef>
                <a:spcPts val="0"/>
              </a:spcBef>
              <a:spcAft>
                <a:spcPts val="1200"/>
              </a:spcAft>
              <a:buClrTx/>
              <a:buSzTx/>
              <a:buFont typeface="Wingdings"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No financial interest in any patents or products</a:t>
            </a:r>
          </a:p>
          <a:p>
            <a:pPr marL="285750" marR="0" lvl="0" indent="-285750" algn="l" defTabSz="914400" rtl="0" eaLnBrk="1" fontAlgn="auto" latinLnBrk="0" hangingPunct="1">
              <a:lnSpc>
                <a:spcPct val="100000"/>
              </a:lnSpc>
              <a:spcBef>
                <a:spcPts val="0"/>
              </a:spcBef>
              <a:spcAft>
                <a:spcPts val="1200"/>
              </a:spcAft>
              <a:buClrTx/>
              <a:buSzTx/>
              <a:buFont typeface="Wingdings"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Not trying to get any votes</a:t>
            </a:r>
          </a:p>
          <a:p>
            <a:pPr marL="285750" marR="0" lvl="0" indent="-285750" algn="l" defTabSz="914400" rtl="0" eaLnBrk="1" fontAlgn="auto" latinLnBrk="0" hangingPunct="1">
              <a:lnSpc>
                <a:spcPct val="100000"/>
              </a:lnSpc>
              <a:spcBef>
                <a:spcPts val="0"/>
              </a:spcBef>
              <a:spcAft>
                <a:spcPts val="1200"/>
              </a:spcAft>
              <a:buClrTx/>
              <a:buSzTx/>
              <a:buFont typeface="Wingdings"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Not paid for this presentation</a:t>
            </a:r>
          </a:p>
        </p:txBody>
      </p:sp>
      <p:sp>
        <p:nvSpPr>
          <p:cNvPr id="4" name="TextBox 3"/>
          <p:cNvSpPr txBox="1"/>
          <p:nvPr/>
        </p:nvSpPr>
        <p:spPr>
          <a:xfrm>
            <a:off x="523875" y="4587716"/>
            <a:ext cx="7939090" cy="113877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Wingdings"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Practice in fear of the legal liability associated with “missing something”</a:t>
            </a:r>
          </a:p>
          <a:p>
            <a:pPr marL="285750" marR="0" lvl="0" indent="-285750" algn="l" defTabSz="914400" rtl="0" eaLnBrk="1" fontAlgn="auto" latinLnBrk="0" hangingPunct="1">
              <a:lnSpc>
                <a:spcPct val="100000"/>
              </a:lnSpc>
              <a:spcBef>
                <a:spcPts val="0"/>
              </a:spcBef>
              <a:spcAft>
                <a:spcPts val="1200"/>
              </a:spcAft>
              <a:buClrTx/>
              <a:buSzTx/>
              <a:buFont typeface="Wingdings"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Am a member of a society whose health care system is in financial jeopardy</a:t>
            </a:r>
          </a:p>
          <a:p>
            <a:pPr marL="285750" marR="0" lvl="0" indent="-285750" algn="l" defTabSz="914400" rtl="0" eaLnBrk="1" fontAlgn="auto" latinLnBrk="0" hangingPunct="1">
              <a:lnSpc>
                <a:spcPct val="100000"/>
              </a:lnSpc>
              <a:spcBef>
                <a:spcPts val="0"/>
              </a:spcBef>
              <a:spcAft>
                <a:spcPts val="1200"/>
              </a:spcAft>
              <a:buClrTx/>
              <a:buSzTx/>
              <a:buFont typeface="Wingdings"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 thoroughly enjoy determining what is wrong with someone and fixing it</a:t>
            </a:r>
          </a:p>
        </p:txBody>
      </p:sp>
      <p:graphicFrame>
        <p:nvGraphicFramePr>
          <p:cNvPr id="6" name="Diagram 5"/>
          <p:cNvGraphicFramePr/>
          <p:nvPr/>
        </p:nvGraphicFramePr>
        <p:xfrm>
          <a:off x="356005" y="891541"/>
          <a:ext cx="1004887"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356006" y="4096081"/>
            <a:ext cx="1177519" cy="369281"/>
            <a:chOff x="0" y="25"/>
            <a:chExt cx="1004886" cy="369281"/>
          </a:xfrm>
        </p:grpSpPr>
        <p:sp>
          <p:nvSpPr>
            <p:cNvPr id="8" name="Rounded Rectangle 7"/>
            <p:cNvSpPr/>
            <p:nvPr/>
          </p:nvSpPr>
          <p:spPr>
            <a:xfrm>
              <a:off x="0" y="25"/>
              <a:ext cx="1004886" cy="36928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4"/>
            <p:cNvSpPr/>
            <p:nvPr/>
          </p:nvSpPr>
          <p:spPr>
            <a:xfrm>
              <a:off x="18027" y="18052"/>
              <a:ext cx="968832" cy="3332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Biases</a:t>
              </a:r>
            </a:p>
          </p:txBody>
        </p:sp>
      </p:grpSp>
      <p:grpSp>
        <p:nvGrpSpPr>
          <p:cNvPr id="14" name="Group 13"/>
          <p:cNvGrpSpPr/>
          <p:nvPr/>
        </p:nvGrpSpPr>
        <p:grpSpPr>
          <a:xfrm>
            <a:off x="-266700" y="-33828"/>
            <a:ext cx="9620249" cy="586278"/>
            <a:chOff x="0" y="25"/>
            <a:chExt cx="1004886" cy="369281"/>
          </a:xfrm>
        </p:grpSpPr>
        <p:sp>
          <p:nvSpPr>
            <p:cNvPr id="15" name="Rounded Rectangle 14"/>
            <p:cNvSpPr/>
            <p:nvPr/>
          </p:nvSpPr>
          <p:spPr>
            <a:xfrm>
              <a:off x="0" y="25"/>
              <a:ext cx="1004886" cy="369281"/>
            </a:xfrm>
            <a:prstGeom prst="roundRect">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4"/>
            <p:cNvSpPr/>
            <p:nvPr/>
          </p:nvSpPr>
          <p:spPr>
            <a:xfrm>
              <a:off x="18027" y="18052"/>
              <a:ext cx="968832" cy="3332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Disclosures</a:t>
              </a:r>
            </a:p>
          </p:txBody>
        </p:sp>
      </p:grpSp>
    </p:spTree>
    <p:extLst>
      <p:ext uri="{BB962C8B-B14F-4D97-AF65-F5344CB8AC3E}">
        <p14:creationId xmlns:p14="http://schemas.microsoft.com/office/powerpoint/2010/main" val="272948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endParaRPr lang="en-US" dirty="0"/>
          </a:p>
        </p:txBody>
      </p:sp>
      <p:grpSp>
        <p:nvGrpSpPr>
          <p:cNvPr id="6" name="Group 5"/>
          <p:cNvGrpSpPr/>
          <p:nvPr/>
        </p:nvGrpSpPr>
        <p:grpSpPr>
          <a:xfrm>
            <a:off x="-266700" y="-33828"/>
            <a:ext cx="9620249" cy="586278"/>
            <a:chOff x="0" y="25"/>
            <a:chExt cx="1004886" cy="369281"/>
          </a:xfrm>
          <a:solidFill>
            <a:srgbClr val="07075D"/>
          </a:solidFill>
        </p:grpSpPr>
        <p:sp>
          <p:nvSpPr>
            <p:cNvPr id="7" name="Rounded Rectangle 6"/>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grpSp>
        <p:nvGrpSpPr>
          <p:cNvPr id="11" name="Group 10"/>
          <p:cNvGrpSpPr/>
          <p:nvPr/>
        </p:nvGrpSpPr>
        <p:grpSpPr>
          <a:xfrm>
            <a:off x="1066800" y="762000"/>
            <a:ext cx="7010400" cy="5943600"/>
            <a:chOff x="1066800" y="762000"/>
            <a:chExt cx="7010400" cy="5943600"/>
          </a:xfrm>
          <a:solidFill>
            <a:srgbClr val="280099"/>
          </a:solidFill>
        </p:grpSpPr>
        <p:sp>
          <p:nvSpPr>
            <p:cNvPr id="4" name="Rectangle 3"/>
            <p:cNvSpPr/>
            <p:nvPr/>
          </p:nvSpPr>
          <p:spPr>
            <a:xfrm>
              <a:off x="1066800" y="762000"/>
              <a:ext cx="7010400" cy="594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 name="Straight Connector 9"/>
          <p:cNvCxnSpPr/>
          <p:nvPr/>
        </p:nvCxnSpPr>
        <p:spPr>
          <a:xfrm flipH="1">
            <a:off x="-2286000" y="6248400"/>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0" y="6324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1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Intervention                                                                                       Control</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769" y="814384"/>
            <a:ext cx="1215576" cy="546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788" y="815178"/>
            <a:ext cx="1215576" cy="546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59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9789" y="0"/>
            <a:ext cx="493007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24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4781" y="1440180"/>
            <a:ext cx="6344266" cy="3390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600" dirty="0"/>
              <a:t>Attendees </a:t>
            </a:r>
            <a:r>
              <a:rPr lang="en-US" sz="2800" dirty="0"/>
              <a:t>vs.</a:t>
            </a:r>
            <a:r>
              <a:rPr lang="en-US" sz="3600" dirty="0"/>
              <a:t> Non-Attendees</a:t>
            </a:r>
          </a:p>
        </p:txBody>
      </p:sp>
      <p:sp>
        <p:nvSpPr>
          <p:cNvPr id="5" name="Rectangle 4"/>
          <p:cNvSpPr/>
          <p:nvPr/>
        </p:nvSpPr>
        <p:spPr>
          <a:xfrm>
            <a:off x="1695450" y="4011930"/>
            <a:ext cx="5334000"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1905000" y="3526154"/>
            <a:ext cx="5334000"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1885950" y="3754755"/>
            <a:ext cx="5334000"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Arc 3"/>
          <p:cNvSpPr/>
          <p:nvPr/>
        </p:nvSpPr>
        <p:spPr>
          <a:xfrm>
            <a:off x="6483349" y="3373755"/>
            <a:ext cx="1133476" cy="742950"/>
          </a:xfrm>
          <a:prstGeom prst="arc">
            <a:avLst>
              <a:gd name="adj1" fmla="val 16200000"/>
              <a:gd name="adj2" fmla="val 5241447"/>
            </a:avLst>
          </a:prstGeom>
          <a:ln w="38100">
            <a:solidFill>
              <a:srgbClr val="09AF1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p:cNvSpPr txBox="1"/>
          <p:nvPr/>
        </p:nvSpPr>
        <p:spPr>
          <a:xfrm>
            <a:off x="885825" y="6179463"/>
            <a:ext cx="7629524"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Calibri"/>
                <a:ea typeface="+mn-ea"/>
                <a:cs typeface="+mn-cs"/>
              </a:rPr>
              <a:t>Shapiro S. </a:t>
            </a:r>
            <a:r>
              <a:rPr kumimoji="0" lang="en-US" sz="1600" b="0" i="1" u="none" strike="noStrike" kern="1200" cap="none" spc="0" normalizeH="0" baseline="0" noProof="0" dirty="0">
                <a:ln>
                  <a:noFill/>
                </a:ln>
                <a:solidFill>
                  <a:prstClr val="white">
                    <a:lumMod val="75000"/>
                  </a:prstClr>
                </a:solidFill>
                <a:effectLst/>
                <a:uLnTx/>
                <a:uFillTx/>
                <a:latin typeface="Calibri"/>
                <a:ea typeface="+mn-ea"/>
                <a:cs typeface="+mn-cs"/>
              </a:rPr>
              <a:t>Evidence on screening for breast cancer from a randomized trial</a:t>
            </a:r>
            <a:r>
              <a:rPr kumimoji="0" lang="en-US" sz="1600" b="0" i="0" u="none" strike="noStrike" kern="1200" cap="none" spc="0" normalizeH="0" baseline="0" noProof="0" dirty="0">
                <a:ln>
                  <a:noFill/>
                </a:ln>
                <a:solidFill>
                  <a:prstClr val="white">
                    <a:lumMod val="75000"/>
                  </a:prstClr>
                </a:solidFill>
                <a:effectLst/>
                <a:uLnTx/>
                <a:uFillTx/>
                <a:latin typeface="Calibri"/>
                <a:ea typeface="+mn-ea"/>
                <a:cs typeface="+mn-cs"/>
              </a:rPr>
              <a:t>. Cancer. 1977 Jun;39(6 </a:t>
            </a:r>
            <a:r>
              <a:rPr kumimoji="0" lang="en-US" sz="1600" b="0" i="0" u="none" strike="noStrike" kern="1200" cap="none" spc="0" normalizeH="0" baseline="0" noProof="0" dirty="0" err="1">
                <a:ln>
                  <a:noFill/>
                </a:ln>
                <a:solidFill>
                  <a:prstClr val="white">
                    <a:lumMod val="75000"/>
                  </a:prstClr>
                </a:solidFill>
                <a:effectLst/>
                <a:uLnTx/>
                <a:uFillTx/>
                <a:latin typeface="Calibri"/>
                <a:ea typeface="+mn-ea"/>
                <a:cs typeface="+mn-cs"/>
              </a:rPr>
              <a:t>Suppl</a:t>
            </a:r>
            <a:r>
              <a:rPr kumimoji="0" lang="en-US" sz="1600" b="0" i="0" u="none" strike="noStrike" kern="1200" cap="none" spc="0" normalizeH="0" baseline="0" noProof="0" dirty="0">
                <a:ln>
                  <a:noFill/>
                </a:ln>
                <a:solidFill>
                  <a:prstClr val="white">
                    <a:lumMod val="75000"/>
                  </a:prstClr>
                </a:solidFill>
                <a:effectLst/>
                <a:uLnTx/>
                <a:uFillTx/>
                <a:latin typeface="Calibri"/>
                <a:ea typeface="+mn-ea"/>
                <a:cs typeface="+mn-cs"/>
              </a:rPr>
              <a:t>):2772-82.</a:t>
            </a:r>
          </a:p>
        </p:txBody>
      </p:sp>
      <p:sp>
        <p:nvSpPr>
          <p:cNvPr id="9" name="Rectangle 8"/>
          <p:cNvSpPr/>
          <p:nvPr/>
        </p:nvSpPr>
        <p:spPr>
          <a:xfrm>
            <a:off x="7054850" y="3307080"/>
            <a:ext cx="64135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p:cNvGrpSpPr/>
          <p:nvPr/>
        </p:nvGrpSpPr>
        <p:grpSpPr>
          <a:xfrm>
            <a:off x="2995930" y="5123180"/>
            <a:ext cx="3943350" cy="889000"/>
            <a:chOff x="3003550" y="5283200"/>
            <a:chExt cx="3943350" cy="889000"/>
          </a:xfrm>
        </p:grpSpPr>
        <p:sp>
          <p:nvSpPr>
            <p:cNvPr id="17" name="TextBox 16"/>
            <p:cNvSpPr txBox="1"/>
            <p:nvPr/>
          </p:nvSpPr>
          <p:spPr>
            <a:xfrm>
              <a:off x="3327400" y="5299075"/>
              <a:ext cx="36195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a:ea typeface="+mn-ea"/>
                  <a:cs typeface="+mn-cs"/>
                </a:rPr>
                <a:t>RR = 0.495   </a:t>
              </a:r>
              <a:r>
                <a:rPr kumimoji="0" lang="en-US" sz="1200" b="0" i="0" u="none" strike="noStrike" kern="1200" cap="none" spc="0" normalizeH="0" baseline="0" noProof="0" dirty="0">
                  <a:ln>
                    <a:noFill/>
                  </a:ln>
                  <a:solidFill>
                    <a:prstClr val="white">
                      <a:lumMod val="75000"/>
                    </a:prstClr>
                  </a:solidFill>
                  <a:effectLst/>
                  <a:uLnTx/>
                  <a:uFillTx/>
                  <a:latin typeface="Calibri"/>
                  <a:ea typeface="+mn-ea"/>
                  <a:cs typeface="+mn-cs"/>
                </a:rPr>
                <a:t>[0.43 - 0.57]</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a:ea typeface="+mn-ea"/>
                  <a:cs typeface="+mn-cs"/>
                </a:rPr>
                <a:t>p</a:t>
              </a:r>
              <a:r>
                <a:rPr kumimoji="0" lang="en-US" sz="1200" b="0" i="0" u="none" strike="noStrike" kern="1200" cap="none" spc="0" normalizeH="0" baseline="0" noProof="0" dirty="0">
                  <a:ln>
                    <a:noFill/>
                  </a:ln>
                  <a:solidFill>
                    <a:prstClr val="white"/>
                  </a:solidFill>
                  <a:effectLst/>
                  <a:uLnTx/>
                  <a:uFillTx/>
                  <a:latin typeface="Calibri"/>
                  <a:ea typeface="+mn-ea"/>
                  <a:cs typeface="+mn-cs"/>
                </a:rPr>
                <a:t> = </a:t>
              </a:r>
              <a:r>
                <a:rPr kumimoji="0" lang="en-US" sz="1200" b="0" i="0" u="none" strike="noStrike" kern="1200" cap="none" spc="0" normalizeH="0" baseline="0" noProof="0" dirty="0">
                  <a:ln>
                    <a:noFill/>
                  </a:ln>
                  <a:solidFill>
                    <a:prstClr val="white"/>
                  </a:solidFill>
                  <a:effectLst/>
                  <a:uLnTx/>
                  <a:uFillTx/>
                  <a:latin typeface="Calibri"/>
                  <a:ea typeface="+mn-ea"/>
                  <a:cs typeface="Arial"/>
                </a:rPr>
                <a:t>0.000000000000000000000000104</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Arial"/>
                </a:rPr>
                <a:t>   = 1.04 x 10</a:t>
              </a:r>
              <a:r>
                <a:rPr kumimoji="0" lang="en-US" sz="1200" b="0" i="0" u="none" strike="noStrike" kern="1200" cap="none" spc="0" normalizeH="0" baseline="30000" noProof="0" dirty="0">
                  <a:ln>
                    <a:noFill/>
                  </a:ln>
                  <a:solidFill>
                    <a:prstClr val="white"/>
                  </a:solidFill>
                  <a:effectLst/>
                  <a:uLnTx/>
                  <a:uFillTx/>
                  <a:latin typeface="Calibri"/>
                  <a:ea typeface="+mn-ea"/>
                  <a:cs typeface="Arial"/>
                </a:rPr>
                <a:t>-25</a:t>
              </a:r>
              <a:endParaRPr kumimoji="0" lang="en-US" sz="1100" b="0" i="0" u="none" strike="noStrike" kern="1200" cap="none" spc="0" normalizeH="0" baseline="30000" noProof="0" dirty="0">
                <a:ln>
                  <a:noFill/>
                </a:ln>
                <a:solidFill>
                  <a:prstClr val="white"/>
                </a:solidFill>
                <a:effectLst/>
                <a:uLnTx/>
                <a:uFillTx/>
                <a:latin typeface="Calibri"/>
                <a:ea typeface="+mn-ea"/>
                <a:cs typeface="+mn-cs"/>
              </a:endParaRPr>
            </a:p>
          </p:txBody>
        </p:sp>
        <p:sp>
          <p:nvSpPr>
            <p:cNvPr id="18" name="Rounded Rectangle 17"/>
            <p:cNvSpPr/>
            <p:nvPr/>
          </p:nvSpPr>
          <p:spPr>
            <a:xfrm>
              <a:off x="3003550" y="5283200"/>
              <a:ext cx="3149600" cy="889000"/>
            </a:xfrm>
            <a:prstGeom prst="roundRect">
              <a:avLst>
                <a:gd name="adj" fmla="val 37957"/>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 name="Rectangle 2"/>
          <p:cNvSpPr/>
          <p:nvPr/>
        </p:nvSpPr>
        <p:spPr>
          <a:xfrm>
            <a:off x="1657350" y="3268980"/>
            <a:ext cx="5334000"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0" name="Group 19"/>
          <p:cNvGrpSpPr/>
          <p:nvPr/>
        </p:nvGrpSpPr>
        <p:grpSpPr>
          <a:xfrm>
            <a:off x="1404938" y="3167064"/>
            <a:ext cx="6343650" cy="1228724"/>
            <a:chOff x="1404938" y="3167064"/>
            <a:chExt cx="6343650" cy="1228724"/>
          </a:xfrm>
        </p:grpSpPr>
        <p:sp>
          <p:nvSpPr>
            <p:cNvPr id="13" name="Rectangle 12"/>
            <p:cNvSpPr/>
            <p:nvPr/>
          </p:nvSpPr>
          <p:spPr>
            <a:xfrm>
              <a:off x="1404938" y="3167064"/>
              <a:ext cx="6343649" cy="328612"/>
            </a:xfrm>
            <a:prstGeom prst="rect">
              <a:avLst/>
            </a:prstGeom>
            <a:solidFill>
              <a:schemeClr val="bg1">
                <a:lumMod val="6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1404938" y="4017169"/>
              <a:ext cx="6343649" cy="378619"/>
            </a:xfrm>
            <a:prstGeom prst="rect">
              <a:avLst/>
            </a:prstGeom>
            <a:solidFill>
              <a:schemeClr val="bg1">
                <a:lumMod val="6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404938" y="3495676"/>
              <a:ext cx="619125" cy="521494"/>
            </a:xfrm>
            <a:prstGeom prst="rect">
              <a:avLst/>
            </a:prstGeom>
            <a:solidFill>
              <a:schemeClr val="bg1">
                <a:lumMod val="6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7100887" y="3495675"/>
              <a:ext cx="647701" cy="521494"/>
            </a:xfrm>
            <a:prstGeom prst="rect">
              <a:avLst/>
            </a:prstGeom>
            <a:solidFill>
              <a:schemeClr val="bg1">
                <a:lumMod val="6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51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animBg="1"/>
      <p:bldP spid="9"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pSp>
        <p:nvGrpSpPr>
          <p:cNvPr id="6" name="Group 5"/>
          <p:cNvGrpSpPr/>
          <p:nvPr/>
        </p:nvGrpSpPr>
        <p:grpSpPr>
          <a:xfrm>
            <a:off x="-266700" y="-33828"/>
            <a:ext cx="9620249" cy="586278"/>
            <a:chOff x="0" y="25"/>
            <a:chExt cx="1004886" cy="369281"/>
          </a:xfrm>
          <a:solidFill>
            <a:srgbClr val="07075D"/>
          </a:solidFill>
        </p:grpSpPr>
        <p:sp>
          <p:nvSpPr>
            <p:cNvPr id="7" name="Rounded Rectangle 6"/>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cxnSp>
        <p:nvCxnSpPr>
          <p:cNvPr id="10" name="Straight Connector 9"/>
          <p:cNvCxnSpPr/>
          <p:nvPr/>
        </p:nvCxnSpPr>
        <p:spPr>
          <a:xfrm flipH="1">
            <a:off x="1657350" y="6965950"/>
            <a:ext cx="5981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4933950" y="1905000"/>
            <a:ext cx="3581400" cy="914400"/>
            <a:chOff x="3048000" y="1905000"/>
            <a:chExt cx="3581400" cy="914400"/>
          </a:xfrm>
        </p:grpSpPr>
        <p:sp>
          <p:nvSpPr>
            <p:cNvPr id="11" name="TextBox 10"/>
            <p:cNvSpPr txBox="1"/>
            <p:nvPr/>
          </p:nvSpPr>
          <p:spPr>
            <a:xfrm>
              <a:off x="4267200" y="2209800"/>
              <a:ext cx="236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Healthy Lifestyle</a:t>
              </a:r>
            </a:p>
          </p:txBody>
        </p:sp>
        <p:sp>
          <p:nvSpPr>
            <p:cNvPr id="4" name="Oval 3"/>
            <p:cNvSpPr/>
            <p:nvPr/>
          </p:nvSpPr>
          <p:spPr>
            <a:xfrm>
              <a:off x="3048000" y="1905000"/>
              <a:ext cx="914400" cy="9144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 name="Group 8"/>
          <p:cNvGrpSpPr/>
          <p:nvPr/>
        </p:nvGrpSpPr>
        <p:grpSpPr>
          <a:xfrm>
            <a:off x="4933950" y="3276600"/>
            <a:ext cx="3581400" cy="914400"/>
            <a:chOff x="3048000" y="3200400"/>
            <a:chExt cx="3581400" cy="914400"/>
          </a:xfrm>
        </p:grpSpPr>
        <p:sp>
          <p:nvSpPr>
            <p:cNvPr id="12" name="TextBox 11"/>
            <p:cNvSpPr txBox="1"/>
            <p:nvPr/>
          </p:nvSpPr>
          <p:spPr>
            <a:xfrm>
              <a:off x="4267200" y="3505200"/>
              <a:ext cx="236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Neutral Lifestyle</a:t>
              </a:r>
            </a:p>
          </p:txBody>
        </p:sp>
        <p:sp>
          <p:nvSpPr>
            <p:cNvPr id="13" name="Oval 12"/>
            <p:cNvSpPr/>
            <p:nvPr/>
          </p:nvSpPr>
          <p:spPr>
            <a:xfrm>
              <a:off x="3048000" y="3200400"/>
              <a:ext cx="914400" cy="914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6" name="Group 15"/>
          <p:cNvGrpSpPr/>
          <p:nvPr/>
        </p:nvGrpSpPr>
        <p:grpSpPr>
          <a:xfrm>
            <a:off x="4933950" y="4648200"/>
            <a:ext cx="3581400" cy="914400"/>
            <a:chOff x="3048000" y="4572000"/>
            <a:chExt cx="3581400" cy="914400"/>
          </a:xfrm>
        </p:grpSpPr>
        <p:sp>
          <p:nvSpPr>
            <p:cNvPr id="14" name="TextBox 13"/>
            <p:cNvSpPr txBox="1"/>
            <p:nvPr/>
          </p:nvSpPr>
          <p:spPr>
            <a:xfrm>
              <a:off x="4267200" y="4876800"/>
              <a:ext cx="236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UN-Healthy Lifestyle</a:t>
              </a:r>
            </a:p>
          </p:txBody>
        </p:sp>
        <p:sp>
          <p:nvSpPr>
            <p:cNvPr id="15" name="Oval 14"/>
            <p:cNvSpPr/>
            <p:nvPr/>
          </p:nvSpPr>
          <p:spPr>
            <a:xfrm>
              <a:off x="3048000" y="4572000"/>
              <a:ext cx="914400" cy="914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5" name="Group 34"/>
          <p:cNvGrpSpPr/>
          <p:nvPr/>
        </p:nvGrpSpPr>
        <p:grpSpPr>
          <a:xfrm>
            <a:off x="5162528" y="2209800"/>
            <a:ext cx="457252" cy="3176715"/>
            <a:chOff x="3276578" y="2209800"/>
            <a:chExt cx="457252" cy="3176715"/>
          </a:xfrm>
        </p:grpSpPr>
        <p:grpSp>
          <p:nvGrpSpPr>
            <p:cNvPr id="32" name="Group 31"/>
            <p:cNvGrpSpPr/>
            <p:nvPr/>
          </p:nvGrpSpPr>
          <p:grpSpPr>
            <a:xfrm>
              <a:off x="3276600" y="2209800"/>
              <a:ext cx="457230" cy="433515"/>
              <a:chOff x="3276600" y="2209800"/>
              <a:chExt cx="457230" cy="433515"/>
            </a:xfrm>
          </p:grpSpPr>
          <p:sp>
            <p:nvSpPr>
              <p:cNvPr id="18" name="Oval 17"/>
              <p:cNvSpPr/>
              <p:nvPr/>
            </p:nvSpPr>
            <p:spPr>
              <a:xfrm>
                <a:off x="3276600" y="2209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3581400" y="2209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Freeform 20"/>
              <p:cNvSpPr/>
              <p:nvPr/>
            </p:nvSpPr>
            <p:spPr>
              <a:xfrm>
                <a:off x="3276622" y="2514600"/>
                <a:ext cx="457208" cy="128715"/>
              </a:xfrm>
              <a:custGeom>
                <a:avLst/>
                <a:gdLst>
                  <a:gd name="connsiteX0" fmla="*/ 0 w 617435"/>
                  <a:gd name="connsiteY0" fmla="*/ 101600 h 469949"/>
                  <a:gd name="connsiteX1" fmla="*/ 311150 w 617435"/>
                  <a:gd name="connsiteY1" fmla="*/ 469900 h 469949"/>
                  <a:gd name="connsiteX2" fmla="*/ 590550 w 617435"/>
                  <a:gd name="connsiteY2" fmla="*/ 127000 h 469949"/>
                  <a:gd name="connsiteX3" fmla="*/ 590550 w 617435"/>
                  <a:gd name="connsiteY3" fmla="*/ 0 h 469949"/>
                  <a:gd name="connsiteX0" fmla="*/ 0 w 590550"/>
                  <a:gd name="connsiteY0" fmla="*/ 0 h 368349"/>
                  <a:gd name="connsiteX1" fmla="*/ 311150 w 590550"/>
                  <a:gd name="connsiteY1" fmla="*/ 368300 h 368349"/>
                  <a:gd name="connsiteX2" fmla="*/ 590550 w 590550"/>
                  <a:gd name="connsiteY2" fmla="*/ 25400 h 368349"/>
                  <a:gd name="connsiteX0" fmla="*/ 0 w 590550"/>
                  <a:gd name="connsiteY0" fmla="*/ 0 h 368307"/>
                  <a:gd name="connsiteX1" fmla="*/ 311150 w 590550"/>
                  <a:gd name="connsiteY1" fmla="*/ 368300 h 368307"/>
                  <a:gd name="connsiteX2" fmla="*/ 590550 w 590550"/>
                  <a:gd name="connsiteY2" fmla="*/ 10051 h 368307"/>
                  <a:gd name="connsiteX0" fmla="*/ 0 w 590550"/>
                  <a:gd name="connsiteY0" fmla="*/ 0 h 368365"/>
                  <a:gd name="connsiteX1" fmla="*/ 311150 w 590550"/>
                  <a:gd name="connsiteY1" fmla="*/ 368300 h 368365"/>
                  <a:gd name="connsiteX2" fmla="*/ 590550 w 590550"/>
                  <a:gd name="connsiteY2" fmla="*/ 10051 h 368365"/>
                  <a:gd name="connsiteX0" fmla="*/ 0 w 590550"/>
                  <a:gd name="connsiteY0" fmla="*/ 0 h 368365"/>
                  <a:gd name="connsiteX1" fmla="*/ 311150 w 590550"/>
                  <a:gd name="connsiteY1" fmla="*/ 368300 h 368365"/>
                  <a:gd name="connsiteX2" fmla="*/ 590550 w 590550"/>
                  <a:gd name="connsiteY2" fmla="*/ 10051 h 368365"/>
                  <a:gd name="connsiteX0" fmla="*/ 0 w 590550"/>
                  <a:gd name="connsiteY0" fmla="*/ 0 h 368334"/>
                  <a:gd name="connsiteX1" fmla="*/ 311150 w 590550"/>
                  <a:gd name="connsiteY1" fmla="*/ 368300 h 368334"/>
                  <a:gd name="connsiteX2" fmla="*/ 590550 w 590550"/>
                  <a:gd name="connsiteY2" fmla="*/ 10051 h 368334"/>
                  <a:gd name="connsiteX0" fmla="*/ 0 w 590550"/>
                  <a:gd name="connsiteY0" fmla="*/ 0 h 368365"/>
                  <a:gd name="connsiteX1" fmla="*/ 311150 w 590550"/>
                  <a:gd name="connsiteY1" fmla="*/ 368300 h 368365"/>
                  <a:gd name="connsiteX2" fmla="*/ 590550 w 590550"/>
                  <a:gd name="connsiteY2" fmla="*/ 10051 h 368365"/>
                  <a:gd name="connsiteX0" fmla="*/ 0 w 590550"/>
                  <a:gd name="connsiteY0" fmla="*/ 0 h 368321"/>
                  <a:gd name="connsiteX1" fmla="*/ 311150 w 590550"/>
                  <a:gd name="connsiteY1" fmla="*/ 368300 h 368321"/>
                  <a:gd name="connsiteX2" fmla="*/ 590550 w 590550"/>
                  <a:gd name="connsiteY2" fmla="*/ 10051 h 368321"/>
                  <a:gd name="connsiteX0" fmla="*/ 29 w 590579"/>
                  <a:gd name="connsiteY0" fmla="*/ 0 h 368321"/>
                  <a:gd name="connsiteX1" fmla="*/ 311179 w 590579"/>
                  <a:gd name="connsiteY1" fmla="*/ 368300 h 368321"/>
                  <a:gd name="connsiteX2" fmla="*/ 590579 w 590579"/>
                  <a:gd name="connsiteY2" fmla="*/ 10051 h 368321"/>
                  <a:gd name="connsiteX0" fmla="*/ 29 w 590579"/>
                  <a:gd name="connsiteY0" fmla="*/ 0 h 368321"/>
                  <a:gd name="connsiteX1" fmla="*/ 311179 w 590579"/>
                  <a:gd name="connsiteY1" fmla="*/ 368300 h 368321"/>
                  <a:gd name="connsiteX2" fmla="*/ 590579 w 590579"/>
                  <a:gd name="connsiteY2" fmla="*/ 10051 h 368321"/>
                  <a:gd name="connsiteX0" fmla="*/ 29 w 590579"/>
                  <a:gd name="connsiteY0" fmla="*/ 0 h 368321"/>
                  <a:gd name="connsiteX1" fmla="*/ 311179 w 590579"/>
                  <a:gd name="connsiteY1" fmla="*/ 368300 h 368321"/>
                  <a:gd name="connsiteX2" fmla="*/ 590579 w 590579"/>
                  <a:gd name="connsiteY2" fmla="*/ 10051 h 368321"/>
                  <a:gd name="connsiteX0" fmla="*/ 29 w 590579"/>
                  <a:gd name="connsiteY0" fmla="*/ 0 h 368410"/>
                  <a:gd name="connsiteX1" fmla="*/ 311179 w 590579"/>
                  <a:gd name="connsiteY1" fmla="*/ 368300 h 368410"/>
                  <a:gd name="connsiteX2" fmla="*/ 590579 w 590579"/>
                  <a:gd name="connsiteY2" fmla="*/ 10051 h 368410"/>
                  <a:gd name="connsiteX0" fmla="*/ 30 w 590580"/>
                  <a:gd name="connsiteY0" fmla="*/ 0 h 313445"/>
                  <a:gd name="connsiteX1" fmla="*/ 308105 w 590580"/>
                  <a:gd name="connsiteY1" fmla="*/ 310736 h 313445"/>
                  <a:gd name="connsiteX2" fmla="*/ 590580 w 590580"/>
                  <a:gd name="connsiteY2" fmla="*/ 10051 h 313445"/>
                  <a:gd name="connsiteX0" fmla="*/ 0 w 590550"/>
                  <a:gd name="connsiteY0" fmla="*/ 0 h 313445"/>
                  <a:gd name="connsiteX1" fmla="*/ 308075 w 590550"/>
                  <a:gd name="connsiteY1" fmla="*/ 310736 h 313445"/>
                  <a:gd name="connsiteX2" fmla="*/ 590550 w 590550"/>
                  <a:gd name="connsiteY2" fmla="*/ 10051 h 313445"/>
                  <a:gd name="connsiteX0" fmla="*/ 0 w 590550"/>
                  <a:gd name="connsiteY0" fmla="*/ 0 h 310907"/>
                  <a:gd name="connsiteX1" fmla="*/ 308075 w 590550"/>
                  <a:gd name="connsiteY1" fmla="*/ 310736 h 310907"/>
                  <a:gd name="connsiteX2" fmla="*/ 590550 w 590550"/>
                  <a:gd name="connsiteY2" fmla="*/ 10051 h 310907"/>
                  <a:gd name="connsiteX0" fmla="*/ 0 w 590550"/>
                  <a:gd name="connsiteY0" fmla="*/ 0 h 311156"/>
                  <a:gd name="connsiteX1" fmla="*/ 308075 w 590550"/>
                  <a:gd name="connsiteY1" fmla="*/ 310736 h 311156"/>
                  <a:gd name="connsiteX2" fmla="*/ 590550 w 590550"/>
                  <a:gd name="connsiteY2" fmla="*/ 10051 h 311156"/>
                </a:gdLst>
                <a:ahLst/>
                <a:cxnLst>
                  <a:cxn ang="0">
                    <a:pos x="connsiteX0" y="connsiteY0"/>
                  </a:cxn>
                  <a:cxn ang="0">
                    <a:pos x="connsiteX1" y="connsiteY1"/>
                  </a:cxn>
                  <a:cxn ang="0">
                    <a:pos x="connsiteX2" y="connsiteY2"/>
                  </a:cxn>
                </a:cxnLst>
                <a:rect l="l" t="t" r="r" b="b"/>
                <a:pathLst>
                  <a:path w="590550" h="311156">
                    <a:moveTo>
                      <a:pt x="0" y="0"/>
                    </a:moveTo>
                    <a:cubicBezTo>
                      <a:pt x="67567" y="341269"/>
                      <a:pt x="245369" y="309060"/>
                      <a:pt x="308075" y="310736"/>
                    </a:cubicBezTo>
                    <a:cubicBezTo>
                      <a:pt x="370781" y="312412"/>
                      <a:pt x="520567" y="322416"/>
                      <a:pt x="590550" y="100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4" name="Group 33"/>
            <p:cNvGrpSpPr/>
            <p:nvPr/>
          </p:nvGrpSpPr>
          <p:grpSpPr>
            <a:xfrm>
              <a:off x="3276600" y="4953000"/>
              <a:ext cx="457230" cy="433515"/>
              <a:chOff x="3276600" y="4953000"/>
              <a:chExt cx="457230" cy="433515"/>
            </a:xfrm>
          </p:grpSpPr>
          <p:sp>
            <p:nvSpPr>
              <p:cNvPr id="25" name="Oval 24"/>
              <p:cNvSpPr/>
              <p:nvPr/>
            </p:nvSpPr>
            <p:spPr>
              <a:xfrm>
                <a:off x="3276600" y="4953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p:cNvSpPr/>
              <p:nvPr/>
            </p:nvSpPr>
            <p:spPr>
              <a:xfrm>
                <a:off x="3581400" y="4953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Freeform 26"/>
              <p:cNvSpPr/>
              <p:nvPr/>
            </p:nvSpPr>
            <p:spPr>
              <a:xfrm flipV="1">
                <a:off x="3276622" y="5257800"/>
                <a:ext cx="457208" cy="128715"/>
              </a:xfrm>
              <a:custGeom>
                <a:avLst/>
                <a:gdLst>
                  <a:gd name="connsiteX0" fmla="*/ 0 w 617435"/>
                  <a:gd name="connsiteY0" fmla="*/ 101600 h 469949"/>
                  <a:gd name="connsiteX1" fmla="*/ 311150 w 617435"/>
                  <a:gd name="connsiteY1" fmla="*/ 469900 h 469949"/>
                  <a:gd name="connsiteX2" fmla="*/ 590550 w 617435"/>
                  <a:gd name="connsiteY2" fmla="*/ 127000 h 469949"/>
                  <a:gd name="connsiteX3" fmla="*/ 590550 w 617435"/>
                  <a:gd name="connsiteY3" fmla="*/ 0 h 469949"/>
                  <a:gd name="connsiteX0" fmla="*/ 0 w 590550"/>
                  <a:gd name="connsiteY0" fmla="*/ 0 h 368349"/>
                  <a:gd name="connsiteX1" fmla="*/ 311150 w 590550"/>
                  <a:gd name="connsiteY1" fmla="*/ 368300 h 368349"/>
                  <a:gd name="connsiteX2" fmla="*/ 590550 w 590550"/>
                  <a:gd name="connsiteY2" fmla="*/ 25400 h 368349"/>
                  <a:gd name="connsiteX0" fmla="*/ 0 w 590550"/>
                  <a:gd name="connsiteY0" fmla="*/ 0 h 368307"/>
                  <a:gd name="connsiteX1" fmla="*/ 311150 w 590550"/>
                  <a:gd name="connsiteY1" fmla="*/ 368300 h 368307"/>
                  <a:gd name="connsiteX2" fmla="*/ 590550 w 590550"/>
                  <a:gd name="connsiteY2" fmla="*/ 10051 h 368307"/>
                  <a:gd name="connsiteX0" fmla="*/ 0 w 590550"/>
                  <a:gd name="connsiteY0" fmla="*/ 0 h 368365"/>
                  <a:gd name="connsiteX1" fmla="*/ 311150 w 590550"/>
                  <a:gd name="connsiteY1" fmla="*/ 368300 h 368365"/>
                  <a:gd name="connsiteX2" fmla="*/ 590550 w 590550"/>
                  <a:gd name="connsiteY2" fmla="*/ 10051 h 368365"/>
                  <a:gd name="connsiteX0" fmla="*/ 0 w 590550"/>
                  <a:gd name="connsiteY0" fmla="*/ 0 h 368365"/>
                  <a:gd name="connsiteX1" fmla="*/ 311150 w 590550"/>
                  <a:gd name="connsiteY1" fmla="*/ 368300 h 368365"/>
                  <a:gd name="connsiteX2" fmla="*/ 590550 w 590550"/>
                  <a:gd name="connsiteY2" fmla="*/ 10051 h 368365"/>
                  <a:gd name="connsiteX0" fmla="*/ 0 w 590550"/>
                  <a:gd name="connsiteY0" fmla="*/ 0 h 368334"/>
                  <a:gd name="connsiteX1" fmla="*/ 311150 w 590550"/>
                  <a:gd name="connsiteY1" fmla="*/ 368300 h 368334"/>
                  <a:gd name="connsiteX2" fmla="*/ 590550 w 590550"/>
                  <a:gd name="connsiteY2" fmla="*/ 10051 h 368334"/>
                  <a:gd name="connsiteX0" fmla="*/ 0 w 590550"/>
                  <a:gd name="connsiteY0" fmla="*/ 0 h 368365"/>
                  <a:gd name="connsiteX1" fmla="*/ 311150 w 590550"/>
                  <a:gd name="connsiteY1" fmla="*/ 368300 h 368365"/>
                  <a:gd name="connsiteX2" fmla="*/ 590550 w 590550"/>
                  <a:gd name="connsiteY2" fmla="*/ 10051 h 368365"/>
                  <a:gd name="connsiteX0" fmla="*/ 0 w 590550"/>
                  <a:gd name="connsiteY0" fmla="*/ 0 h 368321"/>
                  <a:gd name="connsiteX1" fmla="*/ 311150 w 590550"/>
                  <a:gd name="connsiteY1" fmla="*/ 368300 h 368321"/>
                  <a:gd name="connsiteX2" fmla="*/ 590550 w 590550"/>
                  <a:gd name="connsiteY2" fmla="*/ 10051 h 368321"/>
                  <a:gd name="connsiteX0" fmla="*/ 29 w 590579"/>
                  <a:gd name="connsiteY0" fmla="*/ 0 h 368321"/>
                  <a:gd name="connsiteX1" fmla="*/ 311179 w 590579"/>
                  <a:gd name="connsiteY1" fmla="*/ 368300 h 368321"/>
                  <a:gd name="connsiteX2" fmla="*/ 590579 w 590579"/>
                  <a:gd name="connsiteY2" fmla="*/ 10051 h 368321"/>
                  <a:gd name="connsiteX0" fmla="*/ 29 w 590579"/>
                  <a:gd name="connsiteY0" fmla="*/ 0 h 368321"/>
                  <a:gd name="connsiteX1" fmla="*/ 311179 w 590579"/>
                  <a:gd name="connsiteY1" fmla="*/ 368300 h 368321"/>
                  <a:gd name="connsiteX2" fmla="*/ 590579 w 590579"/>
                  <a:gd name="connsiteY2" fmla="*/ 10051 h 368321"/>
                  <a:gd name="connsiteX0" fmla="*/ 29 w 590579"/>
                  <a:gd name="connsiteY0" fmla="*/ 0 h 368321"/>
                  <a:gd name="connsiteX1" fmla="*/ 311179 w 590579"/>
                  <a:gd name="connsiteY1" fmla="*/ 368300 h 368321"/>
                  <a:gd name="connsiteX2" fmla="*/ 590579 w 590579"/>
                  <a:gd name="connsiteY2" fmla="*/ 10051 h 368321"/>
                  <a:gd name="connsiteX0" fmla="*/ 29 w 590579"/>
                  <a:gd name="connsiteY0" fmla="*/ 0 h 368410"/>
                  <a:gd name="connsiteX1" fmla="*/ 311179 w 590579"/>
                  <a:gd name="connsiteY1" fmla="*/ 368300 h 368410"/>
                  <a:gd name="connsiteX2" fmla="*/ 590579 w 590579"/>
                  <a:gd name="connsiteY2" fmla="*/ 10051 h 368410"/>
                  <a:gd name="connsiteX0" fmla="*/ 30 w 590580"/>
                  <a:gd name="connsiteY0" fmla="*/ 0 h 313445"/>
                  <a:gd name="connsiteX1" fmla="*/ 308105 w 590580"/>
                  <a:gd name="connsiteY1" fmla="*/ 310736 h 313445"/>
                  <a:gd name="connsiteX2" fmla="*/ 590580 w 590580"/>
                  <a:gd name="connsiteY2" fmla="*/ 10051 h 313445"/>
                  <a:gd name="connsiteX0" fmla="*/ 0 w 590550"/>
                  <a:gd name="connsiteY0" fmla="*/ 0 h 313445"/>
                  <a:gd name="connsiteX1" fmla="*/ 308075 w 590550"/>
                  <a:gd name="connsiteY1" fmla="*/ 310736 h 313445"/>
                  <a:gd name="connsiteX2" fmla="*/ 590550 w 590550"/>
                  <a:gd name="connsiteY2" fmla="*/ 10051 h 313445"/>
                  <a:gd name="connsiteX0" fmla="*/ 0 w 590550"/>
                  <a:gd name="connsiteY0" fmla="*/ 0 h 310907"/>
                  <a:gd name="connsiteX1" fmla="*/ 308075 w 590550"/>
                  <a:gd name="connsiteY1" fmla="*/ 310736 h 310907"/>
                  <a:gd name="connsiteX2" fmla="*/ 590550 w 590550"/>
                  <a:gd name="connsiteY2" fmla="*/ 10051 h 310907"/>
                  <a:gd name="connsiteX0" fmla="*/ 0 w 590550"/>
                  <a:gd name="connsiteY0" fmla="*/ 0 h 311156"/>
                  <a:gd name="connsiteX1" fmla="*/ 308075 w 590550"/>
                  <a:gd name="connsiteY1" fmla="*/ 310736 h 311156"/>
                  <a:gd name="connsiteX2" fmla="*/ 590550 w 590550"/>
                  <a:gd name="connsiteY2" fmla="*/ 10051 h 311156"/>
                </a:gdLst>
                <a:ahLst/>
                <a:cxnLst>
                  <a:cxn ang="0">
                    <a:pos x="connsiteX0" y="connsiteY0"/>
                  </a:cxn>
                  <a:cxn ang="0">
                    <a:pos x="connsiteX1" y="connsiteY1"/>
                  </a:cxn>
                  <a:cxn ang="0">
                    <a:pos x="connsiteX2" y="connsiteY2"/>
                  </a:cxn>
                </a:cxnLst>
                <a:rect l="l" t="t" r="r" b="b"/>
                <a:pathLst>
                  <a:path w="590550" h="311156">
                    <a:moveTo>
                      <a:pt x="0" y="0"/>
                    </a:moveTo>
                    <a:cubicBezTo>
                      <a:pt x="67567" y="341269"/>
                      <a:pt x="245369" y="309060"/>
                      <a:pt x="308075" y="310736"/>
                    </a:cubicBezTo>
                    <a:cubicBezTo>
                      <a:pt x="370781" y="312412"/>
                      <a:pt x="520567" y="322416"/>
                      <a:pt x="590550" y="100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3" name="Group 32"/>
            <p:cNvGrpSpPr/>
            <p:nvPr/>
          </p:nvGrpSpPr>
          <p:grpSpPr>
            <a:xfrm>
              <a:off x="3276578" y="3581400"/>
              <a:ext cx="457222" cy="381000"/>
              <a:chOff x="3276578" y="3581400"/>
              <a:chExt cx="457222" cy="381000"/>
            </a:xfrm>
          </p:grpSpPr>
          <p:sp>
            <p:nvSpPr>
              <p:cNvPr id="22" name="Oval 21"/>
              <p:cNvSpPr/>
              <p:nvPr/>
            </p:nvSpPr>
            <p:spPr>
              <a:xfrm>
                <a:off x="3276578" y="35814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p:cNvSpPr/>
              <p:nvPr/>
            </p:nvSpPr>
            <p:spPr>
              <a:xfrm>
                <a:off x="3581378" y="35814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Straight Connector 28"/>
              <p:cNvCxnSpPr/>
              <p:nvPr/>
            </p:nvCxnSpPr>
            <p:spPr>
              <a:xfrm>
                <a:off x="3276600" y="3962400"/>
                <a:ext cx="45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0" name="Oval 29"/>
          <p:cNvSpPr/>
          <p:nvPr/>
        </p:nvSpPr>
        <p:spPr>
          <a:xfrm>
            <a:off x="1435100" y="3282950"/>
            <a:ext cx="914400" cy="914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Multiply 16"/>
          <p:cNvSpPr/>
          <p:nvPr/>
        </p:nvSpPr>
        <p:spPr>
          <a:xfrm>
            <a:off x="971550" y="2857500"/>
            <a:ext cx="1828800" cy="1771650"/>
          </a:xfrm>
          <a:prstGeom prst="mathMultiply">
            <a:avLst/>
          </a:prstGeom>
          <a:solidFill>
            <a:schemeClr val="tx1">
              <a:alpha val="8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9024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6700" y="-33828"/>
            <a:ext cx="9620249" cy="586278"/>
            <a:chOff x="0" y="25"/>
            <a:chExt cx="1004886" cy="369281"/>
          </a:xfrm>
          <a:solidFill>
            <a:srgbClr val="07075D"/>
          </a:solidFill>
        </p:grpSpPr>
        <p:sp>
          <p:nvSpPr>
            <p:cNvPr id="7" name="Rounded Rectangle 6"/>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838200"/>
            <a:ext cx="237008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flipH="1">
            <a:off x="-2057400" y="4572000"/>
            <a:ext cx="1828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6324600"/>
            <a:ext cx="9144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Entire Study Population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8686" y="809623"/>
            <a:ext cx="2433716"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59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6700" y="-33828"/>
            <a:ext cx="9620249" cy="586278"/>
            <a:chOff x="0" y="25"/>
            <a:chExt cx="1004886" cy="369281"/>
          </a:xfrm>
          <a:solidFill>
            <a:srgbClr val="07075D"/>
          </a:solidFill>
        </p:grpSpPr>
        <p:sp>
          <p:nvSpPr>
            <p:cNvPr id="7" name="Rounded Rectangle 6"/>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838200"/>
            <a:ext cx="237008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flipH="1">
            <a:off x="-2057400" y="4572000"/>
            <a:ext cx="1828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6324600"/>
            <a:ext cx="9144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Entire Study Population</a:t>
            </a:r>
          </a:p>
        </p:txBody>
      </p:sp>
    </p:spTree>
    <p:extLst>
      <p:ext uri="{BB962C8B-B14F-4D97-AF65-F5344CB8AC3E}">
        <p14:creationId xmlns:p14="http://schemas.microsoft.com/office/powerpoint/2010/main" val="228966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6700" y="-33828"/>
            <a:ext cx="9620249" cy="586278"/>
            <a:chOff x="0" y="25"/>
            <a:chExt cx="1004886" cy="369281"/>
          </a:xfrm>
          <a:solidFill>
            <a:srgbClr val="07075D"/>
          </a:solidFill>
        </p:grpSpPr>
        <p:sp>
          <p:nvSpPr>
            <p:cNvPr id="7" name="Rounded Rectangle 6"/>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grpSp>
        <p:nvGrpSpPr>
          <p:cNvPr id="11" name="Group 10"/>
          <p:cNvGrpSpPr/>
          <p:nvPr/>
        </p:nvGrpSpPr>
        <p:grpSpPr>
          <a:xfrm>
            <a:off x="1066800" y="762000"/>
            <a:ext cx="7010400" cy="5943600"/>
            <a:chOff x="1066800" y="762000"/>
            <a:chExt cx="7010400" cy="5943600"/>
          </a:xfrm>
          <a:solidFill>
            <a:srgbClr val="280099"/>
          </a:solidFill>
        </p:grpSpPr>
        <p:sp>
          <p:nvSpPr>
            <p:cNvPr id="4" name="Rectangle 3"/>
            <p:cNvSpPr/>
            <p:nvPr/>
          </p:nvSpPr>
          <p:spPr>
            <a:xfrm>
              <a:off x="1066800" y="762000"/>
              <a:ext cx="7010400" cy="594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 name="Straight Connector 9"/>
          <p:cNvCxnSpPr/>
          <p:nvPr/>
        </p:nvCxnSpPr>
        <p:spPr>
          <a:xfrm flipH="1">
            <a:off x="-2286000" y="6248400"/>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2590800" y="838200"/>
            <a:ext cx="533400" cy="54102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0"/>
          <p:cNvSpPr txBox="1"/>
          <p:nvPr/>
        </p:nvSpPr>
        <p:spPr>
          <a:xfrm>
            <a:off x="2895600" y="2590800"/>
            <a:ext cx="3352800" cy="461665"/>
          </a:xfrm>
          <a:prstGeom prst="rect">
            <a:avLst/>
          </a:prstGeom>
          <a:solidFill>
            <a:srgbClr val="0C0CA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a:ea typeface="+mn-ea"/>
                <a:cs typeface="+mn-cs"/>
              </a:rPr>
              <a:t>Intention-To-Treat</a:t>
            </a:r>
          </a:p>
        </p:txBody>
      </p:sp>
      <p:sp>
        <p:nvSpPr>
          <p:cNvPr id="22" name="TextBox 21"/>
          <p:cNvSpPr txBox="1"/>
          <p:nvPr/>
        </p:nvSpPr>
        <p:spPr>
          <a:xfrm>
            <a:off x="0" y="6324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1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Intervention                                                                                       Control</a:t>
            </a:r>
          </a:p>
        </p:txBody>
      </p:sp>
      <p:sp>
        <p:nvSpPr>
          <p:cNvPr id="24" name="Right Brace 23"/>
          <p:cNvSpPr/>
          <p:nvPr/>
        </p:nvSpPr>
        <p:spPr>
          <a:xfrm flipH="1">
            <a:off x="6019800" y="838200"/>
            <a:ext cx="533400" cy="54102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3" name="Straight Connector 22"/>
          <p:cNvCxnSpPr/>
          <p:nvPr/>
        </p:nvCxnSpPr>
        <p:spPr>
          <a:xfrm>
            <a:off x="3505200" y="3581400"/>
            <a:ext cx="2133600" cy="0"/>
          </a:xfrm>
          <a:prstGeom prst="line">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362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6700" y="-33828"/>
            <a:ext cx="9620249" cy="586278"/>
            <a:chOff x="0" y="25"/>
            <a:chExt cx="1004886" cy="369281"/>
          </a:xfrm>
          <a:solidFill>
            <a:srgbClr val="07075D"/>
          </a:solidFill>
        </p:grpSpPr>
        <p:sp>
          <p:nvSpPr>
            <p:cNvPr id="7" name="Rounded Rectangle 6"/>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grpSp>
        <p:nvGrpSpPr>
          <p:cNvPr id="11" name="Group 10"/>
          <p:cNvGrpSpPr/>
          <p:nvPr/>
        </p:nvGrpSpPr>
        <p:grpSpPr>
          <a:xfrm>
            <a:off x="1066800" y="762000"/>
            <a:ext cx="7010400" cy="5943600"/>
            <a:chOff x="1066800" y="762000"/>
            <a:chExt cx="7010400" cy="5943600"/>
          </a:xfrm>
          <a:solidFill>
            <a:srgbClr val="280099"/>
          </a:solidFill>
        </p:grpSpPr>
        <p:sp>
          <p:nvSpPr>
            <p:cNvPr id="4" name="Rectangle 3"/>
            <p:cNvSpPr/>
            <p:nvPr/>
          </p:nvSpPr>
          <p:spPr>
            <a:xfrm>
              <a:off x="1066800" y="762000"/>
              <a:ext cx="7010400" cy="594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 name="Straight Connector 9"/>
          <p:cNvCxnSpPr/>
          <p:nvPr/>
        </p:nvCxnSpPr>
        <p:spPr>
          <a:xfrm flipH="1">
            <a:off x="-2286000" y="6248400"/>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2590800" y="838200"/>
            <a:ext cx="533400" cy="54102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0"/>
          <p:cNvSpPr txBox="1"/>
          <p:nvPr/>
        </p:nvSpPr>
        <p:spPr>
          <a:xfrm>
            <a:off x="2895600" y="2590800"/>
            <a:ext cx="3352800" cy="461665"/>
          </a:xfrm>
          <a:prstGeom prst="rect">
            <a:avLst/>
          </a:prstGeom>
          <a:solidFill>
            <a:srgbClr val="0C0CA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a:ea typeface="+mn-ea"/>
                <a:cs typeface="+mn-cs"/>
              </a:rPr>
              <a:t>Intention-To-Treat</a:t>
            </a:r>
          </a:p>
        </p:txBody>
      </p:sp>
      <p:sp>
        <p:nvSpPr>
          <p:cNvPr id="22" name="TextBox 21"/>
          <p:cNvSpPr txBox="1"/>
          <p:nvPr/>
        </p:nvSpPr>
        <p:spPr>
          <a:xfrm>
            <a:off x="0" y="6324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1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Intervention                                                                                       Control</a:t>
            </a:r>
          </a:p>
        </p:txBody>
      </p:sp>
      <p:sp>
        <p:nvSpPr>
          <p:cNvPr id="24" name="Right Brace 23"/>
          <p:cNvSpPr/>
          <p:nvPr/>
        </p:nvSpPr>
        <p:spPr>
          <a:xfrm flipH="1">
            <a:off x="6019800" y="838200"/>
            <a:ext cx="533400" cy="54102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3" name="Straight Connector 22"/>
          <p:cNvCxnSpPr/>
          <p:nvPr/>
        </p:nvCxnSpPr>
        <p:spPr>
          <a:xfrm>
            <a:off x="3505200" y="3581400"/>
            <a:ext cx="2133600" cy="0"/>
          </a:xfrm>
          <a:prstGeom prst="line">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66800" y="762000"/>
            <a:ext cx="1447800" cy="3581400"/>
          </a:xfrm>
          <a:prstGeom prst="rect">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1792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6700" y="-33828"/>
            <a:ext cx="9620249" cy="586278"/>
            <a:chOff x="0" y="25"/>
            <a:chExt cx="1004886" cy="369281"/>
          </a:xfrm>
          <a:solidFill>
            <a:srgbClr val="07075D"/>
          </a:solidFill>
        </p:grpSpPr>
        <p:sp>
          <p:nvSpPr>
            <p:cNvPr id="7" name="Rounded Rectangle 6"/>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grpSp>
        <p:nvGrpSpPr>
          <p:cNvPr id="11" name="Group 10"/>
          <p:cNvGrpSpPr/>
          <p:nvPr/>
        </p:nvGrpSpPr>
        <p:grpSpPr>
          <a:xfrm>
            <a:off x="1066800" y="762000"/>
            <a:ext cx="7010400" cy="5943600"/>
            <a:chOff x="1066800" y="762000"/>
            <a:chExt cx="7010400" cy="5943600"/>
          </a:xfrm>
          <a:solidFill>
            <a:srgbClr val="280099"/>
          </a:solidFill>
        </p:grpSpPr>
        <p:sp>
          <p:nvSpPr>
            <p:cNvPr id="4" name="Rectangle 3"/>
            <p:cNvSpPr/>
            <p:nvPr/>
          </p:nvSpPr>
          <p:spPr>
            <a:xfrm>
              <a:off x="1066800" y="762000"/>
              <a:ext cx="7010400" cy="594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 name="Straight Connector 9"/>
          <p:cNvCxnSpPr/>
          <p:nvPr/>
        </p:nvCxnSpPr>
        <p:spPr>
          <a:xfrm flipH="1">
            <a:off x="-2286000" y="6248400"/>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2590800" y="838200"/>
            <a:ext cx="533400" cy="35052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0"/>
          <p:cNvSpPr txBox="1"/>
          <p:nvPr/>
        </p:nvSpPr>
        <p:spPr>
          <a:xfrm>
            <a:off x="3200400" y="1524000"/>
            <a:ext cx="2514600" cy="461665"/>
          </a:xfrm>
          <a:prstGeom prst="rect">
            <a:avLst/>
          </a:prstGeom>
          <a:solidFill>
            <a:srgbClr val="2800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a:ea typeface="+mn-ea"/>
                <a:cs typeface="+mn-cs"/>
              </a:rPr>
              <a:t>Per Protocol</a:t>
            </a:r>
          </a:p>
        </p:txBody>
      </p:sp>
      <p:sp>
        <p:nvSpPr>
          <p:cNvPr id="22" name="TextBox 21"/>
          <p:cNvSpPr txBox="1"/>
          <p:nvPr/>
        </p:nvSpPr>
        <p:spPr>
          <a:xfrm>
            <a:off x="0" y="6324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1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Intervention                                                                                       Control</a:t>
            </a:r>
          </a:p>
        </p:txBody>
      </p:sp>
      <p:sp>
        <p:nvSpPr>
          <p:cNvPr id="24" name="Right Brace 23"/>
          <p:cNvSpPr/>
          <p:nvPr/>
        </p:nvSpPr>
        <p:spPr>
          <a:xfrm flipH="1">
            <a:off x="6019800" y="838200"/>
            <a:ext cx="533400" cy="54102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3" name="Straight Connector 22"/>
          <p:cNvCxnSpPr/>
          <p:nvPr/>
        </p:nvCxnSpPr>
        <p:spPr>
          <a:xfrm>
            <a:off x="3429000" y="2667000"/>
            <a:ext cx="2362200" cy="838200"/>
          </a:xfrm>
          <a:prstGeom prst="line">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66800" y="762000"/>
            <a:ext cx="1447800" cy="3581400"/>
          </a:xfrm>
          <a:prstGeom prst="rect">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838200"/>
            <a:ext cx="1170043" cy="5410199"/>
          </a:xfrm>
          <a:prstGeom prst="rect">
            <a:avLst/>
          </a:prstGeom>
          <a:solidFill>
            <a:srgbClr val="0C0CA8"/>
          </a:solidFill>
          <a:ln>
            <a:noFill/>
          </a:ln>
          <a:effectLst/>
        </p:spPr>
      </p:pic>
    </p:spTree>
    <p:extLst>
      <p:ext uri="{BB962C8B-B14F-4D97-AF65-F5344CB8AC3E}">
        <p14:creationId xmlns:p14="http://schemas.microsoft.com/office/powerpoint/2010/main" val="3624048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42"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outHorizontal)">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6700" y="-33828"/>
            <a:ext cx="9620249" cy="586278"/>
            <a:chOff x="0" y="25"/>
            <a:chExt cx="1004886" cy="369281"/>
          </a:xfrm>
          <a:solidFill>
            <a:srgbClr val="07075D"/>
          </a:solidFill>
        </p:grpSpPr>
        <p:sp>
          <p:nvSpPr>
            <p:cNvPr id="7" name="Rounded Rectangle 6"/>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grpSp>
        <p:nvGrpSpPr>
          <p:cNvPr id="11" name="Group 10"/>
          <p:cNvGrpSpPr/>
          <p:nvPr/>
        </p:nvGrpSpPr>
        <p:grpSpPr>
          <a:xfrm>
            <a:off x="1066800" y="762000"/>
            <a:ext cx="7010400" cy="5943600"/>
            <a:chOff x="1066800" y="762000"/>
            <a:chExt cx="7010400" cy="5943600"/>
          </a:xfrm>
          <a:solidFill>
            <a:srgbClr val="280099"/>
          </a:solidFill>
        </p:grpSpPr>
        <p:sp>
          <p:nvSpPr>
            <p:cNvPr id="4" name="Rectangle 3"/>
            <p:cNvSpPr/>
            <p:nvPr/>
          </p:nvSpPr>
          <p:spPr>
            <a:xfrm>
              <a:off x="1066800" y="762000"/>
              <a:ext cx="7010400" cy="594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 name="Straight Connector 9"/>
          <p:cNvCxnSpPr/>
          <p:nvPr/>
        </p:nvCxnSpPr>
        <p:spPr>
          <a:xfrm flipH="1">
            <a:off x="-2286000" y="6248400"/>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0" y="6324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1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Intervention                                                                                       Control</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838200"/>
            <a:ext cx="1170043" cy="5410199"/>
          </a:xfrm>
          <a:prstGeom prst="rect">
            <a:avLst/>
          </a:prstGeom>
          <a:solidFill>
            <a:srgbClr val="0C0CA8"/>
          </a:solidFill>
          <a:ln>
            <a:noFill/>
          </a:ln>
          <a:effectLst/>
        </p:spPr>
      </p:pic>
      <p:sp>
        <p:nvSpPr>
          <p:cNvPr id="18" name="Rectangle 17"/>
          <p:cNvSpPr/>
          <p:nvPr/>
        </p:nvSpPr>
        <p:spPr>
          <a:xfrm>
            <a:off x="1066800" y="762000"/>
            <a:ext cx="1447800" cy="3581400"/>
          </a:xfrm>
          <a:prstGeom prst="rect">
            <a:avLst/>
          </a:prstGeom>
          <a:solidFill>
            <a:srgbClr val="280099"/>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E872784C-8FD0-AD39-E390-49D04C34285F}"/>
              </a:ext>
            </a:extLst>
          </p:cNvPr>
          <p:cNvSpPr/>
          <p:nvPr/>
        </p:nvSpPr>
        <p:spPr>
          <a:xfrm>
            <a:off x="1219199" y="838198"/>
            <a:ext cx="1170044" cy="3453205"/>
          </a:xfrm>
          <a:prstGeom prst="rect">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97731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Horizontal)">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1A495-2C02-4C7A-249E-96E46E63DD78}"/>
              </a:ext>
            </a:extLst>
          </p:cNvPr>
          <p:cNvSpPr>
            <a:spLocks noGrp="1"/>
          </p:cNvSpPr>
          <p:nvPr>
            <p:ph type="title"/>
          </p:nvPr>
        </p:nvSpPr>
        <p:spPr>
          <a:xfrm>
            <a:off x="628650" y="365126"/>
            <a:ext cx="7886700" cy="862783"/>
          </a:xfrm>
        </p:spPr>
        <p:txBody>
          <a:bodyPr/>
          <a:lstStyle/>
          <a:p>
            <a:pPr algn="ctr"/>
            <a:r>
              <a:rPr lang="en-US" b="1" dirty="0">
                <a:solidFill>
                  <a:srgbClr val="0070C0"/>
                </a:solidFill>
              </a:rPr>
              <a:t>Outline</a:t>
            </a:r>
          </a:p>
        </p:txBody>
      </p:sp>
      <p:sp>
        <p:nvSpPr>
          <p:cNvPr id="3" name="Content Placeholder 2">
            <a:extLst>
              <a:ext uri="{FF2B5EF4-FFF2-40B4-BE49-F238E27FC236}">
                <a16:creationId xmlns:a16="http://schemas.microsoft.com/office/drawing/2014/main" id="{5792FCA3-4E1D-530A-0964-939D2E1BC36E}"/>
              </a:ext>
            </a:extLst>
          </p:cNvPr>
          <p:cNvSpPr>
            <a:spLocks noGrp="1"/>
          </p:cNvSpPr>
          <p:nvPr>
            <p:ph idx="1"/>
          </p:nvPr>
        </p:nvSpPr>
        <p:spPr/>
        <p:txBody>
          <a:bodyPr>
            <a:normAutofit lnSpcReduction="10000"/>
          </a:bodyPr>
          <a:lstStyle/>
          <a:p>
            <a:pPr marL="514350" indent="-514350">
              <a:buFont typeface="+mj-lt"/>
              <a:buAutoNum type="arabicPeriod"/>
            </a:pPr>
            <a:r>
              <a:rPr lang="en-US" dirty="0"/>
              <a:t>National Polyp Study</a:t>
            </a:r>
          </a:p>
          <a:p>
            <a:pPr marL="971550" lvl="1" indent="-514350">
              <a:buFont typeface="+mj-lt"/>
              <a:buAutoNum type="arabicPeriod"/>
            </a:pPr>
            <a:r>
              <a:rPr lang="en-US" dirty="0"/>
              <a:t>History</a:t>
            </a:r>
          </a:p>
          <a:p>
            <a:pPr marL="971550" lvl="1" indent="-514350">
              <a:buFont typeface="+mj-lt"/>
              <a:buAutoNum type="arabicPeriod"/>
            </a:pPr>
            <a:r>
              <a:rPr lang="en-US" dirty="0"/>
              <a:t>Design</a:t>
            </a:r>
          </a:p>
          <a:p>
            <a:pPr marL="971550" lvl="1" indent="-514350">
              <a:buFont typeface="+mj-lt"/>
              <a:buAutoNum type="arabicPeriod"/>
            </a:pPr>
            <a:r>
              <a:rPr lang="en-US" dirty="0"/>
              <a:t>Results</a:t>
            </a:r>
          </a:p>
          <a:p>
            <a:pPr marL="514350" indent="-514350">
              <a:buFont typeface="+mj-lt"/>
              <a:buAutoNum type="arabicPeriod"/>
            </a:pPr>
            <a:r>
              <a:rPr lang="en-US" dirty="0"/>
              <a:t>Flexible Sigmoidoscopy Trials</a:t>
            </a:r>
          </a:p>
          <a:p>
            <a:pPr marL="971550" lvl="1" indent="-514350">
              <a:buFont typeface="+mj-lt"/>
              <a:buAutoNum type="arabicPeriod"/>
            </a:pPr>
            <a:r>
              <a:rPr lang="en-US" dirty="0"/>
              <a:t>Epidemiology principles</a:t>
            </a:r>
          </a:p>
          <a:p>
            <a:pPr marL="971550" lvl="1" indent="-514350">
              <a:buFont typeface="+mj-lt"/>
              <a:buAutoNum type="arabicPeriod"/>
            </a:pPr>
            <a:r>
              <a:rPr lang="en-US" dirty="0"/>
              <a:t>Design</a:t>
            </a:r>
          </a:p>
          <a:p>
            <a:pPr marL="971550" lvl="1" indent="-514350">
              <a:buFont typeface="+mj-lt"/>
              <a:buAutoNum type="arabicPeriod"/>
            </a:pPr>
            <a:r>
              <a:rPr lang="en-US" dirty="0"/>
              <a:t>Results</a:t>
            </a:r>
          </a:p>
          <a:p>
            <a:pPr marL="514350" indent="-514350">
              <a:buFont typeface="+mj-lt"/>
              <a:buAutoNum type="arabicPeriod"/>
            </a:pPr>
            <a:r>
              <a:rPr lang="en-US" dirty="0" err="1"/>
              <a:t>NordICC</a:t>
            </a:r>
            <a:r>
              <a:rPr lang="en-US" dirty="0"/>
              <a:t> Trial</a:t>
            </a:r>
          </a:p>
          <a:p>
            <a:pPr marL="971550" lvl="1" indent="-514350">
              <a:buFont typeface="+mj-lt"/>
              <a:buAutoNum type="arabicPeriod"/>
            </a:pPr>
            <a:r>
              <a:rPr lang="en-US" dirty="0"/>
              <a:t>Design</a:t>
            </a:r>
          </a:p>
          <a:p>
            <a:pPr marL="971550" lvl="1" indent="-514350">
              <a:buFont typeface="+mj-lt"/>
              <a:buAutoNum type="arabicPeriod"/>
            </a:pPr>
            <a:r>
              <a:rPr lang="en-US" dirty="0"/>
              <a:t>Results</a:t>
            </a:r>
          </a:p>
        </p:txBody>
      </p:sp>
    </p:spTree>
    <p:extLst>
      <p:ext uri="{BB962C8B-B14F-4D97-AF65-F5344CB8AC3E}">
        <p14:creationId xmlns:p14="http://schemas.microsoft.com/office/powerpoint/2010/main" val="3601602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6700" y="-33828"/>
            <a:ext cx="9620249" cy="586278"/>
            <a:chOff x="0" y="25"/>
            <a:chExt cx="1004886" cy="369281"/>
          </a:xfrm>
          <a:solidFill>
            <a:srgbClr val="07075D"/>
          </a:solidFill>
        </p:grpSpPr>
        <p:sp>
          <p:nvSpPr>
            <p:cNvPr id="7" name="Rounded Rectangle 6"/>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sp>
        <p:nvSpPr>
          <p:cNvPr id="4" name="Rectangle 3"/>
          <p:cNvSpPr/>
          <p:nvPr/>
        </p:nvSpPr>
        <p:spPr>
          <a:xfrm>
            <a:off x="1066800" y="762000"/>
            <a:ext cx="7010400" cy="5943600"/>
          </a:xfrm>
          <a:prstGeom prst="rect">
            <a:avLst/>
          </a:prstGeom>
          <a:solidFill>
            <a:srgbClr val="28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838200"/>
            <a:ext cx="1170044" cy="5410200"/>
          </a:xfrm>
          <a:prstGeom prst="rect">
            <a:avLst/>
          </a:prstGeom>
          <a:solidFill>
            <a:srgbClr val="28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flipH="1">
            <a:off x="-2286000" y="6248400"/>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0" y="6324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1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Intervention                                                                                       Control</a:t>
            </a:r>
          </a:p>
        </p:txBody>
      </p:sp>
      <p:grpSp>
        <p:nvGrpSpPr>
          <p:cNvPr id="13" name="Group 12"/>
          <p:cNvGrpSpPr>
            <a:grpSpLocks noChangeAspect="1"/>
          </p:cNvGrpSpPr>
          <p:nvPr/>
        </p:nvGrpSpPr>
        <p:grpSpPr>
          <a:xfrm>
            <a:off x="1184200" y="838200"/>
            <a:ext cx="1175807" cy="5424743"/>
            <a:chOff x="0" y="0"/>
            <a:chExt cx="2235200" cy="10312400"/>
          </a:xfrm>
        </p:grpSpPr>
        <p:sp>
          <p:nvSpPr>
            <p:cNvPr id="14" name="Oval 13"/>
            <p:cNvSpPr/>
            <p:nvPr/>
          </p:nvSpPr>
          <p:spPr>
            <a:xfrm>
              <a:off x="0" y="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152400" y="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304800" y="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p:cNvSpPr/>
            <p:nvPr/>
          </p:nvSpPr>
          <p:spPr>
            <a:xfrm>
              <a:off x="457200" y="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609600" y="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762000" y="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p:nvPr/>
          </p:nvSpPr>
          <p:spPr>
            <a:xfrm>
              <a:off x="914400" y="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3" name="Oval 22"/>
            <p:cNvSpPr/>
            <p:nvPr/>
          </p:nvSpPr>
          <p:spPr>
            <a:xfrm>
              <a:off x="1066800" y="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p:cNvSpPr/>
            <p:nvPr/>
          </p:nvSpPr>
          <p:spPr>
            <a:xfrm>
              <a:off x="1219200" y="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p:cNvSpPr/>
            <p:nvPr/>
          </p:nvSpPr>
          <p:spPr>
            <a:xfrm>
              <a:off x="1371600" y="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p:cNvSpPr/>
            <p:nvPr/>
          </p:nvSpPr>
          <p:spPr>
            <a:xfrm>
              <a:off x="1524000" y="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p:cNvSpPr/>
            <p:nvPr/>
          </p:nvSpPr>
          <p:spPr>
            <a:xfrm>
              <a:off x="1676400" y="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p:cNvSpPr/>
            <p:nvPr/>
          </p:nvSpPr>
          <p:spPr>
            <a:xfrm>
              <a:off x="1828800" y="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9" name="Oval 28"/>
            <p:cNvSpPr/>
            <p:nvPr/>
          </p:nvSpPr>
          <p:spPr>
            <a:xfrm>
              <a:off x="1981200" y="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2133600" y="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0" y="152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p:cNvSpPr/>
            <p:nvPr/>
          </p:nvSpPr>
          <p:spPr>
            <a:xfrm>
              <a:off x="152400" y="15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p:cNvSpPr/>
            <p:nvPr/>
          </p:nvSpPr>
          <p:spPr>
            <a:xfrm>
              <a:off x="304800" y="15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4" name="Oval 33"/>
            <p:cNvSpPr/>
            <p:nvPr/>
          </p:nvSpPr>
          <p:spPr>
            <a:xfrm>
              <a:off x="457200" y="152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p:cNvSpPr/>
            <p:nvPr/>
          </p:nvSpPr>
          <p:spPr>
            <a:xfrm>
              <a:off x="609600" y="15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p:cNvSpPr/>
            <p:nvPr/>
          </p:nvSpPr>
          <p:spPr>
            <a:xfrm>
              <a:off x="762000" y="15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p:cNvSpPr/>
            <p:nvPr/>
          </p:nvSpPr>
          <p:spPr>
            <a:xfrm>
              <a:off x="914400" y="15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p:cNvSpPr/>
            <p:nvPr/>
          </p:nvSpPr>
          <p:spPr>
            <a:xfrm>
              <a:off x="1066800" y="15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p:cNvSpPr/>
            <p:nvPr/>
          </p:nvSpPr>
          <p:spPr>
            <a:xfrm>
              <a:off x="1219200" y="15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p:cNvSpPr/>
            <p:nvPr/>
          </p:nvSpPr>
          <p:spPr>
            <a:xfrm>
              <a:off x="1371600" y="15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p:cNvSpPr/>
            <p:nvPr/>
          </p:nvSpPr>
          <p:spPr>
            <a:xfrm>
              <a:off x="1524000" y="15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1676400" y="15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1828800" y="15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1981200" y="15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5" name="Oval 44"/>
            <p:cNvSpPr/>
            <p:nvPr/>
          </p:nvSpPr>
          <p:spPr>
            <a:xfrm>
              <a:off x="2133600" y="15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p:cNvSpPr/>
            <p:nvPr/>
          </p:nvSpPr>
          <p:spPr>
            <a:xfrm>
              <a:off x="0" y="304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7" name="Oval 46"/>
            <p:cNvSpPr/>
            <p:nvPr/>
          </p:nvSpPr>
          <p:spPr>
            <a:xfrm>
              <a:off x="152400" y="304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8" name="Oval 47"/>
            <p:cNvSpPr/>
            <p:nvPr/>
          </p:nvSpPr>
          <p:spPr>
            <a:xfrm>
              <a:off x="304800" y="30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9" name="Oval 48"/>
            <p:cNvSpPr/>
            <p:nvPr/>
          </p:nvSpPr>
          <p:spPr>
            <a:xfrm>
              <a:off x="457200" y="304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609600" y="304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p:cNvSpPr/>
            <p:nvPr/>
          </p:nvSpPr>
          <p:spPr>
            <a:xfrm>
              <a:off x="762000" y="30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p:cNvSpPr/>
            <p:nvPr/>
          </p:nvSpPr>
          <p:spPr>
            <a:xfrm>
              <a:off x="914400" y="30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3" name="Oval 52"/>
            <p:cNvSpPr/>
            <p:nvPr/>
          </p:nvSpPr>
          <p:spPr>
            <a:xfrm>
              <a:off x="1066800" y="304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4" name="Oval 53"/>
            <p:cNvSpPr/>
            <p:nvPr/>
          </p:nvSpPr>
          <p:spPr>
            <a:xfrm>
              <a:off x="1219200" y="30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5" name="Oval 54"/>
            <p:cNvSpPr/>
            <p:nvPr/>
          </p:nvSpPr>
          <p:spPr>
            <a:xfrm>
              <a:off x="1371600" y="30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6" name="Oval 55"/>
            <p:cNvSpPr/>
            <p:nvPr/>
          </p:nvSpPr>
          <p:spPr>
            <a:xfrm>
              <a:off x="1524000" y="30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7" name="Oval 56"/>
            <p:cNvSpPr/>
            <p:nvPr/>
          </p:nvSpPr>
          <p:spPr>
            <a:xfrm>
              <a:off x="1676400" y="304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8" name="Oval 57"/>
            <p:cNvSpPr/>
            <p:nvPr/>
          </p:nvSpPr>
          <p:spPr>
            <a:xfrm>
              <a:off x="1828800" y="30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9" name="Oval 58"/>
            <p:cNvSpPr/>
            <p:nvPr/>
          </p:nvSpPr>
          <p:spPr>
            <a:xfrm>
              <a:off x="1981200" y="30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0" name="Oval 59"/>
            <p:cNvSpPr/>
            <p:nvPr/>
          </p:nvSpPr>
          <p:spPr>
            <a:xfrm>
              <a:off x="2133600" y="30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1" name="Oval 60"/>
            <p:cNvSpPr/>
            <p:nvPr/>
          </p:nvSpPr>
          <p:spPr>
            <a:xfrm>
              <a:off x="0" y="45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2" name="Oval 61"/>
            <p:cNvSpPr/>
            <p:nvPr/>
          </p:nvSpPr>
          <p:spPr>
            <a:xfrm>
              <a:off x="152400" y="45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p:cNvSpPr/>
            <p:nvPr/>
          </p:nvSpPr>
          <p:spPr>
            <a:xfrm>
              <a:off x="304800" y="457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p:cNvSpPr/>
            <p:nvPr/>
          </p:nvSpPr>
          <p:spPr>
            <a:xfrm>
              <a:off x="457200" y="45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5" name="Oval 64"/>
            <p:cNvSpPr/>
            <p:nvPr/>
          </p:nvSpPr>
          <p:spPr>
            <a:xfrm>
              <a:off x="609600" y="45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6" name="Oval 65"/>
            <p:cNvSpPr/>
            <p:nvPr/>
          </p:nvSpPr>
          <p:spPr>
            <a:xfrm>
              <a:off x="762000" y="45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7" name="Oval 66"/>
            <p:cNvSpPr/>
            <p:nvPr/>
          </p:nvSpPr>
          <p:spPr>
            <a:xfrm>
              <a:off x="914400" y="45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8" name="Oval 67"/>
            <p:cNvSpPr/>
            <p:nvPr/>
          </p:nvSpPr>
          <p:spPr>
            <a:xfrm>
              <a:off x="1066800" y="45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9" name="Oval 68"/>
            <p:cNvSpPr/>
            <p:nvPr/>
          </p:nvSpPr>
          <p:spPr>
            <a:xfrm>
              <a:off x="1219200" y="457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0" name="Oval 69"/>
            <p:cNvSpPr/>
            <p:nvPr/>
          </p:nvSpPr>
          <p:spPr>
            <a:xfrm>
              <a:off x="1371600" y="457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1" name="Oval 70"/>
            <p:cNvSpPr/>
            <p:nvPr/>
          </p:nvSpPr>
          <p:spPr>
            <a:xfrm>
              <a:off x="1524000" y="45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2" name="Oval 71"/>
            <p:cNvSpPr/>
            <p:nvPr/>
          </p:nvSpPr>
          <p:spPr>
            <a:xfrm>
              <a:off x="1676400" y="45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3" name="Oval 72"/>
            <p:cNvSpPr/>
            <p:nvPr/>
          </p:nvSpPr>
          <p:spPr>
            <a:xfrm>
              <a:off x="1828800" y="45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4" name="Oval 73"/>
            <p:cNvSpPr/>
            <p:nvPr/>
          </p:nvSpPr>
          <p:spPr>
            <a:xfrm>
              <a:off x="1981200" y="45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5" name="Oval 74"/>
            <p:cNvSpPr/>
            <p:nvPr/>
          </p:nvSpPr>
          <p:spPr>
            <a:xfrm>
              <a:off x="2133600" y="45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 75"/>
            <p:cNvSpPr/>
            <p:nvPr/>
          </p:nvSpPr>
          <p:spPr>
            <a:xfrm>
              <a:off x="0" y="60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 76"/>
            <p:cNvSpPr/>
            <p:nvPr/>
          </p:nvSpPr>
          <p:spPr>
            <a:xfrm>
              <a:off x="152400" y="60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8" name="Oval 77"/>
            <p:cNvSpPr/>
            <p:nvPr/>
          </p:nvSpPr>
          <p:spPr>
            <a:xfrm>
              <a:off x="304800" y="60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9" name="Oval 78"/>
            <p:cNvSpPr/>
            <p:nvPr/>
          </p:nvSpPr>
          <p:spPr>
            <a:xfrm>
              <a:off x="457200" y="60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0" name="Oval 79"/>
            <p:cNvSpPr/>
            <p:nvPr/>
          </p:nvSpPr>
          <p:spPr>
            <a:xfrm>
              <a:off x="609600" y="60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1" name="Oval 80"/>
            <p:cNvSpPr/>
            <p:nvPr/>
          </p:nvSpPr>
          <p:spPr>
            <a:xfrm>
              <a:off x="762000" y="60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2" name="Oval 81"/>
            <p:cNvSpPr/>
            <p:nvPr/>
          </p:nvSpPr>
          <p:spPr>
            <a:xfrm>
              <a:off x="914400" y="60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3" name="Oval 82"/>
            <p:cNvSpPr/>
            <p:nvPr/>
          </p:nvSpPr>
          <p:spPr>
            <a:xfrm>
              <a:off x="1066800" y="60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4" name="Oval 83"/>
            <p:cNvSpPr/>
            <p:nvPr/>
          </p:nvSpPr>
          <p:spPr>
            <a:xfrm>
              <a:off x="1219200" y="60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5" name="Oval 84"/>
            <p:cNvSpPr/>
            <p:nvPr/>
          </p:nvSpPr>
          <p:spPr>
            <a:xfrm>
              <a:off x="1371600" y="60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6" name="Oval 85"/>
            <p:cNvSpPr/>
            <p:nvPr/>
          </p:nvSpPr>
          <p:spPr>
            <a:xfrm>
              <a:off x="1524000" y="609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7" name="Oval 86"/>
            <p:cNvSpPr/>
            <p:nvPr/>
          </p:nvSpPr>
          <p:spPr>
            <a:xfrm>
              <a:off x="1676400" y="60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8" name="Oval 87"/>
            <p:cNvSpPr/>
            <p:nvPr/>
          </p:nvSpPr>
          <p:spPr>
            <a:xfrm>
              <a:off x="1828800" y="609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9" name="Oval 88"/>
            <p:cNvSpPr/>
            <p:nvPr/>
          </p:nvSpPr>
          <p:spPr>
            <a:xfrm>
              <a:off x="1981200" y="60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0" name="Oval 89"/>
            <p:cNvSpPr/>
            <p:nvPr/>
          </p:nvSpPr>
          <p:spPr>
            <a:xfrm>
              <a:off x="2133600" y="60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1" name="Oval 90"/>
            <p:cNvSpPr/>
            <p:nvPr/>
          </p:nvSpPr>
          <p:spPr>
            <a:xfrm>
              <a:off x="0" y="76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2" name="Oval 91"/>
            <p:cNvSpPr/>
            <p:nvPr/>
          </p:nvSpPr>
          <p:spPr>
            <a:xfrm>
              <a:off x="152400" y="76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3" name="Oval 92"/>
            <p:cNvSpPr/>
            <p:nvPr/>
          </p:nvSpPr>
          <p:spPr>
            <a:xfrm>
              <a:off x="304800" y="76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4" name="Oval 93"/>
            <p:cNvSpPr/>
            <p:nvPr/>
          </p:nvSpPr>
          <p:spPr>
            <a:xfrm>
              <a:off x="457200" y="76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5" name="Oval 94"/>
            <p:cNvSpPr/>
            <p:nvPr/>
          </p:nvSpPr>
          <p:spPr>
            <a:xfrm>
              <a:off x="609600" y="76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6" name="Oval 95"/>
            <p:cNvSpPr/>
            <p:nvPr/>
          </p:nvSpPr>
          <p:spPr>
            <a:xfrm>
              <a:off x="762000" y="76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7" name="Oval 96"/>
            <p:cNvSpPr/>
            <p:nvPr/>
          </p:nvSpPr>
          <p:spPr>
            <a:xfrm>
              <a:off x="914400" y="76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8" name="Oval 97"/>
            <p:cNvSpPr/>
            <p:nvPr/>
          </p:nvSpPr>
          <p:spPr>
            <a:xfrm>
              <a:off x="1066800" y="76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9" name="Oval 98"/>
            <p:cNvSpPr/>
            <p:nvPr/>
          </p:nvSpPr>
          <p:spPr>
            <a:xfrm>
              <a:off x="1219200" y="762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0" name="Oval 99"/>
            <p:cNvSpPr/>
            <p:nvPr/>
          </p:nvSpPr>
          <p:spPr>
            <a:xfrm>
              <a:off x="1371600" y="76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1" name="Oval 100"/>
            <p:cNvSpPr/>
            <p:nvPr/>
          </p:nvSpPr>
          <p:spPr>
            <a:xfrm>
              <a:off x="1524000" y="76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2" name="Oval 101"/>
            <p:cNvSpPr/>
            <p:nvPr/>
          </p:nvSpPr>
          <p:spPr>
            <a:xfrm>
              <a:off x="1676400" y="76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3" name="Oval 102"/>
            <p:cNvSpPr/>
            <p:nvPr/>
          </p:nvSpPr>
          <p:spPr>
            <a:xfrm>
              <a:off x="1828800" y="76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4" name="Oval 103"/>
            <p:cNvSpPr/>
            <p:nvPr/>
          </p:nvSpPr>
          <p:spPr>
            <a:xfrm>
              <a:off x="1981200" y="76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5" name="Oval 104"/>
            <p:cNvSpPr/>
            <p:nvPr/>
          </p:nvSpPr>
          <p:spPr>
            <a:xfrm>
              <a:off x="2133600" y="76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6" name="Oval 105"/>
            <p:cNvSpPr/>
            <p:nvPr/>
          </p:nvSpPr>
          <p:spPr>
            <a:xfrm>
              <a:off x="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7" name="Oval 106"/>
            <p:cNvSpPr/>
            <p:nvPr/>
          </p:nvSpPr>
          <p:spPr>
            <a:xfrm>
              <a:off x="15240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8" name="Oval 107"/>
            <p:cNvSpPr/>
            <p:nvPr/>
          </p:nvSpPr>
          <p:spPr>
            <a:xfrm>
              <a:off x="30480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9" name="Oval 108"/>
            <p:cNvSpPr/>
            <p:nvPr/>
          </p:nvSpPr>
          <p:spPr>
            <a:xfrm>
              <a:off x="45720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10" name="Oval 109"/>
            <p:cNvSpPr/>
            <p:nvPr/>
          </p:nvSpPr>
          <p:spPr>
            <a:xfrm>
              <a:off x="60960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11" name="Oval 110"/>
            <p:cNvSpPr/>
            <p:nvPr/>
          </p:nvSpPr>
          <p:spPr>
            <a:xfrm>
              <a:off x="76200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12" name="Oval 111"/>
            <p:cNvSpPr/>
            <p:nvPr/>
          </p:nvSpPr>
          <p:spPr>
            <a:xfrm>
              <a:off x="91440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13" name="Oval 112"/>
            <p:cNvSpPr/>
            <p:nvPr/>
          </p:nvSpPr>
          <p:spPr>
            <a:xfrm>
              <a:off x="1066800" y="914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14" name="Oval 113"/>
            <p:cNvSpPr/>
            <p:nvPr/>
          </p:nvSpPr>
          <p:spPr>
            <a:xfrm>
              <a:off x="121920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15" name="Oval 114"/>
            <p:cNvSpPr/>
            <p:nvPr/>
          </p:nvSpPr>
          <p:spPr>
            <a:xfrm>
              <a:off x="137160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16" name="Oval 115"/>
            <p:cNvSpPr/>
            <p:nvPr/>
          </p:nvSpPr>
          <p:spPr>
            <a:xfrm>
              <a:off x="152400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17" name="Oval 116"/>
            <p:cNvSpPr/>
            <p:nvPr/>
          </p:nvSpPr>
          <p:spPr>
            <a:xfrm>
              <a:off x="167640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18" name="Oval 117"/>
            <p:cNvSpPr/>
            <p:nvPr/>
          </p:nvSpPr>
          <p:spPr>
            <a:xfrm>
              <a:off x="182880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19" name="Oval 118"/>
            <p:cNvSpPr/>
            <p:nvPr/>
          </p:nvSpPr>
          <p:spPr>
            <a:xfrm>
              <a:off x="198120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20" name="Oval 119"/>
            <p:cNvSpPr/>
            <p:nvPr/>
          </p:nvSpPr>
          <p:spPr>
            <a:xfrm>
              <a:off x="2133600" y="91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21" name="Oval 120"/>
            <p:cNvSpPr/>
            <p:nvPr/>
          </p:nvSpPr>
          <p:spPr>
            <a:xfrm>
              <a:off x="0" y="106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22" name="Oval 121"/>
            <p:cNvSpPr/>
            <p:nvPr/>
          </p:nvSpPr>
          <p:spPr>
            <a:xfrm>
              <a:off x="152400" y="106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23" name="Oval 122"/>
            <p:cNvSpPr/>
            <p:nvPr/>
          </p:nvSpPr>
          <p:spPr>
            <a:xfrm>
              <a:off x="304800" y="106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24" name="Oval 123"/>
            <p:cNvSpPr/>
            <p:nvPr/>
          </p:nvSpPr>
          <p:spPr>
            <a:xfrm>
              <a:off x="457200" y="1066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25" name="Oval 124"/>
            <p:cNvSpPr/>
            <p:nvPr/>
          </p:nvSpPr>
          <p:spPr>
            <a:xfrm>
              <a:off x="609600" y="106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26" name="Oval 125"/>
            <p:cNvSpPr/>
            <p:nvPr/>
          </p:nvSpPr>
          <p:spPr>
            <a:xfrm>
              <a:off x="762000" y="106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27" name="Oval 126"/>
            <p:cNvSpPr/>
            <p:nvPr/>
          </p:nvSpPr>
          <p:spPr>
            <a:xfrm>
              <a:off x="914400" y="106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28" name="Oval 127"/>
            <p:cNvSpPr/>
            <p:nvPr/>
          </p:nvSpPr>
          <p:spPr>
            <a:xfrm>
              <a:off x="1066800" y="106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29" name="Oval 128"/>
            <p:cNvSpPr/>
            <p:nvPr/>
          </p:nvSpPr>
          <p:spPr>
            <a:xfrm>
              <a:off x="1219200" y="1066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30" name="Oval 129"/>
            <p:cNvSpPr/>
            <p:nvPr/>
          </p:nvSpPr>
          <p:spPr>
            <a:xfrm>
              <a:off x="1371600" y="106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31" name="Oval 130"/>
            <p:cNvSpPr/>
            <p:nvPr/>
          </p:nvSpPr>
          <p:spPr>
            <a:xfrm>
              <a:off x="1524000" y="1066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32" name="Oval 131"/>
            <p:cNvSpPr/>
            <p:nvPr/>
          </p:nvSpPr>
          <p:spPr>
            <a:xfrm>
              <a:off x="1676400" y="106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33" name="Oval 132"/>
            <p:cNvSpPr/>
            <p:nvPr/>
          </p:nvSpPr>
          <p:spPr>
            <a:xfrm>
              <a:off x="1828800" y="1066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34" name="Oval 133"/>
            <p:cNvSpPr/>
            <p:nvPr/>
          </p:nvSpPr>
          <p:spPr>
            <a:xfrm>
              <a:off x="1981200" y="106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35" name="Oval 134"/>
            <p:cNvSpPr/>
            <p:nvPr/>
          </p:nvSpPr>
          <p:spPr>
            <a:xfrm>
              <a:off x="2133600" y="106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36" name="Oval 135"/>
            <p:cNvSpPr/>
            <p:nvPr/>
          </p:nvSpPr>
          <p:spPr>
            <a:xfrm>
              <a:off x="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37" name="Oval 136"/>
            <p:cNvSpPr/>
            <p:nvPr/>
          </p:nvSpPr>
          <p:spPr>
            <a:xfrm>
              <a:off x="15240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38" name="Oval 137"/>
            <p:cNvSpPr/>
            <p:nvPr/>
          </p:nvSpPr>
          <p:spPr>
            <a:xfrm>
              <a:off x="30480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39" name="Oval 138"/>
            <p:cNvSpPr/>
            <p:nvPr/>
          </p:nvSpPr>
          <p:spPr>
            <a:xfrm>
              <a:off x="45720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40" name="Oval 139"/>
            <p:cNvSpPr/>
            <p:nvPr/>
          </p:nvSpPr>
          <p:spPr>
            <a:xfrm>
              <a:off x="60960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41" name="Oval 140"/>
            <p:cNvSpPr/>
            <p:nvPr/>
          </p:nvSpPr>
          <p:spPr>
            <a:xfrm>
              <a:off x="76200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42" name="Oval 141"/>
            <p:cNvSpPr/>
            <p:nvPr/>
          </p:nvSpPr>
          <p:spPr>
            <a:xfrm>
              <a:off x="91440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43" name="Oval 142"/>
            <p:cNvSpPr/>
            <p:nvPr/>
          </p:nvSpPr>
          <p:spPr>
            <a:xfrm>
              <a:off x="106680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44" name="Oval 143"/>
            <p:cNvSpPr/>
            <p:nvPr/>
          </p:nvSpPr>
          <p:spPr>
            <a:xfrm>
              <a:off x="1219200" y="1219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45" name="Oval 144"/>
            <p:cNvSpPr/>
            <p:nvPr/>
          </p:nvSpPr>
          <p:spPr>
            <a:xfrm>
              <a:off x="137160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46" name="Oval 145"/>
            <p:cNvSpPr/>
            <p:nvPr/>
          </p:nvSpPr>
          <p:spPr>
            <a:xfrm>
              <a:off x="152400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47" name="Oval 146"/>
            <p:cNvSpPr/>
            <p:nvPr/>
          </p:nvSpPr>
          <p:spPr>
            <a:xfrm>
              <a:off x="167640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48" name="Oval 147"/>
            <p:cNvSpPr/>
            <p:nvPr/>
          </p:nvSpPr>
          <p:spPr>
            <a:xfrm>
              <a:off x="182880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49" name="Oval 148"/>
            <p:cNvSpPr/>
            <p:nvPr/>
          </p:nvSpPr>
          <p:spPr>
            <a:xfrm>
              <a:off x="198120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50" name="Oval 149"/>
            <p:cNvSpPr/>
            <p:nvPr/>
          </p:nvSpPr>
          <p:spPr>
            <a:xfrm>
              <a:off x="2133600" y="121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51" name="Oval 150"/>
            <p:cNvSpPr/>
            <p:nvPr/>
          </p:nvSpPr>
          <p:spPr>
            <a:xfrm>
              <a:off x="0" y="137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52" name="Oval 151"/>
            <p:cNvSpPr/>
            <p:nvPr/>
          </p:nvSpPr>
          <p:spPr>
            <a:xfrm>
              <a:off x="152400" y="1371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53" name="Oval 152"/>
            <p:cNvSpPr/>
            <p:nvPr/>
          </p:nvSpPr>
          <p:spPr>
            <a:xfrm>
              <a:off x="304800" y="137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54" name="Oval 153"/>
            <p:cNvSpPr/>
            <p:nvPr/>
          </p:nvSpPr>
          <p:spPr>
            <a:xfrm>
              <a:off x="457200" y="137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55" name="Oval 154"/>
            <p:cNvSpPr/>
            <p:nvPr/>
          </p:nvSpPr>
          <p:spPr>
            <a:xfrm>
              <a:off x="609600" y="1371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56" name="Oval 155"/>
            <p:cNvSpPr/>
            <p:nvPr/>
          </p:nvSpPr>
          <p:spPr>
            <a:xfrm>
              <a:off x="762000" y="137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57" name="Oval 156"/>
            <p:cNvSpPr/>
            <p:nvPr/>
          </p:nvSpPr>
          <p:spPr>
            <a:xfrm>
              <a:off x="914400" y="137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58" name="Oval 157"/>
            <p:cNvSpPr/>
            <p:nvPr/>
          </p:nvSpPr>
          <p:spPr>
            <a:xfrm>
              <a:off x="1066800" y="137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59" name="Oval 158"/>
            <p:cNvSpPr/>
            <p:nvPr/>
          </p:nvSpPr>
          <p:spPr>
            <a:xfrm>
              <a:off x="1219200" y="137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60" name="Oval 159"/>
            <p:cNvSpPr/>
            <p:nvPr/>
          </p:nvSpPr>
          <p:spPr>
            <a:xfrm>
              <a:off x="1371600" y="137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61" name="Oval 160"/>
            <p:cNvSpPr/>
            <p:nvPr/>
          </p:nvSpPr>
          <p:spPr>
            <a:xfrm>
              <a:off x="1524000" y="137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62" name="Oval 161"/>
            <p:cNvSpPr/>
            <p:nvPr/>
          </p:nvSpPr>
          <p:spPr>
            <a:xfrm>
              <a:off x="1676400" y="137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63" name="Oval 162"/>
            <p:cNvSpPr/>
            <p:nvPr/>
          </p:nvSpPr>
          <p:spPr>
            <a:xfrm>
              <a:off x="1828800" y="137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64" name="Oval 163"/>
            <p:cNvSpPr/>
            <p:nvPr/>
          </p:nvSpPr>
          <p:spPr>
            <a:xfrm>
              <a:off x="1981200" y="1371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65" name="Oval 164"/>
            <p:cNvSpPr/>
            <p:nvPr/>
          </p:nvSpPr>
          <p:spPr>
            <a:xfrm>
              <a:off x="2133600" y="137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66" name="Oval 165"/>
            <p:cNvSpPr/>
            <p:nvPr/>
          </p:nvSpPr>
          <p:spPr>
            <a:xfrm>
              <a:off x="0" y="152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67" name="Oval 166"/>
            <p:cNvSpPr/>
            <p:nvPr/>
          </p:nvSpPr>
          <p:spPr>
            <a:xfrm>
              <a:off x="152400" y="152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68" name="Oval 167"/>
            <p:cNvSpPr/>
            <p:nvPr/>
          </p:nvSpPr>
          <p:spPr>
            <a:xfrm>
              <a:off x="304800" y="1524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69" name="Oval 168"/>
            <p:cNvSpPr/>
            <p:nvPr/>
          </p:nvSpPr>
          <p:spPr>
            <a:xfrm>
              <a:off x="457200" y="1524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70" name="Oval 169"/>
            <p:cNvSpPr/>
            <p:nvPr/>
          </p:nvSpPr>
          <p:spPr>
            <a:xfrm>
              <a:off x="609600" y="152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71" name="Oval 170"/>
            <p:cNvSpPr/>
            <p:nvPr/>
          </p:nvSpPr>
          <p:spPr>
            <a:xfrm>
              <a:off x="762000" y="152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72" name="Oval 171"/>
            <p:cNvSpPr/>
            <p:nvPr/>
          </p:nvSpPr>
          <p:spPr>
            <a:xfrm>
              <a:off x="914400" y="152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73" name="Oval 172"/>
            <p:cNvSpPr/>
            <p:nvPr/>
          </p:nvSpPr>
          <p:spPr>
            <a:xfrm>
              <a:off x="1066800" y="152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74" name="Oval 173"/>
            <p:cNvSpPr/>
            <p:nvPr/>
          </p:nvSpPr>
          <p:spPr>
            <a:xfrm>
              <a:off x="1219200" y="152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75" name="Oval 174"/>
            <p:cNvSpPr/>
            <p:nvPr/>
          </p:nvSpPr>
          <p:spPr>
            <a:xfrm>
              <a:off x="1371600" y="152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76" name="Oval 175"/>
            <p:cNvSpPr/>
            <p:nvPr/>
          </p:nvSpPr>
          <p:spPr>
            <a:xfrm>
              <a:off x="1524000" y="1524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77" name="Oval 176"/>
            <p:cNvSpPr/>
            <p:nvPr/>
          </p:nvSpPr>
          <p:spPr>
            <a:xfrm>
              <a:off x="1676400" y="152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78" name="Oval 177"/>
            <p:cNvSpPr/>
            <p:nvPr/>
          </p:nvSpPr>
          <p:spPr>
            <a:xfrm>
              <a:off x="1828800" y="152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79" name="Oval 178"/>
            <p:cNvSpPr/>
            <p:nvPr/>
          </p:nvSpPr>
          <p:spPr>
            <a:xfrm>
              <a:off x="1981200" y="152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80" name="Oval 179"/>
            <p:cNvSpPr/>
            <p:nvPr/>
          </p:nvSpPr>
          <p:spPr>
            <a:xfrm>
              <a:off x="2133600" y="152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81" name="Oval 180"/>
            <p:cNvSpPr/>
            <p:nvPr/>
          </p:nvSpPr>
          <p:spPr>
            <a:xfrm>
              <a:off x="0" y="167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82" name="Oval 181"/>
            <p:cNvSpPr/>
            <p:nvPr/>
          </p:nvSpPr>
          <p:spPr>
            <a:xfrm>
              <a:off x="152400" y="167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83" name="Oval 182"/>
            <p:cNvSpPr/>
            <p:nvPr/>
          </p:nvSpPr>
          <p:spPr>
            <a:xfrm>
              <a:off x="304800" y="167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84" name="Oval 183"/>
            <p:cNvSpPr/>
            <p:nvPr/>
          </p:nvSpPr>
          <p:spPr>
            <a:xfrm>
              <a:off x="457200" y="167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85" name="Oval 184"/>
            <p:cNvSpPr/>
            <p:nvPr/>
          </p:nvSpPr>
          <p:spPr>
            <a:xfrm>
              <a:off x="609600" y="1676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86" name="Oval 185"/>
            <p:cNvSpPr/>
            <p:nvPr/>
          </p:nvSpPr>
          <p:spPr>
            <a:xfrm>
              <a:off x="762000" y="167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87" name="Oval 186"/>
            <p:cNvSpPr/>
            <p:nvPr/>
          </p:nvSpPr>
          <p:spPr>
            <a:xfrm>
              <a:off x="914400" y="1676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88" name="Oval 187"/>
            <p:cNvSpPr/>
            <p:nvPr/>
          </p:nvSpPr>
          <p:spPr>
            <a:xfrm>
              <a:off x="1066800" y="1676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89" name="Oval 188"/>
            <p:cNvSpPr/>
            <p:nvPr/>
          </p:nvSpPr>
          <p:spPr>
            <a:xfrm>
              <a:off x="1219200" y="167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90" name="Oval 189"/>
            <p:cNvSpPr/>
            <p:nvPr/>
          </p:nvSpPr>
          <p:spPr>
            <a:xfrm>
              <a:off x="1371600" y="167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91" name="Oval 190"/>
            <p:cNvSpPr/>
            <p:nvPr/>
          </p:nvSpPr>
          <p:spPr>
            <a:xfrm>
              <a:off x="1524000" y="167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92" name="Oval 191"/>
            <p:cNvSpPr/>
            <p:nvPr/>
          </p:nvSpPr>
          <p:spPr>
            <a:xfrm>
              <a:off x="1676400" y="167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93" name="Oval 192"/>
            <p:cNvSpPr/>
            <p:nvPr/>
          </p:nvSpPr>
          <p:spPr>
            <a:xfrm>
              <a:off x="1828800" y="167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94" name="Oval 193"/>
            <p:cNvSpPr/>
            <p:nvPr/>
          </p:nvSpPr>
          <p:spPr>
            <a:xfrm>
              <a:off x="1981200" y="1676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95" name="Oval 194"/>
            <p:cNvSpPr/>
            <p:nvPr/>
          </p:nvSpPr>
          <p:spPr>
            <a:xfrm>
              <a:off x="2133600" y="167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96" name="Oval 195"/>
            <p:cNvSpPr/>
            <p:nvPr/>
          </p:nvSpPr>
          <p:spPr>
            <a:xfrm>
              <a:off x="0" y="1828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97" name="Oval 196"/>
            <p:cNvSpPr/>
            <p:nvPr/>
          </p:nvSpPr>
          <p:spPr>
            <a:xfrm>
              <a:off x="152400" y="182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98" name="Oval 197"/>
            <p:cNvSpPr/>
            <p:nvPr/>
          </p:nvSpPr>
          <p:spPr>
            <a:xfrm>
              <a:off x="304800" y="182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99" name="Oval 198"/>
            <p:cNvSpPr/>
            <p:nvPr/>
          </p:nvSpPr>
          <p:spPr>
            <a:xfrm>
              <a:off x="457200" y="182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00" name="Oval 199"/>
            <p:cNvSpPr/>
            <p:nvPr/>
          </p:nvSpPr>
          <p:spPr>
            <a:xfrm>
              <a:off x="609600" y="182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01" name="Oval 200"/>
            <p:cNvSpPr/>
            <p:nvPr/>
          </p:nvSpPr>
          <p:spPr>
            <a:xfrm>
              <a:off x="762000" y="182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02" name="Oval 201"/>
            <p:cNvSpPr/>
            <p:nvPr/>
          </p:nvSpPr>
          <p:spPr>
            <a:xfrm>
              <a:off x="914400" y="1828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03" name="Oval 202"/>
            <p:cNvSpPr/>
            <p:nvPr/>
          </p:nvSpPr>
          <p:spPr>
            <a:xfrm>
              <a:off x="1066800" y="182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04" name="Oval 203"/>
            <p:cNvSpPr/>
            <p:nvPr/>
          </p:nvSpPr>
          <p:spPr>
            <a:xfrm>
              <a:off x="1219200" y="182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05" name="Oval 204"/>
            <p:cNvSpPr/>
            <p:nvPr/>
          </p:nvSpPr>
          <p:spPr>
            <a:xfrm>
              <a:off x="1371600" y="182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06" name="Oval 205"/>
            <p:cNvSpPr/>
            <p:nvPr/>
          </p:nvSpPr>
          <p:spPr>
            <a:xfrm>
              <a:off x="1524000" y="182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07" name="Oval 206"/>
            <p:cNvSpPr/>
            <p:nvPr/>
          </p:nvSpPr>
          <p:spPr>
            <a:xfrm>
              <a:off x="1676400" y="1828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08" name="Oval 207"/>
            <p:cNvSpPr/>
            <p:nvPr/>
          </p:nvSpPr>
          <p:spPr>
            <a:xfrm>
              <a:off x="1828800" y="182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09" name="Oval 208"/>
            <p:cNvSpPr/>
            <p:nvPr/>
          </p:nvSpPr>
          <p:spPr>
            <a:xfrm>
              <a:off x="1981200" y="182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10" name="Oval 209"/>
            <p:cNvSpPr/>
            <p:nvPr/>
          </p:nvSpPr>
          <p:spPr>
            <a:xfrm>
              <a:off x="2133600" y="1828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11" name="Oval 210"/>
            <p:cNvSpPr/>
            <p:nvPr/>
          </p:nvSpPr>
          <p:spPr>
            <a:xfrm>
              <a:off x="0" y="1981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12" name="Oval 211"/>
            <p:cNvSpPr/>
            <p:nvPr/>
          </p:nvSpPr>
          <p:spPr>
            <a:xfrm>
              <a:off x="152400" y="198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13" name="Oval 212"/>
            <p:cNvSpPr/>
            <p:nvPr/>
          </p:nvSpPr>
          <p:spPr>
            <a:xfrm>
              <a:off x="304800" y="198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14" name="Oval 213"/>
            <p:cNvSpPr/>
            <p:nvPr/>
          </p:nvSpPr>
          <p:spPr>
            <a:xfrm>
              <a:off x="457200" y="1981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15" name="Oval 214"/>
            <p:cNvSpPr/>
            <p:nvPr/>
          </p:nvSpPr>
          <p:spPr>
            <a:xfrm>
              <a:off x="609600" y="198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16" name="Oval 215"/>
            <p:cNvSpPr/>
            <p:nvPr/>
          </p:nvSpPr>
          <p:spPr>
            <a:xfrm>
              <a:off x="762000" y="198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17" name="Oval 216"/>
            <p:cNvSpPr/>
            <p:nvPr/>
          </p:nvSpPr>
          <p:spPr>
            <a:xfrm>
              <a:off x="914400" y="198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18" name="Oval 217"/>
            <p:cNvSpPr/>
            <p:nvPr/>
          </p:nvSpPr>
          <p:spPr>
            <a:xfrm>
              <a:off x="1066800" y="198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19" name="Oval 218"/>
            <p:cNvSpPr/>
            <p:nvPr/>
          </p:nvSpPr>
          <p:spPr>
            <a:xfrm>
              <a:off x="1219200" y="198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20" name="Oval 219"/>
            <p:cNvSpPr/>
            <p:nvPr/>
          </p:nvSpPr>
          <p:spPr>
            <a:xfrm>
              <a:off x="1371600" y="198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21" name="Oval 220"/>
            <p:cNvSpPr/>
            <p:nvPr/>
          </p:nvSpPr>
          <p:spPr>
            <a:xfrm>
              <a:off x="1524000" y="198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22" name="Oval 221"/>
            <p:cNvSpPr/>
            <p:nvPr/>
          </p:nvSpPr>
          <p:spPr>
            <a:xfrm>
              <a:off x="1676400" y="1981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23" name="Oval 222"/>
            <p:cNvSpPr/>
            <p:nvPr/>
          </p:nvSpPr>
          <p:spPr>
            <a:xfrm>
              <a:off x="1828800" y="198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24" name="Oval 223"/>
            <p:cNvSpPr/>
            <p:nvPr/>
          </p:nvSpPr>
          <p:spPr>
            <a:xfrm>
              <a:off x="1981200" y="198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25" name="Oval 224"/>
            <p:cNvSpPr/>
            <p:nvPr/>
          </p:nvSpPr>
          <p:spPr>
            <a:xfrm>
              <a:off x="2133600" y="198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26" name="Oval 225"/>
            <p:cNvSpPr/>
            <p:nvPr/>
          </p:nvSpPr>
          <p:spPr>
            <a:xfrm>
              <a:off x="0" y="213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27" name="Oval 226"/>
            <p:cNvSpPr/>
            <p:nvPr/>
          </p:nvSpPr>
          <p:spPr>
            <a:xfrm>
              <a:off x="152400" y="213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28" name="Oval 227"/>
            <p:cNvSpPr/>
            <p:nvPr/>
          </p:nvSpPr>
          <p:spPr>
            <a:xfrm>
              <a:off x="304800" y="213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29" name="Oval 228"/>
            <p:cNvSpPr/>
            <p:nvPr/>
          </p:nvSpPr>
          <p:spPr>
            <a:xfrm>
              <a:off x="457200" y="213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30" name="Oval 229"/>
            <p:cNvSpPr/>
            <p:nvPr/>
          </p:nvSpPr>
          <p:spPr>
            <a:xfrm>
              <a:off x="609600" y="2133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31" name="Oval 230"/>
            <p:cNvSpPr/>
            <p:nvPr/>
          </p:nvSpPr>
          <p:spPr>
            <a:xfrm>
              <a:off x="762000" y="213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32" name="Oval 231"/>
            <p:cNvSpPr/>
            <p:nvPr/>
          </p:nvSpPr>
          <p:spPr>
            <a:xfrm>
              <a:off x="914400" y="213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33" name="Oval 232"/>
            <p:cNvSpPr/>
            <p:nvPr/>
          </p:nvSpPr>
          <p:spPr>
            <a:xfrm>
              <a:off x="1066800" y="213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34" name="Oval 233"/>
            <p:cNvSpPr/>
            <p:nvPr/>
          </p:nvSpPr>
          <p:spPr>
            <a:xfrm>
              <a:off x="1219200" y="213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35" name="Oval 234"/>
            <p:cNvSpPr/>
            <p:nvPr/>
          </p:nvSpPr>
          <p:spPr>
            <a:xfrm>
              <a:off x="1371600" y="213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36" name="Oval 235"/>
            <p:cNvSpPr/>
            <p:nvPr/>
          </p:nvSpPr>
          <p:spPr>
            <a:xfrm>
              <a:off x="1524000" y="213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37" name="Oval 236"/>
            <p:cNvSpPr/>
            <p:nvPr/>
          </p:nvSpPr>
          <p:spPr>
            <a:xfrm>
              <a:off x="1676400" y="213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38" name="Oval 237"/>
            <p:cNvSpPr/>
            <p:nvPr/>
          </p:nvSpPr>
          <p:spPr>
            <a:xfrm>
              <a:off x="1828800" y="213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39" name="Oval 238"/>
            <p:cNvSpPr/>
            <p:nvPr/>
          </p:nvSpPr>
          <p:spPr>
            <a:xfrm>
              <a:off x="1981200" y="2133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40" name="Oval 239"/>
            <p:cNvSpPr/>
            <p:nvPr/>
          </p:nvSpPr>
          <p:spPr>
            <a:xfrm>
              <a:off x="2133600" y="213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41" name="Oval 240"/>
            <p:cNvSpPr/>
            <p:nvPr/>
          </p:nvSpPr>
          <p:spPr>
            <a:xfrm>
              <a:off x="0" y="228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42" name="Oval 241"/>
            <p:cNvSpPr/>
            <p:nvPr/>
          </p:nvSpPr>
          <p:spPr>
            <a:xfrm>
              <a:off x="152400" y="228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43" name="Oval 242"/>
            <p:cNvSpPr/>
            <p:nvPr/>
          </p:nvSpPr>
          <p:spPr>
            <a:xfrm>
              <a:off x="304800" y="228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44" name="Oval 243"/>
            <p:cNvSpPr/>
            <p:nvPr/>
          </p:nvSpPr>
          <p:spPr>
            <a:xfrm>
              <a:off x="457200" y="228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45" name="Oval 244"/>
            <p:cNvSpPr/>
            <p:nvPr/>
          </p:nvSpPr>
          <p:spPr>
            <a:xfrm>
              <a:off x="609600" y="228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46" name="Oval 245"/>
            <p:cNvSpPr/>
            <p:nvPr/>
          </p:nvSpPr>
          <p:spPr>
            <a:xfrm>
              <a:off x="762000" y="228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47" name="Oval 246"/>
            <p:cNvSpPr/>
            <p:nvPr/>
          </p:nvSpPr>
          <p:spPr>
            <a:xfrm>
              <a:off x="914400" y="228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48" name="Oval 247"/>
            <p:cNvSpPr/>
            <p:nvPr/>
          </p:nvSpPr>
          <p:spPr>
            <a:xfrm>
              <a:off x="1066800" y="228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49" name="Oval 248"/>
            <p:cNvSpPr/>
            <p:nvPr/>
          </p:nvSpPr>
          <p:spPr>
            <a:xfrm>
              <a:off x="1219200" y="2286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50" name="Oval 249"/>
            <p:cNvSpPr/>
            <p:nvPr/>
          </p:nvSpPr>
          <p:spPr>
            <a:xfrm>
              <a:off x="1371600" y="228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51" name="Oval 250"/>
            <p:cNvSpPr/>
            <p:nvPr/>
          </p:nvSpPr>
          <p:spPr>
            <a:xfrm>
              <a:off x="1524000" y="228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52" name="Oval 251"/>
            <p:cNvSpPr/>
            <p:nvPr/>
          </p:nvSpPr>
          <p:spPr>
            <a:xfrm>
              <a:off x="1676400" y="228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53" name="Oval 252"/>
            <p:cNvSpPr/>
            <p:nvPr/>
          </p:nvSpPr>
          <p:spPr>
            <a:xfrm>
              <a:off x="1828800" y="228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54" name="Oval 253"/>
            <p:cNvSpPr/>
            <p:nvPr/>
          </p:nvSpPr>
          <p:spPr>
            <a:xfrm>
              <a:off x="1981200" y="228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55" name="Oval 254"/>
            <p:cNvSpPr/>
            <p:nvPr/>
          </p:nvSpPr>
          <p:spPr>
            <a:xfrm>
              <a:off x="2133600" y="228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56" name="Oval 255"/>
            <p:cNvSpPr/>
            <p:nvPr/>
          </p:nvSpPr>
          <p:spPr>
            <a:xfrm>
              <a:off x="0" y="243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57" name="Oval 256"/>
            <p:cNvSpPr/>
            <p:nvPr/>
          </p:nvSpPr>
          <p:spPr>
            <a:xfrm>
              <a:off x="152400" y="243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58" name="Oval 257"/>
            <p:cNvSpPr/>
            <p:nvPr/>
          </p:nvSpPr>
          <p:spPr>
            <a:xfrm>
              <a:off x="304800" y="243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59" name="Oval 258"/>
            <p:cNvSpPr/>
            <p:nvPr/>
          </p:nvSpPr>
          <p:spPr>
            <a:xfrm>
              <a:off x="457200" y="243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60" name="Oval 259"/>
            <p:cNvSpPr/>
            <p:nvPr/>
          </p:nvSpPr>
          <p:spPr>
            <a:xfrm>
              <a:off x="609600" y="243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61" name="Oval 260"/>
            <p:cNvSpPr/>
            <p:nvPr/>
          </p:nvSpPr>
          <p:spPr>
            <a:xfrm>
              <a:off x="762000" y="243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62" name="Oval 261"/>
            <p:cNvSpPr/>
            <p:nvPr/>
          </p:nvSpPr>
          <p:spPr>
            <a:xfrm>
              <a:off x="914400" y="243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63" name="Oval 262"/>
            <p:cNvSpPr/>
            <p:nvPr/>
          </p:nvSpPr>
          <p:spPr>
            <a:xfrm>
              <a:off x="1066800" y="243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64" name="Oval 263"/>
            <p:cNvSpPr/>
            <p:nvPr/>
          </p:nvSpPr>
          <p:spPr>
            <a:xfrm>
              <a:off x="1219200" y="243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65" name="Oval 264"/>
            <p:cNvSpPr/>
            <p:nvPr/>
          </p:nvSpPr>
          <p:spPr>
            <a:xfrm>
              <a:off x="1371600" y="2438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66" name="Oval 265"/>
            <p:cNvSpPr/>
            <p:nvPr/>
          </p:nvSpPr>
          <p:spPr>
            <a:xfrm>
              <a:off x="1524000" y="243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67" name="Oval 266"/>
            <p:cNvSpPr/>
            <p:nvPr/>
          </p:nvSpPr>
          <p:spPr>
            <a:xfrm>
              <a:off x="1676400" y="2438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68" name="Oval 267"/>
            <p:cNvSpPr/>
            <p:nvPr/>
          </p:nvSpPr>
          <p:spPr>
            <a:xfrm>
              <a:off x="1828800" y="243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69" name="Oval 268"/>
            <p:cNvSpPr/>
            <p:nvPr/>
          </p:nvSpPr>
          <p:spPr>
            <a:xfrm>
              <a:off x="1981200" y="243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70" name="Oval 269"/>
            <p:cNvSpPr/>
            <p:nvPr/>
          </p:nvSpPr>
          <p:spPr>
            <a:xfrm>
              <a:off x="2133600" y="243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71" name="Oval 270"/>
            <p:cNvSpPr/>
            <p:nvPr/>
          </p:nvSpPr>
          <p:spPr>
            <a:xfrm>
              <a:off x="0" y="259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72" name="Oval 271"/>
            <p:cNvSpPr/>
            <p:nvPr/>
          </p:nvSpPr>
          <p:spPr>
            <a:xfrm>
              <a:off x="152400" y="259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73" name="Oval 272"/>
            <p:cNvSpPr/>
            <p:nvPr/>
          </p:nvSpPr>
          <p:spPr>
            <a:xfrm>
              <a:off x="304800" y="259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74" name="Oval 273"/>
            <p:cNvSpPr/>
            <p:nvPr/>
          </p:nvSpPr>
          <p:spPr>
            <a:xfrm>
              <a:off x="457200" y="259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75" name="Oval 274"/>
            <p:cNvSpPr/>
            <p:nvPr/>
          </p:nvSpPr>
          <p:spPr>
            <a:xfrm>
              <a:off x="609600" y="259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76" name="Oval 275"/>
            <p:cNvSpPr/>
            <p:nvPr/>
          </p:nvSpPr>
          <p:spPr>
            <a:xfrm>
              <a:off x="762000" y="2590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77" name="Oval 276"/>
            <p:cNvSpPr/>
            <p:nvPr/>
          </p:nvSpPr>
          <p:spPr>
            <a:xfrm>
              <a:off x="914400" y="2590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78" name="Oval 277"/>
            <p:cNvSpPr/>
            <p:nvPr/>
          </p:nvSpPr>
          <p:spPr>
            <a:xfrm>
              <a:off x="1066800" y="259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79" name="Oval 278"/>
            <p:cNvSpPr/>
            <p:nvPr/>
          </p:nvSpPr>
          <p:spPr>
            <a:xfrm>
              <a:off x="1219200" y="259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80" name="Oval 279"/>
            <p:cNvSpPr/>
            <p:nvPr/>
          </p:nvSpPr>
          <p:spPr>
            <a:xfrm>
              <a:off x="1371600" y="259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81" name="Oval 280"/>
            <p:cNvSpPr/>
            <p:nvPr/>
          </p:nvSpPr>
          <p:spPr>
            <a:xfrm>
              <a:off x="1524000" y="259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82" name="Oval 281"/>
            <p:cNvSpPr/>
            <p:nvPr/>
          </p:nvSpPr>
          <p:spPr>
            <a:xfrm>
              <a:off x="1676400" y="259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83" name="Oval 282"/>
            <p:cNvSpPr/>
            <p:nvPr/>
          </p:nvSpPr>
          <p:spPr>
            <a:xfrm>
              <a:off x="1828800" y="259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84" name="Oval 283"/>
            <p:cNvSpPr/>
            <p:nvPr/>
          </p:nvSpPr>
          <p:spPr>
            <a:xfrm>
              <a:off x="1981200" y="2590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85" name="Oval 284"/>
            <p:cNvSpPr/>
            <p:nvPr/>
          </p:nvSpPr>
          <p:spPr>
            <a:xfrm>
              <a:off x="2133600" y="259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86" name="Oval 285"/>
            <p:cNvSpPr/>
            <p:nvPr/>
          </p:nvSpPr>
          <p:spPr>
            <a:xfrm>
              <a:off x="0" y="274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87" name="Oval 286"/>
            <p:cNvSpPr/>
            <p:nvPr/>
          </p:nvSpPr>
          <p:spPr>
            <a:xfrm>
              <a:off x="152400" y="274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88" name="Oval 287"/>
            <p:cNvSpPr/>
            <p:nvPr/>
          </p:nvSpPr>
          <p:spPr>
            <a:xfrm>
              <a:off x="304800" y="274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89" name="Oval 288"/>
            <p:cNvSpPr/>
            <p:nvPr/>
          </p:nvSpPr>
          <p:spPr>
            <a:xfrm>
              <a:off x="457200" y="274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90" name="Oval 289"/>
            <p:cNvSpPr/>
            <p:nvPr/>
          </p:nvSpPr>
          <p:spPr>
            <a:xfrm>
              <a:off x="609600" y="274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91" name="Oval 290"/>
            <p:cNvSpPr/>
            <p:nvPr/>
          </p:nvSpPr>
          <p:spPr>
            <a:xfrm>
              <a:off x="762000" y="274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92" name="Oval 291"/>
            <p:cNvSpPr/>
            <p:nvPr/>
          </p:nvSpPr>
          <p:spPr>
            <a:xfrm>
              <a:off x="914400" y="2743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93" name="Oval 292"/>
            <p:cNvSpPr/>
            <p:nvPr/>
          </p:nvSpPr>
          <p:spPr>
            <a:xfrm>
              <a:off x="1066800" y="274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94" name="Oval 293"/>
            <p:cNvSpPr/>
            <p:nvPr/>
          </p:nvSpPr>
          <p:spPr>
            <a:xfrm>
              <a:off x="1219200" y="274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95" name="Oval 294"/>
            <p:cNvSpPr/>
            <p:nvPr/>
          </p:nvSpPr>
          <p:spPr>
            <a:xfrm>
              <a:off x="1371600" y="2743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96" name="Oval 295"/>
            <p:cNvSpPr/>
            <p:nvPr/>
          </p:nvSpPr>
          <p:spPr>
            <a:xfrm>
              <a:off x="1524000" y="274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97" name="Oval 296"/>
            <p:cNvSpPr/>
            <p:nvPr/>
          </p:nvSpPr>
          <p:spPr>
            <a:xfrm>
              <a:off x="1676400" y="274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98" name="Oval 297"/>
            <p:cNvSpPr/>
            <p:nvPr/>
          </p:nvSpPr>
          <p:spPr>
            <a:xfrm>
              <a:off x="1828800" y="274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299" name="Oval 298"/>
            <p:cNvSpPr/>
            <p:nvPr/>
          </p:nvSpPr>
          <p:spPr>
            <a:xfrm>
              <a:off x="1981200" y="274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00" name="Oval 299"/>
            <p:cNvSpPr/>
            <p:nvPr/>
          </p:nvSpPr>
          <p:spPr>
            <a:xfrm>
              <a:off x="2133600" y="274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01" name="Oval 300"/>
            <p:cNvSpPr/>
            <p:nvPr/>
          </p:nvSpPr>
          <p:spPr>
            <a:xfrm>
              <a:off x="0" y="2895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02" name="Oval 301"/>
            <p:cNvSpPr/>
            <p:nvPr/>
          </p:nvSpPr>
          <p:spPr>
            <a:xfrm>
              <a:off x="152400" y="2895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03" name="Oval 302"/>
            <p:cNvSpPr/>
            <p:nvPr/>
          </p:nvSpPr>
          <p:spPr>
            <a:xfrm>
              <a:off x="304800" y="2895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04" name="Oval 303"/>
            <p:cNvSpPr/>
            <p:nvPr/>
          </p:nvSpPr>
          <p:spPr>
            <a:xfrm>
              <a:off x="457200" y="2895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05" name="Oval 304"/>
            <p:cNvSpPr/>
            <p:nvPr/>
          </p:nvSpPr>
          <p:spPr>
            <a:xfrm>
              <a:off x="609600" y="2895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06" name="Oval 305"/>
            <p:cNvSpPr/>
            <p:nvPr/>
          </p:nvSpPr>
          <p:spPr>
            <a:xfrm>
              <a:off x="762000" y="2895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07" name="Oval 306"/>
            <p:cNvSpPr/>
            <p:nvPr/>
          </p:nvSpPr>
          <p:spPr>
            <a:xfrm>
              <a:off x="914400" y="2895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08" name="Oval 307"/>
            <p:cNvSpPr/>
            <p:nvPr/>
          </p:nvSpPr>
          <p:spPr>
            <a:xfrm>
              <a:off x="1066800" y="2895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09" name="Oval 308"/>
            <p:cNvSpPr/>
            <p:nvPr/>
          </p:nvSpPr>
          <p:spPr>
            <a:xfrm>
              <a:off x="1219200" y="2895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10" name="Oval 309"/>
            <p:cNvSpPr/>
            <p:nvPr/>
          </p:nvSpPr>
          <p:spPr>
            <a:xfrm>
              <a:off x="1371600" y="2895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11" name="Oval 310"/>
            <p:cNvSpPr/>
            <p:nvPr/>
          </p:nvSpPr>
          <p:spPr>
            <a:xfrm>
              <a:off x="1524000" y="2895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12" name="Oval 311"/>
            <p:cNvSpPr/>
            <p:nvPr/>
          </p:nvSpPr>
          <p:spPr>
            <a:xfrm>
              <a:off x="1676400" y="2895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13" name="Oval 312"/>
            <p:cNvSpPr/>
            <p:nvPr/>
          </p:nvSpPr>
          <p:spPr>
            <a:xfrm>
              <a:off x="1828800" y="2895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14" name="Oval 313"/>
            <p:cNvSpPr/>
            <p:nvPr/>
          </p:nvSpPr>
          <p:spPr>
            <a:xfrm>
              <a:off x="1981200" y="2895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15" name="Oval 314"/>
            <p:cNvSpPr/>
            <p:nvPr/>
          </p:nvSpPr>
          <p:spPr>
            <a:xfrm>
              <a:off x="2133600" y="2895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16" name="Oval 315"/>
            <p:cNvSpPr/>
            <p:nvPr/>
          </p:nvSpPr>
          <p:spPr>
            <a:xfrm>
              <a:off x="0" y="3048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17" name="Oval 316"/>
            <p:cNvSpPr/>
            <p:nvPr/>
          </p:nvSpPr>
          <p:spPr>
            <a:xfrm>
              <a:off x="152400" y="3048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18" name="Oval 317"/>
            <p:cNvSpPr/>
            <p:nvPr/>
          </p:nvSpPr>
          <p:spPr>
            <a:xfrm>
              <a:off x="304800" y="3048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19" name="Oval 318"/>
            <p:cNvSpPr/>
            <p:nvPr/>
          </p:nvSpPr>
          <p:spPr>
            <a:xfrm>
              <a:off x="457200" y="3048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20" name="Oval 319"/>
            <p:cNvSpPr/>
            <p:nvPr/>
          </p:nvSpPr>
          <p:spPr>
            <a:xfrm>
              <a:off x="609600" y="3048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21" name="Oval 320"/>
            <p:cNvSpPr/>
            <p:nvPr/>
          </p:nvSpPr>
          <p:spPr>
            <a:xfrm>
              <a:off x="762000" y="3048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22" name="Oval 321"/>
            <p:cNvSpPr/>
            <p:nvPr/>
          </p:nvSpPr>
          <p:spPr>
            <a:xfrm>
              <a:off x="914400" y="3048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23" name="Oval 322"/>
            <p:cNvSpPr/>
            <p:nvPr/>
          </p:nvSpPr>
          <p:spPr>
            <a:xfrm>
              <a:off x="1066800" y="3048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24" name="Oval 323"/>
            <p:cNvSpPr/>
            <p:nvPr/>
          </p:nvSpPr>
          <p:spPr>
            <a:xfrm>
              <a:off x="1219200" y="3048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25" name="Oval 324"/>
            <p:cNvSpPr/>
            <p:nvPr/>
          </p:nvSpPr>
          <p:spPr>
            <a:xfrm>
              <a:off x="1371600" y="3048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26" name="Oval 325"/>
            <p:cNvSpPr/>
            <p:nvPr/>
          </p:nvSpPr>
          <p:spPr>
            <a:xfrm>
              <a:off x="1524000" y="3048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27" name="Oval 326"/>
            <p:cNvSpPr/>
            <p:nvPr/>
          </p:nvSpPr>
          <p:spPr>
            <a:xfrm>
              <a:off x="1676400" y="3048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28" name="Oval 327"/>
            <p:cNvSpPr/>
            <p:nvPr/>
          </p:nvSpPr>
          <p:spPr>
            <a:xfrm>
              <a:off x="1828800" y="3048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29" name="Oval 328"/>
            <p:cNvSpPr/>
            <p:nvPr/>
          </p:nvSpPr>
          <p:spPr>
            <a:xfrm>
              <a:off x="1981200" y="3048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30" name="Oval 329"/>
            <p:cNvSpPr/>
            <p:nvPr/>
          </p:nvSpPr>
          <p:spPr>
            <a:xfrm>
              <a:off x="2133600" y="3048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31" name="Oval 330"/>
            <p:cNvSpPr/>
            <p:nvPr/>
          </p:nvSpPr>
          <p:spPr>
            <a:xfrm>
              <a:off x="0" y="3200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32" name="Oval 331"/>
            <p:cNvSpPr/>
            <p:nvPr/>
          </p:nvSpPr>
          <p:spPr>
            <a:xfrm>
              <a:off x="152400" y="3200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33" name="Oval 332"/>
            <p:cNvSpPr/>
            <p:nvPr/>
          </p:nvSpPr>
          <p:spPr>
            <a:xfrm>
              <a:off x="304800" y="3200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34" name="Oval 333"/>
            <p:cNvSpPr/>
            <p:nvPr/>
          </p:nvSpPr>
          <p:spPr>
            <a:xfrm>
              <a:off x="457200" y="3200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35" name="Oval 334"/>
            <p:cNvSpPr/>
            <p:nvPr/>
          </p:nvSpPr>
          <p:spPr>
            <a:xfrm>
              <a:off x="609600" y="3200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36" name="Oval 335"/>
            <p:cNvSpPr/>
            <p:nvPr/>
          </p:nvSpPr>
          <p:spPr>
            <a:xfrm>
              <a:off x="762000" y="3200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37" name="Oval 336"/>
            <p:cNvSpPr/>
            <p:nvPr/>
          </p:nvSpPr>
          <p:spPr>
            <a:xfrm>
              <a:off x="914400" y="3200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38" name="Oval 337"/>
            <p:cNvSpPr/>
            <p:nvPr/>
          </p:nvSpPr>
          <p:spPr>
            <a:xfrm>
              <a:off x="1066800" y="3200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39" name="Oval 338"/>
            <p:cNvSpPr/>
            <p:nvPr/>
          </p:nvSpPr>
          <p:spPr>
            <a:xfrm>
              <a:off x="1219200" y="3200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40" name="Oval 339"/>
            <p:cNvSpPr/>
            <p:nvPr/>
          </p:nvSpPr>
          <p:spPr>
            <a:xfrm>
              <a:off x="1371600" y="3200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41" name="Oval 340"/>
            <p:cNvSpPr/>
            <p:nvPr/>
          </p:nvSpPr>
          <p:spPr>
            <a:xfrm>
              <a:off x="1524000" y="3200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42" name="Oval 341"/>
            <p:cNvSpPr/>
            <p:nvPr/>
          </p:nvSpPr>
          <p:spPr>
            <a:xfrm>
              <a:off x="1676400" y="3200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43" name="Oval 342"/>
            <p:cNvSpPr/>
            <p:nvPr/>
          </p:nvSpPr>
          <p:spPr>
            <a:xfrm>
              <a:off x="1828800" y="3200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44" name="Oval 343"/>
            <p:cNvSpPr/>
            <p:nvPr/>
          </p:nvSpPr>
          <p:spPr>
            <a:xfrm>
              <a:off x="1981200" y="3200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45" name="Oval 344"/>
            <p:cNvSpPr/>
            <p:nvPr/>
          </p:nvSpPr>
          <p:spPr>
            <a:xfrm>
              <a:off x="2133600" y="3200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46" name="Oval 345"/>
            <p:cNvSpPr/>
            <p:nvPr/>
          </p:nvSpPr>
          <p:spPr>
            <a:xfrm>
              <a:off x="0" y="3352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47" name="Oval 346"/>
            <p:cNvSpPr/>
            <p:nvPr/>
          </p:nvSpPr>
          <p:spPr>
            <a:xfrm>
              <a:off x="152400" y="3352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48" name="Oval 347"/>
            <p:cNvSpPr/>
            <p:nvPr/>
          </p:nvSpPr>
          <p:spPr>
            <a:xfrm>
              <a:off x="304800" y="3352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49" name="Oval 348"/>
            <p:cNvSpPr/>
            <p:nvPr/>
          </p:nvSpPr>
          <p:spPr>
            <a:xfrm>
              <a:off x="457200" y="3352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50" name="Oval 349"/>
            <p:cNvSpPr/>
            <p:nvPr/>
          </p:nvSpPr>
          <p:spPr>
            <a:xfrm>
              <a:off x="609600" y="3352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51" name="Oval 350"/>
            <p:cNvSpPr/>
            <p:nvPr/>
          </p:nvSpPr>
          <p:spPr>
            <a:xfrm>
              <a:off x="762000" y="3352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52" name="Oval 351"/>
            <p:cNvSpPr/>
            <p:nvPr/>
          </p:nvSpPr>
          <p:spPr>
            <a:xfrm>
              <a:off x="914400" y="3352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53" name="Oval 352"/>
            <p:cNvSpPr/>
            <p:nvPr/>
          </p:nvSpPr>
          <p:spPr>
            <a:xfrm>
              <a:off x="1066800" y="3352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54" name="Oval 353"/>
            <p:cNvSpPr/>
            <p:nvPr/>
          </p:nvSpPr>
          <p:spPr>
            <a:xfrm>
              <a:off x="1219200" y="3352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55" name="Oval 354"/>
            <p:cNvSpPr/>
            <p:nvPr/>
          </p:nvSpPr>
          <p:spPr>
            <a:xfrm>
              <a:off x="1371600" y="3352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56" name="Oval 355"/>
            <p:cNvSpPr/>
            <p:nvPr/>
          </p:nvSpPr>
          <p:spPr>
            <a:xfrm>
              <a:off x="1524000" y="3352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57" name="Oval 356"/>
            <p:cNvSpPr/>
            <p:nvPr/>
          </p:nvSpPr>
          <p:spPr>
            <a:xfrm>
              <a:off x="1676400" y="3352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58" name="Oval 357"/>
            <p:cNvSpPr/>
            <p:nvPr/>
          </p:nvSpPr>
          <p:spPr>
            <a:xfrm>
              <a:off x="1828800" y="3352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59" name="Oval 358"/>
            <p:cNvSpPr/>
            <p:nvPr/>
          </p:nvSpPr>
          <p:spPr>
            <a:xfrm>
              <a:off x="1981200" y="3352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60" name="Oval 359"/>
            <p:cNvSpPr/>
            <p:nvPr/>
          </p:nvSpPr>
          <p:spPr>
            <a:xfrm>
              <a:off x="2133600" y="3352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61" name="Oval 360"/>
            <p:cNvSpPr/>
            <p:nvPr/>
          </p:nvSpPr>
          <p:spPr>
            <a:xfrm>
              <a:off x="0" y="350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62" name="Oval 361"/>
            <p:cNvSpPr/>
            <p:nvPr/>
          </p:nvSpPr>
          <p:spPr>
            <a:xfrm>
              <a:off x="152400" y="350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63" name="Oval 362"/>
            <p:cNvSpPr/>
            <p:nvPr/>
          </p:nvSpPr>
          <p:spPr>
            <a:xfrm>
              <a:off x="304800" y="350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64" name="Oval 363"/>
            <p:cNvSpPr/>
            <p:nvPr/>
          </p:nvSpPr>
          <p:spPr>
            <a:xfrm>
              <a:off x="457200" y="350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65" name="Oval 364"/>
            <p:cNvSpPr/>
            <p:nvPr/>
          </p:nvSpPr>
          <p:spPr>
            <a:xfrm>
              <a:off x="609600" y="350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66" name="Oval 365"/>
            <p:cNvSpPr/>
            <p:nvPr/>
          </p:nvSpPr>
          <p:spPr>
            <a:xfrm>
              <a:off x="762000" y="350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67" name="Oval 366"/>
            <p:cNvSpPr/>
            <p:nvPr/>
          </p:nvSpPr>
          <p:spPr>
            <a:xfrm>
              <a:off x="914400" y="3505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68" name="Oval 367"/>
            <p:cNvSpPr/>
            <p:nvPr/>
          </p:nvSpPr>
          <p:spPr>
            <a:xfrm>
              <a:off x="1066800" y="350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69" name="Oval 368"/>
            <p:cNvSpPr/>
            <p:nvPr/>
          </p:nvSpPr>
          <p:spPr>
            <a:xfrm>
              <a:off x="1219200" y="350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70" name="Oval 369"/>
            <p:cNvSpPr/>
            <p:nvPr/>
          </p:nvSpPr>
          <p:spPr>
            <a:xfrm>
              <a:off x="1371600" y="350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71" name="Oval 370"/>
            <p:cNvSpPr/>
            <p:nvPr/>
          </p:nvSpPr>
          <p:spPr>
            <a:xfrm>
              <a:off x="1524000" y="3505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72" name="Oval 371"/>
            <p:cNvSpPr/>
            <p:nvPr/>
          </p:nvSpPr>
          <p:spPr>
            <a:xfrm>
              <a:off x="1676400" y="350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73" name="Oval 372"/>
            <p:cNvSpPr/>
            <p:nvPr/>
          </p:nvSpPr>
          <p:spPr>
            <a:xfrm>
              <a:off x="1828800" y="350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74" name="Oval 373"/>
            <p:cNvSpPr/>
            <p:nvPr/>
          </p:nvSpPr>
          <p:spPr>
            <a:xfrm>
              <a:off x="1981200" y="350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75" name="Oval 374"/>
            <p:cNvSpPr/>
            <p:nvPr/>
          </p:nvSpPr>
          <p:spPr>
            <a:xfrm>
              <a:off x="2133600" y="350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76" name="Oval 375"/>
            <p:cNvSpPr/>
            <p:nvPr/>
          </p:nvSpPr>
          <p:spPr>
            <a:xfrm>
              <a:off x="0" y="3657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77" name="Oval 376"/>
            <p:cNvSpPr/>
            <p:nvPr/>
          </p:nvSpPr>
          <p:spPr>
            <a:xfrm>
              <a:off x="152400" y="3657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78" name="Oval 377"/>
            <p:cNvSpPr/>
            <p:nvPr/>
          </p:nvSpPr>
          <p:spPr>
            <a:xfrm>
              <a:off x="304800" y="3657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79" name="Oval 378"/>
            <p:cNvSpPr/>
            <p:nvPr/>
          </p:nvSpPr>
          <p:spPr>
            <a:xfrm>
              <a:off x="457200" y="3657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80" name="Oval 379"/>
            <p:cNvSpPr/>
            <p:nvPr/>
          </p:nvSpPr>
          <p:spPr>
            <a:xfrm>
              <a:off x="609600" y="3657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81" name="Oval 380"/>
            <p:cNvSpPr/>
            <p:nvPr/>
          </p:nvSpPr>
          <p:spPr>
            <a:xfrm>
              <a:off x="762000" y="3657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82" name="Oval 381"/>
            <p:cNvSpPr/>
            <p:nvPr/>
          </p:nvSpPr>
          <p:spPr>
            <a:xfrm>
              <a:off x="914400" y="365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83" name="Oval 382"/>
            <p:cNvSpPr/>
            <p:nvPr/>
          </p:nvSpPr>
          <p:spPr>
            <a:xfrm>
              <a:off x="1066800" y="3657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84" name="Oval 383"/>
            <p:cNvSpPr/>
            <p:nvPr/>
          </p:nvSpPr>
          <p:spPr>
            <a:xfrm>
              <a:off x="1219200" y="365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85" name="Oval 384"/>
            <p:cNvSpPr/>
            <p:nvPr/>
          </p:nvSpPr>
          <p:spPr>
            <a:xfrm>
              <a:off x="1371600" y="3657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86" name="Oval 385"/>
            <p:cNvSpPr/>
            <p:nvPr/>
          </p:nvSpPr>
          <p:spPr>
            <a:xfrm>
              <a:off x="1524000" y="365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87" name="Oval 386"/>
            <p:cNvSpPr/>
            <p:nvPr/>
          </p:nvSpPr>
          <p:spPr>
            <a:xfrm>
              <a:off x="1676400" y="3657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88" name="Oval 387"/>
            <p:cNvSpPr/>
            <p:nvPr/>
          </p:nvSpPr>
          <p:spPr>
            <a:xfrm>
              <a:off x="1828800" y="3657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89" name="Oval 388"/>
            <p:cNvSpPr/>
            <p:nvPr/>
          </p:nvSpPr>
          <p:spPr>
            <a:xfrm>
              <a:off x="1981200" y="365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90" name="Oval 389"/>
            <p:cNvSpPr/>
            <p:nvPr/>
          </p:nvSpPr>
          <p:spPr>
            <a:xfrm>
              <a:off x="2133600" y="3657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91" name="Oval 390"/>
            <p:cNvSpPr/>
            <p:nvPr/>
          </p:nvSpPr>
          <p:spPr>
            <a:xfrm>
              <a:off x="0" y="3810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92" name="Oval 391"/>
            <p:cNvSpPr/>
            <p:nvPr/>
          </p:nvSpPr>
          <p:spPr>
            <a:xfrm>
              <a:off x="152400" y="3810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93" name="Oval 392"/>
            <p:cNvSpPr/>
            <p:nvPr/>
          </p:nvSpPr>
          <p:spPr>
            <a:xfrm>
              <a:off x="304800" y="3810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94" name="Oval 393"/>
            <p:cNvSpPr/>
            <p:nvPr/>
          </p:nvSpPr>
          <p:spPr>
            <a:xfrm>
              <a:off x="457200" y="3810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95" name="Oval 394"/>
            <p:cNvSpPr/>
            <p:nvPr/>
          </p:nvSpPr>
          <p:spPr>
            <a:xfrm>
              <a:off x="609600" y="3810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96" name="Oval 395"/>
            <p:cNvSpPr/>
            <p:nvPr/>
          </p:nvSpPr>
          <p:spPr>
            <a:xfrm>
              <a:off x="762000" y="3810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97" name="Oval 396"/>
            <p:cNvSpPr/>
            <p:nvPr/>
          </p:nvSpPr>
          <p:spPr>
            <a:xfrm>
              <a:off x="914400" y="3810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98" name="Oval 397"/>
            <p:cNvSpPr/>
            <p:nvPr/>
          </p:nvSpPr>
          <p:spPr>
            <a:xfrm>
              <a:off x="1066800" y="3810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399" name="Oval 398"/>
            <p:cNvSpPr/>
            <p:nvPr/>
          </p:nvSpPr>
          <p:spPr>
            <a:xfrm>
              <a:off x="1219200" y="3810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00" name="Oval 399"/>
            <p:cNvSpPr/>
            <p:nvPr/>
          </p:nvSpPr>
          <p:spPr>
            <a:xfrm>
              <a:off x="1371600" y="3810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01" name="Oval 400"/>
            <p:cNvSpPr/>
            <p:nvPr/>
          </p:nvSpPr>
          <p:spPr>
            <a:xfrm>
              <a:off x="1524000" y="3810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02" name="Oval 401"/>
            <p:cNvSpPr/>
            <p:nvPr/>
          </p:nvSpPr>
          <p:spPr>
            <a:xfrm>
              <a:off x="1676400" y="3810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03" name="Oval 402"/>
            <p:cNvSpPr/>
            <p:nvPr/>
          </p:nvSpPr>
          <p:spPr>
            <a:xfrm>
              <a:off x="1828800" y="3810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04" name="Oval 403"/>
            <p:cNvSpPr/>
            <p:nvPr/>
          </p:nvSpPr>
          <p:spPr>
            <a:xfrm>
              <a:off x="1981200" y="3810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05" name="Oval 404"/>
            <p:cNvSpPr/>
            <p:nvPr/>
          </p:nvSpPr>
          <p:spPr>
            <a:xfrm>
              <a:off x="2133600" y="3810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06" name="Oval 405"/>
            <p:cNvSpPr/>
            <p:nvPr/>
          </p:nvSpPr>
          <p:spPr>
            <a:xfrm>
              <a:off x="0" y="396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07" name="Oval 406"/>
            <p:cNvSpPr/>
            <p:nvPr/>
          </p:nvSpPr>
          <p:spPr>
            <a:xfrm>
              <a:off x="152400" y="3962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08" name="Oval 407"/>
            <p:cNvSpPr/>
            <p:nvPr/>
          </p:nvSpPr>
          <p:spPr>
            <a:xfrm>
              <a:off x="304800" y="396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09" name="Oval 408"/>
            <p:cNvSpPr/>
            <p:nvPr/>
          </p:nvSpPr>
          <p:spPr>
            <a:xfrm>
              <a:off x="457200" y="3962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10" name="Oval 409"/>
            <p:cNvSpPr/>
            <p:nvPr/>
          </p:nvSpPr>
          <p:spPr>
            <a:xfrm>
              <a:off x="609600" y="396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11" name="Oval 410"/>
            <p:cNvSpPr/>
            <p:nvPr/>
          </p:nvSpPr>
          <p:spPr>
            <a:xfrm>
              <a:off x="762000" y="396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12" name="Oval 411"/>
            <p:cNvSpPr/>
            <p:nvPr/>
          </p:nvSpPr>
          <p:spPr>
            <a:xfrm>
              <a:off x="914400" y="396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13" name="Oval 412"/>
            <p:cNvSpPr/>
            <p:nvPr/>
          </p:nvSpPr>
          <p:spPr>
            <a:xfrm>
              <a:off x="1066800" y="396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14" name="Oval 413"/>
            <p:cNvSpPr/>
            <p:nvPr/>
          </p:nvSpPr>
          <p:spPr>
            <a:xfrm>
              <a:off x="1219200" y="396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15" name="Oval 414"/>
            <p:cNvSpPr/>
            <p:nvPr/>
          </p:nvSpPr>
          <p:spPr>
            <a:xfrm>
              <a:off x="1371600" y="396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16" name="Oval 415"/>
            <p:cNvSpPr/>
            <p:nvPr/>
          </p:nvSpPr>
          <p:spPr>
            <a:xfrm>
              <a:off x="1524000" y="396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17" name="Oval 416"/>
            <p:cNvSpPr/>
            <p:nvPr/>
          </p:nvSpPr>
          <p:spPr>
            <a:xfrm>
              <a:off x="1676400" y="396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18" name="Oval 417"/>
            <p:cNvSpPr/>
            <p:nvPr/>
          </p:nvSpPr>
          <p:spPr>
            <a:xfrm>
              <a:off x="1828800" y="396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19" name="Oval 418"/>
            <p:cNvSpPr/>
            <p:nvPr/>
          </p:nvSpPr>
          <p:spPr>
            <a:xfrm>
              <a:off x="1981200" y="396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20" name="Oval 419"/>
            <p:cNvSpPr/>
            <p:nvPr/>
          </p:nvSpPr>
          <p:spPr>
            <a:xfrm>
              <a:off x="2133600" y="396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21" name="Oval 420"/>
            <p:cNvSpPr/>
            <p:nvPr/>
          </p:nvSpPr>
          <p:spPr>
            <a:xfrm>
              <a:off x="0" y="411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22" name="Oval 421"/>
            <p:cNvSpPr/>
            <p:nvPr/>
          </p:nvSpPr>
          <p:spPr>
            <a:xfrm>
              <a:off x="152400" y="411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23" name="Oval 422"/>
            <p:cNvSpPr/>
            <p:nvPr/>
          </p:nvSpPr>
          <p:spPr>
            <a:xfrm>
              <a:off x="304800" y="411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24" name="Oval 423"/>
            <p:cNvSpPr/>
            <p:nvPr/>
          </p:nvSpPr>
          <p:spPr>
            <a:xfrm>
              <a:off x="457200" y="411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25" name="Oval 424"/>
            <p:cNvSpPr/>
            <p:nvPr/>
          </p:nvSpPr>
          <p:spPr>
            <a:xfrm>
              <a:off x="609600" y="411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26" name="Oval 425"/>
            <p:cNvSpPr/>
            <p:nvPr/>
          </p:nvSpPr>
          <p:spPr>
            <a:xfrm>
              <a:off x="762000" y="4114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27" name="Oval 426"/>
            <p:cNvSpPr/>
            <p:nvPr/>
          </p:nvSpPr>
          <p:spPr>
            <a:xfrm>
              <a:off x="914400" y="411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28" name="Oval 427"/>
            <p:cNvSpPr/>
            <p:nvPr/>
          </p:nvSpPr>
          <p:spPr>
            <a:xfrm>
              <a:off x="1066800" y="411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29" name="Oval 428"/>
            <p:cNvSpPr/>
            <p:nvPr/>
          </p:nvSpPr>
          <p:spPr>
            <a:xfrm>
              <a:off x="1219200" y="411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30" name="Oval 429"/>
            <p:cNvSpPr/>
            <p:nvPr/>
          </p:nvSpPr>
          <p:spPr>
            <a:xfrm>
              <a:off x="1371600" y="411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31" name="Oval 430"/>
            <p:cNvSpPr/>
            <p:nvPr/>
          </p:nvSpPr>
          <p:spPr>
            <a:xfrm>
              <a:off x="1524000" y="4114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32" name="Oval 431"/>
            <p:cNvSpPr/>
            <p:nvPr/>
          </p:nvSpPr>
          <p:spPr>
            <a:xfrm>
              <a:off x="1676400" y="4114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33" name="Oval 432"/>
            <p:cNvSpPr/>
            <p:nvPr/>
          </p:nvSpPr>
          <p:spPr>
            <a:xfrm>
              <a:off x="1828800" y="4114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34" name="Oval 433"/>
            <p:cNvSpPr/>
            <p:nvPr/>
          </p:nvSpPr>
          <p:spPr>
            <a:xfrm>
              <a:off x="1981200" y="411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35" name="Oval 434"/>
            <p:cNvSpPr/>
            <p:nvPr/>
          </p:nvSpPr>
          <p:spPr>
            <a:xfrm>
              <a:off x="2133600" y="411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36" name="Oval 435"/>
            <p:cNvSpPr/>
            <p:nvPr/>
          </p:nvSpPr>
          <p:spPr>
            <a:xfrm>
              <a:off x="0" y="426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37" name="Oval 436"/>
            <p:cNvSpPr/>
            <p:nvPr/>
          </p:nvSpPr>
          <p:spPr>
            <a:xfrm>
              <a:off x="152400" y="426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38" name="Oval 437"/>
            <p:cNvSpPr/>
            <p:nvPr/>
          </p:nvSpPr>
          <p:spPr>
            <a:xfrm>
              <a:off x="304800" y="426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39" name="Oval 438"/>
            <p:cNvSpPr/>
            <p:nvPr/>
          </p:nvSpPr>
          <p:spPr>
            <a:xfrm>
              <a:off x="457200" y="426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40" name="Oval 439"/>
            <p:cNvSpPr/>
            <p:nvPr/>
          </p:nvSpPr>
          <p:spPr>
            <a:xfrm>
              <a:off x="609600" y="4267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41" name="Oval 440"/>
            <p:cNvSpPr/>
            <p:nvPr/>
          </p:nvSpPr>
          <p:spPr>
            <a:xfrm>
              <a:off x="762000" y="4267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42" name="Oval 441"/>
            <p:cNvSpPr/>
            <p:nvPr/>
          </p:nvSpPr>
          <p:spPr>
            <a:xfrm>
              <a:off x="914400" y="426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43" name="Oval 442"/>
            <p:cNvSpPr/>
            <p:nvPr/>
          </p:nvSpPr>
          <p:spPr>
            <a:xfrm>
              <a:off x="1066800" y="426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44" name="Oval 443"/>
            <p:cNvSpPr/>
            <p:nvPr/>
          </p:nvSpPr>
          <p:spPr>
            <a:xfrm>
              <a:off x="1219200" y="426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45" name="Oval 444"/>
            <p:cNvSpPr/>
            <p:nvPr/>
          </p:nvSpPr>
          <p:spPr>
            <a:xfrm>
              <a:off x="1371600" y="426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46" name="Oval 445"/>
            <p:cNvSpPr/>
            <p:nvPr/>
          </p:nvSpPr>
          <p:spPr>
            <a:xfrm>
              <a:off x="1524000" y="426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47" name="Oval 446"/>
            <p:cNvSpPr/>
            <p:nvPr/>
          </p:nvSpPr>
          <p:spPr>
            <a:xfrm>
              <a:off x="1676400" y="4267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48" name="Oval 447"/>
            <p:cNvSpPr/>
            <p:nvPr/>
          </p:nvSpPr>
          <p:spPr>
            <a:xfrm>
              <a:off x="1828800" y="4267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49" name="Oval 448"/>
            <p:cNvSpPr/>
            <p:nvPr/>
          </p:nvSpPr>
          <p:spPr>
            <a:xfrm>
              <a:off x="1981200" y="4267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50" name="Oval 449"/>
            <p:cNvSpPr/>
            <p:nvPr/>
          </p:nvSpPr>
          <p:spPr>
            <a:xfrm>
              <a:off x="2133600" y="426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51" name="Oval 450"/>
            <p:cNvSpPr/>
            <p:nvPr/>
          </p:nvSpPr>
          <p:spPr>
            <a:xfrm>
              <a:off x="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52" name="Oval 451"/>
            <p:cNvSpPr/>
            <p:nvPr/>
          </p:nvSpPr>
          <p:spPr>
            <a:xfrm>
              <a:off x="15240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53" name="Oval 452"/>
            <p:cNvSpPr/>
            <p:nvPr/>
          </p:nvSpPr>
          <p:spPr>
            <a:xfrm>
              <a:off x="304800" y="4419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54" name="Oval 453"/>
            <p:cNvSpPr/>
            <p:nvPr/>
          </p:nvSpPr>
          <p:spPr>
            <a:xfrm>
              <a:off x="45720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55" name="Oval 454"/>
            <p:cNvSpPr/>
            <p:nvPr/>
          </p:nvSpPr>
          <p:spPr>
            <a:xfrm>
              <a:off x="60960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56" name="Oval 455"/>
            <p:cNvSpPr/>
            <p:nvPr/>
          </p:nvSpPr>
          <p:spPr>
            <a:xfrm>
              <a:off x="76200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57" name="Oval 456"/>
            <p:cNvSpPr/>
            <p:nvPr/>
          </p:nvSpPr>
          <p:spPr>
            <a:xfrm>
              <a:off x="91440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58" name="Oval 457"/>
            <p:cNvSpPr/>
            <p:nvPr/>
          </p:nvSpPr>
          <p:spPr>
            <a:xfrm>
              <a:off x="106680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59" name="Oval 458"/>
            <p:cNvSpPr/>
            <p:nvPr/>
          </p:nvSpPr>
          <p:spPr>
            <a:xfrm>
              <a:off x="121920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60" name="Oval 459"/>
            <p:cNvSpPr/>
            <p:nvPr/>
          </p:nvSpPr>
          <p:spPr>
            <a:xfrm>
              <a:off x="137160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61" name="Oval 460"/>
            <p:cNvSpPr/>
            <p:nvPr/>
          </p:nvSpPr>
          <p:spPr>
            <a:xfrm>
              <a:off x="152400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62" name="Oval 461"/>
            <p:cNvSpPr/>
            <p:nvPr/>
          </p:nvSpPr>
          <p:spPr>
            <a:xfrm>
              <a:off x="167640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63" name="Oval 462"/>
            <p:cNvSpPr/>
            <p:nvPr/>
          </p:nvSpPr>
          <p:spPr>
            <a:xfrm>
              <a:off x="182880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64" name="Oval 463"/>
            <p:cNvSpPr/>
            <p:nvPr/>
          </p:nvSpPr>
          <p:spPr>
            <a:xfrm>
              <a:off x="198120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65" name="Oval 464"/>
            <p:cNvSpPr/>
            <p:nvPr/>
          </p:nvSpPr>
          <p:spPr>
            <a:xfrm>
              <a:off x="2133600" y="441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66" name="Oval 465"/>
            <p:cNvSpPr/>
            <p:nvPr/>
          </p:nvSpPr>
          <p:spPr>
            <a:xfrm>
              <a:off x="0" y="457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67" name="Oval 466"/>
            <p:cNvSpPr/>
            <p:nvPr/>
          </p:nvSpPr>
          <p:spPr>
            <a:xfrm>
              <a:off x="152400" y="457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68" name="Oval 467"/>
            <p:cNvSpPr/>
            <p:nvPr/>
          </p:nvSpPr>
          <p:spPr>
            <a:xfrm>
              <a:off x="304800" y="457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69" name="Oval 468"/>
            <p:cNvSpPr/>
            <p:nvPr/>
          </p:nvSpPr>
          <p:spPr>
            <a:xfrm>
              <a:off x="457200" y="4572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70" name="Oval 469"/>
            <p:cNvSpPr/>
            <p:nvPr/>
          </p:nvSpPr>
          <p:spPr>
            <a:xfrm>
              <a:off x="609600" y="457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71" name="Oval 470"/>
            <p:cNvSpPr/>
            <p:nvPr/>
          </p:nvSpPr>
          <p:spPr>
            <a:xfrm>
              <a:off x="762000" y="4572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72" name="Oval 471"/>
            <p:cNvSpPr/>
            <p:nvPr/>
          </p:nvSpPr>
          <p:spPr>
            <a:xfrm>
              <a:off x="914400" y="457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73" name="Oval 472"/>
            <p:cNvSpPr/>
            <p:nvPr/>
          </p:nvSpPr>
          <p:spPr>
            <a:xfrm>
              <a:off x="1066800" y="457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74" name="Oval 473"/>
            <p:cNvSpPr/>
            <p:nvPr/>
          </p:nvSpPr>
          <p:spPr>
            <a:xfrm>
              <a:off x="1219200" y="457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75" name="Oval 474"/>
            <p:cNvSpPr/>
            <p:nvPr/>
          </p:nvSpPr>
          <p:spPr>
            <a:xfrm>
              <a:off x="1371600" y="457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76" name="Oval 475"/>
            <p:cNvSpPr/>
            <p:nvPr/>
          </p:nvSpPr>
          <p:spPr>
            <a:xfrm>
              <a:off x="1524000" y="457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77" name="Oval 476"/>
            <p:cNvSpPr/>
            <p:nvPr/>
          </p:nvSpPr>
          <p:spPr>
            <a:xfrm>
              <a:off x="1676400" y="457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78" name="Oval 477"/>
            <p:cNvSpPr/>
            <p:nvPr/>
          </p:nvSpPr>
          <p:spPr>
            <a:xfrm>
              <a:off x="1828800" y="457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79" name="Oval 478"/>
            <p:cNvSpPr/>
            <p:nvPr/>
          </p:nvSpPr>
          <p:spPr>
            <a:xfrm>
              <a:off x="1981200" y="457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80" name="Oval 479"/>
            <p:cNvSpPr/>
            <p:nvPr/>
          </p:nvSpPr>
          <p:spPr>
            <a:xfrm>
              <a:off x="2133600" y="457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81" name="Oval 480"/>
            <p:cNvSpPr/>
            <p:nvPr/>
          </p:nvSpPr>
          <p:spPr>
            <a:xfrm>
              <a:off x="0" y="472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82" name="Oval 481"/>
            <p:cNvSpPr/>
            <p:nvPr/>
          </p:nvSpPr>
          <p:spPr>
            <a:xfrm>
              <a:off x="152400" y="472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83" name="Oval 482"/>
            <p:cNvSpPr/>
            <p:nvPr/>
          </p:nvSpPr>
          <p:spPr>
            <a:xfrm>
              <a:off x="304800" y="472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84" name="Oval 483"/>
            <p:cNvSpPr/>
            <p:nvPr/>
          </p:nvSpPr>
          <p:spPr>
            <a:xfrm>
              <a:off x="457200" y="472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85" name="Oval 484"/>
            <p:cNvSpPr/>
            <p:nvPr/>
          </p:nvSpPr>
          <p:spPr>
            <a:xfrm>
              <a:off x="609600" y="472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86" name="Oval 485"/>
            <p:cNvSpPr/>
            <p:nvPr/>
          </p:nvSpPr>
          <p:spPr>
            <a:xfrm>
              <a:off x="762000" y="4724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87" name="Oval 486"/>
            <p:cNvSpPr/>
            <p:nvPr/>
          </p:nvSpPr>
          <p:spPr>
            <a:xfrm>
              <a:off x="914400" y="472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88" name="Oval 487"/>
            <p:cNvSpPr/>
            <p:nvPr/>
          </p:nvSpPr>
          <p:spPr>
            <a:xfrm>
              <a:off x="1066800" y="472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89" name="Oval 488"/>
            <p:cNvSpPr/>
            <p:nvPr/>
          </p:nvSpPr>
          <p:spPr>
            <a:xfrm>
              <a:off x="1219200" y="472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90" name="Oval 489"/>
            <p:cNvSpPr/>
            <p:nvPr/>
          </p:nvSpPr>
          <p:spPr>
            <a:xfrm>
              <a:off x="1371600" y="4724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91" name="Oval 490"/>
            <p:cNvSpPr/>
            <p:nvPr/>
          </p:nvSpPr>
          <p:spPr>
            <a:xfrm>
              <a:off x="1524000" y="472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92" name="Oval 491"/>
            <p:cNvSpPr/>
            <p:nvPr/>
          </p:nvSpPr>
          <p:spPr>
            <a:xfrm>
              <a:off x="1676400" y="472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93" name="Oval 492"/>
            <p:cNvSpPr/>
            <p:nvPr/>
          </p:nvSpPr>
          <p:spPr>
            <a:xfrm>
              <a:off x="1828800" y="472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94" name="Oval 493"/>
            <p:cNvSpPr/>
            <p:nvPr/>
          </p:nvSpPr>
          <p:spPr>
            <a:xfrm>
              <a:off x="1981200" y="472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95" name="Oval 494"/>
            <p:cNvSpPr/>
            <p:nvPr/>
          </p:nvSpPr>
          <p:spPr>
            <a:xfrm>
              <a:off x="2133600" y="4724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96" name="Oval 495"/>
            <p:cNvSpPr/>
            <p:nvPr/>
          </p:nvSpPr>
          <p:spPr>
            <a:xfrm>
              <a:off x="0" y="487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97" name="Oval 496"/>
            <p:cNvSpPr/>
            <p:nvPr/>
          </p:nvSpPr>
          <p:spPr>
            <a:xfrm>
              <a:off x="152400" y="487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98" name="Oval 497"/>
            <p:cNvSpPr/>
            <p:nvPr/>
          </p:nvSpPr>
          <p:spPr>
            <a:xfrm>
              <a:off x="304800" y="487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499" name="Oval 498"/>
            <p:cNvSpPr/>
            <p:nvPr/>
          </p:nvSpPr>
          <p:spPr>
            <a:xfrm>
              <a:off x="457200" y="487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00" name="Oval 499"/>
            <p:cNvSpPr/>
            <p:nvPr/>
          </p:nvSpPr>
          <p:spPr>
            <a:xfrm>
              <a:off x="609600" y="487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01" name="Oval 500"/>
            <p:cNvSpPr/>
            <p:nvPr/>
          </p:nvSpPr>
          <p:spPr>
            <a:xfrm>
              <a:off x="762000" y="487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02" name="Oval 501"/>
            <p:cNvSpPr/>
            <p:nvPr/>
          </p:nvSpPr>
          <p:spPr>
            <a:xfrm>
              <a:off x="914400" y="4876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03" name="Oval 502"/>
            <p:cNvSpPr/>
            <p:nvPr/>
          </p:nvSpPr>
          <p:spPr>
            <a:xfrm>
              <a:off x="1066800" y="487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04" name="Oval 503"/>
            <p:cNvSpPr/>
            <p:nvPr/>
          </p:nvSpPr>
          <p:spPr>
            <a:xfrm>
              <a:off x="1219200" y="487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05" name="Oval 504"/>
            <p:cNvSpPr/>
            <p:nvPr/>
          </p:nvSpPr>
          <p:spPr>
            <a:xfrm>
              <a:off x="1371600" y="4876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06" name="Oval 505"/>
            <p:cNvSpPr/>
            <p:nvPr/>
          </p:nvSpPr>
          <p:spPr>
            <a:xfrm>
              <a:off x="1524000" y="487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07" name="Oval 506"/>
            <p:cNvSpPr/>
            <p:nvPr/>
          </p:nvSpPr>
          <p:spPr>
            <a:xfrm>
              <a:off x="1676400" y="487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08" name="Oval 507"/>
            <p:cNvSpPr/>
            <p:nvPr/>
          </p:nvSpPr>
          <p:spPr>
            <a:xfrm>
              <a:off x="1828800" y="487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09" name="Oval 508"/>
            <p:cNvSpPr/>
            <p:nvPr/>
          </p:nvSpPr>
          <p:spPr>
            <a:xfrm>
              <a:off x="1981200" y="4876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10" name="Oval 509"/>
            <p:cNvSpPr/>
            <p:nvPr/>
          </p:nvSpPr>
          <p:spPr>
            <a:xfrm>
              <a:off x="2133600" y="4876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11" name="Oval 510"/>
            <p:cNvSpPr/>
            <p:nvPr/>
          </p:nvSpPr>
          <p:spPr>
            <a:xfrm>
              <a:off x="0" y="5029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12" name="Oval 511"/>
            <p:cNvSpPr/>
            <p:nvPr/>
          </p:nvSpPr>
          <p:spPr>
            <a:xfrm>
              <a:off x="152400" y="502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13" name="Oval 512"/>
            <p:cNvSpPr/>
            <p:nvPr/>
          </p:nvSpPr>
          <p:spPr>
            <a:xfrm>
              <a:off x="304800" y="502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14" name="Oval 513"/>
            <p:cNvSpPr/>
            <p:nvPr/>
          </p:nvSpPr>
          <p:spPr>
            <a:xfrm>
              <a:off x="457200" y="502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15" name="Oval 514"/>
            <p:cNvSpPr/>
            <p:nvPr/>
          </p:nvSpPr>
          <p:spPr>
            <a:xfrm>
              <a:off x="609600" y="502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16" name="Oval 515"/>
            <p:cNvSpPr/>
            <p:nvPr/>
          </p:nvSpPr>
          <p:spPr>
            <a:xfrm>
              <a:off x="762000" y="5029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17" name="Oval 516"/>
            <p:cNvSpPr/>
            <p:nvPr/>
          </p:nvSpPr>
          <p:spPr>
            <a:xfrm>
              <a:off x="914400" y="5029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18" name="Oval 517"/>
            <p:cNvSpPr/>
            <p:nvPr/>
          </p:nvSpPr>
          <p:spPr>
            <a:xfrm>
              <a:off x="1066800" y="502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19" name="Oval 518"/>
            <p:cNvSpPr/>
            <p:nvPr/>
          </p:nvSpPr>
          <p:spPr>
            <a:xfrm>
              <a:off x="1219200" y="502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20" name="Oval 519"/>
            <p:cNvSpPr/>
            <p:nvPr/>
          </p:nvSpPr>
          <p:spPr>
            <a:xfrm>
              <a:off x="1371600" y="502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21" name="Oval 520"/>
            <p:cNvSpPr/>
            <p:nvPr/>
          </p:nvSpPr>
          <p:spPr>
            <a:xfrm>
              <a:off x="1524000" y="502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22" name="Oval 521"/>
            <p:cNvSpPr/>
            <p:nvPr/>
          </p:nvSpPr>
          <p:spPr>
            <a:xfrm>
              <a:off x="1676400" y="502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23" name="Oval 522"/>
            <p:cNvSpPr/>
            <p:nvPr/>
          </p:nvSpPr>
          <p:spPr>
            <a:xfrm>
              <a:off x="1828800" y="502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24" name="Oval 523"/>
            <p:cNvSpPr/>
            <p:nvPr/>
          </p:nvSpPr>
          <p:spPr>
            <a:xfrm>
              <a:off x="1981200" y="502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25" name="Oval 524"/>
            <p:cNvSpPr/>
            <p:nvPr/>
          </p:nvSpPr>
          <p:spPr>
            <a:xfrm>
              <a:off x="2133600" y="502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26" name="Oval 525"/>
            <p:cNvSpPr/>
            <p:nvPr/>
          </p:nvSpPr>
          <p:spPr>
            <a:xfrm>
              <a:off x="0" y="5181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27" name="Oval 526"/>
            <p:cNvSpPr/>
            <p:nvPr/>
          </p:nvSpPr>
          <p:spPr>
            <a:xfrm>
              <a:off x="152400" y="5181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28" name="Oval 527"/>
            <p:cNvSpPr/>
            <p:nvPr/>
          </p:nvSpPr>
          <p:spPr>
            <a:xfrm>
              <a:off x="304800" y="518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29" name="Oval 528"/>
            <p:cNvSpPr/>
            <p:nvPr/>
          </p:nvSpPr>
          <p:spPr>
            <a:xfrm>
              <a:off x="457200" y="518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30" name="Oval 529"/>
            <p:cNvSpPr/>
            <p:nvPr/>
          </p:nvSpPr>
          <p:spPr>
            <a:xfrm>
              <a:off x="609600" y="518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31" name="Oval 530"/>
            <p:cNvSpPr/>
            <p:nvPr/>
          </p:nvSpPr>
          <p:spPr>
            <a:xfrm>
              <a:off x="762000" y="518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32" name="Oval 531"/>
            <p:cNvSpPr/>
            <p:nvPr/>
          </p:nvSpPr>
          <p:spPr>
            <a:xfrm>
              <a:off x="914400" y="518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33" name="Oval 532"/>
            <p:cNvSpPr/>
            <p:nvPr/>
          </p:nvSpPr>
          <p:spPr>
            <a:xfrm>
              <a:off x="1066800" y="518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34" name="Oval 533"/>
            <p:cNvSpPr/>
            <p:nvPr/>
          </p:nvSpPr>
          <p:spPr>
            <a:xfrm>
              <a:off x="1219200" y="518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35" name="Oval 534"/>
            <p:cNvSpPr/>
            <p:nvPr/>
          </p:nvSpPr>
          <p:spPr>
            <a:xfrm>
              <a:off x="1371600" y="518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36" name="Oval 535"/>
            <p:cNvSpPr/>
            <p:nvPr/>
          </p:nvSpPr>
          <p:spPr>
            <a:xfrm>
              <a:off x="1524000" y="518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37" name="Oval 536"/>
            <p:cNvSpPr/>
            <p:nvPr/>
          </p:nvSpPr>
          <p:spPr>
            <a:xfrm>
              <a:off x="1676400" y="518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38" name="Oval 537"/>
            <p:cNvSpPr/>
            <p:nvPr/>
          </p:nvSpPr>
          <p:spPr>
            <a:xfrm>
              <a:off x="1828800" y="518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39" name="Oval 538"/>
            <p:cNvSpPr/>
            <p:nvPr/>
          </p:nvSpPr>
          <p:spPr>
            <a:xfrm>
              <a:off x="1981200" y="5181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40" name="Oval 539"/>
            <p:cNvSpPr/>
            <p:nvPr/>
          </p:nvSpPr>
          <p:spPr>
            <a:xfrm>
              <a:off x="2133600" y="518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41" name="Oval 540"/>
            <p:cNvSpPr/>
            <p:nvPr/>
          </p:nvSpPr>
          <p:spPr>
            <a:xfrm>
              <a:off x="0" y="533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42" name="Oval 541"/>
            <p:cNvSpPr/>
            <p:nvPr/>
          </p:nvSpPr>
          <p:spPr>
            <a:xfrm>
              <a:off x="152400" y="533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43" name="Oval 542"/>
            <p:cNvSpPr/>
            <p:nvPr/>
          </p:nvSpPr>
          <p:spPr>
            <a:xfrm>
              <a:off x="304800" y="533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44" name="Oval 543"/>
            <p:cNvSpPr/>
            <p:nvPr/>
          </p:nvSpPr>
          <p:spPr>
            <a:xfrm>
              <a:off x="457200" y="533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45" name="Oval 544"/>
            <p:cNvSpPr/>
            <p:nvPr/>
          </p:nvSpPr>
          <p:spPr>
            <a:xfrm>
              <a:off x="609600" y="533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46" name="Oval 545"/>
            <p:cNvSpPr/>
            <p:nvPr/>
          </p:nvSpPr>
          <p:spPr>
            <a:xfrm>
              <a:off x="762000" y="533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47" name="Oval 546"/>
            <p:cNvSpPr/>
            <p:nvPr/>
          </p:nvSpPr>
          <p:spPr>
            <a:xfrm>
              <a:off x="914400" y="533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48" name="Oval 547"/>
            <p:cNvSpPr/>
            <p:nvPr/>
          </p:nvSpPr>
          <p:spPr>
            <a:xfrm>
              <a:off x="1066800" y="5334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49" name="Oval 548"/>
            <p:cNvSpPr/>
            <p:nvPr/>
          </p:nvSpPr>
          <p:spPr>
            <a:xfrm>
              <a:off x="1219200" y="5334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50" name="Oval 549"/>
            <p:cNvSpPr/>
            <p:nvPr/>
          </p:nvSpPr>
          <p:spPr>
            <a:xfrm>
              <a:off x="1371600" y="533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51" name="Oval 550"/>
            <p:cNvSpPr/>
            <p:nvPr/>
          </p:nvSpPr>
          <p:spPr>
            <a:xfrm>
              <a:off x="1524000" y="533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52" name="Oval 551"/>
            <p:cNvSpPr/>
            <p:nvPr/>
          </p:nvSpPr>
          <p:spPr>
            <a:xfrm>
              <a:off x="1676400" y="533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53" name="Oval 552"/>
            <p:cNvSpPr/>
            <p:nvPr/>
          </p:nvSpPr>
          <p:spPr>
            <a:xfrm>
              <a:off x="1828800" y="533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54" name="Oval 553"/>
            <p:cNvSpPr/>
            <p:nvPr/>
          </p:nvSpPr>
          <p:spPr>
            <a:xfrm>
              <a:off x="1981200" y="533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55" name="Oval 554"/>
            <p:cNvSpPr/>
            <p:nvPr/>
          </p:nvSpPr>
          <p:spPr>
            <a:xfrm>
              <a:off x="2133600" y="533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56" name="Oval 555"/>
            <p:cNvSpPr/>
            <p:nvPr/>
          </p:nvSpPr>
          <p:spPr>
            <a:xfrm>
              <a:off x="0" y="5486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57" name="Oval 556"/>
            <p:cNvSpPr/>
            <p:nvPr/>
          </p:nvSpPr>
          <p:spPr>
            <a:xfrm>
              <a:off x="152400" y="5486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58" name="Oval 557"/>
            <p:cNvSpPr/>
            <p:nvPr/>
          </p:nvSpPr>
          <p:spPr>
            <a:xfrm>
              <a:off x="304800" y="548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59" name="Oval 558"/>
            <p:cNvSpPr/>
            <p:nvPr/>
          </p:nvSpPr>
          <p:spPr>
            <a:xfrm>
              <a:off x="457200" y="548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60" name="Oval 559"/>
            <p:cNvSpPr/>
            <p:nvPr/>
          </p:nvSpPr>
          <p:spPr>
            <a:xfrm>
              <a:off x="609600" y="5486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61" name="Oval 560"/>
            <p:cNvSpPr/>
            <p:nvPr/>
          </p:nvSpPr>
          <p:spPr>
            <a:xfrm>
              <a:off x="762000" y="548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62" name="Oval 561"/>
            <p:cNvSpPr/>
            <p:nvPr/>
          </p:nvSpPr>
          <p:spPr>
            <a:xfrm>
              <a:off x="914400" y="5486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63" name="Oval 562"/>
            <p:cNvSpPr/>
            <p:nvPr/>
          </p:nvSpPr>
          <p:spPr>
            <a:xfrm>
              <a:off x="1066800" y="548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64" name="Oval 563"/>
            <p:cNvSpPr/>
            <p:nvPr/>
          </p:nvSpPr>
          <p:spPr>
            <a:xfrm>
              <a:off x="1219200" y="548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65" name="Oval 564"/>
            <p:cNvSpPr/>
            <p:nvPr/>
          </p:nvSpPr>
          <p:spPr>
            <a:xfrm>
              <a:off x="1371600" y="548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66" name="Oval 565"/>
            <p:cNvSpPr/>
            <p:nvPr/>
          </p:nvSpPr>
          <p:spPr>
            <a:xfrm>
              <a:off x="1524000" y="5486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67" name="Oval 566"/>
            <p:cNvSpPr/>
            <p:nvPr/>
          </p:nvSpPr>
          <p:spPr>
            <a:xfrm>
              <a:off x="1676400" y="5486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68" name="Oval 567"/>
            <p:cNvSpPr/>
            <p:nvPr/>
          </p:nvSpPr>
          <p:spPr>
            <a:xfrm>
              <a:off x="1828800" y="548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69" name="Oval 568"/>
            <p:cNvSpPr/>
            <p:nvPr/>
          </p:nvSpPr>
          <p:spPr>
            <a:xfrm>
              <a:off x="1981200" y="548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70" name="Oval 569"/>
            <p:cNvSpPr/>
            <p:nvPr/>
          </p:nvSpPr>
          <p:spPr>
            <a:xfrm>
              <a:off x="2133600" y="548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71" name="Oval 570"/>
            <p:cNvSpPr/>
            <p:nvPr/>
          </p:nvSpPr>
          <p:spPr>
            <a:xfrm>
              <a:off x="0" y="5638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72" name="Oval 571"/>
            <p:cNvSpPr/>
            <p:nvPr/>
          </p:nvSpPr>
          <p:spPr>
            <a:xfrm>
              <a:off x="152400" y="563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73" name="Oval 572"/>
            <p:cNvSpPr/>
            <p:nvPr/>
          </p:nvSpPr>
          <p:spPr>
            <a:xfrm>
              <a:off x="304800" y="5638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74" name="Oval 573"/>
            <p:cNvSpPr/>
            <p:nvPr/>
          </p:nvSpPr>
          <p:spPr>
            <a:xfrm>
              <a:off x="457200" y="563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75" name="Oval 574"/>
            <p:cNvSpPr/>
            <p:nvPr/>
          </p:nvSpPr>
          <p:spPr>
            <a:xfrm>
              <a:off x="609600" y="563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76" name="Oval 575"/>
            <p:cNvSpPr/>
            <p:nvPr/>
          </p:nvSpPr>
          <p:spPr>
            <a:xfrm>
              <a:off x="762000" y="563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77" name="Oval 576"/>
            <p:cNvSpPr/>
            <p:nvPr/>
          </p:nvSpPr>
          <p:spPr>
            <a:xfrm>
              <a:off x="914400" y="5638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78" name="Oval 577"/>
            <p:cNvSpPr/>
            <p:nvPr/>
          </p:nvSpPr>
          <p:spPr>
            <a:xfrm>
              <a:off x="1066800" y="563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79" name="Oval 578"/>
            <p:cNvSpPr/>
            <p:nvPr/>
          </p:nvSpPr>
          <p:spPr>
            <a:xfrm>
              <a:off x="1219200" y="563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80" name="Oval 579"/>
            <p:cNvSpPr/>
            <p:nvPr/>
          </p:nvSpPr>
          <p:spPr>
            <a:xfrm>
              <a:off x="1371600" y="563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81" name="Oval 580"/>
            <p:cNvSpPr/>
            <p:nvPr/>
          </p:nvSpPr>
          <p:spPr>
            <a:xfrm>
              <a:off x="1524000" y="563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82" name="Oval 581"/>
            <p:cNvSpPr/>
            <p:nvPr/>
          </p:nvSpPr>
          <p:spPr>
            <a:xfrm>
              <a:off x="1676400" y="563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83" name="Oval 582"/>
            <p:cNvSpPr/>
            <p:nvPr/>
          </p:nvSpPr>
          <p:spPr>
            <a:xfrm>
              <a:off x="1828800" y="563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84" name="Oval 583"/>
            <p:cNvSpPr/>
            <p:nvPr/>
          </p:nvSpPr>
          <p:spPr>
            <a:xfrm>
              <a:off x="1981200" y="563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85" name="Oval 584"/>
            <p:cNvSpPr/>
            <p:nvPr/>
          </p:nvSpPr>
          <p:spPr>
            <a:xfrm>
              <a:off x="2133600" y="563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86" name="Oval 585"/>
            <p:cNvSpPr/>
            <p:nvPr/>
          </p:nvSpPr>
          <p:spPr>
            <a:xfrm>
              <a:off x="0" y="579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87" name="Oval 586"/>
            <p:cNvSpPr/>
            <p:nvPr/>
          </p:nvSpPr>
          <p:spPr>
            <a:xfrm>
              <a:off x="152400" y="579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88" name="Oval 587"/>
            <p:cNvSpPr/>
            <p:nvPr/>
          </p:nvSpPr>
          <p:spPr>
            <a:xfrm>
              <a:off x="304800" y="579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89" name="Oval 588"/>
            <p:cNvSpPr/>
            <p:nvPr/>
          </p:nvSpPr>
          <p:spPr>
            <a:xfrm>
              <a:off x="457200" y="579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90" name="Oval 589"/>
            <p:cNvSpPr/>
            <p:nvPr/>
          </p:nvSpPr>
          <p:spPr>
            <a:xfrm>
              <a:off x="609600" y="5791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91" name="Oval 590"/>
            <p:cNvSpPr/>
            <p:nvPr/>
          </p:nvSpPr>
          <p:spPr>
            <a:xfrm>
              <a:off x="762000" y="579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92" name="Oval 591"/>
            <p:cNvSpPr/>
            <p:nvPr/>
          </p:nvSpPr>
          <p:spPr>
            <a:xfrm>
              <a:off x="914400" y="579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93" name="Oval 592"/>
            <p:cNvSpPr/>
            <p:nvPr/>
          </p:nvSpPr>
          <p:spPr>
            <a:xfrm>
              <a:off x="1066800" y="5791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94" name="Oval 593"/>
            <p:cNvSpPr/>
            <p:nvPr/>
          </p:nvSpPr>
          <p:spPr>
            <a:xfrm>
              <a:off x="1219200" y="579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95" name="Oval 594"/>
            <p:cNvSpPr/>
            <p:nvPr/>
          </p:nvSpPr>
          <p:spPr>
            <a:xfrm>
              <a:off x="1371600" y="5791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96" name="Oval 595"/>
            <p:cNvSpPr/>
            <p:nvPr/>
          </p:nvSpPr>
          <p:spPr>
            <a:xfrm>
              <a:off x="1524000" y="579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97" name="Oval 596"/>
            <p:cNvSpPr/>
            <p:nvPr/>
          </p:nvSpPr>
          <p:spPr>
            <a:xfrm>
              <a:off x="1676400" y="579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98" name="Oval 597"/>
            <p:cNvSpPr/>
            <p:nvPr/>
          </p:nvSpPr>
          <p:spPr>
            <a:xfrm>
              <a:off x="1828800" y="579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599" name="Oval 598"/>
            <p:cNvSpPr/>
            <p:nvPr/>
          </p:nvSpPr>
          <p:spPr>
            <a:xfrm>
              <a:off x="1981200" y="579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00" name="Oval 599"/>
            <p:cNvSpPr/>
            <p:nvPr/>
          </p:nvSpPr>
          <p:spPr>
            <a:xfrm>
              <a:off x="2133600" y="5791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01" name="Oval 600"/>
            <p:cNvSpPr/>
            <p:nvPr/>
          </p:nvSpPr>
          <p:spPr>
            <a:xfrm>
              <a:off x="0" y="594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02" name="Oval 601"/>
            <p:cNvSpPr/>
            <p:nvPr/>
          </p:nvSpPr>
          <p:spPr>
            <a:xfrm>
              <a:off x="152400" y="594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03" name="Oval 602"/>
            <p:cNvSpPr/>
            <p:nvPr/>
          </p:nvSpPr>
          <p:spPr>
            <a:xfrm>
              <a:off x="304800" y="5943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04" name="Oval 603"/>
            <p:cNvSpPr/>
            <p:nvPr/>
          </p:nvSpPr>
          <p:spPr>
            <a:xfrm>
              <a:off x="457200" y="5943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05" name="Oval 604"/>
            <p:cNvSpPr/>
            <p:nvPr/>
          </p:nvSpPr>
          <p:spPr>
            <a:xfrm>
              <a:off x="609600" y="594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06" name="Oval 605"/>
            <p:cNvSpPr/>
            <p:nvPr/>
          </p:nvSpPr>
          <p:spPr>
            <a:xfrm>
              <a:off x="762000" y="594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07" name="Oval 606"/>
            <p:cNvSpPr/>
            <p:nvPr/>
          </p:nvSpPr>
          <p:spPr>
            <a:xfrm>
              <a:off x="914400" y="594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08" name="Oval 607"/>
            <p:cNvSpPr/>
            <p:nvPr/>
          </p:nvSpPr>
          <p:spPr>
            <a:xfrm>
              <a:off x="1066800" y="5943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09" name="Oval 608"/>
            <p:cNvSpPr/>
            <p:nvPr/>
          </p:nvSpPr>
          <p:spPr>
            <a:xfrm>
              <a:off x="1219200" y="594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10" name="Oval 609"/>
            <p:cNvSpPr/>
            <p:nvPr/>
          </p:nvSpPr>
          <p:spPr>
            <a:xfrm>
              <a:off x="1371600" y="594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11" name="Oval 610"/>
            <p:cNvSpPr/>
            <p:nvPr/>
          </p:nvSpPr>
          <p:spPr>
            <a:xfrm>
              <a:off x="1524000" y="594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12" name="Oval 611"/>
            <p:cNvSpPr/>
            <p:nvPr/>
          </p:nvSpPr>
          <p:spPr>
            <a:xfrm>
              <a:off x="1676400" y="594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13" name="Oval 612"/>
            <p:cNvSpPr/>
            <p:nvPr/>
          </p:nvSpPr>
          <p:spPr>
            <a:xfrm>
              <a:off x="1828800" y="5943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14" name="Oval 613"/>
            <p:cNvSpPr/>
            <p:nvPr/>
          </p:nvSpPr>
          <p:spPr>
            <a:xfrm>
              <a:off x="1981200" y="5943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15" name="Oval 614"/>
            <p:cNvSpPr/>
            <p:nvPr/>
          </p:nvSpPr>
          <p:spPr>
            <a:xfrm>
              <a:off x="2133600" y="594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16" name="Oval 615"/>
            <p:cNvSpPr/>
            <p:nvPr/>
          </p:nvSpPr>
          <p:spPr>
            <a:xfrm>
              <a:off x="0" y="609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17" name="Oval 616"/>
            <p:cNvSpPr/>
            <p:nvPr/>
          </p:nvSpPr>
          <p:spPr>
            <a:xfrm>
              <a:off x="152400" y="609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18" name="Oval 617"/>
            <p:cNvSpPr/>
            <p:nvPr/>
          </p:nvSpPr>
          <p:spPr>
            <a:xfrm>
              <a:off x="304800" y="609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19" name="Oval 618"/>
            <p:cNvSpPr/>
            <p:nvPr/>
          </p:nvSpPr>
          <p:spPr>
            <a:xfrm>
              <a:off x="457200" y="609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20" name="Oval 619"/>
            <p:cNvSpPr/>
            <p:nvPr/>
          </p:nvSpPr>
          <p:spPr>
            <a:xfrm>
              <a:off x="609600" y="609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21" name="Oval 620"/>
            <p:cNvSpPr/>
            <p:nvPr/>
          </p:nvSpPr>
          <p:spPr>
            <a:xfrm>
              <a:off x="762000" y="609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22" name="Oval 621"/>
            <p:cNvSpPr/>
            <p:nvPr/>
          </p:nvSpPr>
          <p:spPr>
            <a:xfrm>
              <a:off x="914400" y="609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23" name="Oval 622"/>
            <p:cNvSpPr/>
            <p:nvPr/>
          </p:nvSpPr>
          <p:spPr>
            <a:xfrm>
              <a:off x="1066800" y="609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24" name="Oval 623"/>
            <p:cNvSpPr/>
            <p:nvPr/>
          </p:nvSpPr>
          <p:spPr>
            <a:xfrm>
              <a:off x="1219200" y="609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25" name="Oval 624"/>
            <p:cNvSpPr/>
            <p:nvPr/>
          </p:nvSpPr>
          <p:spPr>
            <a:xfrm>
              <a:off x="1371600" y="609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26" name="Oval 625"/>
            <p:cNvSpPr/>
            <p:nvPr/>
          </p:nvSpPr>
          <p:spPr>
            <a:xfrm>
              <a:off x="1524000" y="609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27" name="Oval 626"/>
            <p:cNvSpPr/>
            <p:nvPr/>
          </p:nvSpPr>
          <p:spPr>
            <a:xfrm>
              <a:off x="1676400" y="609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28" name="Oval 627"/>
            <p:cNvSpPr/>
            <p:nvPr/>
          </p:nvSpPr>
          <p:spPr>
            <a:xfrm>
              <a:off x="1828800" y="609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29" name="Oval 628"/>
            <p:cNvSpPr/>
            <p:nvPr/>
          </p:nvSpPr>
          <p:spPr>
            <a:xfrm>
              <a:off x="1981200" y="609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30" name="Oval 629"/>
            <p:cNvSpPr/>
            <p:nvPr/>
          </p:nvSpPr>
          <p:spPr>
            <a:xfrm>
              <a:off x="2133600" y="609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31" name="Oval 630"/>
            <p:cNvSpPr/>
            <p:nvPr/>
          </p:nvSpPr>
          <p:spPr>
            <a:xfrm>
              <a:off x="0" y="624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32" name="Oval 631"/>
            <p:cNvSpPr/>
            <p:nvPr/>
          </p:nvSpPr>
          <p:spPr>
            <a:xfrm>
              <a:off x="152400" y="624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33" name="Oval 632"/>
            <p:cNvSpPr/>
            <p:nvPr/>
          </p:nvSpPr>
          <p:spPr>
            <a:xfrm>
              <a:off x="304800" y="624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34" name="Oval 633"/>
            <p:cNvSpPr/>
            <p:nvPr/>
          </p:nvSpPr>
          <p:spPr>
            <a:xfrm>
              <a:off x="457200" y="6248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35" name="Oval 634"/>
            <p:cNvSpPr/>
            <p:nvPr/>
          </p:nvSpPr>
          <p:spPr>
            <a:xfrm>
              <a:off x="609600" y="6248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36" name="Oval 635"/>
            <p:cNvSpPr/>
            <p:nvPr/>
          </p:nvSpPr>
          <p:spPr>
            <a:xfrm>
              <a:off x="762000" y="624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37" name="Oval 636"/>
            <p:cNvSpPr/>
            <p:nvPr/>
          </p:nvSpPr>
          <p:spPr>
            <a:xfrm>
              <a:off x="914400" y="624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38" name="Oval 637"/>
            <p:cNvSpPr/>
            <p:nvPr/>
          </p:nvSpPr>
          <p:spPr>
            <a:xfrm>
              <a:off x="1066800" y="624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39" name="Oval 638"/>
            <p:cNvSpPr/>
            <p:nvPr/>
          </p:nvSpPr>
          <p:spPr>
            <a:xfrm>
              <a:off x="1219200" y="624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40" name="Oval 639"/>
            <p:cNvSpPr/>
            <p:nvPr/>
          </p:nvSpPr>
          <p:spPr>
            <a:xfrm>
              <a:off x="1371600" y="624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41" name="Oval 640"/>
            <p:cNvSpPr/>
            <p:nvPr/>
          </p:nvSpPr>
          <p:spPr>
            <a:xfrm>
              <a:off x="1524000" y="624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42" name="Oval 641"/>
            <p:cNvSpPr/>
            <p:nvPr/>
          </p:nvSpPr>
          <p:spPr>
            <a:xfrm>
              <a:off x="1676400" y="6248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43" name="Oval 642"/>
            <p:cNvSpPr/>
            <p:nvPr/>
          </p:nvSpPr>
          <p:spPr>
            <a:xfrm>
              <a:off x="1828800" y="624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44" name="Oval 643"/>
            <p:cNvSpPr/>
            <p:nvPr/>
          </p:nvSpPr>
          <p:spPr>
            <a:xfrm>
              <a:off x="1981200" y="624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45" name="Oval 644"/>
            <p:cNvSpPr/>
            <p:nvPr/>
          </p:nvSpPr>
          <p:spPr>
            <a:xfrm>
              <a:off x="2133600" y="624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46" name="Oval 645"/>
            <p:cNvSpPr/>
            <p:nvPr/>
          </p:nvSpPr>
          <p:spPr>
            <a:xfrm>
              <a:off x="0" y="6400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47" name="Oval 646"/>
            <p:cNvSpPr/>
            <p:nvPr/>
          </p:nvSpPr>
          <p:spPr>
            <a:xfrm>
              <a:off x="152400" y="640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48" name="Oval 647"/>
            <p:cNvSpPr/>
            <p:nvPr/>
          </p:nvSpPr>
          <p:spPr>
            <a:xfrm>
              <a:off x="304800" y="640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49" name="Oval 648"/>
            <p:cNvSpPr/>
            <p:nvPr/>
          </p:nvSpPr>
          <p:spPr>
            <a:xfrm>
              <a:off x="457200" y="640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50" name="Oval 649"/>
            <p:cNvSpPr/>
            <p:nvPr/>
          </p:nvSpPr>
          <p:spPr>
            <a:xfrm>
              <a:off x="609600" y="640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51" name="Oval 650"/>
            <p:cNvSpPr/>
            <p:nvPr/>
          </p:nvSpPr>
          <p:spPr>
            <a:xfrm>
              <a:off x="762000" y="640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52" name="Oval 651"/>
            <p:cNvSpPr/>
            <p:nvPr/>
          </p:nvSpPr>
          <p:spPr>
            <a:xfrm>
              <a:off x="914400" y="640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53" name="Oval 652"/>
            <p:cNvSpPr/>
            <p:nvPr/>
          </p:nvSpPr>
          <p:spPr>
            <a:xfrm>
              <a:off x="1066800" y="640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54" name="Oval 653"/>
            <p:cNvSpPr/>
            <p:nvPr/>
          </p:nvSpPr>
          <p:spPr>
            <a:xfrm>
              <a:off x="1219200" y="640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55" name="Oval 654"/>
            <p:cNvSpPr/>
            <p:nvPr/>
          </p:nvSpPr>
          <p:spPr>
            <a:xfrm>
              <a:off x="1371600" y="640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56" name="Oval 655"/>
            <p:cNvSpPr/>
            <p:nvPr/>
          </p:nvSpPr>
          <p:spPr>
            <a:xfrm>
              <a:off x="1524000" y="6400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57" name="Oval 656"/>
            <p:cNvSpPr/>
            <p:nvPr/>
          </p:nvSpPr>
          <p:spPr>
            <a:xfrm>
              <a:off x="1676400" y="640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58" name="Oval 657"/>
            <p:cNvSpPr/>
            <p:nvPr/>
          </p:nvSpPr>
          <p:spPr>
            <a:xfrm>
              <a:off x="1828800" y="640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59" name="Oval 658"/>
            <p:cNvSpPr/>
            <p:nvPr/>
          </p:nvSpPr>
          <p:spPr>
            <a:xfrm>
              <a:off x="1981200" y="640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60" name="Oval 659"/>
            <p:cNvSpPr/>
            <p:nvPr/>
          </p:nvSpPr>
          <p:spPr>
            <a:xfrm>
              <a:off x="2133600" y="6400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61" name="Oval 660"/>
            <p:cNvSpPr/>
            <p:nvPr/>
          </p:nvSpPr>
          <p:spPr>
            <a:xfrm>
              <a:off x="0" y="655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62" name="Oval 661"/>
            <p:cNvSpPr/>
            <p:nvPr/>
          </p:nvSpPr>
          <p:spPr>
            <a:xfrm>
              <a:off x="152400" y="6553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63" name="Oval 662"/>
            <p:cNvSpPr/>
            <p:nvPr/>
          </p:nvSpPr>
          <p:spPr>
            <a:xfrm>
              <a:off x="304800" y="655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64" name="Oval 663"/>
            <p:cNvSpPr/>
            <p:nvPr/>
          </p:nvSpPr>
          <p:spPr>
            <a:xfrm>
              <a:off x="457200" y="655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65" name="Oval 664"/>
            <p:cNvSpPr/>
            <p:nvPr/>
          </p:nvSpPr>
          <p:spPr>
            <a:xfrm>
              <a:off x="609600" y="655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66" name="Oval 665"/>
            <p:cNvSpPr/>
            <p:nvPr/>
          </p:nvSpPr>
          <p:spPr>
            <a:xfrm>
              <a:off x="762000" y="655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67" name="Oval 666"/>
            <p:cNvSpPr/>
            <p:nvPr/>
          </p:nvSpPr>
          <p:spPr>
            <a:xfrm>
              <a:off x="914400" y="655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68" name="Oval 667"/>
            <p:cNvSpPr/>
            <p:nvPr/>
          </p:nvSpPr>
          <p:spPr>
            <a:xfrm>
              <a:off x="1066800" y="655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69" name="Oval 668"/>
            <p:cNvSpPr/>
            <p:nvPr/>
          </p:nvSpPr>
          <p:spPr>
            <a:xfrm>
              <a:off x="1219200" y="655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70" name="Oval 669"/>
            <p:cNvSpPr/>
            <p:nvPr/>
          </p:nvSpPr>
          <p:spPr>
            <a:xfrm>
              <a:off x="1371600" y="655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71" name="Oval 670"/>
            <p:cNvSpPr/>
            <p:nvPr/>
          </p:nvSpPr>
          <p:spPr>
            <a:xfrm>
              <a:off x="1524000" y="655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72" name="Oval 671"/>
            <p:cNvSpPr/>
            <p:nvPr/>
          </p:nvSpPr>
          <p:spPr>
            <a:xfrm>
              <a:off x="1676400" y="655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73" name="Oval 672"/>
            <p:cNvSpPr/>
            <p:nvPr/>
          </p:nvSpPr>
          <p:spPr>
            <a:xfrm>
              <a:off x="1828800" y="6553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74" name="Oval 673"/>
            <p:cNvSpPr/>
            <p:nvPr/>
          </p:nvSpPr>
          <p:spPr>
            <a:xfrm>
              <a:off x="1981200" y="6553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75" name="Oval 674"/>
            <p:cNvSpPr/>
            <p:nvPr/>
          </p:nvSpPr>
          <p:spPr>
            <a:xfrm>
              <a:off x="2133600" y="6553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76" name="Oval 675"/>
            <p:cNvSpPr/>
            <p:nvPr/>
          </p:nvSpPr>
          <p:spPr>
            <a:xfrm>
              <a:off x="0" y="6705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77" name="Oval 676"/>
            <p:cNvSpPr/>
            <p:nvPr/>
          </p:nvSpPr>
          <p:spPr>
            <a:xfrm>
              <a:off x="152400" y="6705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78" name="Oval 677"/>
            <p:cNvSpPr/>
            <p:nvPr/>
          </p:nvSpPr>
          <p:spPr>
            <a:xfrm>
              <a:off x="304800" y="6705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79" name="Oval 678"/>
            <p:cNvSpPr/>
            <p:nvPr/>
          </p:nvSpPr>
          <p:spPr>
            <a:xfrm>
              <a:off x="457200" y="6705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80" name="Oval 679"/>
            <p:cNvSpPr/>
            <p:nvPr/>
          </p:nvSpPr>
          <p:spPr>
            <a:xfrm>
              <a:off x="609600" y="6705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81" name="Oval 680"/>
            <p:cNvSpPr/>
            <p:nvPr/>
          </p:nvSpPr>
          <p:spPr>
            <a:xfrm>
              <a:off x="762000" y="6705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82" name="Oval 681"/>
            <p:cNvSpPr/>
            <p:nvPr/>
          </p:nvSpPr>
          <p:spPr>
            <a:xfrm>
              <a:off x="914400" y="6705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83" name="Oval 682"/>
            <p:cNvSpPr/>
            <p:nvPr/>
          </p:nvSpPr>
          <p:spPr>
            <a:xfrm>
              <a:off x="1066800" y="6705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84" name="Oval 683"/>
            <p:cNvSpPr/>
            <p:nvPr/>
          </p:nvSpPr>
          <p:spPr>
            <a:xfrm>
              <a:off x="1219200" y="6705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85" name="Oval 684"/>
            <p:cNvSpPr/>
            <p:nvPr/>
          </p:nvSpPr>
          <p:spPr>
            <a:xfrm>
              <a:off x="1371600" y="6705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86" name="Oval 685"/>
            <p:cNvSpPr/>
            <p:nvPr/>
          </p:nvSpPr>
          <p:spPr>
            <a:xfrm>
              <a:off x="1524000" y="6705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87" name="Oval 686"/>
            <p:cNvSpPr/>
            <p:nvPr/>
          </p:nvSpPr>
          <p:spPr>
            <a:xfrm>
              <a:off x="1676400" y="6705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88" name="Oval 687"/>
            <p:cNvSpPr/>
            <p:nvPr/>
          </p:nvSpPr>
          <p:spPr>
            <a:xfrm>
              <a:off x="1828800" y="6705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89" name="Oval 688"/>
            <p:cNvSpPr/>
            <p:nvPr/>
          </p:nvSpPr>
          <p:spPr>
            <a:xfrm>
              <a:off x="1981200" y="6705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90" name="Oval 689"/>
            <p:cNvSpPr/>
            <p:nvPr/>
          </p:nvSpPr>
          <p:spPr>
            <a:xfrm>
              <a:off x="2133600" y="6705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91" name="Oval 690"/>
            <p:cNvSpPr/>
            <p:nvPr/>
          </p:nvSpPr>
          <p:spPr>
            <a:xfrm>
              <a:off x="0" y="6858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92" name="Oval 691"/>
            <p:cNvSpPr/>
            <p:nvPr/>
          </p:nvSpPr>
          <p:spPr>
            <a:xfrm>
              <a:off x="152400" y="6858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93" name="Oval 692"/>
            <p:cNvSpPr/>
            <p:nvPr/>
          </p:nvSpPr>
          <p:spPr>
            <a:xfrm>
              <a:off x="304800" y="6858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94" name="Oval 693"/>
            <p:cNvSpPr/>
            <p:nvPr/>
          </p:nvSpPr>
          <p:spPr>
            <a:xfrm>
              <a:off x="457200" y="6858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95" name="Oval 694"/>
            <p:cNvSpPr/>
            <p:nvPr/>
          </p:nvSpPr>
          <p:spPr>
            <a:xfrm>
              <a:off x="609600" y="6858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96" name="Oval 695"/>
            <p:cNvSpPr/>
            <p:nvPr/>
          </p:nvSpPr>
          <p:spPr>
            <a:xfrm>
              <a:off x="762000" y="6858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97" name="Oval 696"/>
            <p:cNvSpPr/>
            <p:nvPr/>
          </p:nvSpPr>
          <p:spPr>
            <a:xfrm>
              <a:off x="914400" y="6858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98" name="Oval 697"/>
            <p:cNvSpPr/>
            <p:nvPr/>
          </p:nvSpPr>
          <p:spPr>
            <a:xfrm>
              <a:off x="1066800" y="6858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699" name="Oval 698"/>
            <p:cNvSpPr/>
            <p:nvPr/>
          </p:nvSpPr>
          <p:spPr>
            <a:xfrm>
              <a:off x="1219200" y="6858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00" name="Oval 699"/>
            <p:cNvSpPr/>
            <p:nvPr/>
          </p:nvSpPr>
          <p:spPr>
            <a:xfrm>
              <a:off x="1371600" y="6858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01" name="Oval 700"/>
            <p:cNvSpPr/>
            <p:nvPr/>
          </p:nvSpPr>
          <p:spPr>
            <a:xfrm>
              <a:off x="1524000" y="6858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02" name="Oval 701"/>
            <p:cNvSpPr/>
            <p:nvPr/>
          </p:nvSpPr>
          <p:spPr>
            <a:xfrm>
              <a:off x="1676400" y="6858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03" name="Oval 702"/>
            <p:cNvSpPr/>
            <p:nvPr/>
          </p:nvSpPr>
          <p:spPr>
            <a:xfrm>
              <a:off x="1828800" y="6858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04" name="Oval 703"/>
            <p:cNvSpPr/>
            <p:nvPr/>
          </p:nvSpPr>
          <p:spPr>
            <a:xfrm>
              <a:off x="1981200" y="6858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05" name="Oval 704"/>
            <p:cNvSpPr/>
            <p:nvPr/>
          </p:nvSpPr>
          <p:spPr>
            <a:xfrm>
              <a:off x="2133600" y="6858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06" name="Oval 705"/>
            <p:cNvSpPr/>
            <p:nvPr/>
          </p:nvSpPr>
          <p:spPr>
            <a:xfrm>
              <a:off x="0" y="7010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07" name="Oval 706"/>
            <p:cNvSpPr/>
            <p:nvPr/>
          </p:nvSpPr>
          <p:spPr>
            <a:xfrm>
              <a:off x="152400" y="7010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08" name="Oval 707"/>
            <p:cNvSpPr/>
            <p:nvPr/>
          </p:nvSpPr>
          <p:spPr>
            <a:xfrm>
              <a:off x="304800" y="7010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09" name="Oval 708"/>
            <p:cNvSpPr/>
            <p:nvPr/>
          </p:nvSpPr>
          <p:spPr>
            <a:xfrm>
              <a:off x="457200" y="7010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10" name="Oval 709"/>
            <p:cNvSpPr/>
            <p:nvPr/>
          </p:nvSpPr>
          <p:spPr>
            <a:xfrm>
              <a:off x="609600" y="7010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11" name="Oval 710"/>
            <p:cNvSpPr/>
            <p:nvPr/>
          </p:nvSpPr>
          <p:spPr>
            <a:xfrm>
              <a:off x="762000" y="7010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12" name="Oval 711"/>
            <p:cNvSpPr/>
            <p:nvPr/>
          </p:nvSpPr>
          <p:spPr>
            <a:xfrm>
              <a:off x="914400" y="7010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13" name="Oval 712"/>
            <p:cNvSpPr/>
            <p:nvPr/>
          </p:nvSpPr>
          <p:spPr>
            <a:xfrm>
              <a:off x="1066800" y="7010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14" name="Oval 713"/>
            <p:cNvSpPr/>
            <p:nvPr/>
          </p:nvSpPr>
          <p:spPr>
            <a:xfrm>
              <a:off x="1219200" y="7010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15" name="Oval 714"/>
            <p:cNvSpPr/>
            <p:nvPr/>
          </p:nvSpPr>
          <p:spPr>
            <a:xfrm>
              <a:off x="1371600" y="7010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16" name="Oval 715"/>
            <p:cNvSpPr/>
            <p:nvPr/>
          </p:nvSpPr>
          <p:spPr>
            <a:xfrm>
              <a:off x="1524000" y="7010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17" name="Oval 716"/>
            <p:cNvSpPr/>
            <p:nvPr/>
          </p:nvSpPr>
          <p:spPr>
            <a:xfrm>
              <a:off x="1676400" y="7010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18" name="Oval 717"/>
            <p:cNvSpPr/>
            <p:nvPr/>
          </p:nvSpPr>
          <p:spPr>
            <a:xfrm>
              <a:off x="1828800" y="7010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19" name="Oval 718"/>
            <p:cNvSpPr/>
            <p:nvPr/>
          </p:nvSpPr>
          <p:spPr>
            <a:xfrm>
              <a:off x="1981200" y="7010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20" name="Oval 719"/>
            <p:cNvSpPr/>
            <p:nvPr/>
          </p:nvSpPr>
          <p:spPr>
            <a:xfrm>
              <a:off x="2133600" y="7010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21" name="Oval 720"/>
            <p:cNvSpPr/>
            <p:nvPr/>
          </p:nvSpPr>
          <p:spPr>
            <a:xfrm>
              <a:off x="0" y="7162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22" name="Oval 721"/>
            <p:cNvSpPr/>
            <p:nvPr/>
          </p:nvSpPr>
          <p:spPr>
            <a:xfrm>
              <a:off x="152400" y="7162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23" name="Oval 722"/>
            <p:cNvSpPr/>
            <p:nvPr/>
          </p:nvSpPr>
          <p:spPr>
            <a:xfrm>
              <a:off x="304800" y="7162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24" name="Oval 723"/>
            <p:cNvSpPr/>
            <p:nvPr/>
          </p:nvSpPr>
          <p:spPr>
            <a:xfrm>
              <a:off x="457200" y="7162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25" name="Oval 724"/>
            <p:cNvSpPr/>
            <p:nvPr/>
          </p:nvSpPr>
          <p:spPr>
            <a:xfrm>
              <a:off x="609600" y="7162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26" name="Oval 725"/>
            <p:cNvSpPr/>
            <p:nvPr/>
          </p:nvSpPr>
          <p:spPr>
            <a:xfrm>
              <a:off x="762000" y="7162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27" name="Oval 726"/>
            <p:cNvSpPr/>
            <p:nvPr/>
          </p:nvSpPr>
          <p:spPr>
            <a:xfrm>
              <a:off x="914400" y="7162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28" name="Oval 727"/>
            <p:cNvSpPr/>
            <p:nvPr/>
          </p:nvSpPr>
          <p:spPr>
            <a:xfrm>
              <a:off x="1066800" y="7162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29" name="Oval 728"/>
            <p:cNvSpPr/>
            <p:nvPr/>
          </p:nvSpPr>
          <p:spPr>
            <a:xfrm>
              <a:off x="1219200" y="7162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30" name="Oval 729"/>
            <p:cNvSpPr/>
            <p:nvPr/>
          </p:nvSpPr>
          <p:spPr>
            <a:xfrm>
              <a:off x="1371600" y="7162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31" name="Oval 730"/>
            <p:cNvSpPr/>
            <p:nvPr/>
          </p:nvSpPr>
          <p:spPr>
            <a:xfrm>
              <a:off x="1524000" y="7162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32" name="Oval 731"/>
            <p:cNvSpPr/>
            <p:nvPr/>
          </p:nvSpPr>
          <p:spPr>
            <a:xfrm>
              <a:off x="1676400" y="7162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33" name="Oval 732"/>
            <p:cNvSpPr/>
            <p:nvPr/>
          </p:nvSpPr>
          <p:spPr>
            <a:xfrm>
              <a:off x="1828800" y="7162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34" name="Oval 733"/>
            <p:cNvSpPr/>
            <p:nvPr/>
          </p:nvSpPr>
          <p:spPr>
            <a:xfrm>
              <a:off x="1981200" y="7162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35" name="Oval 734"/>
            <p:cNvSpPr/>
            <p:nvPr/>
          </p:nvSpPr>
          <p:spPr>
            <a:xfrm>
              <a:off x="2133600" y="7162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36" name="Oval 735"/>
            <p:cNvSpPr/>
            <p:nvPr/>
          </p:nvSpPr>
          <p:spPr>
            <a:xfrm>
              <a:off x="0" y="7315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37" name="Oval 736"/>
            <p:cNvSpPr/>
            <p:nvPr/>
          </p:nvSpPr>
          <p:spPr>
            <a:xfrm>
              <a:off x="152400" y="7315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38" name="Oval 737"/>
            <p:cNvSpPr/>
            <p:nvPr/>
          </p:nvSpPr>
          <p:spPr>
            <a:xfrm>
              <a:off x="304800" y="7315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39" name="Oval 738"/>
            <p:cNvSpPr/>
            <p:nvPr/>
          </p:nvSpPr>
          <p:spPr>
            <a:xfrm>
              <a:off x="457200" y="7315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40" name="Oval 739"/>
            <p:cNvSpPr/>
            <p:nvPr/>
          </p:nvSpPr>
          <p:spPr>
            <a:xfrm>
              <a:off x="609600" y="7315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41" name="Oval 740"/>
            <p:cNvSpPr/>
            <p:nvPr/>
          </p:nvSpPr>
          <p:spPr>
            <a:xfrm>
              <a:off x="762000" y="7315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42" name="Oval 741"/>
            <p:cNvSpPr/>
            <p:nvPr/>
          </p:nvSpPr>
          <p:spPr>
            <a:xfrm>
              <a:off x="914400" y="7315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43" name="Oval 742"/>
            <p:cNvSpPr/>
            <p:nvPr/>
          </p:nvSpPr>
          <p:spPr>
            <a:xfrm>
              <a:off x="1066800" y="7315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44" name="Oval 743"/>
            <p:cNvSpPr/>
            <p:nvPr/>
          </p:nvSpPr>
          <p:spPr>
            <a:xfrm>
              <a:off x="1219200" y="7315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45" name="Oval 744"/>
            <p:cNvSpPr/>
            <p:nvPr/>
          </p:nvSpPr>
          <p:spPr>
            <a:xfrm>
              <a:off x="1371600" y="7315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46" name="Oval 745"/>
            <p:cNvSpPr/>
            <p:nvPr/>
          </p:nvSpPr>
          <p:spPr>
            <a:xfrm>
              <a:off x="1524000" y="7315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47" name="Oval 746"/>
            <p:cNvSpPr/>
            <p:nvPr/>
          </p:nvSpPr>
          <p:spPr>
            <a:xfrm>
              <a:off x="1676400" y="7315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48" name="Oval 747"/>
            <p:cNvSpPr/>
            <p:nvPr/>
          </p:nvSpPr>
          <p:spPr>
            <a:xfrm>
              <a:off x="1828800" y="7315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49" name="Oval 748"/>
            <p:cNvSpPr/>
            <p:nvPr/>
          </p:nvSpPr>
          <p:spPr>
            <a:xfrm>
              <a:off x="1981200" y="7315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50" name="Oval 749"/>
            <p:cNvSpPr/>
            <p:nvPr/>
          </p:nvSpPr>
          <p:spPr>
            <a:xfrm>
              <a:off x="2133600" y="7315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51" name="Oval 750"/>
            <p:cNvSpPr/>
            <p:nvPr/>
          </p:nvSpPr>
          <p:spPr>
            <a:xfrm>
              <a:off x="0" y="7467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52" name="Oval 751"/>
            <p:cNvSpPr/>
            <p:nvPr/>
          </p:nvSpPr>
          <p:spPr>
            <a:xfrm>
              <a:off x="152400" y="746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53" name="Oval 752"/>
            <p:cNvSpPr/>
            <p:nvPr/>
          </p:nvSpPr>
          <p:spPr>
            <a:xfrm>
              <a:off x="304800" y="746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54" name="Oval 753"/>
            <p:cNvSpPr/>
            <p:nvPr/>
          </p:nvSpPr>
          <p:spPr>
            <a:xfrm>
              <a:off x="457200" y="746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55" name="Oval 754"/>
            <p:cNvSpPr/>
            <p:nvPr/>
          </p:nvSpPr>
          <p:spPr>
            <a:xfrm>
              <a:off x="609600" y="746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56" name="Oval 755"/>
            <p:cNvSpPr/>
            <p:nvPr/>
          </p:nvSpPr>
          <p:spPr>
            <a:xfrm>
              <a:off x="762000" y="746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57" name="Oval 756"/>
            <p:cNvSpPr/>
            <p:nvPr/>
          </p:nvSpPr>
          <p:spPr>
            <a:xfrm>
              <a:off x="914400" y="7467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58" name="Oval 757"/>
            <p:cNvSpPr/>
            <p:nvPr/>
          </p:nvSpPr>
          <p:spPr>
            <a:xfrm>
              <a:off x="1066800" y="746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59" name="Oval 758"/>
            <p:cNvSpPr/>
            <p:nvPr/>
          </p:nvSpPr>
          <p:spPr>
            <a:xfrm>
              <a:off x="1219200" y="7467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60" name="Oval 759"/>
            <p:cNvSpPr/>
            <p:nvPr/>
          </p:nvSpPr>
          <p:spPr>
            <a:xfrm>
              <a:off x="1371600" y="7467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61" name="Oval 760"/>
            <p:cNvSpPr/>
            <p:nvPr/>
          </p:nvSpPr>
          <p:spPr>
            <a:xfrm>
              <a:off x="1524000" y="7467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62" name="Oval 761"/>
            <p:cNvSpPr/>
            <p:nvPr/>
          </p:nvSpPr>
          <p:spPr>
            <a:xfrm>
              <a:off x="1676400" y="746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63" name="Oval 762"/>
            <p:cNvSpPr/>
            <p:nvPr/>
          </p:nvSpPr>
          <p:spPr>
            <a:xfrm>
              <a:off x="1828800" y="746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64" name="Oval 763"/>
            <p:cNvSpPr/>
            <p:nvPr/>
          </p:nvSpPr>
          <p:spPr>
            <a:xfrm>
              <a:off x="1981200" y="746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65" name="Oval 764"/>
            <p:cNvSpPr/>
            <p:nvPr/>
          </p:nvSpPr>
          <p:spPr>
            <a:xfrm>
              <a:off x="2133600" y="7467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66" name="Oval 765"/>
            <p:cNvSpPr/>
            <p:nvPr/>
          </p:nvSpPr>
          <p:spPr>
            <a:xfrm>
              <a:off x="0" y="7620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67" name="Oval 766"/>
            <p:cNvSpPr/>
            <p:nvPr/>
          </p:nvSpPr>
          <p:spPr>
            <a:xfrm>
              <a:off x="152400" y="7620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68" name="Oval 767"/>
            <p:cNvSpPr/>
            <p:nvPr/>
          </p:nvSpPr>
          <p:spPr>
            <a:xfrm>
              <a:off x="304800" y="7620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69" name="Oval 768"/>
            <p:cNvSpPr/>
            <p:nvPr/>
          </p:nvSpPr>
          <p:spPr>
            <a:xfrm>
              <a:off x="457200" y="7620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70" name="Oval 769"/>
            <p:cNvSpPr/>
            <p:nvPr/>
          </p:nvSpPr>
          <p:spPr>
            <a:xfrm>
              <a:off x="609600" y="7620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71" name="Oval 770"/>
            <p:cNvSpPr/>
            <p:nvPr/>
          </p:nvSpPr>
          <p:spPr>
            <a:xfrm>
              <a:off x="762000" y="7620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72" name="Oval 771"/>
            <p:cNvSpPr/>
            <p:nvPr/>
          </p:nvSpPr>
          <p:spPr>
            <a:xfrm>
              <a:off x="914400" y="7620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73" name="Oval 772"/>
            <p:cNvSpPr/>
            <p:nvPr/>
          </p:nvSpPr>
          <p:spPr>
            <a:xfrm>
              <a:off x="1066800" y="7620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74" name="Oval 773"/>
            <p:cNvSpPr/>
            <p:nvPr/>
          </p:nvSpPr>
          <p:spPr>
            <a:xfrm>
              <a:off x="1219200" y="7620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75" name="Oval 774"/>
            <p:cNvSpPr/>
            <p:nvPr/>
          </p:nvSpPr>
          <p:spPr>
            <a:xfrm>
              <a:off x="1371600" y="7620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76" name="Oval 775"/>
            <p:cNvSpPr/>
            <p:nvPr/>
          </p:nvSpPr>
          <p:spPr>
            <a:xfrm>
              <a:off x="1524000" y="7620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77" name="Oval 776"/>
            <p:cNvSpPr/>
            <p:nvPr/>
          </p:nvSpPr>
          <p:spPr>
            <a:xfrm>
              <a:off x="1676400" y="7620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78" name="Oval 777"/>
            <p:cNvSpPr/>
            <p:nvPr/>
          </p:nvSpPr>
          <p:spPr>
            <a:xfrm>
              <a:off x="1828800" y="7620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79" name="Oval 778"/>
            <p:cNvSpPr/>
            <p:nvPr/>
          </p:nvSpPr>
          <p:spPr>
            <a:xfrm>
              <a:off x="1981200" y="7620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80" name="Oval 779"/>
            <p:cNvSpPr/>
            <p:nvPr/>
          </p:nvSpPr>
          <p:spPr>
            <a:xfrm>
              <a:off x="2133600" y="7620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81" name="Oval 780"/>
            <p:cNvSpPr/>
            <p:nvPr/>
          </p:nvSpPr>
          <p:spPr>
            <a:xfrm>
              <a:off x="0" y="777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82" name="Oval 781"/>
            <p:cNvSpPr/>
            <p:nvPr/>
          </p:nvSpPr>
          <p:spPr>
            <a:xfrm>
              <a:off x="152400" y="7772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83" name="Oval 782"/>
            <p:cNvSpPr/>
            <p:nvPr/>
          </p:nvSpPr>
          <p:spPr>
            <a:xfrm>
              <a:off x="304800" y="777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84" name="Oval 783"/>
            <p:cNvSpPr/>
            <p:nvPr/>
          </p:nvSpPr>
          <p:spPr>
            <a:xfrm>
              <a:off x="457200" y="7772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85" name="Oval 784"/>
            <p:cNvSpPr/>
            <p:nvPr/>
          </p:nvSpPr>
          <p:spPr>
            <a:xfrm>
              <a:off x="609600" y="777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86" name="Oval 785"/>
            <p:cNvSpPr/>
            <p:nvPr/>
          </p:nvSpPr>
          <p:spPr>
            <a:xfrm>
              <a:off x="762000" y="7772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87" name="Oval 786"/>
            <p:cNvSpPr/>
            <p:nvPr/>
          </p:nvSpPr>
          <p:spPr>
            <a:xfrm>
              <a:off x="914400" y="777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88" name="Oval 787"/>
            <p:cNvSpPr/>
            <p:nvPr/>
          </p:nvSpPr>
          <p:spPr>
            <a:xfrm>
              <a:off x="1066800" y="777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89" name="Oval 788"/>
            <p:cNvSpPr/>
            <p:nvPr/>
          </p:nvSpPr>
          <p:spPr>
            <a:xfrm>
              <a:off x="1219200" y="7772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90" name="Oval 789"/>
            <p:cNvSpPr/>
            <p:nvPr/>
          </p:nvSpPr>
          <p:spPr>
            <a:xfrm>
              <a:off x="1371600" y="777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91" name="Oval 790"/>
            <p:cNvSpPr/>
            <p:nvPr/>
          </p:nvSpPr>
          <p:spPr>
            <a:xfrm>
              <a:off x="1524000" y="7772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92" name="Oval 791"/>
            <p:cNvSpPr/>
            <p:nvPr/>
          </p:nvSpPr>
          <p:spPr>
            <a:xfrm>
              <a:off x="1676400" y="777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93" name="Oval 792"/>
            <p:cNvSpPr/>
            <p:nvPr/>
          </p:nvSpPr>
          <p:spPr>
            <a:xfrm>
              <a:off x="1828800" y="777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94" name="Oval 793"/>
            <p:cNvSpPr/>
            <p:nvPr/>
          </p:nvSpPr>
          <p:spPr>
            <a:xfrm>
              <a:off x="1981200" y="777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95" name="Oval 794"/>
            <p:cNvSpPr/>
            <p:nvPr/>
          </p:nvSpPr>
          <p:spPr>
            <a:xfrm>
              <a:off x="2133600" y="7772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96" name="Oval 795"/>
            <p:cNvSpPr/>
            <p:nvPr/>
          </p:nvSpPr>
          <p:spPr>
            <a:xfrm>
              <a:off x="0" y="7924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97" name="Oval 796"/>
            <p:cNvSpPr/>
            <p:nvPr/>
          </p:nvSpPr>
          <p:spPr>
            <a:xfrm>
              <a:off x="152400" y="7924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98" name="Oval 797"/>
            <p:cNvSpPr/>
            <p:nvPr/>
          </p:nvSpPr>
          <p:spPr>
            <a:xfrm>
              <a:off x="304800" y="7924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799" name="Oval 798"/>
            <p:cNvSpPr/>
            <p:nvPr/>
          </p:nvSpPr>
          <p:spPr>
            <a:xfrm>
              <a:off x="457200" y="7924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00" name="Oval 799"/>
            <p:cNvSpPr/>
            <p:nvPr/>
          </p:nvSpPr>
          <p:spPr>
            <a:xfrm>
              <a:off x="609600" y="7924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01" name="Oval 800"/>
            <p:cNvSpPr/>
            <p:nvPr/>
          </p:nvSpPr>
          <p:spPr>
            <a:xfrm>
              <a:off x="762000" y="7924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02" name="Oval 801"/>
            <p:cNvSpPr/>
            <p:nvPr/>
          </p:nvSpPr>
          <p:spPr>
            <a:xfrm>
              <a:off x="914400" y="7924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03" name="Oval 802"/>
            <p:cNvSpPr/>
            <p:nvPr/>
          </p:nvSpPr>
          <p:spPr>
            <a:xfrm>
              <a:off x="1066800" y="7924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04" name="Oval 803"/>
            <p:cNvSpPr/>
            <p:nvPr/>
          </p:nvSpPr>
          <p:spPr>
            <a:xfrm>
              <a:off x="1219200" y="7924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05" name="Oval 804"/>
            <p:cNvSpPr/>
            <p:nvPr/>
          </p:nvSpPr>
          <p:spPr>
            <a:xfrm>
              <a:off x="1371600" y="7924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06" name="Oval 805"/>
            <p:cNvSpPr/>
            <p:nvPr/>
          </p:nvSpPr>
          <p:spPr>
            <a:xfrm>
              <a:off x="1524000" y="7924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07" name="Oval 806"/>
            <p:cNvSpPr/>
            <p:nvPr/>
          </p:nvSpPr>
          <p:spPr>
            <a:xfrm>
              <a:off x="1676400" y="7924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08" name="Oval 807"/>
            <p:cNvSpPr/>
            <p:nvPr/>
          </p:nvSpPr>
          <p:spPr>
            <a:xfrm>
              <a:off x="1828800" y="7924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09" name="Oval 808"/>
            <p:cNvSpPr/>
            <p:nvPr/>
          </p:nvSpPr>
          <p:spPr>
            <a:xfrm>
              <a:off x="1981200" y="7924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10" name="Oval 809"/>
            <p:cNvSpPr/>
            <p:nvPr/>
          </p:nvSpPr>
          <p:spPr>
            <a:xfrm>
              <a:off x="2133600" y="7924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11" name="Oval 810"/>
            <p:cNvSpPr/>
            <p:nvPr/>
          </p:nvSpPr>
          <p:spPr>
            <a:xfrm>
              <a:off x="0" y="8077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12" name="Oval 811"/>
            <p:cNvSpPr/>
            <p:nvPr/>
          </p:nvSpPr>
          <p:spPr>
            <a:xfrm>
              <a:off x="152400" y="8077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13" name="Oval 812"/>
            <p:cNvSpPr/>
            <p:nvPr/>
          </p:nvSpPr>
          <p:spPr>
            <a:xfrm>
              <a:off x="304800" y="8077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14" name="Oval 813"/>
            <p:cNvSpPr/>
            <p:nvPr/>
          </p:nvSpPr>
          <p:spPr>
            <a:xfrm>
              <a:off x="457200" y="8077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15" name="Oval 814"/>
            <p:cNvSpPr/>
            <p:nvPr/>
          </p:nvSpPr>
          <p:spPr>
            <a:xfrm>
              <a:off x="609600" y="8077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16" name="Oval 815"/>
            <p:cNvSpPr/>
            <p:nvPr/>
          </p:nvSpPr>
          <p:spPr>
            <a:xfrm>
              <a:off x="762000" y="8077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17" name="Oval 816"/>
            <p:cNvSpPr/>
            <p:nvPr/>
          </p:nvSpPr>
          <p:spPr>
            <a:xfrm>
              <a:off x="914400" y="8077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18" name="Oval 817"/>
            <p:cNvSpPr/>
            <p:nvPr/>
          </p:nvSpPr>
          <p:spPr>
            <a:xfrm>
              <a:off x="1066800" y="8077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19" name="Oval 818"/>
            <p:cNvSpPr/>
            <p:nvPr/>
          </p:nvSpPr>
          <p:spPr>
            <a:xfrm>
              <a:off x="1219200" y="8077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20" name="Oval 819"/>
            <p:cNvSpPr/>
            <p:nvPr/>
          </p:nvSpPr>
          <p:spPr>
            <a:xfrm>
              <a:off x="1371600" y="8077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21" name="Oval 820"/>
            <p:cNvSpPr/>
            <p:nvPr/>
          </p:nvSpPr>
          <p:spPr>
            <a:xfrm>
              <a:off x="1524000" y="8077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22" name="Oval 821"/>
            <p:cNvSpPr/>
            <p:nvPr/>
          </p:nvSpPr>
          <p:spPr>
            <a:xfrm>
              <a:off x="1676400" y="8077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23" name="Oval 822"/>
            <p:cNvSpPr/>
            <p:nvPr/>
          </p:nvSpPr>
          <p:spPr>
            <a:xfrm>
              <a:off x="1828800" y="8077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24" name="Oval 823"/>
            <p:cNvSpPr/>
            <p:nvPr/>
          </p:nvSpPr>
          <p:spPr>
            <a:xfrm>
              <a:off x="1981200" y="8077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25" name="Oval 824"/>
            <p:cNvSpPr/>
            <p:nvPr/>
          </p:nvSpPr>
          <p:spPr>
            <a:xfrm>
              <a:off x="2133600" y="8077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26" name="Oval 825"/>
            <p:cNvSpPr/>
            <p:nvPr/>
          </p:nvSpPr>
          <p:spPr>
            <a:xfrm>
              <a:off x="0" y="822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27" name="Oval 826"/>
            <p:cNvSpPr/>
            <p:nvPr/>
          </p:nvSpPr>
          <p:spPr>
            <a:xfrm>
              <a:off x="152400" y="822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28" name="Oval 827"/>
            <p:cNvSpPr/>
            <p:nvPr/>
          </p:nvSpPr>
          <p:spPr>
            <a:xfrm>
              <a:off x="304800" y="8229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29" name="Oval 828"/>
            <p:cNvSpPr/>
            <p:nvPr/>
          </p:nvSpPr>
          <p:spPr>
            <a:xfrm>
              <a:off x="457200" y="8229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30" name="Oval 829"/>
            <p:cNvSpPr/>
            <p:nvPr/>
          </p:nvSpPr>
          <p:spPr>
            <a:xfrm>
              <a:off x="609600" y="8229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31" name="Oval 830"/>
            <p:cNvSpPr/>
            <p:nvPr/>
          </p:nvSpPr>
          <p:spPr>
            <a:xfrm>
              <a:off x="762000" y="8229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32" name="Oval 831"/>
            <p:cNvSpPr/>
            <p:nvPr/>
          </p:nvSpPr>
          <p:spPr>
            <a:xfrm>
              <a:off x="914400" y="8229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33" name="Oval 832"/>
            <p:cNvSpPr/>
            <p:nvPr/>
          </p:nvSpPr>
          <p:spPr>
            <a:xfrm>
              <a:off x="1066800" y="8229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34" name="Oval 833"/>
            <p:cNvSpPr/>
            <p:nvPr/>
          </p:nvSpPr>
          <p:spPr>
            <a:xfrm>
              <a:off x="1219200" y="8229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35" name="Oval 834"/>
            <p:cNvSpPr/>
            <p:nvPr/>
          </p:nvSpPr>
          <p:spPr>
            <a:xfrm>
              <a:off x="1371600" y="8229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36" name="Oval 835"/>
            <p:cNvSpPr/>
            <p:nvPr/>
          </p:nvSpPr>
          <p:spPr>
            <a:xfrm>
              <a:off x="1524000" y="8229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37" name="Oval 836"/>
            <p:cNvSpPr/>
            <p:nvPr/>
          </p:nvSpPr>
          <p:spPr>
            <a:xfrm>
              <a:off x="1676400" y="8229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38" name="Oval 837"/>
            <p:cNvSpPr/>
            <p:nvPr/>
          </p:nvSpPr>
          <p:spPr>
            <a:xfrm>
              <a:off x="1828800" y="8229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39" name="Oval 838"/>
            <p:cNvSpPr/>
            <p:nvPr/>
          </p:nvSpPr>
          <p:spPr>
            <a:xfrm>
              <a:off x="1981200" y="8229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40" name="Oval 839"/>
            <p:cNvSpPr/>
            <p:nvPr/>
          </p:nvSpPr>
          <p:spPr>
            <a:xfrm>
              <a:off x="2133600" y="8229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41" name="Oval 840"/>
            <p:cNvSpPr/>
            <p:nvPr/>
          </p:nvSpPr>
          <p:spPr>
            <a:xfrm>
              <a:off x="0" y="8382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42" name="Oval 841"/>
            <p:cNvSpPr/>
            <p:nvPr/>
          </p:nvSpPr>
          <p:spPr>
            <a:xfrm>
              <a:off x="152400" y="8382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43" name="Oval 842"/>
            <p:cNvSpPr/>
            <p:nvPr/>
          </p:nvSpPr>
          <p:spPr>
            <a:xfrm>
              <a:off x="304800" y="8382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44" name="Oval 843"/>
            <p:cNvSpPr/>
            <p:nvPr/>
          </p:nvSpPr>
          <p:spPr>
            <a:xfrm>
              <a:off x="457200" y="838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45" name="Oval 844"/>
            <p:cNvSpPr/>
            <p:nvPr/>
          </p:nvSpPr>
          <p:spPr>
            <a:xfrm>
              <a:off x="609600" y="838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46" name="Oval 845"/>
            <p:cNvSpPr/>
            <p:nvPr/>
          </p:nvSpPr>
          <p:spPr>
            <a:xfrm>
              <a:off x="762000" y="8382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47" name="Oval 846"/>
            <p:cNvSpPr/>
            <p:nvPr/>
          </p:nvSpPr>
          <p:spPr>
            <a:xfrm>
              <a:off x="914400" y="8382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48" name="Oval 847"/>
            <p:cNvSpPr/>
            <p:nvPr/>
          </p:nvSpPr>
          <p:spPr>
            <a:xfrm>
              <a:off x="1066800" y="838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49" name="Oval 848"/>
            <p:cNvSpPr/>
            <p:nvPr/>
          </p:nvSpPr>
          <p:spPr>
            <a:xfrm>
              <a:off x="1219200" y="838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50" name="Oval 849"/>
            <p:cNvSpPr/>
            <p:nvPr/>
          </p:nvSpPr>
          <p:spPr>
            <a:xfrm>
              <a:off x="1371600" y="838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51" name="Oval 850"/>
            <p:cNvSpPr/>
            <p:nvPr/>
          </p:nvSpPr>
          <p:spPr>
            <a:xfrm>
              <a:off x="1524000" y="838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52" name="Oval 851"/>
            <p:cNvSpPr/>
            <p:nvPr/>
          </p:nvSpPr>
          <p:spPr>
            <a:xfrm>
              <a:off x="1676400" y="838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53" name="Oval 852"/>
            <p:cNvSpPr/>
            <p:nvPr/>
          </p:nvSpPr>
          <p:spPr>
            <a:xfrm>
              <a:off x="1828800" y="8382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54" name="Oval 853"/>
            <p:cNvSpPr/>
            <p:nvPr/>
          </p:nvSpPr>
          <p:spPr>
            <a:xfrm>
              <a:off x="1981200" y="8382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55" name="Oval 854"/>
            <p:cNvSpPr/>
            <p:nvPr/>
          </p:nvSpPr>
          <p:spPr>
            <a:xfrm>
              <a:off x="2133600" y="8382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56" name="Oval 855"/>
            <p:cNvSpPr/>
            <p:nvPr/>
          </p:nvSpPr>
          <p:spPr>
            <a:xfrm>
              <a:off x="0" y="8534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57" name="Oval 856"/>
            <p:cNvSpPr/>
            <p:nvPr/>
          </p:nvSpPr>
          <p:spPr>
            <a:xfrm>
              <a:off x="152400" y="8534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58" name="Oval 857"/>
            <p:cNvSpPr/>
            <p:nvPr/>
          </p:nvSpPr>
          <p:spPr>
            <a:xfrm>
              <a:off x="304800" y="8534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59" name="Oval 858"/>
            <p:cNvSpPr/>
            <p:nvPr/>
          </p:nvSpPr>
          <p:spPr>
            <a:xfrm>
              <a:off x="457200" y="8534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60" name="Oval 859"/>
            <p:cNvSpPr/>
            <p:nvPr/>
          </p:nvSpPr>
          <p:spPr>
            <a:xfrm>
              <a:off x="609600" y="8534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61" name="Oval 860"/>
            <p:cNvSpPr/>
            <p:nvPr/>
          </p:nvSpPr>
          <p:spPr>
            <a:xfrm>
              <a:off x="762000" y="8534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62" name="Oval 861"/>
            <p:cNvSpPr/>
            <p:nvPr/>
          </p:nvSpPr>
          <p:spPr>
            <a:xfrm>
              <a:off x="914400" y="8534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63" name="Oval 862"/>
            <p:cNvSpPr/>
            <p:nvPr/>
          </p:nvSpPr>
          <p:spPr>
            <a:xfrm>
              <a:off x="1066800" y="8534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64" name="Oval 863"/>
            <p:cNvSpPr/>
            <p:nvPr/>
          </p:nvSpPr>
          <p:spPr>
            <a:xfrm>
              <a:off x="1219200" y="8534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65" name="Oval 864"/>
            <p:cNvSpPr/>
            <p:nvPr/>
          </p:nvSpPr>
          <p:spPr>
            <a:xfrm>
              <a:off x="1371600" y="8534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66" name="Oval 865"/>
            <p:cNvSpPr/>
            <p:nvPr/>
          </p:nvSpPr>
          <p:spPr>
            <a:xfrm>
              <a:off x="1524000" y="8534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67" name="Oval 866"/>
            <p:cNvSpPr/>
            <p:nvPr/>
          </p:nvSpPr>
          <p:spPr>
            <a:xfrm>
              <a:off x="1676400" y="8534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68" name="Oval 867"/>
            <p:cNvSpPr/>
            <p:nvPr/>
          </p:nvSpPr>
          <p:spPr>
            <a:xfrm>
              <a:off x="1828800" y="8534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69" name="Oval 868"/>
            <p:cNvSpPr/>
            <p:nvPr/>
          </p:nvSpPr>
          <p:spPr>
            <a:xfrm>
              <a:off x="1981200" y="8534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70" name="Oval 869"/>
            <p:cNvSpPr/>
            <p:nvPr/>
          </p:nvSpPr>
          <p:spPr>
            <a:xfrm>
              <a:off x="2133600" y="8534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71" name="Oval 870"/>
            <p:cNvSpPr/>
            <p:nvPr/>
          </p:nvSpPr>
          <p:spPr>
            <a:xfrm>
              <a:off x="0" y="8686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72" name="Oval 871"/>
            <p:cNvSpPr/>
            <p:nvPr/>
          </p:nvSpPr>
          <p:spPr>
            <a:xfrm>
              <a:off x="152400" y="8686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73" name="Oval 872"/>
            <p:cNvSpPr/>
            <p:nvPr/>
          </p:nvSpPr>
          <p:spPr>
            <a:xfrm>
              <a:off x="304800" y="8686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74" name="Oval 873"/>
            <p:cNvSpPr/>
            <p:nvPr/>
          </p:nvSpPr>
          <p:spPr>
            <a:xfrm>
              <a:off x="457200" y="8686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75" name="Oval 874"/>
            <p:cNvSpPr/>
            <p:nvPr/>
          </p:nvSpPr>
          <p:spPr>
            <a:xfrm>
              <a:off x="609600" y="8686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76" name="Oval 875"/>
            <p:cNvSpPr/>
            <p:nvPr/>
          </p:nvSpPr>
          <p:spPr>
            <a:xfrm>
              <a:off x="762000" y="8686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77" name="Oval 876"/>
            <p:cNvSpPr/>
            <p:nvPr/>
          </p:nvSpPr>
          <p:spPr>
            <a:xfrm>
              <a:off x="914400" y="8686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78" name="Oval 877"/>
            <p:cNvSpPr/>
            <p:nvPr/>
          </p:nvSpPr>
          <p:spPr>
            <a:xfrm>
              <a:off x="1066800" y="8686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79" name="Oval 878"/>
            <p:cNvSpPr/>
            <p:nvPr/>
          </p:nvSpPr>
          <p:spPr>
            <a:xfrm>
              <a:off x="1219200" y="8686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80" name="Oval 879"/>
            <p:cNvSpPr/>
            <p:nvPr/>
          </p:nvSpPr>
          <p:spPr>
            <a:xfrm>
              <a:off x="1371600" y="8686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81" name="Oval 880"/>
            <p:cNvSpPr/>
            <p:nvPr/>
          </p:nvSpPr>
          <p:spPr>
            <a:xfrm>
              <a:off x="1524000" y="8686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82" name="Oval 881"/>
            <p:cNvSpPr/>
            <p:nvPr/>
          </p:nvSpPr>
          <p:spPr>
            <a:xfrm>
              <a:off x="1676400" y="8686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83" name="Oval 882"/>
            <p:cNvSpPr/>
            <p:nvPr/>
          </p:nvSpPr>
          <p:spPr>
            <a:xfrm>
              <a:off x="1828800" y="8686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84" name="Oval 883"/>
            <p:cNvSpPr/>
            <p:nvPr/>
          </p:nvSpPr>
          <p:spPr>
            <a:xfrm>
              <a:off x="1981200" y="8686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85" name="Oval 884"/>
            <p:cNvSpPr/>
            <p:nvPr/>
          </p:nvSpPr>
          <p:spPr>
            <a:xfrm>
              <a:off x="2133600" y="8686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86" name="Oval 885"/>
            <p:cNvSpPr/>
            <p:nvPr/>
          </p:nvSpPr>
          <p:spPr>
            <a:xfrm>
              <a:off x="0" y="8839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87" name="Oval 886"/>
            <p:cNvSpPr/>
            <p:nvPr/>
          </p:nvSpPr>
          <p:spPr>
            <a:xfrm>
              <a:off x="152400" y="8839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88" name="Oval 887"/>
            <p:cNvSpPr/>
            <p:nvPr/>
          </p:nvSpPr>
          <p:spPr>
            <a:xfrm>
              <a:off x="304800" y="8839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89" name="Oval 888"/>
            <p:cNvSpPr/>
            <p:nvPr/>
          </p:nvSpPr>
          <p:spPr>
            <a:xfrm>
              <a:off x="457200" y="8839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90" name="Oval 889"/>
            <p:cNvSpPr/>
            <p:nvPr/>
          </p:nvSpPr>
          <p:spPr>
            <a:xfrm>
              <a:off x="609600" y="8839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91" name="Oval 890"/>
            <p:cNvSpPr/>
            <p:nvPr/>
          </p:nvSpPr>
          <p:spPr>
            <a:xfrm>
              <a:off x="762000" y="8839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92" name="Oval 891"/>
            <p:cNvSpPr/>
            <p:nvPr/>
          </p:nvSpPr>
          <p:spPr>
            <a:xfrm>
              <a:off x="914400" y="8839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93" name="Oval 892"/>
            <p:cNvSpPr/>
            <p:nvPr/>
          </p:nvSpPr>
          <p:spPr>
            <a:xfrm>
              <a:off x="1066800" y="8839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94" name="Oval 893"/>
            <p:cNvSpPr/>
            <p:nvPr/>
          </p:nvSpPr>
          <p:spPr>
            <a:xfrm>
              <a:off x="1219200" y="8839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95" name="Oval 894"/>
            <p:cNvSpPr/>
            <p:nvPr/>
          </p:nvSpPr>
          <p:spPr>
            <a:xfrm>
              <a:off x="1371600" y="8839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96" name="Oval 895"/>
            <p:cNvSpPr/>
            <p:nvPr/>
          </p:nvSpPr>
          <p:spPr>
            <a:xfrm>
              <a:off x="1524000" y="8839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97" name="Oval 896"/>
            <p:cNvSpPr/>
            <p:nvPr/>
          </p:nvSpPr>
          <p:spPr>
            <a:xfrm>
              <a:off x="1676400" y="8839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98" name="Oval 897"/>
            <p:cNvSpPr/>
            <p:nvPr/>
          </p:nvSpPr>
          <p:spPr>
            <a:xfrm>
              <a:off x="1828800" y="8839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899" name="Oval 898"/>
            <p:cNvSpPr/>
            <p:nvPr/>
          </p:nvSpPr>
          <p:spPr>
            <a:xfrm>
              <a:off x="1981200" y="8839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00" name="Oval 899"/>
            <p:cNvSpPr/>
            <p:nvPr/>
          </p:nvSpPr>
          <p:spPr>
            <a:xfrm>
              <a:off x="2133600" y="8839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01" name="Oval 900"/>
            <p:cNvSpPr/>
            <p:nvPr/>
          </p:nvSpPr>
          <p:spPr>
            <a:xfrm>
              <a:off x="0" y="8991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02" name="Oval 901"/>
            <p:cNvSpPr/>
            <p:nvPr/>
          </p:nvSpPr>
          <p:spPr>
            <a:xfrm>
              <a:off x="152400" y="8991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03" name="Oval 902"/>
            <p:cNvSpPr/>
            <p:nvPr/>
          </p:nvSpPr>
          <p:spPr>
            <a:xfrm>
              <a:off x="304800" y="8991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04" name="Oval 903"/>
            <p:cNvSpPr/>
            <p:nvPr/>
          </p:nvSpPr>
          <p:spPr>
            <a:xfrm>
              <a:off x="457200" y="8991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05" name="Oval 904"/>
            <p:cNvSpPr/>
            <p:nvPr/>
          </p:nvSpPr>
          <p:spPr>
            <a:xfrm>
              <a:off x="609600" y="8991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06" name="Oval 905"/>
            <p:cNvSpPr/>
            <p:nvPr/>
          </p:nvSpPr>
          <p:spPr>
            <a:xfrm>
              <a:off x="762000" y="8991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07" name="Oval 906"/>
            <p:cNvSpPr/>
            <p:nvPr/>
          </p:nvSpPr>
          <p:spPr>
            <a:xfrm>
              <a:off x="914400" y="8991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08" name="Oval 907"/>
            <p:cNvSpPr/>
            <p:nvPr/>
          </p:nvSpPr>
          <p:spPr>
            <a:xfrm>
              <a:off x="1066800" y="8991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09" name="Oval 908"/>
            <p:cNvSpPr/>
            <p:nvPr/>
          </p:nvSpPr>
          <p:spPr>
            <a:xfrm>
              <a:off x="1219200" y="899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10" name="Oval 909"/>
            <p:cNvSpPr/>
            <p:nvPr/>
          </p:nvSpPr>
          <p:spPr>
            <a:xfrm>
              <a:off x="1371600" y="8991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11" name="Oval 910"/>
            <p:cNvSpPr/>
            <p:nvPr/>
          </p:nvSpPr>
          <p:spPr>
            <a:xfrm>
              <a:off x="1524000" y="8991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12" name="Oval 911"/>
            <p:cNvSpPr/>
            <p:nvPr/>
          </p:nvSpPr>
          <p:spPr>
            <a:xfrm>
              <a:off x="1676400" y="8991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13" name="Oval 912"/>
            <p:cNvSpPr/>
            <p:nvPr/>
          </p:nvSpPr>
          <p:spPr>
            <a:xfrm>
              <a:off x="1828800" y="8991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14" name="Oval 913"/>
            <p:cNvSpPr/>
            <p:nvPr/>
          </p:nvSpPr>
          <p:spPr>
            <a:xfrm>
              <a:off x="1981200" y="8991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15" name="Oval 914"/>
            <p:cNvSpPr/>
            <p:nvPr/>
          </p:nvSpPr>
          <p:spPr>
            <a:xfrm>
              <a:off x="2133600" y="8991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16" name="Oval 915"/>
            <p:cNvSpPr/>
            <p:nvPr/>
          </p:nvSpPr>
          <p:spPr>
            <a:xfrm>
              <a:off x="0" y="9144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17" name="Oval 916"/>
            <p:cNvSpPr/>
            <p:nvPr/>
          </p:nvSpPr>
          <p:spPr>
            <a:xfrm>
              <a:off x="152400" y="914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18" name="Oval 917"/>
            <p:cNvSpPr/>
            <p:nvPr/>
          </p:nvSpPr>
          <p:spPr>
            <a:xfrm>
              <a:off x="304800" y="9144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19" name="Oval 918"/>
            <p:cNvSpPr/>
            <p:nvPr/>
          </p:nvSpPr>
          <p:spPr>
            <a:xfrm>
              <a:off x="457200" y="9144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20" name="Oval 919"/>
            <p:cNvSpPr/>
            <p:nvPr/>
          </p:nvSpPr>
          <p:spPr>
            <a:xfrm>
              <a:off x="609600" y="9144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21" name="Oval 920"/>
            <p:cNvSpPr/>
            <p:nvPr/>
          </p:nvSpPr>
          <p:spPr>
            <a:xfrm>
              <a:off x="762000" y="9144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22" name="Oval 921"/>
            <p:cNvSpPr/>
            <p:nvPr/>
          </p:nvSpPr>
          <p:spPr>
            <a:xfrm>
              <a:off x="914400" y="9144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23" name="Oval 922"/>
            <p:cNvSpPr/>
            <p:nvPr/>
          </p:nvSpPr>
          <p:spPr>
            <a:xfrm>
              <a:off x="1066800" y="9144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24" name="Oval 923"/>
            <p:cNvSpPr/>
            <p:nvPr/>
          </p:nvSpPr>
          <p:spPr>
            <a:xfrm>
              <a:off x="1219200" y="9144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25" name="Oval 924"/>
            <p:cNvSpPr/>
            <p:nvPr/>
          </p:nvSpPr>
          <p:spPr>
            <a:xfrm>
              <a:off x="1371600" y="9144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26" name="Oval 925"/>
            <p:cNvSpPr/>
            <p:nvPr/>
          </p:nvSpPr>
          <p:spPr>
            <a:xfrm>
              <a:off x="1524000" y="9144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27" name="Oval 926"/>
            <p:cNvSpPr/>
            <p:nvPr/>
          </p:nvSpPr>
          <p:spPr>
            <a:xfrm>
              <a:off x="1676400" y="9144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28" name="Oval 927"/>
            <p:cNvSpPr/>
            <p:nvPr/>
          </p:nvSpPr>
          <p:spPr>
            <a:xfrm>
              <a:off x="1828800" y="9144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29" name="Oval 928"/>
            <p:cNvSpPr/>
            <p:nvPr/>
          </p:nvSpPr>
          <p:spPr>
            <a:xfrm>
              <a:off x="1981200" y="9144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30" name="Oval 929"/>
            <p:cNvSpPr/>
            <p:nvPr/>
          </p:nvSpPr>
          <p:spPr>
            <a:xfrm>
              <a:off x="2133600" y="9144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31" name="Oval 930"/>
            <p:cNvSpPr/>
            <p:nvPr/>
          </p:nvSpPr>
          <p:spPr>
            <a:xfrm>
              <a:off x="0" y="9296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32" name="Oval 931"/>
            <p:cNvSpPr/>
            <p:nvPr/>
          </p:nvSpPr>
          <p:spPr>
            <a:xfrm>
              <a:off x="152400" y="9296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33" name="Oval 932"/>
            <p:cNvSpPr/>
            <p:nvPr/>
          </p:nvSpPr>
          <p:spPr>
            <a:xfrm>
              <a:off x="304800" y="9296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34" name="Oval 933"/>
            <p:cNvSpPr/>
            <p:nvPr/>
          </p:nvSpPr>
          <p:spPr>
            <a:xfrm>
              <a:off x="457200" y="9296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35" name="Oval 934"/>
            <p:cNvSpPr/>
            <p:nvPr/>
          </p:nvSpPr>
          <p:spPr>
            <a:xfrm>
              <a:off x="609600" y="9296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36" name="Oval 935"/>
            <p:cNvSpPr/>
            <p:nvPr/>
          </p:nvSpPr>
          <p:spPr>
            <a:xfrm>
              <a:off x="762000" y="9296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37" name="Oval 936"/>
            <p:cNvSpPr/>
            <p:nvPr/>
          </p:nvSpPr>
          <p:spPr>
            <a:xfrm>
              <a:off x="914400" y="9296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38" name="Oval 937"/>
            <p:cNvSpPr/>
            <p:nvPr/>
          </p:nvSpPr>
          <p:spPr>
            <a:xfrm>
              <a:off x="1066800" y="9296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39" name="Oval 938"/>
            <p:cNvSpPr/>
            <p:nvPr/>
          </p:nvSpPr>
          <p:spPr>
            <a:xfrm>
              <a:off x="1219200" y="9296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40" name="Oval 939"/>
            <p:cNvSpPr/>
            <p:nvPr/>
          </p:nvSpPr>
          <p:spPr>
            <a:xfrm>
              <a:off x="1371600" y="9296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41" name="Oval 940"/>
            <p:cNvSpPr/>
            <p:nvPr/>
          </p:nvSpPr>
          <p:spPr>
            <a:xfrm>
              <a:off x="1524000" y="9296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42" name="Oval 941"/>
            <p:cNvSpPr/>
            <p:nvPr/>
          </p:nvSpPr>
          <p:spPr>
            <a:xfrm>
              <a:off x="1676400" y="9296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43" name="Oval 942"/>
            <p:cNvSpPr/>
            <p:nvPr/>
          </p:nvSpPr>
          <p:spPr>
            <a:xfrm>
              <a:off x="1828800" y="9296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44" name="Oval 943"/>
            <p:cNvSpPr/>
            <p:nvPr/>
          </p:nvSpPr>
          <p:spPr>
            <a:xfrm>
              <a:off x="1981200" y="9296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45" name="Oval 944"/>
            <p:cNvSpPr/>
            <p:nvPr/>
          </p:nvSpPr>
          <p:spPr>
            <a:xfrm>
              <a:off x="2133600" y="9296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46" name="Oval 945"/>
            <p:cNvSpPr/>
            <p:nvPr/>
          </p:nvSpPr>
          <p:spPr>
            <a:xfrm>
              <a:off x="0" y="9448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47" name="Oval 946"/>
            <p:cNvSpPr/>
            <p:nvPr/>
          </p:nvSpPr>
          <p:spPr>
            <a:xfrm>
              <a:off x="152400" y="9448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48" name="Oval 947"/>
            <p:cNvSpPr/>
            <p:nvPr/>
          </p:nvSpPr>
          <p:spPr>
            <a:xfrm>
              <a:off x="304800" y="9448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49" name="Oval 948"/>
            <p:cNvSpPr/>
            <p:nvPr/>
          </p:nvSpPr>
          <p:spPr>
            <a:xfrm>
              <a:off x="457200" y="9448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50" name="Oval 949"/>
            <p:cNvSpPr/>
            <p:nvPr/>
          </p:nvSpPr>
          <p:spPr>
            <a:xfrm>
              <a:off x="609600" y="944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51" name="Oval 950"/>
            <p:cNvSpPr/>
            <p:nvPr/>
          </p:nvSpPr>
          <p:spPr>
            <a:xfrm>
              <a:off x="762000" y="9448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52" name="Oval 951"/>
            <p:cNvSpPr/>
            <p:nvPr/>
          </p:nvSpPr>
          <p:spPr>
            <a:xfrm>
              <a:off x="914400" y="9448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53" name="Oval 952"/>
            <p:cNvSpPr/>
            <p:nvPr/>
          </p:nvSpPr>
          <p:spPr>
            <a:xfrm>
              <a:off x="1066800" y="944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54" name="Oval 953"/>
            <p:cNvSpPr/>
            <p:nvPr/>
          </p:nvSpPr>
          <p:spPr>
            <a:xfrm>
              <a:off x="1219200" y="9448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55" name="Oval 954"/>
            <p:cNvSpPr/>
            <p:nvPr/>
          </p:nvSpPr>
          <p:spPr>
            <a:xfrm>
              <a:off x="1371600" y="9448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56" name="Oval 955"/>
            <p:cNvSpPr/>
            <p:nvPr/>
          </p:nvSpPr>
          <p:spPr>
            <a:xfrm>
              <a:off x="1524000" y="9448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57" name="Oval 956"/>
            <p:cNvSpPr/>
            <p:nvPr/>
          </p:nvSpPr>
          <p:spPr>
            <a:xfrm>
              <a:off x="1676400" y="9448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58" name="Oval 957"/>
            <p:cNvSpPr/>
            <p:nvPr/>
          </p:nvSpPr>
          <p:spPr>
            <a:xfrm>
              <a:off x="1828800" y="9448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59" name="Oval 958"/>
            <p:cNvSpPr/>
            <p:nvPr/>
          </p:nvSpPr>
          <p:spPr>
            <a:xfrm>
              <a:off x="1981200" y="9448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60" name="Oval 959"/>
            <p:cNvSpPr/>
            <p:nvPr/>
          </p:nvSpPr>
          <p:spPr>
            <a:xfrm>
              <a:off x="2133600" y="9448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61" name="Oval 960"/>
            <p:cNvSpPr/>
            <p:nvPr/>
          </p:nvSpPr>
          <p:spPr>
            <a:xfrm>
              <a:off x="0" y="9601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62" name="Oval 961"/>
            <p:cNvSpPr/>
            <p:nvPr/>
          </p:nvSpPr>
          <p:spPr>
            <a:xfrm>
              <a:off x="152400" y="9601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63" name="Oval 962"/>
            <p:cNvSpPr/>
            <p:nvPr/>
          </p:nvSpPr>
          <p:spPr>
            <a:xfrm>
              <a:off x="304800" y="9601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64" name="Oval 963"/>
            <p:cNvSpPr/>
            <p:nvPr/>
          </p:nvSpPr>
          <p:spPr>
            <a:xfrm>
              <a:off x="457200" y="9601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65" name="Oval 964"/>
            <p:cNvSpPr/>
            <p:nvPr/>
          </p:nvSpPr>
          <p:spPr>
            <a:xfrm>
              <a:off x="609600" y="9601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66" name="Oval 965"/>
            <p:cNvSpPr/>
            <p:nvPr/>
          </p:nvSpPr>
          <p:spPr>
            <a:xfrm>
              <a:off x="762000" y="960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67" name="Oval 966"/>
            <p:cNvSpPr/>
            <p:nvPr/>
          </p:nvSpPr>
          <p:spPr>
            <a:xfrm>
              <a:off x="914400" y="9601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68" name="Oval 967"/>
            <p:cNvSpPr/>
            <p:nvPr/>
          </p:nvSpPr>
          <p:spPr>
            <a:xfrm>
              <a:off x="1066800" y="96012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69" name="Oval 968"/>
            <p:cNvSpPr/>
            <p:nvPr/>
          </p:nvSpPr>
          <p:spPr>
            <a:xfrm>
              <a:off x="1219200" y="9601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70" name="Oval 969"/>
            <p:cNvSpPr/>
            <p:nvPr/>
          </p:nvSpPr>
          <p:spPr>
            <a:xfrm>
              <a:off x="1371600" y="9601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71" name="Oval 970"/>
            <p:cNvSpPr/>
            <p:nvPr/>
          </p:nvSpPr>
          <p:spPr>
            <a:xfrm>
              <a:off x="1524000" y="9601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72" name="Oval 971"/>
            <p:cNvSpPr/>
            <p:nvPr/>
          </p:nvSpPr>
          <p:spPr>
            <a:xfrm>
              <a:off x="1676400" y="96012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73" name="Oval 972"/>
            <p:cNvSpPr/>
            <p:nvPr/>
          </p:nvSpPr>
          <p:spPr>
            <a:xfrm>
              <a:off x="1828800" y="9601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74" name="Oval 973"/>
            <p:cNvSpPr/>
            <p:nvPr/>
          </p:nvSpPr>
          <p:spPr>
            <a:xfrm>
              <a:off x="1981200" y="9601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75" name="Oval 974"/>
            <p:cNvSpPr/>
            <p:nvPr/>
          </p:nvSpPr>
          <p:spPr>
            <a:xfrm>
              <a:off x="2133600" y="96012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76" name="Oval 975"/>
            <p:cNvSpPr/>
            <p:nvPr/>
          </p:nvSpPr>
          <p:spPr>
            <a:xfrm>
              <a:off x="0" y="9753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77" name="Oval 976"/>
            <p:cNvSpPr/>
            <p:nvPr/>
          </p:nvSpPr>
          <p:spPr>
            <a:xfrm>
              <a:off x="152400" y="9753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78" name="Oval 977"/>
            <p:cNvSpPr/>
            <p:nvPr/>
          </p:nvSpPr>
          <p:spPr>
            <a:xfrm>
              <a:off x="304800" y="9753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79" name="Oval 978"/>
            <p:cNvSpPr/>
            <p:nvPr/>
          </p:nvSpPr>
          <p:spPr>
            <a:xfrm>
              <a:off x="457200" y="9753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80" name="Oval 979"/>
            <p:cNvSpPr/>
            <p:nvPr/>
          </p:nvSpPr>
          <p:spPr>
            <a:xfrm>
              <a:off x="609600" y="9753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81" name="Oval 980"/>
            <p:cNvSpPr/>
            <p:nvPr/>
          </p:nvSpPr>
          <p:spPr>
            <a:xfrm>
              <a:off x="762000" y="9753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82" name="Oval 981"/>
            <p:cNvSpPr/>
            <p:nvPr/>
          </p:nvSpPr>
          <p:spPr>
            <a:xfrm>
              <a:off x="914400" y="9753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83" name="Oval 982"/>
            <p:cNvSpPr/>
            <p:nvPr/>
          </p:nvSpPr>
          <p:spPr>
            <a:xfrm>
              <a:off x="1066800" y="97536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84" name="Oval 983"/>
            <p:cNvSpPr/>
            <p:nvPr/>
          </p:nvSpPr>
          <p:spPr>
            <a:xfrm>
              <a:off x="1219200" y="9753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85" name="Oval 984"/>
            <p:cNvSpPr/>
            <p:nvPr/>
          </p:nvSpPr>
          <p:spPr>
            <a:xfrm>
              <a:off x="1371600" y="9753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86" name="Oval 985"/>
            <p:cNvSpPr/>
            <p:nvPr/>
          </p:nvSpPr>
          <p:spPr>
            <a:xfrm>
              <a:off x="1524000" y="9753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87" name="Oval 986"/>
            <p:cNvSpPr/>
            <p:nvPr/>
          </p:nvSpPr>
          <p:spPr>
            <a:xfrm>
              <a:off x="1676400" y="9753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88" name="Oval 987"/>
            <p:cNvSpPr/>
            <p:nvPr/>
          </p:nvSpPr>
          <p:spPr>
            <a:xfrm>
              <a:off x="1828800" y="97536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89" name="Oval 988"/>
            <p:cNvSpPr/>
            <p:nvPr/>
          </p:nvSpPr>
          <p:spPr>
            <a:xfrm>
              <a:off x="1981200" y="9753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90" name="Oval 989"/>
            <p:cNvSpPr/>
            <p:nvPr/>
          </p:nvSpPr>
          <p:spPr>
            <a:xfrm>
              <a:off x="2133600" y="97536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91" name="Oval 990"/>
            <p:cNvSpPr/>
            <p:nvPr/>
          </p:nvSpPr>
          <p:spPr>
            <a:xfrm>
              <a:off x="0" y="990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92" name="Oval 991"/>
            <p:cNvSpPr/>
            <p:nvPr/>
          </p:nvSpPr>
          <p:spPr>
            <a:xfrm>
              <a:off x="152400" y="9906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93" name="Oval 992"/>
            <p:cNvSpPr/>
            <p:nvPr/>
          </p:nvSpPr>
          <p:spPr>
            <a:xfrm>
              <a:off x="304800" y="990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94" name="Oval 993"/>
            <p:cNvSpPr/>
            <p:nvPr/>
          </p:nvSpPr>
          <p:spPr>
            <a:xfrm>
              <a:off x="457200" y="990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95" name="Oval 994"/>
            <p:cNvSpPr/>
            <p:nvPr/>
          </p:nvSpPr>
          <p:spPr>
            <a:xfrm>
              <a:off x="609600" y="99060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96" name="Oval 995"/>
            <p:cNvSpPr/>
            <p:nvPr/>
          </p:nvSpPr>
          <p:spPr>
            <a:xfrm>
              <a:off x="762000" y="990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97" name="Oval 996"/>
            <p:cNvSpPr/>
            <p:nvPr/>
          </p:nvSpPr>
          <p:spPr>
            <a:xfrm>
              <a:off x="914400" y="990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98" name="Oval 997"/>
            <p:cNvSpPr/>
            <p:nvPr/>
          </p:nvSpPr>
          <p:spPr>
            <a:xfrm>
              <a:off x="1066800" y="990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999" name="Oval 998"/>
            <p:cNvSpPr/>
            <p:nvPr/>
          </p:nvSpPr>
          <p:spPr>
            <a:xfrm>
              <a:off x="1219200" y="9906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00" name="Oval 999"/>
            <p:cNvSpPr/>
            <p:nvPr/>
          </p:nvSpPr>
          <p:spPr>
            <a:xfrm>
              <a:off x="1371600" y="990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01" name="Oval 1000"/>
            <p:cNvSpPr/>
            <p:nvPr/>
          </p:nvSpPr>
          <p:spPr>
            <a:xfrm>
              <a:off x="1524000" y="990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02" name="Oval 1001"/>
            <p:cNvSpPr/>
            <p:nvPr/>
          </p:nvSpPr>
          <p:spPr>
            <a:xfrm>
              <a:off x="1676400" y="990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03" name="Oval 1002"/>
            <p:cNvSpPr/>
            <p:nvPr/>
          </p:nvSpPr>
          <p:spPr>
            <a:xfrm>
              <a:off x="1828800" y="99060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04" name="Oval 1003"/>
            <p:cNvSpPr/>
            <p:nvPr/>
          </p:nvSpPr>
          <p:spPr>
            <a:xfrm>
              <a:off x="1981200" y="990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05" name="Oval 1004"/>
            <p:cNvSpPr/>
            <p:nvPr/>
          </p:nvSpPr>
          <p:spPr>
            <a:xfrm>
              <a:off x="2133600" y="99060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06" name="Oval 1005"/>
            <p:cNvSpPr/>
            <p:nvPr/>
          </p:nvSpPr>
          <p:spPr>
            <a:xfrm>
              <a:off x="0" y="1005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07" name="Oval 1006"/>
            <p:cNvSpPr/>
            <p:nvPr/>
          </p:nvSpPr>
          <p:spPr>
            <a:xfrm>
              <a:off x="152400" y="10058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08" name="Oval 1007"/>
            <p:cNvSpPr/>
            <p:nvPr/>
          </p:nvSpPr>
          <p:spPr>
            <a:xfrm>
              <a:off x="304800" y="10058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09" name="Oval 1008"/>
            <p:cNvSpPr/>
            <p:nvPr/>
          </p:nvSpPr>
          <p:spPr>
            <a:xfrm>
              <a:off x="457200" y="10058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10" name="Oval 1009"/>
            <p:cNvSpPr/>
            <p:nvPr/>
          </p:nvSpPr>
          <p:spPr>
            <a:xfrm>
              <a:off x="609600" y="10058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11" name="Oval 1010"/>
            <p:cNvSpPr/>
            <p:nvPr/>
          </p:nvSpPr>
          <p:spPr>
            <a:xfrm>
              <a:off x="762000" y="10058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12" name="Oval 1011"/>
            <p:cNvSpPr/>
            <p:nvPr/>
          </p:nvSpPr>
          <p:spPr>
            <a:xfrm>
              <a:off x="914400" y="10058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13" name="Oval 1012"/>
            <p:cNvSpPr/>
            <p:nvPr/>
          </p:nvSpPr>
          <p:spPr>
            <a:xfrm>
              <a:off x="1066800" y="10058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14" name="Oval 1013"/>
            <p:cNvSpPr/>
            <p:nvPr/>
          </p:nvSpPr>
          <p:spPr>
            <a:xfrm>
              <a:off x="1219200" y="10058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15" name="Oval 1014"/>
            <p:cNvSpPr/>
            <p:nvPr/>
          </p:nvSpPr>
          <p:spPr>
            <a:xfrm>
              <a:off x="1371600" y="10058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16" name="Oval 1015"/>
            <p:cNvSpPr/>
            <p:nvPr/>
          </p:nvSpPr>
          <p:spPr>
            <a:xfrm>
              <a:off x="1524000" y="10058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17" name="Oval 1016"/>
            <p:cNvSpPr/>
            <p:nvPr/>
          </p:nvSpPr>
          <p:spPr>
            <a:xfrm>
              <a:off x="1676400" y="10058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18" name="Oval 1017"/>
            <p:cNvSpPr/>
            <p:nvPr/>
          </p:nvSpPr>
          <p:spPr>
            <a:xfrm>
              <a:off x="1828800" y="100584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19" name="Oval 1018"/>
            <p:cNvSpPr/>
            <p:nvPr/>
          </p:nvSpPr>
          <p:spPr>
            <a:xfrm>
              <a:off x="1981200" y="100584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20" name="Oval 1019"/>
            <p:cNvSpPr/>
            <p:nvPr/>
          </p:nvSpPr>
          <p:spPr>
            <a:xfrm>
              <a:off x="2133600" y="100584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21" name="Oval 1020"/>
            <p:cNvSpPr/>
            <p:nvPr/>
          </p:nvSpPr>
          <p:spPr>
            <a:xfrm>
              <a:off x="0" y="1021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22" name="Oval 1021"/>
            <p:cNvSpPr/>
            <p:nvPr/>
          </p:nvSpPr>
          <p:spPr>
            <a:xfrm>
              <a:off x="152400" y="10210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23" name="Oval 1022"/>
            <p:cNvSpPr/>
            <p:nvPr/>
          </p:nvSpPr>
          <p:spPr>
            <a:xfrm>
              <a:off x="304800" y="10210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24" name="Oval 1023"/>
            <p:cNvSpPr/>
            <p:nvPr/>
          </p:nvSpPr>
          <p:spPr>
            <a:xfrm>
              <a:off x="457200" y="10210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25" name="Oval 1024"/>
            <p:cNvSpPr/>
            <p:nvPr/>
          </p:nvSpPr>
          <p:spPr>
            <a:xfrm>
              <a:off x="609600" y="10210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27" name="Oval 1026"/>
            <p:cNvSpPr/>
            <p:nvPr/>
          </p:nvSpPr>
          <p:spPr>
            <a:xfrm>
              <a:off x="762000" y="10210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30" name="Oval 1029"/>
            <p:cNvSpPr/>
            <p:nvPr/>
          </p:nvSpPr>
          <p:spPr>
            <a:xfrm>
              <a:off x="914400" y="10210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31" name="Oval 1030"/>
            <p:cNvSpPr/>
            <p:nvPr/>
          </p:nvSpPr>
          <p:spPr>
            <a:xfrm>
              <a:off x="1066800" y="10210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32" name="Oval 1031"/>
            <p:cNvSpPr/>
            <p:nvPr/>
          </p:nvSpPr>
          <p:spPr>
            <a:xfrm>
              <a:off x="1219200" y="10210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33" name="Oval 1032"/>
            <p:cNvSpPr/>
            <p:nvPr/>
          </p:nvSpPr>
          <p:spPr>
            <a:xfrm>
              <a:off x="1371600" y="10210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34" name="Oval 1033"/>
            <p:cNvSpPr/>
            <p:nvPr/>
          </p:nvSpPr>
          <p:spPr>
            <a:xfrm>
              <a:off x="1524000" y="10210800"/>
              <a:ext cx="101600" cy="1016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35" name="Oval 1034"/>
            <p:cNvSpPr/>
            <p:nvPr/>
          </p:nvSpPr>
          <p:spPr>
            <a:xfrm>
              <a:off x="1676400" y="10210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36" name="Oval 1035"/>
            <p:cNvSpPr/>
            <p:nvPr/>
          </p:nvSpPr>
          <p:spPr>
            <a:xfrm>
              <a:off x="1828800" y="10210800"/>
              <a:ext cx="101600" cy="101600"/>
            </a:xfrm>
            <a:prstGeom prst="ellipse">
              <a:avLst/>
            </a:prstGeom>
            <a:solidFill>
              <a:srgbClr val="FF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37" name="Oval 1036"/>
            <p:cNvSpPr/>
            <p:nvPr/>
          </p:nvSpPr>
          <p:spPr>
            <a:xfrm>
              <a:off x="1981200" y="10210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sp>
          <p:nvSpPr>
            <p:cNvPr id="1038" name="Oval 1037"/>
            <p:cNvSpPr/>
            <p:nvPr/>
          </p:nvSpPr>
          <p:spPr>
            <a:xfrm>
              <a:off x="2133600" y="10210800"/>
              <a:ext cx="101600" cy="101600"/>
            </a:xfrm>
            <a:prstGeom prst="ellipse">
              <a:avLst/>
            </a:prstGeom>
            <a:solidFill>
              <a:srgbClr val="00FF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Rectangle 17"/>
          <p:cNvSpPr/>
          <p:nvPr/>
        </p:nvSpPr>
        <p:spPr>
          <a:xfrm>
            <a:off x="1053743" y="768528"/>
            <a:ext cx="1447800" cy="3581400"/>
          </a:xfrm>
          <a:prstGeom prst="rect">
            <a:avLst/>
          </a:prstGeom>
          <a:solidFill>
            <a:srgbClr val="280099"/>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510CD1D7-694A-26C1-4C86-FEDC623FB5E8}"/>
              </a:ext>
            </a:extLst>
          </p:cNvPr>
          <p:cNvSpPr/>
          <p:nvPr/>
        </p:nvSpPr>
        <p:spPr>
          <a:xfrm>
            <a:off x="1197683" y="859714"/>
            <a:ext cx="1170044" cy="3453205"/>
          </a:xfrm>
          <a:prstGeom prst="rect">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93611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6700" y="-33828"/>
            <a:ext cx="9620249" cy="586278"/>
            <a:chOff x="0" y="25"/>
            <a:chExt cx="1004886" cy="369281"/>
          </a:xfrm>
          <a:solidFill>
            <a:srgbClr val="07075D"/>
          </a:solidFill>
        </p:grpSpPr>
        <p:sp>
          <p:nvSpPr>
            <p:cNvPr id="7" name="Rounded Rectangle 6"/>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cxnSp>
        <p:nvCxnSpPr>
          <p:cNvPr id="10" name="Straight Connector 9"/>
          <p:cNvCxnSpPr/>
          <p:nvPr/>
        </p:nvCxnSpPr>
        <p:spPr>
          <a:xfrm flipH="1">
            <a:off x="-2286000" y="6248400"/>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2590800" y="838200"/>
            <a:ext cx="533400" cy="35052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0"/>
          <p:cNvSpPr txBox="1"/>
          <p:nvPr/>
        </p:nvSpPr>
        <p:spPr>
          <a:xfrm>
            <a:off x="3200400" y="1524000"/>
            <a:ext cx="2514600" cy="830997"/>
          </a:xfrm>
          <a:prstGeom prst="rect">
            <a:avLst/>
          </a:prstGeom>
          <a:solidFill>
            <a:srgbClr val="28009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a:ea typeface="+mn-ea"/>
                <a:cs typeface="+mn-cs"/>
              </a:rPr>
              <a:t>Observational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a:ea typeface="+mn-ea"/>
                <a:cs typeface="+mn-cs"/>
              </a:rPr>
              <a:t>(cohort)</a:t>
            </a:r>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38200"/>
            <a:ext cx="117004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ight Brace 18"/>
          <p:cNvSpPr/>
          <p:nvPr/>
        </p:nvSpPr>
        <p:spPr>
          <a:xfrm>
            <a:off x="2590800" y="4419600"/>
            <a:ext cx="533400" cy="18288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Arc 24"/>
          <p:cNvSpPr/>
          <p:nvPr/>
        </p:nvSpPr>
        <p:spPr>
          <a:xfrm>
            <a:off x="2514600" y="2590800"/>
            <a:ext cx="1676400" cy="2743200"/>
          </a:xfrm>
          <a:prstGeom prst="arc">
            <a:avLst>
              <a:gd name="adj1" fmla="val 16200000"/>
              <a:gd name="adj2" fmla="val 5241447"/>
            </a:avLst>
          </a:prstGeom>
          <a:noFill/>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299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endParaRPr lang="en-US"/>
          </a:p>
        </p:txBody>
      </p:sp>
      <p:grpSp>
        <p:nvGrpSpPr>
          <p:cNvPr id="6" name="Group 5"/>
          <p:cNvGrpSpPr/>
          <p:nvPr/>
        </p:nvGrpSpPr>
        <p:grpSpPr>
          <a:xfrm>
            <a:off x="-266700" y="-33828"/>
            <a:ext cx="9620249" cy="586278"/>
            <a:chOff x="0" y="25"/>
            <a:chExt cx="1004886" cy="369281"/>
          </a:xfrm>
          <a:solidFill>
            <a:srgbClr val="07075D"/>
          </a:solidFill>
        </p:grpSpPr>
        <p:sp>
          <p:nvSpPr>
            <p:cNvPr id="7" name="Rounded Rectangle 6"/>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grpSp>
        <p:nvGrpSpPr>
          <p:cNvPr id="11" name="Group 10"/>
          <p:cNvGrpSpPr/>
          <p:nvPr/>
        </p:nvGrpSpPr>
        <p:grpSpPr>
          <a:xfrm>
            <a:off x="1066800" y="762000"/>
            <a:ext cx="7010400" cy="5943600"/>
            <a:chOff x="1066800" y="762000"/>
            <a:chExt cx="7010400" cy="5943600"/>
          </a:xfrm>
          <a:solidFill>
            <a:srgbClr val="280099"/>
          </a:solidFill>
        </p:grpSpPr>
        <p:sp>
          <p:nvSpPr>
            <p:cNvPr id="4" name="Rectangle 3"/>
            <p:cNvSpPr/>
            <p:nvPr/>
          </p:nvSpPr>
          <p:spPr>
            <a:xfrm>
              <a:off x="1066800" y="762000"/>
              <a:ext cx="7010400" cy="594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 name="Straight Connector 9"/>
          <p:cNvCxnSpPr/>
          <p:nvPr/>
        </p:nvCxnSpPr>
        <p:spPr>
          <a:xfrm flipH="1">
            <a:off x="-2286000" y="6248400"/>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2590800" y="838200"/>
            <a:ext cx="533400" cy="35052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1"/>
          <p:cNvSpPr txBox="1"/>
          <p:nvPr/>
        </p:nvSpPr>
        <p:spPr>
          <a:xfrm>
            <a:off x="0" y="6324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1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Intervention                                                                                       Control</a:t>
            </a:r>
          </a:p>
        </p:txBody>
      </p:sp>
      <p:sp>
        <p:nvSpPr>
          <p:cNvPr id="24" name="Right Brace 23"/>
          <p:cNvSpPr/>
          <p:nvPr/>
        </p:nvSpPr>
        <p:spPr>
          <a:xfrm flipH="1">
            <a:off x="6019800" y="838200"/>
            <a:ext cx="533400" cy="54102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3" name="Straight Connector 22"/>
          <p:cNvCxnSpPr/>
          <p:nvPr/>
        </p:nvCxnSpPr>
        <p:spPr>
          <a:xfrm>
            <a:off x="3429000" y="2667000"/>
            <a:ext cx="2362200" cy="838200"/>
          </a:xfrm>
          <a:prstGeom prst="line">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838200"/>
            <a:ext cx="1170043" cy="5410199"/>
          </a:xfrm>
          <a:prstGeom prst="rect">
            <a:avLst/>
          </a:prstGeom>
          <a:solidFill>
            <a:srgbClr val="0C0CA8"/>
          </a:solidFill>
          <a:ln>
            <a:noFill/>
          </a:ln>
          <a:effectLst/>
        </p:spPr>
      </p:pic>
      <p:sp>
        <p:nvSpPr>
          <p:cNvPr id="19" name="Right Brace 18"/>
          <p:cNvSpPr/>
          <p:nvPr/>
        </p:nvSpPr>
        <p:spPr>
          <a:xfrm>
            <a:off x="2590800" y="4419600"/>
            <a:ext cx="533400" cy="18288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p:cNvCxnSpPr/>
          <p:nvPr/>
        </p:nvCxnSpPr>
        <p:spPr>
          <a:xfrm flipV="1">
            <a:off x="3429000" y="3733800"/>
            <a:ext cx="2362200" cy="1447800"/>
          </a:xfrm>
          <a:prstGeom prst="line">
            <a:avLst/>
          </a:prstGeom>
          <a:ln w="76200">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a:off x="3086100" y="2686049"/>
            <a:ext cx="800071" cy="2531413"/>
          </a:xfrm>
          <a:custGeom>
            <a:avLst/>
            <a:gdLst>
              <a:gd name="connsiteX0" fmla="*/ 800100 w 1600200"/>
              <a:gd name="connsiteY0" fmla="*/ 0 h 2209800"/>
              <a:gd name="connsiteX1" fmla="*/ 1600088 w 1600200"/>
              <a:gd name="connsiteY1" fmla="*/ 1086449 h 2209800"/>
              <a:gd name="connsiteX2" fmla="*/ 850991 w 1600200"/>
              <a:gd name="connsiteY2" fmla="*/ 2207563 h 2209800"/>
              <a:gd name="connsiteX3" fmla="*/ 800100 w 1600200"/>
              <a:gd name="connsiteY3" fmla="*/ 1104900 h 2209800"/>
              <a:gd name="connsiteX4" fmla="*/ 800100 w 1600200"/>
              <a:gd name="connsiteY4" fmla="*/ 0 h 2209800"/>
              <a:gd name="connsiteX0" fmla="*/ 800100 w 1600200"/>
              <a:gd name="connsiteY0" fmla="*/ 0 h 2209800"/>
              <a:gd name="connsiteX1" fmla="*/ 1600088 w 1600200"/>
              <a:gd name="connsiteY1" fmla="*/ 1086449 h 2209800"/>
              <a:gd name="connsiteX2" fmla="*/ 850991 w 1600200"/>
              <a:gd name="connsiteY2" fmla="*/ 2207563 h 2209800"/>
              <a:gd name="connsiteX0" fmla="*/ 0 w 800101"/>
              <a:gd name="connsiteY0" fmla="*/ 209550 h 2417113"/>
              <a:gd name="connsiteX1" fmla="*/ 799988 w 800101"/>
              <a:gd name="connsiteY1" fmla="*/ 1295999 h 2417113"/>
              <a:gd name="connsiteX2" fmla="*/ 50891 w 800101"/>
              <a:gd name="connsiteY2" fmla="*/ 2417113 h 2417113"/>
              <a:gd name="connsiteX3" fmla="*/ 0 w 800101"/>
              <a:gd name="connsiteY3" fmla="*/ 1314450 h 2417113"/>
              <a:gd name="connsiteX4" fmla="*/ 0 w 800101"/>
              <a:gd name="connsiteY4" fmla="*/ 209550 h 2417113"/>
              <a:gd name="connsiteX0" fmla="*/ 88900 w 800101"/>
              <a:gd name="connsiteY0" fmla="*/ 0 h 2417113"/>
              <a:gd name="connsiteX1" fmla="*/ 799988 w 800101"/>
              <a:gd name="connsiteY1" fmla="*/ 1295999 h 2417113"/>
              <a:gd name="connsiteX2" fmla="*/ 50891 w 800101"/>
              <a:gd name="connsiteY2" fmla="*/ 2417113 h 2417113"/>
              <a:gd name="connsiteX0" fmla="*/ 0 w 800101"/>
              <a:gd name="connsiteY0" fmla="*/ 209550 h 2417113"/>
              <a:gd name="connsiteX1" fmla="*/ 799988 w 800101"/>
              <a:gd name="connsiteY1" fmla="*/ 1295999 h 2417113"/>
              <a:gd name="connsiteX2" fmla="*/ 50891 w 800101"/>
              <a:gd name="connsiteY2" fmla="*/ 2417113 h 2417113"/>
              <a:gd name="connsiteX3" fmla="*/ 0 w 800101"/>
              <a:gd name="connsiteY3" fmla="*/ 1314450 h 2417113"/>
              <a:gd name="connsiteX4" fmla="*/ 0 w 800101"/>
              <a:gd name="connsiteY4" fmla="*/ 209550 h 2417113"/>
              <a:gd name="connsiteX0" fmla="*/ 88900 w 800101"/>
              <a:gd name="connsiteY0" fmla="*/ 0 h 2417113"/>
              <a:gd name="connsiteX1" fmla="*/ 799988 w 800101"/>
              <a:gd name="connsiteY1" fmla="*/ 1295999 h 2417113"/>
              <a:gd name="connsiteX2" fmla="*/ 50891 w 800101"/>
              <a:gd name="connsiteY2" fmla="*/ 2417113 h 2417113"/>
              <a:gd name="connsiteX0" fmla="*/ 0 w 800101"/>
              <a:gd name="connsiteY0" fmla="*/ 209550 h 2417113"/>
              <a:gd name="connsiteX1" fmla="*/ 799988 w 800101"/>
              <a:gd name="connsiteY1" fmla="*/ 1295999 h 2417113"/>
              <a:gd name="connsiteX2" fmla="*/ 50891 w 800101"/>
              <a:gd name="connsiteY2" fmla="*/ 2417113 h 2417113"/>
              <a:gd name="connsiteX3" fmla="*/ 0 w 800101"/>
              <a:gd name="connsiteY3" fmla="*/ 1314450 h 2417113"/>
              <a:gd name="connsiteX4" fmla="*/ 0 w 800101"/>
              <a:gd name="connsiteY4" fmla="*/ 209550 h 2417113"/>
              <a:gd name="connsiteX0" fmla="*/ 88900 w 800101"/>
              <a:gd name="connsiteY0" fmla="*/ 0 h 2417113"/>
              <a:gd name="connsiteX1" fmla="*/ 799988 w 800101"/>
              <a:gd name="connsiteY1" fmla="*/ 1295999 h 2417113"/>
              <a:gd name="connsiteX2" fmla="*/ 50891 w 800101"/>
              <a:gd name="connsiteY2" fmla="*/ 2417113 h 2417113"/>
              <a:gd name="connsiteX0" fmla="*/ 0 w 800101"/>
              <a:gd name="connsiteY0" fmla="*/ 209550 h 2417113"/>
              <a:gd name="connsiteX1" fmla="*/ 799988 w 800101"/>
              <a:gd name="connsiteY1" fmla="*/ 1295999 h 2417113"/>
              <a:gd name="connsiteX2" fmla="*/ 50891 w 800101"/>
              <a:gd name="connsiteY2" fmla="*/ 2417113 h 2417113"/>
              <a:gd name="connsiteX3" fmla="*/ 0 w 800101"/>
              <a:gd name="connsiteY3" fmla="*/ 1314450 h 2417113"/>
              <a:gd name="connsiteX4" fmla="*/ 0 w 800101"/>
              <a:gd name="connsiteY4" fmla="*/ 209550 h 2417113"/>
              <a:gd name="connsiteX0" fmla="*/ 88900 w 800101"/>
              <a:gd name="connsiteY0" fmla="*/ 0 h 2417113"/>
              <a:gd name="connsiteX1" fmla="*/ 799988 w 800101"/>
              <a:gd name="connsiteY1" fmla="*/ 1295999 h 2417113"/>
              <a:gd name="connsiteX2" fmla="*/ 50891 w 800101"/>
              <a:gd name="connsiteY2" fmla="*/ 2417113 h 2417113"/>
              <a:gd name="connsiteX0" fmla="*/ 0 w 800101"/>
              <a:gd name="connsiteY0" fmla="*/ 209550 h 2417113"/>
              <a:gd name="connsiteX1" fmla="*/ 799988 w 800101"/>
              <a:gd name="connsiteY1" fmla="*/ 1295999 h 2417113"/>
              <a:gd name="connsiteX2" fmla="*/ 50891 w 800101"/>
              <a:gd name="connsiteY2" fmla="*/ 2417113 h 2417113"/>
              <a:gd name="connsiteX3" fmla="*/ 0 w 800101"/>
              <a:gd name="connsiteY3" fmla="*/ 1314450 h 2417113"/>
              <a:gd name="connsiteX4" fmla="*/ 0 w 800101"/>
              <a:gd name="connsiteY4" fmla="*/ 209550 h 2417113"/>
              <a:gd name="connsiteX0" fmla="*/ 88900 w 800101"/>
              <a:gd name="connsiteY0" fmla="*/ 0 h 2417113"/>
              <a:gd name="connsiteX1" fmla="*/ 799988 w 800101"/>
              <a:gd name="connsiteY1" fmla="*/ 1295999 h 2417113"/>
              <a:gd name="connsiteX2" fmla="*/ 50891 w 800101"/>
              <a:gd name="connsiteY2" fmla="*/ 2417113 h 2417113"/>
              <a:gd name="connsiteX0" fmla="*/ 0 w 800113"/>
              <a:gd name="connsiteY0" fmla="*/ 209550 h 2531413"/>
              <a:gd name="connsiteX1" fmla="*/ 799988 w 800113"/>
              <a:gd name="connsiteY1" fmla="*/ 1295999 h 2531413"/>
              <a:gd name="connsiteX2" fmla="*/ 50891 w 800113"/>
              <a:gd name="connsiteY2" fmla="*/ 2417113 h 2531413"/>
              <a:gd name="connsiteX3" fmla="*/ 0 w 800113"/>
              <a:gd name="connsiteY3" fmla="*/ 1314450 h 2531413"/>
              <a:gd name="connsiteX4" fmla="*/ 0 w 800113"/>
              <a:gd name="connsiteY4" fmla="*/ 209550 h 2531413"/>
              <a:gd name="connsiteX0" fmla="*/ 88900 w 800113"/>
              <a:gd name="connsiteY0" fmla="*/ 0 h 2531413"/>
              <a:gd name="connsiteX1" fmla="*/ 799988 w 800113"/>
              <a:gd name="connsiteY1" fmla="*/ 1295999 h 2531413"/>
              <a:gd name="connsiteX2" fmla="*/ 82641 w 800113"/>
              <a:gd name="connsiteY2" fmla="*/ 2531413 h 2531413"/>
              <a:gd name="connsiteX0" fmla="*/ 0 w 800083"/>
              <a:gd name="connsiteY0" fmla="*/ 209550 h 2531413"/>
              <a:gd name="connsiteX1" fmla="*/ 799988 w 800083"/>
              <a:gd name="connsiteY1" fmla="*/ 1295999 h 2531413"/>
              <a:gd name="connsiteX2" fmla="*/ 50891 w 800083"/>
              <a:gd name="connsiteY2" fmla="*/ 2417113 h 2531413"/>
              <a:gd name="connsiteX3" fmla="*/ 0 w 800083"/>
              <a:gd name="connsiteY3" fmla="*/ 1314450 h 2531413"/>
              <a:gd name="connsiteX4" fmla="*/ 0 w 800083"/>
              <a:gd name="connsiteY4" fmla="*/ 209550 h 2531413"/>
              <a:gd name="connsiteX0" fmla="*/ 88900 w 800083"/>
              <a:gd name="connsiteY0" fmla="*/ 0 h 2531413"/>
              <a:gd name="connsiteX1" fmla="*/ 799988 w 800083"/>
              <a:gd name="connsiteY1" fmla="*/ 1295999 h 2531413"/>
              <a:gd name="connsiteX2" fmla="*/ 82641 w 800083"/>
              <a:gd name="connsiteY2" fmla="*/ 2531413 h 2531413"/>
              <a:gd name="connsiteX0" fmla="*/ 0 w 800071"/>
              <a:gd name="connsiteY0" fmla="*/ 209550 h 2531413"/>
              <a:gd name="connsiteX1" fmla="*/ 799988 w 800071"/>
              <a:gd name="connsiteY1" fmla="*/ 1295999 h 2531413"/>
              <a:gd name="connsiteX2" fmla="*/ 50891 w 800071"/>
              <a:gd name="connsiteY2" fmla="*/ 2417113 h 2531413"/>
              <a:gd name="connsiteX3" fmla="*/ 0 w 800071"/>
              <a:gd name="connsiteY3" fmla="*/ 1314450 h 2531413"/>
              <a:gd name="connsiteX4" fmla="*/ 0 w 800071"/>
              <a:gd name="connsiteY4" fmla="*/ 209550 h 2531413"/>
              <a:gd name="connsiteX0" fmla="*/ 88900 w 800071"/>
              <a:gd name="connsiteY0" fmla="*/ 0 h 2531413"/>
              <a:gd name="connsiteX1" fmla="*/ 622188 w 800071"/>
              <a:gd name="connsiteY1" fmla="*/ 1289649 h 2531413"/>
              <a:gd name="connsiteX2" fmla="*/ 82641 w 800071"/>
              <a:gd name="connsiteY2" fmla="*/ 2531413 h 2531413"/>
              <a:gd name="connsiteX0" fmla="*/ 0 w 800071"/>
              <a:gd name="connsiteY0" fmla="*/ 209550 h 2531413"/>
              <a:gd name="connsiteX1" fmla="*/ 799988 w 800071"/>
              <a:gd name="connsiteY1" fmla="*/ 1295999 h 2531413"/>
              <a:gd name="connsiteX2" fmla="*/ 50891 w 800071"/>
              <a:gd name="connsiteY2" fmla="*/ 2417113 h 2531413"/>
              <a:gd name="connsiteX3" fmla="*/ 0 w 800071"/>
              <a:gd name="connsiteY3" fmla="*/ 1314450 h 2531413"/>
              <a:gd name="connsiteX4" fmla="*/ 0 w 800071"/>
              <a:gd name="connsiteY4" fmla="*/ 209550 h 2531413"/>
              <a:gd name="connsiteX0" fmla="*/ 88900 w 800071"/>
              <a:gd name="connsiteY0" fmla="*/ 0 h 2531413"/>
              <a:gd name="connsiteX1" fmla="*/ 622188 w 800071"/>
              <a:gd name="connsiteY1" fmla="*/ 1232499 h 2531413"/>
              <a:gd name="connsiteX2" fmla="*/ 82641 w 800071"/>
              <a:gd name="connsiteY2" fmla="*/ 2531413 h 2531413"/>
              <a:gd name="connsiteX0" fmla="*/ 0 w 800071"/>
              <a:gd name="connsiteY0" fmla="*/ 209550 h 2531413"/>
              <a:gd name="connsiteX1" fmla="*/ 799988 w 800071"/>
              <a:gd name="connsiteY1" fmla="*/ 1295999 h 2531413"/>
              <a:gd name="connsiteX2" fmla="*/ 50891 w 800071"/>
              <a:gd name="connsiteY2" fmla="*/ 2417113 h 2531413"/>
              <a:gd name="connsiteX3" fmla="*/ 0 w 800071"/>
              <a:gd name="connsiteY3" fmla="*/ 1314450 h 2531413"/>
              <a:gd name="connsiteX4" fmla="*/ 0 w 800071"/>
              <a:gd name="connsiteY4" fmla="*/ 209550 h 2531413"/>
              <a:gd name="connsiteX0" fmla="*/ 88900 w 800071"/>
              <a:gd name="connsiteY0" fmla="*/ 0 h 2531413"/>
              <a:gd name="connsiteX1" fmla="*/ 622188 w 800071"/>
              <a:gd name="connsiteY1" fmla="*/ 1232499 h 2531413"/>
              <a:gd name="connsiteX2" fmla="*/ 82641 w 800071"/>
              <a:gd name="connsiteY2" fmla="*/ 2531413 h 2531413"/>
            </a:gdLst>
            <a:ahLst/>
            <a:cxnLst>
              <a:cxn ang="0">
                <a:pos x="connsiteX0" y="connsiteY0"/>
              </a:cxn>
              <a:cxn ang="0">
                <a:pos x="connsiteX1" y="connsiteY1"/>
              </a:cxn>
              <a:cxn ang="0">
                <a:pos x="connsiteX2" y="connsiteY2"/>
              </a:cxn>
            </a:cxnLst>
            <a:rect l="l" t="t" r="r" b="b"/>
            <a:pathLst>
              <a:path w="800071" h="2531413" stroke="0" extrusionOk="0">
                <a:moveTo>
                  <a:pt x="0" y="209550"/>
                </a:moveTo>
                <a:cubicBezTo>
                  <a:pt x="436674" y="209550"/>
                  <a:pt x="792696" y="693057"/>
                  <a:pt x="799988" y="1295999"/>
                </a:cubicBezTo>
                <a:cubicBezTo>
                  <a:pt x="807123" y="1885975"/>
                  <a:pt x="356660" y="2150981"/>
                  <a:pt x="50891" y="2417113"/>
                </a:cubicBezTo>
                <a:lnTo>
                  <a:pt x="0" y="1314450"/>
                </a:lnTo>
                <a:lnTo>
                  <a:pt x="0" y="209550"/>
                </a:lnTo>
                <a:close/>
              </a:path>
              <a:path w="800071" h="2531413" fill="none">
                <a:moveTo>
                  <a:pt x="88900" y="0"/>
                </a:moveTo>
                <a:cubicBezTo>
                  <a:pt x="335074" y="234950"/>
                  <a:pt x="614896" y="629557"/>
                  <a:pt x="622188" y="1232499"/>
                </a:cubicBezTo>
                <a:cubicBezTo>
                  <a:pt x="629323" y="1822475"/>
                  <a:pt x="356660" y="2208131"/>
                  <a:pt x="82641" y="2531413"/>
                </a:cubicBezTo>
              </a:path>
            </a:pathLst>
          </a:custGeom>
          <a:noFill/>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527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2489200" y="742950"/>
            <a:ext cx="4133850" cy="13144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 name="Rectangle 102"/>
          <p:cNvSpPr/>
          <p:nvPr/>
        </p:nvSpPr>
        <p:spPr>
          <a:xfrm>
            <a:off x="766762" y="2271713"/>
            <a:ext cx="7620000" cy="4138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5" name="NNT_Chart"/>
          <p:cNvGrpSpPr/>
          <p:nvPr/>
        </p:nvGrpSpPr>
        <p:grpSpPr>
          <a:xfrm>
            <a:off x="895944" y="3347580"/>
            <a:ext cx="7209235" cy="2315490"/>
            <a:chOff x="0" y="0"/>
            <a:chExt cx="7209235" cy="2315490"/>
          </a:xfrm>
        </p:grpSpPr>
        <p:sp>
          <p:nvSpPr>
            <p:cNvPr id="106" name="Rectangle 105"/>
            <p:cNvSpPr/>
            <p:nvPr/>
          </p:nvSpPr>
          <p:spPr>
            <a:xfrm>
              <a:off x="1577975" y="265367"/>
              <a:ext cx="3619500" cy="1600200"/>
            </a:xfrm>
            <a:prstGeom prst="rect">
              <a:avLst/>
            </a:prstGeom>
            <a:solidFill>
              <a:srgbClr val="CDF2F7"/>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107" name="Straight Connector 106"/>
            <p:cNvCxnSpPr/>
            <p:nvPr/>
          </p:nvCxnSpPr>
          <p:spPr>
            <a:xfrm>
              <a:off x="3395965" y="265367"/>
              <a:ext cx="0" cy="165100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08" name="TextBox 21599"/>
            <p:cNvSpPr txBox="1"/>
            <p:nvPr/>
          </p:nvSpPr>
          <p:spPr>
            <a:xfrm>
              <a:off x="0" y="0"/>
              <a:ext cx="1343025"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words" strike="noStrike" kern="1200" cap="none" spc="0" normalizeH="0" baseline="0" noProof="0" dirty="0">
                  <a:ln>
                    <a:noFill/>
                  </a:ln>
                  <a:solidFill>
                    <a:srgbClr val="000000"/>
                  </a:solidFill>
                  <a:effectLst/>
                  <a:uLnTx/>
                  <a:uFillTx/>
                  <a:latin typeface="Calibri"/>
                  <a:ea typeface="+mn-ea"/>
                  <a:cs typeface="+mn-cs"/>
                </a:rPr>
                <a:t>Comparison  </a:t>
              </a:r>
            </a:p>
          </p:txBody>
        </p:sp>
        <p:sp>
          <p:nvSpPr>
            <p:cNvPr id="109" name="TextBox 21600"/>
            <p:cNvSpPr txBox="1"/>
            <p:nvPr/>
          </p:nvSpPr>
          <p:spPr>
            <a:xfrm>
              <a:off x="2716213" y="0"/>
              <a:ext cx="1343025"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words" strike="noStrike" kern="1200" cap="none" spc="0" normalizeH="0" baseline="0" noProof="0">
                  <a:ln>
                    <a:noFill/>
                  </a:ln>
                  <a:solidFill>
                    <a:srgbClr val="000000"/>
                  </a:solidFill>
                  <a:effectLst/>
                  <a:uLnTx/>
                  <a:uFillTx/>
                  <a:latin typeface="Calibri"/>
                  <a:ea typeface="+mn-ea"/>
                  <a:cs typeface="+mn-cs"/>
                </a:rPr>
                <a:t>Forest Plot</a:t>
              </a:r>
            </a:p>
          </p:txBody>
        </p:sp>
        <p:sp>
          <p:nvSpPr>
            <p:cNvPr id="110" name="TextBox 21601"/>
            <p:cNvSpPr txBox="1"/>
            <p:nvPr/>
          </p:nvSpPr>
          <p:spPr>
            <a:xfrm>
              <a:off x="5267722" y="0"/>
              <a:ext cx="335756"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words" strike="noStrike" kern="1200" cap="none" spc="0" normalizeH="0" baseline="0" noProof="0">
                  <a:ln>
                    <a:noFill/>
                  </a:ln>
                  <a:solidFill>
                    <a:srgbClr val="000000"/>
                  </a:solidFill>
                  <a:effectLst/>
                  <a:uLnTx/>
                  <a:uFillTx/>
                  <a:latin typeface="Calibri"/>
                  <a:ea typeface="+mn-ea"/>
                  <a:cs typeface="+mn-cs"/>
                </a:rPr>
                <a:t>RR</a:t>
              </a:r>
            </a:p>
          </p:txBody>
        </p:sp>
        <p:sp>
          <p:nvSpPr>
            <p:cNvPr id="111" name="TextBox 21602"/>
            <p:cNvSpPr txBox="1"/>
            <p:nvPr/>
          </p:nvSpPr>
          <p:spPr>
            <a:xfrm>
              <a:off x="5607844" y="0"/>
              <a:ext cx="671513"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words" strike="noStrike" kern="1200" cap="none" spc="0" normalizeH="0" baseline="0" noProof="0">
                  <a:ln>
                    <a:noFill/>
                  </a:ln>
                  <a:solidFill>
                    <a:srgbClr val="000000"/>
                  </a:solidFill>
                  <a:effectLst/>
                  <a:uLnTx/>
                  <a:uFillTx/>
                  <a:latin typeface="Calibri"/>
                  <a:ea typeface="+mn-ea"/>
                  <a:cs typeface="+mn-cs"/>
                </a:rPr>
                <a:t>95% CI</a:t>
              </a:r>
            </a:p>
          </p:txBody>
        </p:sp>
        <p:sp>
          <p:nvSpPr>
            <p:cNvPr id="112" name="TextBox 21603"/>
            <p:cNvSpPr txBox="1"/>
            <p:nvPr/>
          </p:nvSpPr>
          <p:spPr>
            <a:xfrm>
              <a:off x="6369844" y="0"/>
              <a:ext cx="671513"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words" strike="noStrike" kern="1200" cap="none" spc="0" normalizeH="0" baseline="0" noProof="0" dirty="0">
                  <a:ln>
                    <a:noFill/>
                  </a:ln>
                  <a:solidFill>
                    <a:srgbClr val="000000"/>
                  </a:solidFill>
                  <a:effectLst/>
                  <a:uLnTx/>
                  <a:uFillTx/>
                  <a:latin typeface="Calibri"/>
                  <a:ea typeface="+mn-ea"/>
                  <a:cs typeface="+mn-cs"/>
                </a:rPr>
                <a:t>P-value</a:t>
              </a:r>
            </a:p>
          </p:txBody>
        </p:sp>
        <p:sp>
          <p:nvSpPr>
            <p:cNvPr id="113" name="TextBox 21604"/>
            <p:cNvSpPr txBox="1"/>
            <p:nvPr/>
          </p:nvSpPr>
          <p:spPr>
            <a:xfrm>
              <a:off x="63500" y="332042"/>
              <a:ext cx="1343025"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9AF11"/>
                  </a:solidFill>
                  <a:effectLst/>
                  <a:uLnTx/>
                  <a:uFillTx/>
                  <a:latin typeface="Calibri"/>
                  <a:ea typeface="+mn-ea"/>
                  <a:cs typeface="+mn-cs"/>
                </a:rPr>
                <a:t>As Randomized</a:t>
              </a:r>
            </a:p>
          </p:txBody>
        </p:sp>
        <p:sp>
          <p:nvSpPr>
            <p:cNvPr id="114" name="Rectangle 113"/>
            <p:cNvSpPr/>
            <p:nvPr/>
          </p:nvSpPr>
          <p:spPr>
            <a:xfrm>
              <a:off x="3354084" y="439992"/>
              <a:ext cx="50800" cy="50800"/>
            </a:xfrm>
            <a:prstGeom prst="rect">
              <a:avLst/>
            </a:prstGeom>
            <a:solidFill>
              <a:srgbClr val="00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115" name="Straight Connector 114"/>
            <p:cNvCxnSpPr/>
            <p:nvPr/>
          </p:nvCxnSpPr>
          <p:spPr>
            <a:xfrm>
              <a:off x="3223195" y="465392"/>
              <a:ext cx="31408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16" name="TextBox 21607"/>
            <p:cNvSpPr txBox="1"/>
            <p:nvPr/>
          </p:nvSpPr>
          <p:spPr>
            <a:xfrm>
              <a:off x="4931966" y="332042"/>
              <a:ext cx="1007269"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0.99</a:t>
              </a:r>
            </a:p>
          </p:txBody>
        </p:sp>
        <p:sp>
          <p:nvSpPr>
            <p:cNvPr id="117" name="TextBox 21608"/>
            <p:cNvSpPr txBox="1"/>
            <p:nvPr/>
          </p:nvSpPr>
          <p:spPr>
            <a:xfrm>
              <a:off x="5439966" y="332042"/>
              <a:ext cx="1007269"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[0.90 - 1.09]</a:t>
              </a:r>
            </a:p>
          </p:txBody>
        </p:sp>
        <p:sp>
          <p:nvSpPr>
            <p:cNvPr id="118" name="TextBox 21609"/>
            <p:cNvSpPr txBox="1"/>
            <p:nvPr/>
          </p:nvSpPr>
          <p:spPr>
            <a:xfrm>
              <a:off x="6201966" y="332042"/>
              <a:ext cx="1007269"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0.78</a:t>
              </a:r>
            </a:p>
          </p:txBody>
        </p:sp>
        <p:sp>
          <p:nvSpPr>
            <p:cNvPr id="119" name="TextBox 21610"/>
            <p:cNvSpPr txBox="1"/>
            <p:nvPr/>
          </p:nvSpPr>
          <p:spPr>
            <a:xfrm>
              <a:off x="63500" y="732092"/>
              <a:ext cx="1343025"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Attendees vs Controls</a:t>
              </a:r>
            </a:p>
          </p:txBody>
        </p:sp>
        <p:sp>
          <p:nvSpPr>
            <p:cNvPr id="120" name="Rectangle 119"/>
            <p:cNvSpPr/>
            <p:nvPr/>
          </p:nvSpPr>
          <p:spPr>
            <a:xfrm>
              <a:off x="2876812" y="840042"/>
              <a:ext cx="50800" cy="50800"/>
            </a:xfrm>
            <a:prstGeom prst="rect">
              <a:avLst/>
            </a:prstGeom>
            <a:solidFill>
              <a:srgbClr val="00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121" name="Straight Connector 120"/>
            <p:cNvCxnSpPr/>
            <p:nvPr/>
          </p:nvCxnSpPr>
          <p:spPr>
            <a:xfrm>
              <a:off x="2714601" y="865442"/>
              <a:ext cx="37582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22" name="TextBox 21613"/>
            <p:cNvSpPr txBox="1"/>
            <p:nvPr/>
          </p:nvSpPr>
          <p:spPr>
            <a:xfrm>
              <a:off x="4931966" y="732092"/>
              <a:ext cx="1007269"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0.74</a:t>
              </a:r>
            </a:p>
          </p:txBody>
        </p:sp>
        <p:sp>
          <p:nvSpPr>
            <p:cNvPr id="123" name="TextBox 21614"/>
            <p:cNvSpPr txBox="1"/>
            <p:nvPr/>
          </p:nvSpPr>
          <p:spPr>
            <a:xfrm>
              <a:off x="5439966" y="732092"/>
              <a:ext cx="1007269"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[0.66 - 0.83]</a:t>
              </a:r>
            </a:p>
          </p:txBody>
        </p:sp>
        <p:sp>
          <p:nvSpPr>
            <p:cNvPr id="124" name="TextBox 21615"/>
            <p:cNvSpPr txBox="1"/>
            <p:nvPr/>
          </p:nvSpPr>
          <p:spPr>
            <a:xfrm>
              <a:off x="6201966" y="732092"/>
              <a:ext cx="1007269"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2.01 x 10</a:t>
              </a:r>
              <a:r>
                <a:rPr kumimoji="0" lang="en-US" sz="900" b="0" i="0" u="none" strike="noStrike" kern="1200" cap="none" spc="0" normalizeH="0" baseline="30000" noProof="0" dirty="0">
                  <a:ln>
                    <a:noFill/>
                  </a:ln>
                  <a:solidFill>
                    <a:srgbClr val="000000"/>
                  </a:solidFill>
                  <a:effectLst/>
                  <a:uLnTx/>
                  <a:uFillTx/>
                  <a:latin typeface="Calibri"/>
                  <a:ea typeface="+mn-ea"/>
                  <a:cs typeface="+mn-cs"/>
                </a:rPr>
                <a:t>-7</a:t>
              </a:r>
            </a:p>
          </p:txBody>
        </p:sp>
        <p:sp>
          <p:nvSpPr>
            <p:cNvPr id="125" name="TextBox 21616"/>
            <p:cNvSpPr txBox="1"/>
            <p:nvPr/>
          </p:nvSpPr>
          <p:spPr>
            <a:xfrm>
              <a:off x="63500" y="1132142"/>
              <a:ext cx="1343025"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Non-attendees vs Controls</a:t>
              </a:r>
            </a:p>
          </p:txBody>
        </p:sp>
        <p:sp>
          <p:nvSpPr>
            <p:cNvPr id="126" name="Rectangle 125"/>
            <p:cNvSpPr/>
            <p:nvPr/>
          </p:nvSpPr>
          <p:spPr>
            <a:xfrm>
              <a:off x="4024480" y="1240092"/>
              <a:ext cx="50800" cy="50800"/>
            </a:xfrm>
            <a:prstGeom prst="rect">
              <a:avLst/>
            </a:prstGeom>
            <a:solidFill>
              <a:srgbClr val="00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127" name="Straight Connector 126"/>
            <p:cNvCxnSpPr/>
            <p:nvPr/>
          </p:nvCxnSpPr>
          <p:spPr>
            <a:xfrm>
              <a:off x="3863603" y="1265492"/>
              <a:ext cx="373293"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28" name="TextBox 21619"/>
            <p:cNvSpPr txBox="1"/>
            <p:nvPr/>
          </p:nvSpPr>
          <p:spPr>
            <a:xfrm>
              <a:off x="4931966" y="1132142"/>
              <a:ext cx="1007269"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1.49</a:t>
              </a:r>
            </a:p>
          </p:txBody>
        </p:sp>
        <p:sp>
          <p:nvSpPr>
            <p:cNvPr id="129" name="TextBox 21620"/>
            <p:cNvSpPr txBox="1"/>
            <p:nvPr/>
          </p:nvSpPr>
          <p:spPr>
            <a:xfrm>
              <a:off x="5439966" y="1132142"/>
              <a:ext cx="1007269"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[1.33 - 1.67]</a:t>
              </a:r>
            </a:p>
          </p:txBody>
        </p:sp>
        <p:sp>
          <p:nvSpPr>
            <p:cNvPr id="130" name="TextBox 21621"/>
            <p:cNvSpPr txBox="1"/>
            <p:nvPr/>
          </p:nvSpPr>
          <p:spPr>
            <a:xfrm>
              <a:off x="6201966" y="1132142"/>
              <a:ext cx="1007269"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1.10 x 10</a:t>
              </a:r>
              <a:r>
                <a:rPr kumimoji="0" lang="en-US" sz="900" b="0" i="0" u="none" strike="noStrike" kern="1200" cap="none" spc="0" normalizeH="0" baseline="30000" noProof="0" dirty="0">
                  <a:ln>
                    <a:noFill/>
                  </a:ln>
                  <a:solidFill>
                    <a:srgbClr val="000000"/>
                  </a:solidFill>
                  <a:effectLst/>
                  <a:uLnTx/>
                  <a:uFillTx/>
                  <a:latin typeface="Calibri"/>
                  <a:ea typeface="+mn-ea"/>
                  <a:cs typeface="+mn-cs"/>
                </a:rPr>
                <a:t>-11</a:t>
              </a:r>
            </a:p>
          </p:txBody>
        </p:sp>
        <p:sp>
          <p:nvSpPr>
            <p:cNvPr id="131" name="TextBox 21622"/>
            <p:cNvSpPr txBox="1"/>
            <p:nvPr/>
          </p:nvSpPr>
          <p:spPr>
            <a:xfrm>
              <a:off x="63500" y="1532192"/>
              <a:ext cx="1343025"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Attendees vs Non-attendees</a:t>
              </a:r>
            </a:p>
          </p:txBody>
        </p:sp>
        <p:sp>
          <p:nvSpPr>
            <p:cNvPr id="132" name="Rectangle 131"/>
            <p:cNvSpPr/>
            <p:nvPr/>
          </p:nvSpPr>
          <p:spPr>
            <a:xfrm>
              <a:off x="2233939" y="1640142"/>
              <a:ext cx="50800" cy="50800"/>
            </a:xfrm>
            <a:prstGeom prst="rect">
              <a:avLst/>
            </a:prstGeom>
            <a:solidFill>
              <a:srgbClr val="00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133" name="Straight Connector 132"/>
            <p:cNvCxnSpPr/>
            <p:nvPr/>
          </p:nvCxnSpPr>
          <p:spPr>
            <a:xfrm>
              <a:off x="2012019" y="1665542"/>
              <a:ext cx="462181"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34" name="TextBox 21625"/>
            <p:cNvSpPr txBox="1"/>
            <p:nvPr/>
          </p:nvSpPr>
          <p:spPr>
            <a:xfrm>
              <a:off x="4931966" y="1532192"/>
              <a:ext cx="1007269"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0.50</a:t>
              </a:r>
            </a:p>
          </p:txBody>
        </p:sp>
        <p:sp>
          <p:nvSpPr>
            <p:cNvPr id="135" name="TextBox 21626"/>
            <p:cNvSpPr txBox="1"/>
            <p:nvPr/>
          </p:nvSpPr>
          <p:spPr>
            <a:xfrm>
              <a:off x="5439966" y="1532192"/>
              <a:ext cx="1007269"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a:ea typeface="+mn-ea"/>
                  <a:cs typeface="+mn-cs"/>
                </a:rPr>
                <a:t>[0.43 - 0.57]</a:t>
              </a:r>
            </a:p>
          </p:txBody>
        </p:sp>
        <p:sp>
          <p:nvSpPr>
            <p:cNvPr id="136" name="TextBox 21627"/>
            <p:cNvSpPr txBox="1"/>
            <p:nvPr/>
          </p:nvSpPr>
          <p:spPr>
            <a:xfrm>
              <a:off x="6201966" y="1532192"/>
              <a:ext cx="1007269"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1.04 x 10</a:t>
              </a:r>
              <a:r>
                <a:rPr kumimoji="0" lang="en-US" sz="900" b="0" i="0" u="none" strike="noStrike" kern="1200" cap="none" spc="0" normalizeH="0" baseline="30000" noProof="0" dirty="0">
                  <a:ln>
                    <a:noFill/>
                  </a:ln>
                  <a:solidFill>
                    <a:srgbClr val="000000"/>
                  </a:solidFill>
                  <a:effectLst/>
                  <a:uLnTx/>
                  <a:uFillTx/>
                  <a:latin typeface="Calibri"/>
                  <a:ea typeface="+mn-ea"/>
                  <a:cs typeface="+mn-cs"/>
                </a:rPr>
                <a:t>-25</a:t>
              </a:r>
            </a:p>
          </p:txBody>
        </p:sp>
        <p:cxnSp>
          <p:nvCxnSpPr>
            <p:cNvPr id="137" name="Straight Connector 136"/>
            <p:cNvCxnSpPr/>
            <p:nvPr/>
          </p:nvCxnSpPr>
          <p:spPr>
            <a:xfrm>
              <a:off x="1577975" y="1865567"/>
              <a:ext cx="36195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577975" y="1865567"/>
              <a:ext cx="0" cy="50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39" name="TextBox 21631"/>
            <p:cNvSpPr txBox="1"/>
            <p:nvPr/>
          </p:nvSpPr>
          <p:spPr>
            <a:xfrm>
              <a:off x="1323975" y="1865567"/>
              <a:ext cx="508000" cy="254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a:ea typeface="+mn-ea"/>
                  <a:cs typeface="+mn-cs"/>
                </a:rPr>
                <a:t>0.33</a:t>
              </a:r>
            </a:p>
          </p:txBody>
        </p:sp>
        <p:cxnSp>
          <p:nvCxnSpPr>
            <p:cNvPr id="140" name="Straight Connector 139"/>
            <p:cNvCxnSpPr/>
            <p:nvPr/>
          </p:nvCxnSpPr>
          <p:spPr>
            <a:xfrm>
              <a:off x="3395965" y="1865567"/>
              <a:ext cx="0" cy="50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41" name="TextBox 21633"/>
            <p:cNvSpPr txBox="1"/>
            <p:nvPr/>
          </p:nvSpPr>
          <p:spPr>
            <a:xfrm>
              <a:off x="3141965" y="1865567"/>
              <a:ext cx="508000" cy="254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a:ea typeface="+mn-ea"/>
                  <a:cs typeface="+mn-cs"/>
                </a:rPr>
                <a:t>1</a:t>
              </a:r>
            </a:p>
          </p:txBody>
        </p:sp>
        <p:cxnSp>
          <p:nvCxnSpPr>
            <p:cNvPr id="142" name="Straight Connector 141"/>
            <p:cNvCxnSpPr/>
            <p:nvPr/>
          </p:nvCxnSpPr>
          <p:spPr>
            <a:xfrm>
              <a:off x="5197475" y="1865567"/>
              <a:ext cx="0" cy="50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43" name="TextBox 21635"/>
            <p:cNvSpPr txBox="1"/>
            <p:nvPr/>
          </p:nvSpPr>
          <p:spPr>
            <a:xfrm>
              <a:off x="4943475" y="1865567"/>
              <a:ext cx="508000" cy="254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a:ea typeface="+mn-ea"/>
                  <a:cs typeface="+mn-cs"/>
                </a:rPr>
                <a:t>3</a:t>
              </a:r>
            </a:p>
          </p:txBody>
        </p:sp>
        <p:cxnSp>
          <p:nvCxnSpPr>
            <p:cNvPr id="144" name="Straight Connector 143"/>
            <p:cNvCxnSpPr/>
            <p:nvPr/>
          </p:nvCxnSpPr>
          <p:spPr>
            <a:xfrm>
              <a:off x="2259339" y="1865567"/>
              <a:ext cx="0" cy="50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45" name="TextBox 21637"/>
            <p:cNvSpPr txBox="1"/>
            <p:nvPr/>
          </p:nvSpPr>
          <p:spPr>
            <a:xfrm>
              <a:off x="2005339" y="1865567"/>
              <a:ext cx="508000" cy="254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a:ea typeface="+mn-ea"/>
                  <a:cs typeface="+mn-cs"/>
                </a:rPr>
                <a:t>0.5</a:t>
              </a:r>
            </a:p>
          </p:txBody>
        </p:sp>
        <p:cxnSp>
          <p:nvCxnSpPr>
            <p:cNvPr id="146" name="Straight Connector 145"/>
            <p:cNvCxnSpPr/>
            <p:nvPr/>
          </p:nvCxnSpPr>
          <p:spPr>
            <a:xfrm>
              <a:off x="2924223" y="1865567"/>
              <a:ext cx="0" cy="50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47" name="TextBox 21639"/>
            <p:cNvSpPr txBox="1"/>
            <p:nvPr/>
          </p:nvSpPr>
          <p:spPr>
            <a:xfrm>
              <a:off x="2670223" y="1865567"/>
              <a:ext cx="508000" cy="254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a:ea typeface="+mn-ea"/>
                  <a:cs typeface="+mn-cs"/>
                </a:rPr>
                <a:t>0.75</a:t>
              </a:r>
            </a:p>
          </p:txBody>
        </p:sp>
        <p:cxnSp>
          <p:nvCxnSpPr>
            <p:cNvPr id="148" name="Straight Connector 147"/>
            <p:cNvCxnSpPr/>
            <p:nvPr/>
          </p:nvCxnSpPr>
          <p:spPr>
            <a:xfrm>
              <a:off x="4532592" y="1865567"/>
              <a:ext cx="0" cy="50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49" name="TextBox 21641"/>
            <p:cNvSpPr txBox="1"/>
            <p:nvPr/>
          </p:nvSpPr>
          <p:spPr>
            <a:xfrm>
              <a:off x="4278592" y="1865567"/>
              <a:ext cx="508000" cy="254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a:ea typeface="+mn-ea"/>
                  <a:cs typeface="+mn-cs"/>
                </a:rPr>
                <a:t>2</a:t>
              </a:r>
            </a:p>
          </p:txBody>
        </p:sp>
        <p:cxnSp>
          <p:nvCxnSpPr>
            <p:cNvPr id="150" name="Straight Connector 149"/>
            <p:cNvCxnSpPr/>
            <p:nvPr/>
          </p:nvCxnSpPr>
          <p:spPr>
            <a:xfrm>
              <a:off x="5197475" y="1865567"/>
              <a:ext cx="0" cy="5080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51" name="TextBox 21643"/>
            <p:cNvSpPr txBox="1"/>
            <p:nvPr/>
          </p:nvSpPr>
          <p:spPr>
            <a:xfrm>
              <a:off x="4943475" y="1865567"/>
              <a:ext cx="508000" cy="2540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a:ea typeface="+mn-ea"/>
                  <a:cs typeface="+mn-cs"/>
                </a:rPr>
                <a:t>3</a:t>
              </a:r>
            </a:p>
          </p:txBody>
        </p:sp>
        <p:sp>
          <p:nvSpPr>
            <p:cNvPr id="152" name="TextBox 21645"/>
            <p:cNvSpPr txBox="1"/>
            <p:nvPr/>
          </p:nvSpPr>
          <p:spPr>
            <a:xfrm>
              <a:off x="2169470" y="2048790"/>
              <a:ext cx="635000"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solidFill>
                    <a:srgbClr val="000000"/>
                  </a:solidFill>
                  <a:effectLst/>
                  <a:uLnTx/>
                  <a:uFillTx/>
                  <a:latin typeface="Calibri"/>
                  <a:ea typeface="+mn-ea"/>
                  <a:cs typeface="+mn-cs"/>
                </a:rPr>
                <a:t>Benefit</a:t>
              </a:r>
            </a:p>
          </p:txBody>
        </p:sp>
        <p:sp>
          <p:nvSpPr>
            <p:cNvPr id="153" name="TextBox 21646"/>
            <p:cNvSpPr txBox="1"/>
            <p:nvPr/>
          </p:nvSpPr>
          <p:spPr>
            <a:xfrm>
              <a:off x="3979220" y="2048790"/>
              <a:ext cx="635000" cy="2667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solidFill>
                    <a:srgbClr val="000000"/>
                  </a:solidFill>
                  <a:effectLst/>
                  <a:uLnTx/>
                  <a:uFillTx/>
                  <a:latin typeface="Calibri"/>
                  <a:ea typeface="+mn-ea"/>
                  <a:cs typeface="+mn-cs"/>
                </a:rPr>
                <a:t>Harm</a:t>
              </a:r>
            </a:p>
          </p:txBody>
        </p:sp>
      </p:grpSp>
      <p:sp>
        <p:nvSpPr>
          <p:cNvPr id="154" name="TextBox 153"/>
          <p:cNvSpPr txBox="1"/>
          <p:nvPr/>
        </p:nvSpPr>
        <p:spPr>
          <a:xfrm>
            <a:off x="1147762" y="2828925"/>
            <a:ext cx="67056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HIP</a:t>
            </a:r>
            <a:r>
              <a:rPr kumimoji="0" lang="en-US" sz="1800" b="0" i="0" u="none" strike="noStrike" kern="1200" cap="none" spc="0" normalizeH="0" baseline="0" noProof="0" dirty="0">
                <a:ln>
                  <a:noFill/>
                </a:ln>
                <a:solidFill>
                  <a:prstClr val="black"/>
                </a:solidFill>
                <a:effectLst/>
                <a:uLnTx/>
                <a:uFillTx/>
                <a:latin typeface="Calibri"/>
                <a:ea typeface="+mn-ea"/>
                <a:cs typeface="+mn-cs"/>
              </a:rPr>
              <a:t>:  Deaths from All Causes </a:t>
            </a:r>
            <a:r>
              <a:rPr kumimoji="0" lang="en-US" sz="18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Excluding Breast Cancer  </a:t>
            </a:r>
            <a:r>
              <a:rPr kumimoji="0" lang="en-US" sz="1200" b="0" i="0" u="none" strike="noStrike" kern="1200" cap="none" spc="0" normalizeH="0" baseline="0" noProof="0" dirty="0">
                <a:ln>
                  <a:noFill/>
                </a:ln>
                <a:solidFill>
                  <a:prstClr val="white">
                    <a:lumMod val="50000"/>
                  </a:prstClr>
                </a:solidFill>
                <a:effectLst/>
                <a:uLnTx/>
                <a:uFillTx/>
                <a:latin typeface="Calibri"/>
                <a:ea typeface="+mn-ea"/>
                <a:cs typeface="+mn-cs"/>
              </a:rPr>
              <a:t>(N = 31,000/31,000)</a:t>
            </a:r>
          </a:p>
        </p:txBody>
      </p:sp>
      <p:grpSp>
        <p:nvGrpSpPr>
          <p:cNvPr id="155" name="Group 154"/>
          <p:cNvGrpSpPr/>
          <p:nvPr/>
        </p:nvGrpSpPr>
        <p:grpSpPr>
          <a:xfrm>
            <a:off x="-266700" y="-33828"/>
            <a:ext cx="9620249" cy="586278"/>
            <a:chOff x="0" y="25"/>
            <a:chExt cx="1004886" cy="369281"/>
          </a:xfrm>
          <a:solidFill>
            <a:srgbClr val="07075D"/>
          </a:solidFill>
        </p:grpSpPr>
        <p:sp>
          <p:nvSpPr>
            <p:cNvPr id="156" name="Rounded Rectangle 155"/>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7"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grpSp>
        <p:nvGrpSpPr>
          <p:cNvPr id="12" name="Group 11"/>
          <p:cNvGrpSpPr/>
          <p:nvPr/>
        </p:nvGrpSpPr>
        <p:grpSpPr>
          <a:xfrm>
            <a:off x="814387" y="4100513"/>
            <a:ext cx="7562850" cy="238125"/>
            <a:chOff x="885825" y="3024188"/>
            <a:chExt cx="7562850" cy="238125"/>
          </a:xfrm>
        </p:grpSpPr>
        <p:sp>
          <p:nvSpPr>
            <p:cNvPr id="10" name="Rectangle 9"/>
            <p:cNvSpPr/>
            <p:nvPr/>
          </p:nvSpPr>
          <p:spPr>
            <a:xfrm>
              <a:off x="2557462" y="3024188"/>
              <a:ext cx="3590925" cy="238125"/>
            </a:xfrm>
            <a:prstGeom prst="rect">
              <a:avLst/>
            </a:prstGeom>
            <a:solidFill>
              <a:srgbClr val="CD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Rectangle 65"/>
            <p:cNvSpPr/>
            <p:nvPr/>
          </p:nvSpPr>
          <p:spPr>
            <a:xfrm>
              <a:off x="885825" y="3024188"/>
              <a:ext cx="1643063" cy="233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Rectangle 66"/>
            <p:cNvSpPr/>
            <p:nvPr/>
          </p:nvSpPr>
          <p:spPr>
            <a:xfrm>
              <a:off x="6186488" y="3024188"/>
              <a:ext cx="2262187" cy="233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4" name="Group 73"/>
          <p:cNvGrpSpPr/>
          <p:nvPr/>
        </p:nvGrpSpPr>
        <p:grpSpPr>
          <a:xfrm>
            <a:off x="809625" y="4471988"/>
            <a:ext cx="7562850" cy="238125"/>
            <a:chOff x="885825" y="3024188"/>
            <a:chExt cx="7562850" cy="238125"/>
          </a:xfrm>
        </p:grpSpPr>
        <p:sp>
          <p:nvSpPr>
            <p:cNvPr id="75" name="Rectangle 74"/>
            <p:cNvSpPr/>
            <p:nvPr/>
          </p:nvSpPr>
          <p:spPr>
            <a:xfrm>
              <a:off x="2557462" y="3024188"/>
              <a:ext cx="3590925" cy="238125"/>
            </a:xfrm>
            <a:prstGeom prst="rect">
              <a:avLst/>
            </a:prstGeom>
            <a:solidFill>
              <a:srgbClr val="CD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75"/>
            <p:cNvSpPr/>
            <p:nvPr/>
          </p:nvSpPr>
          <p:spPr>
            <a:xfrm>
              <a:off x="885825" y="3024188"/>
              <a:ext cx="1643063" cy="233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Rectangle 76"/>
            <p:cNvSpPr/>
            <p:nvPr/>
          </p:nvSpPr>
          <p:spPr>
            <a:xfrm>
              <a:off x="6186488" y="3024188"/>
              <a:ext cx="2262187" cy="233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8" name="Group 77"/>
          <p:cNvGrpSpPr/>
          <p:nvPr/>
        </p:nvGrpSpPr>
        <p:grpSpPr>
          <a:xfrm>
            <a:off x="800100" y="4881564"/>
            <a:ext cx="7562850" cy="238125"/>
            <a:chOff x="885825" y="3024188"/>
            <a:chExt cx="7562850" cy="238125"/>
          </a:xfrm>
        </p:grpSpPr>
        <p:sp>
          <p:nvSpPr>
            <p:cNvPr id="79" name="Rectangle 78"/>
            <p:cNvSpPr/>
            <p:nvPr/>
          </p:nvSpPr>
          <p:spPr>
            <a:xfrm>
              <a:off x="2557462" y="3024188"/>
              <a:ext cx="3590925" cy="238125"/>
            </a:xfrm>
            <a:prstGeom prst="rect">
              <a:avLst/>
            </a:prstGeom>
            <a:solidFill>
              <a:srgbClr val="CD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0" name="Rectangle 79"/>
            <p:cNvSpPr/>
            <p:nvPr/>
          </p:nvSpPr>
          <p:spPr>
            <a:xfrm>
              <a:off x="885825" y="3024188"/>
              <a:ext cx="1643063" cy="233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Rectangle 80"/>
            <p:cNvSpPr/>
            <p:nvPr/>
          </p:nvSpPr>
          <p:spPr>
            <a:xfrm>
              <a:off x="6186488" y="3024188"/>
              <a:ext cx="2262187" cy="233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 name="Group 81"/>
          <p:cNvGrpSpPr/>
          <p:nvPr/>
        </p:nvGrpSpPr>
        <p:grpSpPr>
          <a:xfrm>
            <a:off x="819149" y="3657600"/>
            <a:ext cx="7562850" cy="238125"/>
            <a:chOff x="885825" y="3024188"/>
            <a:chExt cx="7562850" cy="238125"/>
          </a:xfrm>
        </p:grpSpPr>
        <p:sp>
          <p:nvSpPr>
            <p:cNvPr id="83" name="Rectangle 82"/>
            <p:cNvSpPr/>
            <p:nvPr/>
          </p:nvSpPr>
          <p:spPr>
            <a:xfrm>
              <a:off x="2557462" y="3024188"/>
              <a:ext cx="3590925" cy="238125"/>
            </a:xfrm>
            <a:prstGeom prst="rect">
              <a:avLst/>
            </a:prstGeom>
            <a:solidFill>
              <a:srgbClr val="CD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Rectangle 83"/>
            <p:cNvSpPr/>
            <p:nvPr/>
          </p:nvSpPr>
          <p:spPr>
            <a:xfrm>
              <a:off x="885825" y="3024188"/>
              <a:ext cx="1643063" cy="233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Rectangle 84"/>
            <p:cNvSpPr/>
            <p:nvPr/>
          </p:nvSpPr>
          <p:spPr>
            <a:xfrm>
              <a:off x="6186488" y="3024188"/>
              <a:ext cx="2262187" cy="233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64" name="Straight Connector 63"/>
          <p:cNvCxnSpPr/>
          <p:nvPr/>
        </p:nvCxnSpPr>
        <p:spPr>
          <a:xfrm flipV="1">
            <a:off x="4291012" y="3609976"/>
            <a:ext cx="0" cy="1600199"/>
          </a:xfrm>
          <a:prstGeom prst="line">
            <a:avLst/>
          </a:prstGeom>
          <a:ln w="12700">
            <a:solidFill>
              <a:srgbClr val="0A14D4"/>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776289"/>
            <a:ext cx="4343400" cy="124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57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endParaRPr lang="en-US"/>
          </a:p>
        </p:txBody>
      </p:sp>
      <p:grpSp>
        <p:nvGrpSpPr>
          <p:cNvPr id="6" name="Group 5"/>
          <p:cNvGrpSpPr/>
          <p:nvPr/>
        </p:nvGrpSpPr>
        <p:grpSpPr>
          <a:xfrm>
            <a:off x="-266700" y="-33828"/>
            <a:ext cx="9620249" cy="586278"/>
            <a:chOff x="0" y="25"/>
            <a:chExt cx="1004886" cy="369281"/>
          </a:xfrm>
          <a:solidFill>
            <a:srgbClr val="07075D"/>
          </a:solidFill>
        </p:grpSpPr>
        <p:sp>
          <p:nvSpPr>
            <p:cNvPr id="7" name="Rounded Rectangle 6"/>
            <p:cNvSpPr/>
            <p:nvPr/>
          </p:nvSpPr>
          <p:spPr>
            <a:xfrm>
              <a:off x="0" y="25"/>
              <a:ext cx="1004886" cy="369281"/>
            </a:xfrm>
            <a:prstGeom prst="roundRect">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4"/>
            <p:cNvSpPr/>
            <p:nvPr/>
          </p:nvSpPr>
          <p:spPr>
            <a:xfrm>
              <a:off x="18027" y="18052"/>
              <a:ext cx="968832" cy="33322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Group Comparisons</a:t>
              </a:r>
            </a:p>
          </p:txBody>
        </p:sp>
      </p:grpSp>
      <p:grpSp>
        <p:nvGrpSpPr>
          <p:cNvPr id="11" name="Group 10"/>
          <p:cNvGrpSpPr/>
          <p:nvPr/>
        </p:nvGrpSpPr>
        <p:grpSpPr>
          <a:xfrm>
            <a:off x="1066800" y="762000"/>
            <a:ext cx="7010400" cy="5943600"/>
            <a:chOff x="1066800" y="762000"/>
            <a:chExt cx="7010400" cy="5943600"/>
          </a:xfrm>
          <a:solidFill>
            <a:srgbClr val="280099"/>
          </a:solidFill>
        </p:grpSpPr>
        <p:sp>
          <p:nvSpPr>
            <p:cNvPr id="4" name="Rectangle 3"/>
            <p:cNvSpPr/>
            <p:nvPr/>
          </p:nvSpPr>
          <p:spPr>
            <a:xfrm>
              <a:off x="1066800" y="762000"/>
              <a:ext cx="7010400" cy="5943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1" y="838200"/>
              <a:ext cx="1170044" cy="54102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 name="Straight Connector 9"/>
          <p:cNvCxnSpPr/>
          <p:nvPr/>
        </p:nvCxnSpPr>
        <p:spPr>
          <a:xfrm flipH="1">
            <a:off x="-2286000" y="6248400"/>
            <a:ext cx="213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2590800" y="838200"/>
            <a:ext cx="533400" cy="35052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1"/>
          <p:cNvSpPr txBox="1"/>
          <p:nvPr/>
        </p:nvSpPr>
        <p:spPr>
          <a:xfrm>
            <a:off x="0" y="6324600"/>
            <a:ext cx="914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r>
              <a:rPr kumimoji="0" lang="en-US" sz="1100" b="0" i="0" u="none" strike="noStrike" kern="1200" cap="none" spc="0" normalizeH="0" baseline="0" noProof="0" dirty="0">
                <a:ln>
                  <a:noFill/>
                </a:ln>
                <a:solidFill>
                  <a:prstClr val="white"/>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Intervention                                                                                       Control</a:t>
            </a:r>
          </a:p>
        </p:txBody>
      </p:sp>
      <p:sp>
        <p:nvSpPr>
          <p:cNvPr id="24" name="Right Brace 23"/>
          <p:cNvSpPr/>
          <p:nvPr/>
        </p:nvSpPr>
        <p:spPr>
          <a:xfrm flipH="1">
            <a:off x="6019800" y="838200"/>
            <a:ext cx="533400" cy="54102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3" name="Straight Connector 22"/>
          <p:cNvCxnSpPr/>
          <p:nvPr/>
        </p:nvCxnSpPr>
        <p:spPr>
          <a:xfrm>
            <a:off x="3429000" y="2667000"/>
            <a:ext cx="2362200" cy="838200"/>
          </a:xfrm>
          <a:prstGeom prst="line">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838200"/>
            <a:ext cx="1170043" cy="5410199"/>
          </a:xfrm>
          <a:prstGeom prst="rect">
            <a:avLst/>
          </a:prstGeom>
          <a:solidFill>
            <a:srgbClr val="0C0CA8"/>
          </a:solidFill>
          <a:ln>
            <a:noFill/>
          </a:ln>
          <a:effectLst/>
        </p:spPr>
      </p:pic>
      <p:sp>
        <p:nvSpPr>
          <p:cNvPr id="19" name="Right Brace 18"/>
          <p:cNvSpPr/>
          <p:nvPr/>
        </p:nvSpPr>
        <p:spPr>
          <a:xfrm>
            <a:off x="2590800" y="4419600"/>
            <a:ext cx="533400" cy="1828800"/>
          </a:xfrm>
          <a:prstGeom prst="rightBrace">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20" name="Straight Connector 19"/>
          <p:cNvCxnSpPr/>
          <p:nvPr/>
        </p:nvCxnSpPr>
        <p:spPr>
          <a:xfrm flipV="1">
            <a:off x="3429000" y="3733800"/>
            <a:ext cx="2362200" cy="1447800"/>
          </a:xfrm>
          <a:prstGeom prst="line">
            <a:avLst/>
          </a:prstGeom>
          <a:ln w="76200">
            <a:solidFill>
              <a:schemeClr val="accent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Arc 24"/>
          <p:cNvSpPr/>
          <p:nvPr/>
        </p:nvSpPr>
        <p:spPr>
          <a:xfrm>
            <a:off x="3086100" y="2686049"/>
            <a:ext cx="800071" cy="2531413"/>
          </a:xfrm>
          <a:custGeom>
            <a:avLst/>
            <a:gdLst>
              <a:gd name="connsiteX0" fmla="*/ 800100 w 1600200"/>
              <a:gd name="connsiteY0" fmla="*/ 0 h 2209800"/>
              <a:gd name="connsiteX1" fmla="*/ 1600088 w 1600200"/>
              <a:gd name="connsiteY1" fmla="*/ 1086449 h 2209800"/>
              <a:gd name="connsiteX2" fmla="*/ 850991 w 1600200"/>
              <a:gd name="connsiteY2" fmla="*/ 2207563 h 2209800"/>
              <a:gd name="connsiteX3" fmla="*/ 800100 w 1600200"/>
              <a:gd name="connsiteY3" fmla="*/ 1104900 h 2209800"/>
              <a:gd name="connsiteX4" fmla="*/ 800100 w 1600200"/>
              <a:gd name="connsiteY4" fmla="*/ 0 h 2209800"/>
              <a:gd name="connsiteX0" fmla="*/ 800100 w 1600200"/>
              <a:gd name="connsiteY0" fmla="*/ 0 h 2209800"/>
              <a:gd name="connsiteX1" fmla="*/ 1600088 w 1600200"/>
              <a:gd name="connsiteY1" fmla="*/ 1086449 h 2209800"/>
              <a:gd name="connsiteX2" fmla="*/ 850991 w 1600200"/>
              <a:gd name="connsiteY2" fmla="*/ 2207563 h 2209800"/>
              <a:gd name="connsiteX0" fmla="*/ 0 w 800101"/>
              <a:gd name="connsiteY0" fmla="*/ 209550 h 2417113"/>
              <a:gd name="connsiteX1" fmla="*/ 799988 w 800101"/>
              <a:gd name="connsiteY1" fmla="*/ 1295999 h 2417113"/>
              <a:gd name="connsiteX2" fmla="*/ 50891 w 800101"/>
              <a:gd name="connsiteY2" fmla="*/ 2417113 h 2417113"/>
              <a:gd name="connsiteX3" fmla="*/ 0 w 800101"/>
              <a:gd name="connsiteY3" fmla="*/ 1314450 h 2417113"/>
              <a:gd name="connsiteX4" fmla="*/ 0 w 800101"/>
              <a:gd name="connsiteY4" fmla="*/ 209550 h 2417113"/>
              <a:gd name="connsiteX0" fmla="*/ 88900 w 800101"/>
              <a:gd name="connsiteY0" fmla="*/ 0 h 2417113"/>
              <a:gd name="connsiteX1" fmla="*/ 799988 w 800101"/>
              <a:gd name="connsiteY1" fmla="*/ 1295999 h 2417113"/>
              <a:gd name="connsiteX2" fmla="*/ 50891 w 800101"/>
              <a:gd name="connsiteY2" fmla="*/ 2417113 h 2417113"/>
              <a:gd name="connsiteX0" fmla="*/ 0 w 800101"/>
              <a:gd name="connsiteY0" fmla="*/ 209550 h 2417113"/>
              <a:gd name="connsiteX1" fmla="*/ 799988 w 800101"/>
              <a:gd name="connsiteY1" fmla="*/ 1295999 h 2417113"/>
              <a:gd name="connsiteX2" fmla="*/ 50891 w 800101"/>
              <a:gd name="connsiteY2" fmla="*/ 2417113 h 2417113"/>
              <a:gd name="connsiteX3" fmla="*/ 0 w 800101"/>
              <a:gd name="connsiteY3" fmla="*/ 1314450 h 2417113"/>
              <a:gd name="connsiteX4" fmla="*/ 0 w 800101"/>
              <a:gd name="connsiteY4" fmla="*/ 209550 h 2417113"/>
              <a:gd name="connsiteX0" fmla="*/ 88900 w 800101"/>
              <a:gd name="connsiteY0" fmla="*/ 0 h 2417113"/>
              <a:gd name="connsiteX1" fmla="*/ 799988 w 800101"/>
              <a:gd name="connsiteY1" fmla="*/ 1295999 h 2417113"/>
              <a:gd name="connsiteX2" fmla="*/ 50891 w 800101"/>
              <a:gd name="connsiteY2" fmla="*/ 2417113 h 2417113"/>
              <a:gd name="connsiteX0" fmla="*/ 0 w 800101"/>
              <a:gd name="connsiteY0" fmla="*/ 209550 h 2417113"/>
              <a:gd name="connsiteX1" fmla="*/ 799988 w 800101"/>
              <a:gd name="connsiteY1" fmla="*/ 1295999 h 2417113"/>
              <a:gd name="connsiteX2" fmla="*/ 50891 w 800101"/>
              <a:gd name="connsiteY2" fmla="*/ 2417113 h 2417113"/>
              <a:gd name="connsiteX3" fmla="*/ 0 w 800101"/>
              <a:gd name="connsiteY3" fmla="*/ 1314450 h 2417113"/>
              <a:gd name="connsiteX4" fmla="*/ 0 w 800101"/>
              <a:gd name="connsiteY4" fmla="*/ 209550 h 2417113"/>
              <a:gd name="connsiteX0" fmla="*/ 88900 w 800101"/>
              <a:gd name="connsiteY0" fmla="*/ 0 h 2417113"/>
              <a:gd name="connsiteX1" fmla="*/ 799988 w 800101"/>
              <a:gd name="connsiteY1" fmla="*/ 1295999 h 2417113"/>
              <a:gd name="connsiteX2" fmla="*/ 50891 w 800101"/>
              <a:gd name="connsiteY2" fmla="*/ 2417113 h 2417113"/>
              <a:gd name="connsiteX0" fmla="*/ 0 w 800101"/>
              <a:gd name="connsiteY0" fmla="*/ 209550 h 2417113"/>
              <a:gd name="connsiteX1" fmla="*/ 799988 w 800101"/>
              <a:gd name="connsiteY1" fmla="*/ 1295999 h 2417113"/>
              <a:gd name="connsiteX2" fmla="*/ 50891 w 800101"/>
              <a:gd name="connsiteY2" fmla="*/ 2417113 h 2417113"/>
              <a:gd name="connsiteX3" fmla="*/ 0 w 800101"/>
              <a:gd name="connsiteY3" fmla="*/ 1314450 h 2417113"/>
              <a:gd name="connsiteX4" fmla="*/ 0 w 800101"/>
              <a:gd name="connsiteY4" fmla="*/ 209550 h 2417113"/>
              <a:gd name="connsiteX0" fmla="*/ 88900 w 800101"/>
              <a:gd name="connsiteY0" fmla="*/ 0 h 2417113"/>
              <a:gd name="connsiteX1" fmla="*/ 799988 w 800101"/>
              <a:gd name="connsiteY1" fmla="*/ 1295999 h 2417113"/>
              <a:gd name="connsiteX2" fmla="*/ 50891 w 800101"/>
              <a:gd name="connsiteY2" fmla="*/ 2417113 h 2417113"/>
              <a:gd name="connsiteX0" fmla="*/ 0 w 800101"/>
              <a:gd name="connsiteY0" fmla="*/ 209550 h 2417113"/>
              <a:gd name="connsiteX1" fmla="*/ 799988 w 800101"/>
              <a:gd name="connsiteY1" fmla="*/ 1295999 h 2417113"/>
              <a:gd name="connsiteX2" fmla="*/ 50891 w 800101"/>
              <a:gd name="connsiteY2" fmla="*/ 2417113 h 2417113"/>
              <a:gd name="connsiteX3" fmla="*/ 0 w 800101"/>
              <a:gd name="connsiteY3" fmla="*/ 1314450 h 2417113"/>
              <a:gd name="connsiteX4" fmla="*/ 0 w 800101"/>
              <a:gd name="connsiteY4" fmla="*/ 209550 h 2417113"/>
              <a:gd name="connsiteX0" fmla="*/ 88900 w 800101"/>
              <a:gd name="connsiteY0" fmla="*/ 0 h 2417113"/>
              <a:gd name="connsiteX1" fmla="*/ 799988 w 800101"/>
              <a:gd name="connsiteY1" fmla="*/ 1295999 h 2417113"/>
              <a:gd name="connsiteX2" fmla="*/ 50891 w 800101"/>
              <a:gd name="connsiteY2" fmla="*/ 2417113 h 2417113"/>
              <a:gd name="connsiteX0" fmla="*/ 0 w 800113"/>
              <a:gd name="connsiteY0" fmla="*/ 209550 h 2531413"/>
              <a:gd name="connsiteX1" fmla="*/ 799988 w 800113"/>
              <a:gd name="connsiteY1" fmla="*/ 1295999 h 2531413"/>
              <a:gd name="connsiteX2" fmla="*/ 50891 w 800113"/>
              <a:gd name="connsiteY2" fmla="*/ 2417113 h 2531413"/>
              <a:gd name="connsiteX3" fmla="*/ 0 w 800113"/>
              <a:gd name="connsiteY3" fmla="*/ 1314450 h 2531413"/>
              <a:gd name="connsiteX4" fmla="*/ 0 w 800113"/>
              <a:gd name="connsiteY4" fmla="*/ 209550 h 2531413"/>
              <a:gd name="connsiteX0" fmla="*/ 88900 w 800113"/>
              <a:gd name="connsiteY0" fmla="*/ 0 h 2531413"/>
              <a:gd name="connsiteX1" fmla="*/ 799988 w 800113"/>
              <a:gd name="connsiteY1" fmla="*/ 1295999 h 2531413"/>
              <a:gd name="connsiteX2" fmla="*/ 82641 w 800113"/>
              <a:gd name="connsiteY2" fmla="*/ 2531413 h 2531413"/>
              <a:gd name="connsiteX0" fmla="*/ 0 w 800083"/>
              <a:gd name="connsiteY0" fmla="*/ 209550 h 2531413"/>
              <a:gd name="connsiteX1" fmla="*/ 799988 w 800083"/>
              <a:gd name="connsiteY1" fmla="*/ 1295999 h 2531413"/>
              <a:gd name="connsiteX2" fmla="*/ 50891 w 800083"/>
              <a:gd name="connsiteY2" fmla="*/ 2417113 h 2531413"/>
              <a:gd name="connsiteX3" fmla="*/ 0 w 800083"/>
              <a:gd name="connsiteY3" fmla="*/ 1314450 h 2531413"/>
              <a:gd name="connsiteX4" fmla="*/ 0 w 800083"/>
              <a:gd name="connsiteY4" fmla="*/ 209550 h 2531413"/>
              <a:gd name="connsiteX0" fmla="*/ 88900 w 800083"/>
              <a:gd name="connsiteY0" fmla="*/ 0 h 2531413"/>
              <a:gd name="connsiteX1" fmla="*/ 799988 w 800083"/>
              <a:gd name="connsiteY1" fmla="*/ 1295999 h 2531413"/>
              <a:gd name="connsiteX2" fmla="*/ 82641 w 800083"/>
              <a:gd name="connsiteY2" fmla="*/ 2531413 h 2531413"/>
              <a:gd name="connsiteX0" fmla="*/ 0 w 800071"/>
              <a:gd name="connsiteY0" fmla="*/ 209550 h 2531413"/>
              <a:gd name="connsiteX1" fmla="*/ 799988 w 800071"/>
              <a:gd name="connsiteY1" fmla="*/ 1295999 h 2531413"/>
              <a:gd name="connsiteX2" fmla="*/ 50891 w 800071"/>
              <a:gd name="connsiteY2" fmla="*/ 2417113 h 2531413"/>
              <a:gd name="connsiteX3" fmla="*/ 0 w 800071"/>
              <a:gd name="connsiteY3" fmla="*/ 1314450 h 2531413"/>
              <a:gd name="connsiteX4" fmla="*/ 0 w 800071"/>
              <a:gd name="connsiteY4" fmla="*/ 209550 h 2531413"/>
              <a:gd name="connsiteX0" fmla="*/ 88900 w 800071"/>
              <a:gd name="connsiteY0" fmla="*/ 0 h 2531413"/>
              <a:gd name="connsiteX1" fmla="*/ 622188 w 800071"/>
              <a:gd name="connsiteY1" fmla="*/ 1289649 h 2531413"/>
              <a:gd name="connsiteX2" fmla="*/ 82641 w 800071"/>
              <a:gd name="connsiteY2" fmla="*/ 2531413 h 2531413"/>
              <a:gd name="connsiteX0" fmla="*/ 0 w 800071"/>
              <a:gd name="connsiteY0" fmla="*/ 209550 h 2531413"/>
              <a:gd name="connsiteX1" fmla="*/ 799988 w 800071"/>
              <a:gd name="connsiteY1" fmla="*/ 1295999 h 2531413"/>
              <a:gd name="connsiteX2" fmla="*/ 50891 w 800071"/>
              <a:gd name="connsiteY2" fmla="*/ 2417113 h 2531413"/>
              <a:gd name="connsiteX3" fmla="*/ 0 w 800071"/>
              <a:gd name="connsiteY3" fmla="*/ 1314450 h 2531413"/>
              <a:gd name="connsiteX4" fmla="*/ 0 w 800071"/>
              <a:gd name="connsiteY4" fmla="*/ 209550 h 2531413"/>
              <a:gd name="connsiteX0" fmla="*/ 88900 w 800071"/>
              <a:gd name="connsiteY0" fmla="*/ 0 h 2531413"/>
              <a:gd name="connsiteX1" fmla="*/ 622188 w 800071"/>
              <a:gd name="connsiteY1" fmla="*/ 1232499 h 2531413"/>
              <a:gd name="connsiteX2" fmla="*/ 82641 w 800071"/>
              <a:gd name="connsiteY2" fmla="*/ 2531413 h 2531413"/>
              <a:gd name="connsiteX0" fmla="*/ 0 w 800071"/>
              <a:gd name="connsiteY0" fmla="*/ 209550 h 2531413"/>
              <a:gd name="connsiteX1" fmla="*/ 799988 w 800071"/>
              <a:gd name="connsiteY1" fmla="*/ 1295999 h 2531413"/>
              <a:gd name="connsiteX2" fmla="*/ 50891 w 800071"/>
              <a:gd name="connsiteY2" fmla="*/ 2417113 h 2531413"/>
              <a:gd name="connsiteX3" fmla="*/ 0 w 800071"/>
              <a:gd name="connsiteY3" fmla="*/ 1314450 h 2531413"/>
              <a:gd name="connsiteX4" fmla="*/ 0 w 800071"/>
              <a:gd name="connsiteY4" fmla="*/ 209550 h 2531413"/>
              <a:gd name="connsiteX0" fmla="*/ 88900 w 800071"/>
              <a:gd name="connsiteY0" fmla="*/ 0 h 2531413"/>
              <a:gd name="connsiteX1" fmla="*/ 622188 w 800071"/>
              <a:gd name="connsiteY1" fmla="*/ 1232499 h 2531413"/>
              <a:gd name="connsiteX2" fmla="*/ 82641 w 800071"/>
              <a:gd name="connsiteY2" fmla="*/ 2531413 h 2531413"/>
            </a:gdLst>
            <a:ahLst/>
            <a:cxnLst>
              <a:cxn ang="0">
                <a:pos x="connsiteX0" y="connsiteY0"/>
              </a:cxn>
              <a:cxn ang="0">
                <a:pos x="connsiteX1" y="connsiteY1"/>
              </a:cxn>
              <a:cxn ang="0">
                <a:pos x="connsiteX2" y="connsiteY2"/>
              </a:cxn>
            </a:cxnLst>
            <a:rect l="l" t="t" r="r" b="b"/>
            <a:pathLst>
              <a:path w="800071" h="2531413" stroke="0" extrusionOk="0">
                <a:moveTo>
                  <a:pt x="0" y="209550"/>
                </a:moveTo>
                <a:cubicBezTo>
                  <a:pt x="436674" y="209550"/>
                  <a:pt x="792696" y="693057"/>
                  <a:pt x="799988" y="1295999"/>
                </a:cubicBezTo>
                <a:cubicBezTo>
                  <a:pt x="807123" y="1885975"/>
                  <a:pt x="356660" y="2150981"/>
                  <a:pt x="50891" y="2417113"/>
                </a:cubicBezTo>
                <a:lnTo>
                  <a:pt x="0" y="1314450"/>
                </a:lnTo>
                <a:lnTo>
                  <a:pt x="0" y="209550"/>
                </a:lnTo>
                <a:close/>
              </a:path>
              <a:path w="800071" h="2531413" fill="none">
                <a:moveTo>
                  <a:pt x="88900" y="0"/>
                </a:moveTo>
                <a:cubicBezTo>
                  <a:pt x="335074" y="234950"/>
                  <a:pt x="614896" y="629557"/>
                  <a:pt x="622188" y="1232499"/>
                </a:cubicBezTo>
                <a:cubicBezTo>
                  <a:pt x="629323" y="1822475"/>
                  <a:pt x="356660" y="2208131"/>
                  <a:pt x="82641" y="2531413"/>
                </a:cubicBezTo>
              </a:path>
            </a:pathLst>
          </a:custGeom>
          <a:noFill/>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quot;No&quot; Symbol 1"/>
          <p:cNvSpPr/>
          <p:nvPr/>
        </p:nvSpPr>
        <p:spPr>
          <a:xfrm>
            <a:off x="3414713" y="2516188"/>
            <a:ext cx="2247900" cy="2309811"/>
          </a:xfrm>
          <a:prstGeom prst="noSmoking">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254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kellylmckenzie.com/wp-content/uploads/2014/01/wizar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1071562"/>
            <a:ext cx="4714875" cy="47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35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7FA-ABE7-EC22-7CFF-C65AC206C83D}"/>
              </a:ext>
            </a:extLst>
          </p:cNvPr>
          <p:cNvSpPr>
            <a:spLocks noGrp="1"/>
          </p:cNvSpPr>
          <p:nvPr>
            <p:ph type="title"/>
          </p:nvPr>
        </p:nvSpPr>
        <p:spPr/>
        <p:txBody>
          <a:bodyPr/>
          <a:lstStyle/>
          <a:p>
            <a:pPr algn="ctr"/>
            <a:r>
              <a:rPr lang="en-US" b="1" dirty="0">
                <a:solidFill>
                  <a:srgbClr val="00823B"/>
                </a:solidFill>
              </a:rPr>
              <a:t>Flexible Sigmoidoscopy Trials</a:t>
            </a:r>
          </a:p>
        </p:txBody>
      </p:sp>
      <p:sp>
        <p:nvSpPr>
          <p:cNvPr id="3" name="Content Placeholder 2">
            <a:extLst>
              <a:ext uri="{FF2B5EF4-FFF2-40B4-BE49-F238E27FC236}">
                <a16:creationId xmlns:a16="http://schemas.microsoft.com/office/drawing/2014/main" id="{08359570-C552-C235-CB0E-CBC06ECE1D1F}"/>
              </a:ext>
            </a:extLst>
          </p:cNvPr>
          <p:cNvSpPr>
            <a:spLocks noGrp="1"/>
          </p:cNvSpPr>
          <p:nvPr>
            <p:ph idx="1"/>
          </p:nvPr>
        </p:nvSpPr>
        <p:spPr>
          <a:xfrm>
            <a:off x="628650" y="1921267"/>
            <a:ext cx="7886700" cy="4255696"/>
          </a:xfrm>
        </p:spPr>
        <p:txBody>
          <a:bodyPr>
            <a:normAutofit/>
          </a:bodyPr>
          <a:lstStyle/>
          <a:p>
            <a:pPr marL="1489075" lvl="2" indent="-53975">
              <a:lnSpc>
                <a:spcPct val="150000"/>
              </a:lnSpc>
              <a:spcBef>
                <a:spcPts val="0"/>
              </a:spcBef>
            </a:pPr>
            <a:r>
              <a:rPr lang="en-US" sz="3600" dirty="0"/>
              <a:t>Epidemiology principles</a:t>
            </a:r>
          </a:p>
          <a:p>
            <a:pPr marL="2403475" lvl="4" indent="-53975">
              <a:lnSpc>
                <a:spcPct val="150000"/>
              </a:lnSpc>
              <a:spcBef>
                <a:spcPts val="0"/>
              </a:spcBef>
            </a:pPr>
            <a:r>
              <a:rPr lang="en-US" sz="2800" dirty="0"/>
              <a:t>Randomization + Selection Bias</a:t>
            </a:r>
          </a:p>
          <a:p>
            <a:pPr marL="2403475" lvl="4" indent="-53975">
              <a:lnSpc>
                <a:spcPct val="150000"/>
              </a:lnSpc>
              <a:spcBef>
                <a:spcPts val="0"/>
              </a:spcBef>
            </a:pPr>
            <a:r>
              <a:rPr lang="en-US" sz="2800" dirty="0"/>
              <a:t>Cumulative Incidence Plots</a:t>
            </a:r>
          </a:p>
          <a:p>
            <a:pPr marL="1489075" lvl="2" indent="-53975">
              <a:lnSpc>
                <a:spcPct val="150000"/>
              </a:lnSpc>
              <a:spcBef>
                <a:spcPts val="0"/>
              </a:spcBef>
            </a:pPr>
            <a:r>
              <a:rPr lang="en-US" sz="3600" dirty="0"/>
              <a:t>Designs</a:t>
            </a:r>
          </a:p>
          <a:p>
            <a:pPr marL="1489075" lvl="2" indent="-53975">
              <a:lnSpc>
                <a:spcPct val="150000"/>
              </a:lnSpc>
              <a:spcBef>
                <a:spcPts val="0"/>
              </a:spcBef>
            </a:pPr>
            <a:r>
              <a:rPr lang="en-US" sz="3600" dirty="0"/>
              <a:t>Results</a:t>
            </a:r>
          </a:p>
          <a:p>
            <a:pPr marL="2343150" indent="-53975"/>
            <a:endParaRPr lang="en-US" dirty="0"/>
          </a:p>
        </p:txBody>
      </p:sp>
      <p:cxnSp>
        <p:nvCxnSpPr>
          <p:cNvPr id="5" name="Straight Connector 4">
            <a:extLst>
              <a:ext uri="{FF2B5EF4-FFF2-40B4-BE49-F238E27FC236}">
                <a16:creationId xmlns:a16="http://schemas.microsoft.com/office/drawing/2014/main" id="{9C7FB6CF-AF22-EB11-5888-9020BF5120F2}"/>
              </a:ext>
            </a:extLst>
          </p:cNvPr>
          <p:cNvCxnSpPr>
            <a:cxnSpLocks/>
          </p:cNvCxnSpPr>
          <p:nvPr/>
        </p:nvCxnSpPr>
        <p:spPr>
          <a:xfrm>
            <a:off x="3010330" y="3801437"/>
            <a:ext cx="42945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56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4BBCA-85E8-F401-B6D0-238025423418}"/>
              </a:ext>
            </a:extLst>
          </p:cNvPr>
          <p:cNvSpPr>
            <a:spLocks noGrp="1"/>
          </p:cNvSpPr>
          <p:nvPr>
            <p:ph type="title"/>
          </p:nvPr>
        </p:nvSpPr>
        <p:spPr>
          <a:xfrm>
            <a:off x="628650" y="1"/>
            <a:ext cx="7886700" cy="1016844"/>
          </a:xfrm>
        </p:spPr>
        <p:txBody>
          <a:bodyPr>
            <a:normAutofit/>
          </a:bodyPr>
          <a:lstStyle/>
          <a:p>
            <a:pPr algn="ctr"/>
            <a:r>
              <a:rPr lang="en-US" sz="3200" b="1" i="1" dirty="0"/>
              <a:t>General </a:t>
            </a:r>
            <a:r>
              <a:rPr lang="en-US" sz="3200" b="1" dirty="0"/>
              <a:t>design of the </a:t>
            </a:r>
            <a:r>
              <a:rPr lang="en-US" sz="3200" b="1" dirty="0" err="1"/>
              <a:t>FlexSig</a:t>
            </a:r>
            <a:r>
              <a:rPr lang="en-US" sz="3200" b="1" dirty="0"/>
              <a:t> Trials</a:t>
            </a:r>
          </a:p>
        </p:txBody>
      </p:sp>
      <p:sp>
        <p:nvSpPr>
          <p:cNvPr id="4" name="TextBox 3">
            <a:extLst>
              <a:ext uri="{FF2B5EF4-FFF2-40B4-BE49-F238E27FC236}">
                <a16:creationId xmlns:a16="http://schemas.microsoft.com/office/drawing/2014/main" id="{0F70A529-A6D4-7B34-CF56-D4F74284D034}"/>
              </a:ext>
            </a:extLst>
          </p:cNvPr>
          <p:cNvSpPr txBox="1"/>
          <p:nvPr/>
        </p:nvSpPr>
        <p:spPr>
          <a:xfrm>
            <a:off x="3232085" y="1385183"/>
            <a:ext cx="2770360" cy="369332"/>
          </a:xfrm>
          <a:prstGeom prst="rect">
            <a:avLst/>
          </a:prstGeom>
          <a:solidFill>
            <a:schemeClr val="bg1">
              <a:lumMod val="95000"/>
            </a:schemeClr>
          </a:solidFill>
          <a:ln>
            <a:solidFill>
              <a:schemeClr val="tx1"/>
            </a:solidFill>
          </a:ln>
        </p:spPr>
        <p:txBody>
          <a:bodyPr wrap="square" rtlCol="0">
            <a:spAutoFit/>
          </a:bodyPr>
          <a:lstStyle/>
          <a:p>
            <a:pPr algn="ctr"/>
            <a:r>
              <a:rPr lang="en-US" dirty="0"/>
              <a:t>Unscreened persons</a:t>
            </a:r>
          </a:p>
        </p:txBody>
      </p:sp>
      <p:cxnSp>
        <p:nvCxnSpPr>
          <p:cNvPr id="6" name="Straight Arrow Connector 5">
            <a:extLst>
              <a:ext uri="{FF2B5EF4-FFF2-40B4-BE49-F238E27FC236}">
                <a16:creationId xmlns:a16="http://schemas.microsoft.com/office/drawing/2014/main" id="{5FB00E82-F252-8169-3B1B-4C8B826A32F4}"/>
              </a:ext>
            </a:extLst>
          </p:cNvPr>
          <p:cNvCxnSpPr>
            <a:stCxn id="4" idx="2"/>
          </p:cNvCxnSpPr>
          <p:nvPr/>
        </p:nvCxnSpPr>
        <p:spPr>
          <a:xfrm>
            <a:off x="4617265" y="1754515"/>
            <a:ext cx="0" cy="300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D53AAD4-1DBC-D30B-AF78-CF38D70D4407}"/>
              </a:ext>
            </a:extLst>
          </p:cNvPr>
          <p:cNvSpPr txBox="1"/>
          <p:nvPr/>
        </p:nvSpPr>
        <p:spPr>
          <a:xfrm>
            <a:off x="3845803" y="2091802"/>
            <a:ext cx="1542923" cy="369332"/>
          </a:xfrm>
          <a:prstGeom prst="rect">
            <a:avLst/>
          </a:prstGeom>
          <a:noFill/>
        </p:spPr>
        <p:txBody>
          <a:bodyPr wrap="none" rtlCol="0">
            <a:spAutoFit/>
          </a:bodyPr>
          <a:lstStyle/>
          <a:p>
            <a:r>
              <a:rPr lang="en-US" dirty="0"/>
              <a:t>randomization</a:t>
            </a:r>
          </a:p>
        </p:txBody>
      </p:sp>
      <p:cxnSp>
        <p:nvCxnSpPr>
          <p:cNvPr id="9" name="Straight Arrow Connector 8">
            <a:extLst>
              <a:ext uri="{FF2B5EF4-FFF2-40B4-BE49-F238E27FC236}">
                <a16:creationId xmlns:a16="http://schemas.microsoft.com/office/drawing/2014/main" id="{BEE3F246-D1FF-47B6-B1ED-8AEDF193675B}"/>
              </a:ext>
            </a:extLst>
          </p:cNvPr>
          <p:cNvCxnSpPr/>
          <p:nvPr/>
        </p:nvCxnSpPr>
        <p:spPr>
          <a:xfrm flipH="1">
            <a:off x="3041965" y="2408224"/>
            <a:ext cx="832919" cy="588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BABB8F1-0F77-7868-17F7-88FB22B7C515}"/>
              </a:ext>
            </a:extLst>
          </p:cNvPr>
          <p:cNvCxnSpPr>
            <a:cxnSpLocks/>
          </p:cNvCxnSpPr>
          <p:nvPr/>
        </p:nvCxnSpPr>
        <p:spPr>
          <a:xfrm>
            <a:off x="5341537" y="2408223"/>
            <a:ext cx="832919" cy="588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C03CAE-8AC2-9AAB-C689-42B1949F7510}"/>
              </a:ext>
            </a:extLst>
          </p:cNvPr>
          <p:cNvSpPr txBox="1"/>
          <p:nvPr/>
        </p:nvSpPr>
        <p:spPr>
          <a:xfrm>
            <a:off x="2102325" y="3114843"/>
            <a:ext cx="1772559" cy="369332"/>
          </a:xfrm>
          <a:prstGeom prst="rect">
            <a:avLst/>
          </a:prstGeom>
          <a:solidFill>
            <a:schemeClr val="bg1">
              <a:lumMod val="95000"/>
            </a:schemeClr>
          </a:solidFill>
          <a:ln>
            <a:solidFill>
              <a:schemeClr val="tx1"/>
            </a:solidFill>
          </a:ln>
        </p:spPr>
        <p:txBody>
          <a:bodyPr wrap="square" rtlCol="0">
            <a:spAutoFit/>
          </a:bodyPr>
          <a:lstStyle/>
          <a:p>
            <a:pPr algn="ctr"/>
            <a:r>
              <a:rPr lang="en-US" dirty="0"/>
              <a:t>Screening group</a:t>
            </a:r>
          </a:p>
        </p:txBody>
      </p:sp>
      <p:sp>
        <p:nvSpPr>
          <p:cNvPr id="12" name="TextBox 11">
            <a:extLst>
              <a:ext uri="{FF2B5EF4-FFF2-40B4-BE49-F238E27FC236}">
                <a16:creationId xmlns:a16="http://schemas.microsoft.com/office/drawing/2014/main" id="{3ED0A9A7-87B8-A90A-1674-7BF36759964B}"/>
              </a:ext>
            </a:extLst>
          </p:cNvPr>
          <p:cNvSpPr txBox="1"/>
          <p:nvPr/>
        </p:nvSpPr>
        <p:spPr>
          <a:xfrm>
            <a:off x="5288176" y="3128453"/>
            <a:ext cx="1772559" cy="369332"/>
          </a:xfrm>
          <a:prstGeom prst="rect">
            <a:avLst/>
          </a:prstGeom>
          <a:solidFill>
            <a:schemeClr val="bg1">
              <a:lumMod val="95000"/>
            </a:schemeClr>
          </a:solidFill>
          <a:ln>
            <a:solidFill>
              <a:schemeClr val="tx1"/>
            </a:solidFill>
          </a:ln>
        </p:spPr>
        <p:txBody>
          <a:bodyPr wrap="square" rtlCol="0">
            <a:spAutoFit/>
          </a:bodyPr>
          <a:lstStyle/>
          <a:p>
            <a:pPr algn="ctr"/>
            <a:r>
              <a:rPr lang="en-US" dirty="0"/>
              <a:t>Control group</a:t>
            </a:r>
          </a:p>
        </p:txBody>
      </p:sp>
      <p:cxnSp>
        <p:nvCxnSpPr>
          <p:cNvPr id="14" name="Straight Arrow Connector 13">
            <a:extLst>
              <a:ext uri="{FF2B5EF4-FFF2-40B4-BE49-F238E27FC236}">
                <a16:creationId xmlns:a16="http://schemas.microsoft.com/office/drawing/2014/main" id="{359D97FC-B701-1CB0-EC17-4A25CB6942A3}"/>
              </a:ext>
            </a:extLst>
          </p:cNvPr>
          <p:cNvCxnSpPr/>
          <p:nvPr/>
        </p:nvCxnSpPr>
        <p:spPr>
          <a:xfrm>
            <a:off x="2988604" y="3603282"/>
            <a:ext cx="0" cy="298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EA4297-D44D-B6FC-985D-680F405BE6F2}"/>
              </a:ext>
            </a:extLst>
          </p:cNvPr>
          <p:cNvSpPr txBox="1"/>
          <p:nvPr/>
        </p:nvSpPr>
        <p:spPr>
          <a:xfrm>
            <a:off x="2325730" y="3902047"/>
            <a:ext cx="1325748" cy="369332"/>
          </a:xfrm>
          <a:prstGeom prst="rect">
            <a:avLst/>
          </a:prstGeom>
          <a:noFill/>
        </p:spPr>
        <p:txBody>
          <a:bodyPr wrap="none" rtlCol="0">
            <a:spAutoFit/>
          </a:bodyPr>
          <a:lstStyle/>
          <a:p>
            <a:r>
              <a:rPr lang="en-US" dirty="0" err="1"/>
              <a:t>FlexSig</a:t>
            </a:r>
            <a:r>
              <a:rPr lang="en-US" dirty="0"/>
              <a:t> + f/u</a:t>
            </a:r>
          </a:p>
        </p:txBody>
      </p:sp>
      <p:cxnSp>
        <p:nvCxnSpPr>
          <p:cNvPr id="16" name="Straight Arrow Connector 15">
            <a:extLst>
              <a:ext uri="{FF2B5EF4-FFF2-40B4-BE49-F238E27FC236}">
                <a16:creationId xmlns:a16="http://schemas.microsoft.com/office/drawing/2014/main" id="{A72946FE-BCC5-8C67-D641-F18078027A4F}"/>
              </a:ext>
            </a:extLst>
          </p:cNvPr>
          <p:cNvCxnSpPr>
            <a:cxnSpLocks/>
            <a:endCxn id="17" idx="0"/>
          </p:cNvCxnSpPr>
          <p:nvPr/>
        </p:nvCxnSpPr>
        <p:spPr>
          <a:xfrm>
            <a:off x="2988604" y="4316644"/>
            <a:ext cx="0" cy="1219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D9B202D-F0F0-C284-4C3C-A739BA880B71}"/>
              </a:ext>
            </a:extLst>
          </p:cNvPr>
          <p:cNvSpPr txBox="1"/>
          <p:nvPr/>
        </p:nvSpPr>
        <p:spPr>
          <a:xfrm>
            <a:off x="2562461" y="5536277"/>
            <a:ext cx="852285" cy="369332"/>
          </a:xfrm>
          <a:prstGeom prst="rect">
            <a:avLst/>
          </a:prstGeom>
          <a:noFill/>
        </p:spPr>
        <p:txBody>
          <a:bodyPr wrap="none" rtlCol="0">
            <a:spAutoFit/>
          </a:bodyPr>
          <a:lstStyle/>
          <a:p>
            <a:pPr algn="ctr"/>
            <a:r>
              <a:rPr lang="en-US" dirty="0"/>
              <a:t>Results</a:t>
            </a:r>
          </a:p>
        </p:txBody>
      </p:sp>
      <p:sp>
        <p:nvSpPr>
          <p:cNvPr id="18" name="TextBox 17">
            <a:extLst>
              <a:ext uri="{FF2B5EF4-FFF2-40B4-BE49-F238E27FC236}">
                <a16:creationId xmlns:a16="http://schemas.microsoft.com/office/drawing/2014/main" id="{61F4733B-F180-DF95-1BEA-F1FC3EB67C68}"/>
              </a:ext>
            </a:extLst>
          </p:cNvPr>
          <p:cNvSpPr txBox="1"/>
          <p:nvPr/>
        </p:nvSpPr>
        <p:spPr>
          <a:xfrm>
            <a:off x="5748312" y="5531957"/>
            <a:ext cx="852285" cy="369332"/>
          </a:xfrm>
          <a:prstGeom prst="rect">
            <a:avLst/>
          </a:prstGeom>
          <a:noFill/>
        </p:spPr>
        <p:txBody>
          <a:bodyPr wrap="none" rtlCol="0">
            <a:spAutoFit/>
          </a:bodyPr>
          <a:lstStyle/>
          <a:p>
            <a:pPr algn="ctr"/>
            <a:r>
              <a:rPr lang="en-US" dirty="0"/>
              <a:t>Results</a:t>
            </a:r>
          </a:p>
        </p:txBody>
      </p:sp>
      <p:cxnSp>
        <p:nvCxnSpPr>
          <p:cNvPr id="20" name="Straight Arrow Connector 19">
            <a:extLst>
              <a:ext uri="{FF2B5EF4-FFF2-40B4-BE49-F238E27FC236}">
                <a16:creationId xmlns:a16="http://schemas.microsoft.com/office/drawing/2014/main" id="{A5C208DB-C11C-0F7C-5965-3CD739D895C0}"/>
              </a:ext>
            </a:extLst>
          </p:cNvPr>
          <p:cNvCxnSpPr>
            <a:cxnSpLocks/>
            <a:endCxn id="18" idx="0"/>
          </p:cNvCxnSpPr>
          <p:nvPr/>
        </p:nvCxnSpPr>
        <p:spPr>
          <a:xfrm>
            <a:off x="6165416" y="3603282"/>
            <a:ext cx="9039" cy="192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915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607E48-6E06-6490-DC60-A768A9037CAC}"/>
              </a:ext>
            </a:extLst>
          </p:cNvPr>
          <p:cNvPicPr>
            <a:picLocks noChangeAspect="1"/>
          </p:cNvPicPr>
          <p:nvPr/>
        </p:nvPicPr>
        <p:blipFill>
          <a:blip r:embed="rId2"/>
          <a:stretch>
            <a:fillRect/>
          </a:stretch>
        </p:blipFill>
        <p:spPr>
          <a:xfrm>
            <a:off x="319087" y="1023937"/>
            <a:ext cx="8505825" cy="4810125"/>
          </a:xfrm>
          <a:prstGeom prst="rect">
            <a:avLst/>
          </a:prstGeom>
        </p:spPr>
      </p:pic>
      <p:sp>
        <p:nvSpPr>
          <p:cNvPr id="6" name="Rectangle 5">
            <a:extLst>
              <a:ext uri="{FF2B5EF4-FFF2-40B4-BE49-F238E27FC236}">
                <a16:creationId xmlns:a16="http://schemas.microsoft.com/office/drawing/2014/main" id="{CA24FEB7-515E-6ACD-DE95-88DDA123A635}"/>
              </a:ext>
            </a:extLst>
          </p:cNvPr>
          <p:cNvSpPr/>
          <p:nvPr/>
        </p:nvSpPr>
        <p:spPr>
          <a:xfrm>
            <a:off x="6020554" y="1222218"/>
            <a:ext cx="1348967" cy="4436198"/>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06D7CAC-E70A-775C-2508-B44B99022D15}"/>
              </a:ext>
            </a:extLst>
          </p:cNvPr>
          <p:cNvSpPr>
            <a:spLocks noGrp="1"/>
          </p:cNvSpPr>
          <p:nvPr>
            <p:ph type="title"/>
          </p:nvPr>
        </p:nvSpPr>
        <p:spPr>
          <a:xfrm>
            <a:off x="628650" y="1"/>
            <a:ext cx="7886700" cy="1016844"/>
          </a:xfrm>
        </p:spPr>
        <p:txBody>
          <a:bodyPr>
            <a:normAutofit/>
          </a:bodyPr>
          <a:lstStyle/>
          <a:p>
            <a:pPr algn="ctr"/>
            <a:r>
              <a:rPr lang="en-US" sz="3200" b="1" dirty="0"/>
              <a:t>Results</a:t>
            </a:r>
            <a:r>
              <a:rPr lang="en-US" sz="3200" b="1" i="1" dirty="0"/>
              <a:t> </a:t>
            </a:r>
            <a:r>
              <a:rPr lang="en-US" sz="3200" b="1" dirty="0"/>
              <a:t>of the </a:t>
            </a:r>
            <a:r>
              <a:rPr lang="en-US" sz="3200" b="1" dirty="0" err="1"/>
              <a:t>FlexSig</a:t>
            </a:r>
            <a:r>
              <a:rPr lang="en-US" sz="3200" b="1" dirty="0"/>
              <a:t> Trials</a:t>
            </a:r>
          </a:p>
        </p:txBody>
      </p:sp>
    </p:spTree>
    <p:extLst>
      <p:ext uri="{BB962C8B-B14F-4D97-AF65-F5344CB8AC3E}">
        <p14:creationId xmlns:p14="http://schemas.microsoft.com/office/powerpoint/2010/main" val="183656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AC7B8-1A79-4819-7DAA-29C93D1925F4}"/>
              </a:ext>
            </a:extLst>
          </p:cNvPr>
          <p:cNvPicPr>
            <a:picLocks noChangeAspect="1"/>
          </p:cNvPicPr>
          <p:nvPr/>
        </p:nvPicPr>
        <p:blipFill>
          <a:blip r:embed="rId2"/>
          <a:stretch>
            <a:fillRect/>
          </a:stretch>
        </p:blipFill>
        <p:spPr>
          <a:xfrm>
            <a:off x="0" y="692727"/>
            <a:ext cx="9144000" cy="5472545"/>
          </a:xfrm>
          <a:prstGeom prst="rect">
            <a:avLst/>
          </a:prstGeom>
        </p:spPr>
      </p:pic>
      <p:cxnSp>
        <p:nvCxnSpPr>
          <p:cNvPr id="9" name="Straight Arrow Connector 8">
            <a:extLst>
              <a:ext uri="{FF2B5EF4-FFF2-40B4-BE49-F238E27FC236}">
                <a16:creationId xmlns:a16="http://schemas.microsoft.com/office/drawing/2014/main" id="{C51A667B-8CC8-71A4-6523-7C0B3654DEA2}"/>
              </a:ext>
            </a:extLst>
          </p:cNvPr>
          <p:cNvCxnSpPr>
            <a:cxnSpLocks/>
          </p:cNvCxnSpPr>
          <p:nvPr/>
        </p:nvCxnSpPr>
        <p:spPr>
          <a:xfrm flipH="1">
            <a:off x="2130524" y="4629435"/>
            <a:ext cx="430525" cy="0"/>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504B922-3F55-8B6B-D4AD-72D5F69205DF}"/>
              </a:ext>
            </a:extLst>
          </p:cNvPr>
          <p:cNvSpPr txBox="1"/>
          <p:nvPr/>
        </p:nvSpPr>
        <p:spPr>
          <a:xfrm>
            <a:off x="2089525" y="108642"/>
            <a:ext cx="4964949" cy="461665"/>
          </a:xfrm>
          <a:prstGeom prst="rect">
            <a:avLst/>
          </a:prstGeom>
          <a:noFill/>
        </p:spPr>
        <p:txBody>
          <a:bodyPr wrap="none" rtlCol="0">
            <a:spAutoFit/>
          </a:bodyPr>
          <a:lstStyle/>
          <a:p>
            <a:pPr algn="ctr"/>
            <a:r>
              <a:rPr lang="en-US" sz="2400" b="1" dirty="0">
                <a:solidFill>
                  <a:schemeClr val="accent1"/>
                </a:solidFill>
              </a:rPr>
              <a:t>PLCO:  CRC incidence (as randomized)</a:t>
            </a:r>
          </a:p>
        </p:txBody>
      </p:sp>
      <p:cxnSp>
        <p:nvCxnSpPr>
          <p:cNvPr id="6" name="Straight Connector 5">
            <a:extLst>
              <a:ext uri="{FF2B5EF4-FFF2-40B4-BE49-F238E27FC236}">
                <a16:creationId xmlns:a16="http://schemas.microsoft.com/office/drawing/2014/main" id="{AF24EF96-F533-5B6B-2DB0-2930D50D474D}"/>
              </a:ext>
            </a:extLst>
          </p:cNvPr>
          <p:cNvCxnSpPr>
            <a:cxnSpLocks/>
          </p:cNvCxnSpPr>
          <p:nvPr/>
        </p:nvCxnSpPr>
        <p:spPr>
          <a:xfrm flipV="1">
            <a:off x="2342508" y="2825393"/>
            <a:ext cx="6072027" cy="1654140"/>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03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7FA-ABE7-EC22-7CFF-C65AC206C83D}"/>
              </a:ext>
            </a:extLst>
          </p:cNvPr>
          <p:cNvSpPr>
            <a:spLocks noGrp="1"/>
          </p:cNvSpPr>
          <p:nvPr>
            <p:ph type="title"/>
          </p:nvPr>
        </p:nvSpPr>
        <p:spPr/>
        <p:txBody>
          <a:bodyPr/>
          <a:lstStyle/>
          <a:p>
            <a:pPr algn="ctr"/>
            <a:r>
              <a:rPr lang="en-US" b="1" dirty="0">
                <a:solidFill>
                  <a:srgbClr val="0070C0"/>
                </a:solidFill>
              </a:rPr>
              <a:t>National Polyp Study</a:t>
            </a:r>
          </a:p>
        </p:txBody>
      </p:sp>
      <p:sp>
        <p:nvSpPr>
          <p:cNvPr id="3" name="Content Placeholder 2">
            <a:extLst>
              <a:ext uri="{FF2B5EF4-FFF2-40B4-BE49-F238E27FC236}">
                <a16:creationId xmlns:a16="http://schemas.microsoft.com/office/drawing/2014/main" id="{08359570-C552-C235-CB0E-CBC06ECE1D1F}"/>
              </a:ext>
            </a:extLst>
          </p:cNvPr>
          <p:cNvSpPr>
            <a:spLocks noGrp="1"/>
          </p:cNvSpPr>
          <p:nvPr>
            <p:ph idx="1"/>
          </p:nvPr>
        </p:nvSpPr>
        <p:spPr>
          <a:xfrm>
            <a:off x="628650" y="2178121"/>
            <a:ext cx="7886700" cy="3998842"/>
          </a:xfrm>
        </p:spPr>
        <p:txBody>
          <a:bodyPr/>
          <a:lstStyle/>
          <a:p>
            <a:pPr marL="2343150" lvl="2" indent="-53975">
              <a:lnSpc>
                <a:spcPct val="150000"/>
              </a:lnSpc>
              <a:spcBef>
                <a:spcPts val="0"/>
              </a:spcBef>
            </a:pPr>
            <a:r>
              <a:rPr lang="en-US" sz="3600" dirty="0"/>
              <a:t>History</a:t>
            </a:r>
          </a:p>
          <a:p>
            <a:pPr marL="2343150" lvl="2" indent="-53975">
              <a:lnSpc>
                <a:spcPct val="150000"/>
              </a:lnSpc>
              <a:spcBef>
                <a:spcPts val="0"/>
              </a:spcBef>
            </a:pPr>
            <a:r>
              <a:rPr lang="en-US" sz="3600" dirty="0"/>
              <a:t>Design</a:t>
            </a:r>
          </a:p>
          <a:p>
            <a:pPr marL="2343150" lvl="2" indent="-53975">
              <a:lnSpc>
                <a:spcPct val="150000"/>
              </a:lnSpc>
              <a:spcBef>
                <a:spcPts val="0"/>
              </a:spcBef>
            </a:pPr>
            <a:r>
              <a:rPr lang="en-US" sz="3600" dirty="0"/>
              <a:t>Results</a:t>
            </a:r>
          </a:p>
          <a:p>
            <a:pPr marL="2343150" indent="-53975"/>
            <a:endParaRPr lang="en-US" dirty="0"/>
          </a:p>
        </p:txBody>
      </p:sp>
    </p:spTree>
    <p:extLst>
      <p:ext uri="{BB962C8B-B14F-4D97-AF65-F5344CB8AC3E}">
        <p14:creationId xmlns:p14="http://schemas.microsoft.com/office/powerpoint/2010/main" val="2434009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F46EB9B-3E18-6ED7-65BA-490D7E46AA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84081" y="2675238"/>
            <a:ext cx="2705111" cy="2132441"/>
          </a:xfrm>
          <a:prstGeom prst="rect">
            <a:avLst/>
          </a:prstGeom>
        </p:spPr>
      </p:pic>
      <p:sp>
        <p:nvSpPr>
          <p:cNvPr id="9" name="TextBox 8">
            <a:extLst>
              <a:ext uri="{FF2B5EF4-FFF2-40B4-BE49-F238E27FC236}">
                <a16:creationId xmlns:a16="http://schemas.microsoft.com/office/drawing/2014/main" id="{2587EBE9-8D85-40E2-6B65-68B59B9CB875}"/>
              </a:ext>
            </a:extLst>
          </p:cNvPr>
          <p:cNvSpPr txBox="1"/>
          <p:nvPr/>
        </p:nvSpPr>
        <p:spPr>
          <a:xfrm>
            <a:off x="1697655" y="241206"/>
            <a:ext cx="5748690" cy="584775"/>
          </a:xfrm>
          <a:prstGeom prst="rect">
            <a:avLst/>
          </a:prstGeom>
          <a:noFill/>
        </p:spPr>
        <p:txBody>
          <a:bodyPr wrap="none" rtlCol="0">
            <a:spAutoFit/>
          </a:bodyPr>
          <a:lstStyle/>
          <a:p>
            <a:pPr algn="ctr"/>
            <a:r>
              <a:rPr lang="en-US" sz="3200" dirty="0"/>
              <a:t>Custom Tool:  </a:t>
            </a:r>
            <a:r>
              <a:rPr lang="en-US" sz="3200" b="1" dirty="0"/>
              <a:t>Relative Risk Ruler</a:t>
            </a:r>
          </a:p>
        </p:txBody>
      </p:sp>
    </p:spTree>
    <p:extLst>
      <p:ext uri="{BB962C8B-B14F-4D97-AF65-F5344CB8AC3E}">
        <p14:creationId xmlns:p14="http://schemas.microsoft.com/office/powerpoint/2010/main" val="327579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D8814C-0830-FF44-C7BF-EF44B80292A9}"/>
              </a:ext>
            </a:extLst>
          </p:cNvPr>
          <p:cNvSpPr txBox="1"/>
          <p:nvPr/>
        </p:nvSpPr>
        <p:spPr>
          <a:xfrm>
            <a:off x="1697655" y="241206"/>
            <a:ext cx="5748690" cy="584775"/>
          </a:xfrm>
          <a:prstGeom prst="rect">
            <a:avLst/>
          </a:prstGeom>
          <a:noFill/>
        </p:spPr>
        <p:txBody>
          <a:bodyPr wrap="none" rtlCol="0">
            <a:spAutoFit/>
          </a:bodyPr>
          <a:lstStyle/>
          <a:p>
            <a:pPr algn="ctr"/>
            <a:r>
              <a:rPr lang="en-US" sz="3200" dirty="0"/>
              <a:t>Custom Tool:  </a:t>
            </a:r>
            <a:r>
              <a:rPr lang="en-US" sz="3200" b="1" dirty="0"/>
              <a:t>Relative Risk Ruler</a:t>
            </a:r>
          </a:p>
        </p:txBody>
      </p:sp>
      <p:pic>
        <p:nvPicPr>
          <p:cNvPr id="6" name="Picture 5">
            <a:extLst>
              <a:ext uri="{FF2B5EF4-FFF2-40B4-BE49-F238E27FC236}">
                <a16:creationId xmlns:a16="http://schemas.microsoft.com/office/drawing/2014/main" id="{D07D19EA-504E-0103-D336-591D73323C60}"/>
              </a:ext>
            </a:extLst>
          </p:cNvPr>
          <p:cNvPicPr>
            <a:picLocks noChangeAspect="1"/>
          </p:cNvPicPr>
          <p:nvPr/>
        </p:nvPicPr>
        <p:blipFill>
          <a:blip r:embed="rId2"/>
          <a:stretch>
            <a:fillRect/>
          </a:stretch>
        </p:blipFill>
        <p:spPr>
          <a:xfrm>
            <a:off x="666750" y="737565"/>
            <a:ext cx="7810500" cy="5581650"/>
          </a:xfrm>
          <a:prstGeom prst="rect">
            <a:avLst/>
          </a:prstGeom>
        </p:spPr>
      </p:pic>
    </p:spTree>
    <p:extLst>
      <p:ext uri="{BB962C8B-B14F-4D97-AF65-F5344CB8AC3E}">
        <p14:creationId xmlns:p14="http://schemas.microsoft.com/office/powerpoint/2010/main" val="647395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AC7B8-1A79-4819-7DAA-29C93D1925F4}"/>
              </a:ext>
            </a:extLst>
          </p:cNvPr>
          <p:cNvPicPr>
            <a:picLocks noChangeAspect="1"/>
          </p:cNvPicPr>
          <p:nvPr/>
        </p:nvPicPr>
        <p:blipFill>
          <a:blip r:embed="rId2"/>
          <a:stretch>
            <a:fillRect/>
          </a:stretch>
        </p:blipFill>
        <p:spPr>
          <a:xfrm>
            <a:off x="0" y="692727"/>
            <a:ext cx="9144000" cy="5472545"/>
          </a:xfrm>
          <a:prstGeom prst="rect">
            <a:avLst/>
          </a:prstGeom>
        </p:spPr>
      </p:pic>
      <p:sp>
        <p:nvSpPr>
          <p:cNvPr id="13" name="TextBox 12">
            <a:extLst>
              <a:ext uri="{FF2B5EF4-FFF2-40B4-BE49-F238E27FC236}">
                <a16:creationId xmlns:a16="http://schemas.microsoft.com/office/drawing/2014/main" id="{5504B922-3F55-8B6B-D4AD-72D5F69205DF}"/>
              </a:ext>
            </a:extLst>
          </p:cNvPr>
          <p:cNvSpPr txBox="1"/>
          <p:nvPr/>
        </p:nvSpPr>
        <p:spPr>
          <a:xfrm>
            <a:off x="2089525" y="108642"/>
            <a:ext cx="4964949" cy="461665"/>
          </a:xfrm>
          <a:prstGeom prst="rect">
            <a:avLst/>
          </a:prstGeom>
          <a:noFill/>
        </p:spPr>
        <p:txBody>
          <a:bodyPr wrap="none" rtlCol="0">
            <a:spAutoFit/>
          </a:bodyPr>
          <a:lstStyle/>
          <a:p>
            <a:pPr algn="ctr"/>
            <a:r>
              <a:rPr lang="en-US" sz="2400" b="1" dirty="0">
                <a:solidFill>
                  <a:schemeClr val="accent1"/>
                </a:solidFill>
              </a:rPr>
              <a:t>PLCO:  CRC incidence (as randomized)</a:t>
            </a:r>
          </a:p>
        </p:txBody>
      </p:sp>
      <p:pic>
        <p:nvPicPr>
          <p:cNvPr id="2" name="Graphic 1">
            <a:extLst>
              <a:ext uri="{FF2B5EF4-FFF2-40B4-BE49-F238E27FC236}">
                <a16:creationId xmlns:a16="http://schemas.microsoft.com/office/drawing/2014/main" id="{F13B46D6-1B12-0245-1A3F-4CA523102E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5557" y="1841679"/>
            <a:ext cx="7234046" cy="3351679"/>
          </a:xfrm>
          <a:prstGeom prst="rect">
            <a:avLst/>
          </a:prstGeom>
        </p:spPr>
      </p:pic>
    </p:spTree>
    <p:extLst>
      <p:ext uri="{BB962C8B-B14F-4D97-AF65-F5344CB8AC3E}">
        <p14:creationId xmlns:p14="http://schemas.microsoft.com/office/powerpoint/2010/main" val="260470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607E48-6E06-6490-DC60-A768A9037CAC}"/>
              </a:ext>
            </a:extLst>
          </p:cNvPr>
          <p:cNvPicPr>
            <a:picLocks noChangeAspect="1"/>
          </p:cNvPicPr>
          <p:nvPr/>
        </p:nvPicPr>
        <p:blipFill>
          <a:blip r:embed="rId2"/>
          <a:stretch>
            <a:fillRect/>
          </a:stretch>
        </p:blipFill>
        <p:spPr>
          <a:xfrm>
            <a:off x="319087" y="1023937"/>
            <a:ext cx="8505825" cy="4810125"/>
          </a:xfrm>
          <a:prstGeom prst="rect">
            <a:avLst/>
          </a:prstGeom>
        </p:spPr>
      </p:pic>
      <p:sp>
        <p:nvSpPr>
          <p:cNvPr id="6" name="Rectangle 5">
            <a:extLst>
              <a:ext uri="{FF2B5EF4-FFF2-40B4-BE49-F238E27FC236}">
                <a16:creationId xmlns:a16="http://schemas.microsoft.com/office/drawing/2014/main" id="{CA24FEB7-515E-6ACD-DE95-88DDA123A635}"/>
              </a:ext>
            </a:extLst>
          </p:cNvPr>
          <p:cNvSpPr/>
          <p:nvPr/>
        </p:nvSpPr>
        <p:spPr>
          <a:xfrm>
            <a:off x="6020554" y="1222218"/>
            <a:ext cx="1348967" cy="4436198"/>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06D7CAC-E70A-775C-2508-B44B99022D15}"/>
              </a:ext>
            </a:extLst>
          </p:cNvPr>
          <p:cNvSpPr>
            <a:spLocks noGrp="1"/>
          </p:cNvSpPr>
          <p:nvPr>
            <p:ph type="title"/>
          </p:nvPr>
        </p:nvSpPr>
        <p:spPr>
          <a:xfrm>
            <a:off x="628650" y="1"/>
            <a:ext cx="7886700" cy="1016844"/>
          </a:xfrm>
        </p:spPr>
        <p:txBody>
          <a:bodyPr>
            <a:normAutofit/>
          </a:bodyPr>
          <a:lstStyle/>
          <a:p>
            <a:pPr algn="ctr"/>
            <a:r>
              <a:rPr lang="en-US" sz="3200" b="1" dirty="0"/>
              <a:t>Results</a:t>
            </a:r>
            <a:r>
              <a:rPr lang="en-US" sz="3200" b="1" i="1" dirty="0"/>
              <a:t> </a:t>
            </a:r>
            <a:r>
              <a:rPr lang="en-US" sz="3200" b="1" dirty="0"/>
              <a:t>of the </a:t>
            </a:r>
            <a:r>
              <a:rPr lang="en-US" sz="3200" b="1" dirty="0" err="1"/>
              <a:t>FlexSig</a:t>
            </a:r>
            <a:r>
              <a:rPr lang="en-US" sz="3200" b="1" dirty="0"/>
              <a:t> Trials</a:t>
            </a:r>
          </a:p>
        </p:txBody>
      </p:sp>
    </p:spTree>
    <p:extLst>
      <p:ext uri="{BB962C8B-B14F-4D97-AF65-F5344CB8AC3E}">
        <p14:creationId xmlns:p14="http://schemas.microsoft.com/office/powerpoint/2010/main" val="169837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AC7B8-1A79-4819-7DAA-29C93D1925F4}"/>
              </a:ext>
            </a:extLst>
          </p:cNvPr>
          <p:cNvPicPr>
            <a:picLocks noChangeAspect="1"/>
          </p:cNvPicPr>
          <p:nvPr/>
        </p:nvPicPr>
        <p:blipFill>
          <a:blip r:embed="rId2"/>
          <a:stretch>
            <a:fillRect/>
          </a:stretch>
        </p:blipFill>
        <p:spPr>
          <a:xfrm>
            <a:off x="0" y="692727"/>
            <a:ext cx="9144000" cy="5472545"/>
          </a:xfrm>
          <a:prstGeom prst="rect">
            <a:avLst/>
          </a:prstGeom>
        </p:spPr>
      </p:pic>
      <p:pic>
        <p:nvPicPr>
          <p:cNvPr id="7" name="Graphic 6">
            <a:extLst>
              <a:ext uri="{FF2B5EF4-FFF2-40B4-BE49-F238E27FC236}">
                <a16:creationId xmlns:a16="http://schemas.microsoft.com/office/drawing/2014/main" id="{759BB90B-7245-B78F-C082-E3EA7B1BAF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6963" y="2302136"/>
            <a:ext cx="3925813" cy="1958283"/>
          </a:xfrm>
          <a:prstGeom prst="rect">
            <a:avLst/>
          </a:prstGeom>
        </p:spPr>
      </p:pic>
      <p:cxnSp>
        <p:nvCxnSpPr>
          <p:cNvPr id="9" name="Straight Arrow Connector 8">
            <a:extLst>
              <a:ext uri="{FF2B5EF4-FFF2-40B4-BE49-F238E27FC236}">
                <a16:creationId xmlns:a16="http://schemas.microsoft.com/office/drawing/2014/main" id="{C51A667B-8CC8-71A4-6523-7C0B3654DEA2}"/>
              </a:ext>
            </a:extLst>
          </p:cNvPr>
          <p:cNvCxnSpPr>
            <a:cxnSpLocks/>
          </p:cNvCxnSpPr>
          <p:nvPr/>
        </p:nvCxnSpPr>
        <p:spPr>
          <a:xfrm flipH="1">
            <a:off x="2130524" y="4629435"/>
            <a:ext cx="430525" cy="0"/>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504B922-3F55-8B6B-D4AD-72D5F69205DF}"/>
              </a:ext>
            </a:extLst>
          </p:cNvPr>
          <p:cNvSpPr txBox="1"/>
          <p:nvPr/>
        </p:nvSpPr>
        <p:spPr>
          <a:xfrm>
            <a:off x="2089525" y="108642"/>
            <a:ext cx="4964949" cy="461665"/>
          </a:xfrm>
          <a:prstGeom prst="rect">
            <a:avLst/>
          </a:prstGeom>
          <a:noFill/>
        </p:spPr>
        <p:txBody>
          <a:bodyPr wrap="none" rtlCol="0">
            <a:spAutoFit/>
          </a:bodyPr>
          <a:lstStyle/>
          <a:p>
            <a:pPr algn="ctr"/>
            <a:r>
              <a:rPr lang="en-US" sz="2400" b="1" dirty="0">
                <a:solidFill>
                  <a:schemeClr val="accent1"/>
                </a:solidFill>
              </a:rPr>
              <a:t>PLCO:  CRC incidence (as randomized)</a:t>
            </a:r>
          </a:p>
        </p:txBody>
      </p:sp>
      <p:cxnSp>
        <p:nvCxnSpPr>
          <p:cNvPr id="3" name="Straight Arrow Connector 2">
            <a:extLst>
              <a:ext uri="{FF2B5EF4-FFF2-40B4-BE49-F238E27FC236}">
                <a16:creationId xmlns:a16="http://schemas.microsoft.com/office/drawing/2014/main" id="{57154EE0-A1FC-AC64-2D4F-55D83134E774}"/>
              </a:ext>
            </a:extLst>
          </p:cNvPr>
          <p:cNvCxnSpPr/>
          <p:nvPr/>
        </p:nvCxnSpPr>
        <p:spPr>
          <a:xfrm>
            <a:off x="3133618" y="3565133"/>
            <a:ext cx="363344" cy="5270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55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AC7B8-1A79-4819-7DAA-29C93D1925F4}"/>
              </a:ext>
            </a:extLst>
          </p:cNvPr>
          <p:cNvPicPr>
            <a:picLocks noChangeAspect="1"/>
          </p:cNvPicPr>
          <p:nvPr/>
        </p:nvPicPr>
        <p:blipFill>
          <a:blip r:embed="rId4"/>
          <a:stretch>
            <a:fillRect/>
          </a:stretch>
        </p:blipFill>
        <p:spPr>
          <a:xfrm>
            <a:off x="0" y="692727"/>
            <a:ext cx="9144000" cy="5472545"/>
          </a:xfrm>
          <a:prstGeom prst="rect">
            <a:avLst/>
          </a:prstGeom>
        </p:spPr>
      </p:pic>
      <p:pic>
        <p:nvPicPr>
          <p:cNvPr id="7" name="Graphic 6">
            <a:extLst>
              <a:ext uri="{FF2B5EF4-FFF2-40B4-BE49-F238E27FC236}">
                <a16:creationId xmlns:a16="http://schemas.microsoft.com/office/drawing/2014/main" id="{759BB90B-7245-B78F-C082-E3EA7B1BA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96963" y="2302136"/>
            <a:ext cx="3925813" cy="1958283"/>
          </a:xfrm>
          <a:prstGeom prst="rect">
            <a:avLst/>
          </a:prstGeom>
        </p:spPr>
      </p:pic>
      <p:sp>
        <p:nvSpPr>
          <p:cNvPr id="12" name="TextBox 11">
            <a:extLst>
              <a:ext uri="{FF2B5EF4-FFF2-40B4-BE49-F238E27FC236}">
                <a16:creationId xmlns:a16="http://schemas.microsoft.com/office/drawing/2014/main" id="{C45C2CAC-2694-6F25-F863-B25333B7B1BA}"/>
              </a:ext>
            </a:extLst>
          </p:cNvPr>
          <p:cNvSpPr txBox="1"/>
          <p:nvPr/>
        </p:nvSpPr>
        <p:spPr>
          <a:xfrm>
            <a:off x="7753760" y="3428999"/>
            <a:ext cx="1059256" cy="738664"/>
          </a:xfrm>
          <a:prstGeom prst="rect">
            <a:avLst/>
          </a:prstGeom>
          <a:solidFill>
            <a:srgbClr val="FFFF00"/>
          </a:solidFill>
          <a:ln>
            <a:solidFill>
              <a:schemeClr val="tx1"/>
            </a:solidFill>
          </a:ln>
        </p:spPr>
        <p:txBody>
          <a:bodyPr wrap="square" rtlCol="0">
            <a:spAutoFit/>
          </a:bodyPr>
          <a:lstStyle/>
          <a:p>
            <a:r>
              <a:rPr lang="en-US" sz="1400" dirty="0"/>
              <a:t>~40% of mucosa inspected</a:t>
            </a:r>
          </a:p>
        </p:txBody>
      </p:sp>
      <p:sp>
        <p:nvSpPr>
          <p:cNvPr id="13" name="TextBox 12">
            <a:extLst>
              <a:ext uri="{FF2B5EF4-FFF2-40B4-BE49-F238E27FC236}">
                <a16:creationId xmlns:a16="http://schemas.microsoft.com/office/drawing/2014/main" id="{5504B922-3F55-8B6B-D4AD-72D5F69205DF}"/>
              </a:ext>
            </a:extLst>
          </p:cNvPr>
          <p:cNvSpPr txBox="1"/>
          <p:nvPr/>
        </p:nvSpPr>
        <p:spPr>
          <a:xfrm>
            <a:off x="2089525" y="108642"/>
            <a:ext cx="4964949" cy="461665"/>
          </a:xfrm>
          <a:prstGeom prst="rect">
            <a:avLst/>
          </a:prstGeom>
          <a:noFill/>
        </p:spPr>
        <p:txBody>
          <a:bodyPr wrap="none" rtlCol="0">
            <a:spAutoFit/>
          </a:bodyPr>
          <a:lstStyle/>
          <a:p>
            <a:pPr algn="ctr"/>
            <a:r>
              <a:rPr lang="en-US" sz="2400" b="1" dirty="0">
                <a:solidFill>
                  <a:schemeClr val="accent1"/>
                </a:solidFill>
              </a:rPr>
              <a:t>PLCO:  CRC incidence (as randomized)</a:t>
            </a:r>
          </a:p>
        </p:txBody>
      </p:sp>
      <p:sp>
        <p:nvSpPr>
          <p:cNvPr id="11" name="Callout: Line 10">
            <a:extLst>
              <a:ext uri="{FF2B5EF4-FFF2-40B4-BE49-F238E27FC236}">
                <a16:creationId xmlns:a16="http://schemas.microsoft.com/office/drawing/2014/main" id="{B5A9A775-C52D-D8AF-4B28-A95777C245C4}"/>
              </a:ext>
            </a:extLst>
          </p:cNvPr>
          <p:cNvSpPr/>
          <p:nvPr/>
        </p:nvSpPr>
        <p:spPr>
          <a:xfrm>
            <a:off x="2130523" y="3739081"/>
            <a:ext cx="1366439" cy="353084"/>
          </a:xfrm>
          <a:prstGeom prst="borderCallout1">
            <a:avLst>
              <a:gd name="adj1" fmla="val 96301"/>
              <a:gd name="adj2" fmla="val 42136"/>
              <a:gd name="adj3" fmla="val 235524"/>
              <a:gd name="adj4" fmla="val -2439"/>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80% attendance</a:t>
            </a:r>
          </a:p>
        </p:txBody>
      </p:sp>
      <p:pic>
        <p:nvPicPr>
          <p:cNvPr id="3" name="flitterbug">
            <a:hlinkClick r:id="" action="ppaction://media"/>
            <a:extLst>
              <a:ext uri="{FF2B5EF4-FFF2-40B4-BE49-F238E27FC236}">
                <a16:creationId xmlns:a16="http://schemas.microsoft.com/office/drawing/2014/main" id="{C7D068C1-486A-6CBD-560D-3A148EE85C9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15245" y="1570963"/>
            <a:ext cx="609600" cy="609600"/>
          </a:xfrm>
          <a:prstGeom prst="rect">
            <a:avLst/>
          </a:prstGeom>
        </p:spPr>
      </p:pic>
    </p:spTree>
    <p:extLst>
      <p:ext uri="{BB962C8B-B14F-4D97-AF65-F5344CB8AC3E}">
        <p14:creationId xmlns:p14="http://schemas.microsoft.com/office/powerpoint/2010/main" val="285099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19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12"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AC7B8-1A79-4819-7DAA-29C93D1925F4}"/>
              </a:ext>
            </a:extLst>
          </p:cNvPr>
          <p:cNvPicPr>
            <a:picLocks noChangeAspect="1"/>
          </p:cNvPicPr>
          <p:nvPr/>
        </p:nvPicPr>
        <p:blipFill>
          <a:blip r:embed="rId2"/>
          <a:stretch>
            <a:fillRect/>
          </a:stretch>
        </p:blipFill>
        <p:spPr>
          <a:xfrm>
            <a:off x="0" y="692727"/>
            <a:ext cx="9144000" cy="5472545"/>
          </a:xfrm>
          <a:prstGeom prst="rect">
            <a:avLst/>
          </a:prstGeom>
        </p:spPr>
      </p:pic>
      <p:pic>
        <p:nvPicPr>
          <p:cNvPr id="7" name="Graphic 6">
            <a:extLst>
              <a:ext uri="{FF2B5EF4-FFF2-40B4-BE49-F238E27FC236}">
                <a16:creationId xmlns:a16="http://schemas.microsoft.com/office/drawing/2014/main" id="{759BB90B-7245-B78F-C082-E3EA7B1BAF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6963" y="2302136"/>
            <a:ext cx="3925813" cy="1958283"/>
          </a:xfrm>
          <a:prstGeom prst="rect">
            <a:avLst/>
          </a:prstGeom>
        </p:spPr>
      </p:pic>
      <p:sp>
        <p:nvSpPr>
          <p:cNvPr id="12" name="TextBox 11">
            <a:extLst>
              <a:ext uri="{FF2B5EF4-FFF2-40B4-BE49-F238E27FC236}">
                <a16:creationId xmlns:a16="http://schemas.microsoft.com/office/drawing/2014/main" id="{C45C2CAC-2694-6F25-F863-B25333B7B1BA}"/>
              </a:ext>
            </a:extLst>
          </p:cNvPr>
          <p:cNvSpPr txBox="1"/>
          <p:nvPr/>
        </p:nvSpPr>
        <p:spPr>
          <a:xfrm>
            <a:off x="7753760" y="3428999"/>
            <a:ext cx="1059256" cy="738664"/>
          </a:xfrm>
          <a:prstGeom prst="rect">
            <a:avLst/>
          </a:prstGeom>
          <a:solidFill>
            <a:srgbClr val="FFFF00"/>
          </a:solidFill>
          <a:ln>
            <a:solidFill>
              <a:schemeClr val="tx1"/>
            </a:solidFill>
          </a:ln>
        </p:spPr>
        <p:txBody>
          <a:bodyPr wrap="square" rtlCol="0">
            <a:spAutoFit/>
          </a:bodyPr>
          <a:lstStyle/>
          <a:p>
            <a:r>
              <a:rPr lang="en-US" sz="1400" dirty="0"/>
              <a:t>~40% of mucosa inspected</a:t>
            </a:r>
          </a:p>
        </p:txBody>
      </p:sp>
      <p:sp>
        <p:nvSpPr>
          <p:cNvPr id="13" name="TextBox 12">
            <a:extLst>
              <a:ext uri="{FF2B5EF4-FFF2-40B4-BE49-F238E27FC236}">
                <a16:creationId xmlns:a16="http://schemas.microsoft.com/office/drawing/2014/main" id="{5504B922-3F55-8B6B-D4AD-72D5F69205DF}"/>
              </a:ext>
            </a:extLst>
          </p:cNvPr>
          <p:cNvSpPr txBox="1"/>
          <p:nvPr/>
        </p:nvSpPr>
        <p:spPr>
          <a:xfrm>
            <a:off x="2089525" y="108642"/>
            <a:ext cx="4964949" cy="461665"/>
          </a:xfrm>
          <a:prstGeom prst="rect">
            <a:avLst/>
          </a:prstGeom>
          <a:noFill/>
        </p:spPr>
        <p:txBody>
          <a:bodyPr wrap="none" rtlCol="0">
            <a:spAutoFit/>
          </a:bodyPr>
          <a:lstStyle/>
          <a:p>
            <a:pPr algn="ctr"/>
            <a:r>
              <a:rPr lang="en-US" sz="2400" b="1" dirty="0">
                <a:solidFill>
                  <a:schemeClr val="accent1"/>
                </a:solidFill>
              </a:rPr>
              <a:t>PLCO:  CRC incidence (as randomized)</a:t>
            </a:r>
          </a:p>
        </p:txBody>
      </p:sp>
      <p:sp>
        <p:nvSpPr>
          <p:cNvPr id="11" name="Callout: Line 10">
            <a:extLst>
              <a:ext uri="{FF2B5EF4-FFF2-40B4-BE49-F238E27FC236}">
                <a16:creationId xmlns:a16="http://schemas.microsoft.com/office/drawing/2014/main" id="{B5A9A775-C52D-D8AF-4B28-A95777C245C4}"/>
              </a:ext>
            </a:extLst>
          </p:cNvPr>
          <p:cNvSpPr/>
          <p:nvPr/>
        </p:nvSpPr>
        <p:spPr>
          <a:xfrm>
            <a:off x="2130523" y="3739081"/>
            <a:ext cx="1366439" cy="353084"/>
          </a:xfrm>
          <a:prstGeom prst="borderCallout1">
            <a:avLst>
              <a:gd name="adj1" fmla="val 96301"/>
              <a:gd name="adj2" fmla="val 42136"/>
              <a:gd name="adj3" fmla="val 235524"/>
              <a:gd name="adj4" fmla="val -2439"/>
            </a:avLst>
          </a:prstGeom>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80% attendance</a:t>
            </a:r>
          </a:p>
        </p:txBody>
      </p:sp>
      <p:sp>
        <p:nvSpPr>
          <p:cNvPr id="2" name="Rectangle 1">
            <a:extLst>
              <a:ext uri="{FF2B5EF4-FFF2-40B4-BE49-F238E27FC236}">
                <a16:creationId xmlns:a16="http://schemas.microsoft.com/office/drawing/2014/main" id="{A929957F-7729-99C9-5017-CBD5664F03EF}"/>
              </a:ext>
            </a:extLst>
          </p:cNvPr>
          <p:cNvSpPr/>
          <p:nvPr/>
        </p:nvSpPr>
        <p:spPr>
          <a:xfrm>
            <a:off x="0" y="0"/>
            <a:ext cx="9144000" cy="6858000"/>
          </a:xfrm>
          <a:prstGeom prst="rect">
            <a:avLst/>
          </a:prstGeom>
          <a:solidFill>
            <a:srgbClr val="A6A6A6">
              <a:alpha val="4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a:t>
            </a:r>
          </a:p>
        </p:txBody>
      </p:sp>
      <p:sp>
        <p:nvSpPr>
          <p:cNvPr id="3" name="Thought Bubble: Cloud 2">
            <a:extLst>
              <a:ext uri="{FF2B5EF4-FFF2-40B4-BE49-F238E27FC236}">
                <a16:creationId xmlns:a16="http://schemas.microsoft.com/office/drawing/2014/main" id="{E22F886C-00BB-C341-B3BD-43C52BEE1893}"/>
              </a:ext>
            </a:extLst>
          </p:cNvPr>
          <p:cNvSpPr/>
          <p:nvPr/>
        </p:nvSpPr>
        <p:spPr>
          <a:xfrm>
            <a:off x="330984" y="570307"/>
            <a:ext cx="6397807" cy="4140841"/>
          </a:xfrm>
          <a:prstGeom prst="cloudCallout">
            <a:avLst>
              <a:gd name="adj1" fmla="val 65381"/>
              <a:gd name="adj2" fmla="val 30336"/>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97BE4-B020-B1C9-15FF-5AB30C12DCE5}"/>
              </a:ext>
            </a:extLst>
          </p:cNvPr>
          <p:cNvSpPr txBox="1"/>
          <p:nvPr/>
        </p:nvSpPr>
        <p:spPr>
          <a:xfrm>
            <a:off x="1318539" y="1263034"/>
            <a:ext cx="4356847" cy="1443152"/>
          </a:xfrm>
          <a:prstGeom prst="rect">
            <a:avLst/>
          </a:prstGeom>
          <a:noFill/>
        </p:spPr>
        <p:txBody>
          <a:bodyPr wrap="square" rtlCol="0">
            <a:spAutoFit/>
          </a:bodyPr>
          <a:lstStyle/>
          <a:p>
            <a:pPr>
              <a:lnSpc>
                <a:spcPct val="125000"/>
              </a:lnSpc>
            </a:pPr>
            <a:r>
              <a:rPr lang="en-US" sz="2400" dirty="0">
                <a:solidFill>
                  <a:schemeClr val="bg1"/>
                </a:solidFill>
              </a:rPr>
              <a:t>If incident CRC was reduced 30% by inspecting 40% of the mucosa…</a:t>
            </a:r>
          </a:p>
        </p:txBody>
      </p:sp>
      <p:sp>
        <p:nvSpPr>
          <p:cNvPr id="6" name="TextBox 5">
            <a:extLst>
              <a:ext uri="{FF2B5EF4-FFF2-40B4-BE49-F238E27FC236}">
                <a16:creationId xmlns:a16="http://schemas.microsoft.com/office/drawing/2014/main" id="{9EC42B9C-4A25-DFFA-39F0-CE99244AFBFD}"/>
              </a:ext>
            </a:extLst>
          </p:cNvPr>
          <p:cNvSpPr txBox="1"/>
          <p:nvPr/>
        </p:nvSpPr>
        <p:spPr>
          <a:xfrm>
            <a:off x="1481380" y="2724511"/>
            <a:ext cx="4356847" cy="1443152"/>
          </a:xfrm>
          <a:prstGeom prst="rect">
            <a:avLst/>
          </a:prstGeom>
          <a:noFill/>
        </p:spPr>
        <p:txBody>
          <a:bodyPr wrap="square" rtlCol="0">
            <a:spAutoFit/>
          </a:bodyPr>
          <a:lstStyle/>
          <a:p>
            <a:pPr>
              <a:lnSpc>
                <a:spcPct val="125000"/>
              </a:lnSpc>
            </a:pPr>
            <a:r>
              <a:rPr lang="en-US" sz="2400" dirty="0">
                <a:solidFill>
                  <a:schemeClr val="bg1"/>
                </a:solidFill>
              </a:rPr>
              <a:t>… doesn’t that imply about 75% CRC reduction for the inspected mucosa?</a:t>
            </a:r>
          </a:p>
        </p:txBody>
      </p:sp>
    </p:spTree>
    <p:extLst>
      <p:ext uri="{BB962C8B-B14F-4D97-AF65-F5344CB8AC3E}">
        <p14:creationId xmlns:p14="http://schemas.microsoft.com/office/powerpoint/2010/main" val="35404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D231-4F4A-4F70-32A0-864D597C3285}"/>
              </a:ext>
            </a:extLst>
          </p:cNvPr>
          <p:cNvSpPr>
            <a:spLocks noGrp="1"/>
          </p:cNvSpPr>
          <p:nvPr>
            <p:ph type="title"/>
          </p:nvPr>
        </p:nvSpPr>
        <p:spPr/>
        <p:txBody>
          <a:bodyPr/>
          <a:lstStyle/>
          <a:p>
            <a:pPr algn="ctr"/>
            <a:r>
              <a:rPr lang="en-US" dirty="0" err="1"/>
              <a:t>FlexSig</a:t>
            </a:r>
            <a:r>
              <a:rPr lang="en-US" dirty="0"/>
              <a:t> Results:  </a:t>
            </a:r>
            <a:r>
              <a:rPr lang="en-US" dirty="0" err="1"/>
              <a:t>Takehome</a:t>
            </a:r>
            <a:endParaRPr lang="en-US" dirty="0"/>
          </a:p>
        </p:txBody>
      </p:sp>
      <p:sp>
        <p:nvSpPr>
          <p:cNvPr id="3" name="Content Placeholder 2">
            <a:extLst>
              <a:ext uri="{FF2B5EF4-FFF2-40B4-BE49-F238E27FC236}">
                <a16:creationId xmlns:a16="http://schemas.microsoft.com/office/drawing/2014/main" id="{B47FD06C-0360-A52F-54F7-453E01D4BF5C}"/>
              </a:ext>
            </a:extLst>
          </p:cNvPr>
          <p:cNvSpPr>
            <a:spLocks noGrp="1"/>
          </p:cNvSpPr>
          <p:nvPr>
            <p:ph idx="1"/>
          </p:nvPr>
        </p:nvSpPr>
        <p:spPr/>
        <p:txBody>
          <a:bodyPr/>
          <a:lstStyle/>
          <a:p>
            <a:r>
              <a:rPr lang="en-US" b="1" dirty="0"/>
              <a:t>60</a:t>
            </a:r>
            <a:r>
              <a:rPr lang="en-US" dirty="0"/>
              <a:t>%-</a:t>
            </a:r>
            <a:r>
              <a:rPr lang="en-US" b="1" dirty="0"/>
              <a:t>80</a:t>
            </a:r>
            <a:r>
              <a:rPr lang="en-US" dirty="0"/>
              <a:t>% reduction in CRC (for the screened mucosa, </a:t>
            </a:r>
            <a:r>
              <a:rPr lang="en-US" i="1" dirty="0"/>
              <a:t>as randomized</a:t>
            </a:r>
            <a:r>
              <a:rPr lang="en-US" dirty="0"/>
              <a:t>).</a:t>
            </a:r>
          </a:p>
          <a:p>
            <a:endParaRPr lang="en-US" dirty="0"/>
          </a:p>
          <a:p>
            <a:r>
              <a:rPr lang="en-US" dirty="0"/>
              <a:t>Obvious implication for the effectiveness of screening colonoscopy.</a:t>
            </a:r>
          </a:p>
        </p:txBody>
      </p:sp>
    </p:spTree>
    <p:extLst>
      <p:ext uri="{BB962C8B-B14F-4D97-AF65-F5344CB8AC3E}">
        <p14:creationId xmlns:p14="http://schemas.microsoft.com/office/powerpoint/2010/main" val="393428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97FA-ABE7-EC22-7CFF-C65AC206C83D}"/>
              </a:ext>
            </a:extLst>
          </p:cNvPr>
          <p:cNvSpPr>
            <a:spLocks noGrp="1"/>
          </p:cNvSpPr>
          <p:nvPr>
            <p:ph type="title"/>
          </p:nvPr>
        </p:nvSpPr>
        <p:spPr/>
        <p:txBody>
          <a:bodyPr/>
          <a:lstStyle/>
          <a:p>
            <a:pPr algn="ctr"/>
            <a:r>
              <a:rPr lang="en-US" b="1" dirty="0">
                <a:solidFill>
                  <a:srgbClr val="00823B"/>
                </a:solidFill>
              </a:rPr>
              <a:t>Flexible Sigmoidoscopy Trials</a:t>
            </a:r>
          </a:p>
        </p:txBody>
      </p:sp>
      <p:sp>
        <p:nvSpPr>
          <p:cNvPr id="3" name="Content Placeholder 2">
            <a:extLst>
              <a:ext uri="{FF2B5EF4-FFF2-40B4-BE49-F238E27FC236}">
                <a16:creationId xmlns:a16="http://schemas.microsoft.com/office/drawing/2014/main" id="{08359570-C552-C235-CB0E-CBC06ECE1D1F}"/>
              </a:ext>
            </a:extLst>
          </p:cNvPr>
          <p:cNvSpPr>
            <a:spLocks noGrp="1"/>
          </p:cNvSpPr>
          <p:nvPr>
            <p:ph idx="1"/>
          </p:nvPr>
        </p:nvSpPr>
        <p:spPr>
          <a:xfrm>
            <a:off x="628650" y="1921267"/>
            <a:ext cx="7886700" cy="4255696"/>
          </a:xfrm>
        </p:spPr>
        <p:txBody>
          <a:bodyPr>
            <a:normAutofit/>
          </a:bodyPr>
          <a:lstStyle/>
          <a:p>
            <a:pPr marL="1489075" lvl="2" indent="-53975">
              <a:lnSpc>
                <a:spcPct val="150000"/>
              </a:lnSpc>
              <a:spcBef>
                <a:spcPts val="0"/>
              </a:spcBef>
            </a:pPr>
            <a:r>
              <a:rPr lang="en-US" sz="3600" dirty="0"/>
              <a:t>Epidemiology principles</a:t>
            </a:r>
          </a:p>
          <a:p>
            <a:pPr marL="2403475" lvl="4" indent="-53975">
              <a:lnSpc>
                <a:spcPct val="150000"/>
              </a:lnSpc>
              <a:spcBef>
                <a:spcPts val="0"/>
              </a:spcBef>
            </a:pPr>
            <a:r>
              <a:rPr lang="en-US" sz="2800" dirty="0"/>
              <a:t>Randomization + Selection Bias</a:t>
            </a:r>
          </a:p>
          <a:p>
            <a:pPr marL="1489075" lvl="2" indent="-53975">
              <a:lnSpc>
                <a:spcPct val="150000"/>
              </a:lnSpc>
              <a:spcBef>
                <a:spcPts val="0"/>
              </a:spcBef>
            </a:pPr>
            <a:r>
              <a:rPr lang="en-US" sz="3600" dirty="0"/>
              <a:t>Design</a:t>
            </a:r>
          </a:p>
          <a:p>
            <a:pPr marL="1489075" lvl="2" indent="-53975">
              <a:lnSpc>
                <a:spcPct val="150000"/>
              </a:lnSpc>
              <a:spcBef>
                <a:spcPts val="0"/>
              </a:spcBef>
            </a:pPr>
            <a:r>
              <a:rPr lang="en-US" sz="3600" dirty="0"/>
              <a:t>Results</a:t>
            </a:r>
          </a:p>
          <a:p>
            <a:pPr marL="2343150" indent="-53975"/>
            <a:r>
              <a:rPr lang="en-US" dirty="0"/>
              <a:t>Cumulative Incidence Plots</a:t>
            </a:r>
          </a:p>
          <a:p>
            <a:pPr marL="2343150" indent="-53975"/>
            <a:r>
              <a:rPr lang="en-US" dirty="0"/>
              <a:t>Extrapolated results</a:t>
            </a:r>
          </a:p>
          <a:p>
            <a:pPr marL="2343150" indent="-53975"/>
            <a:endParaRPr lang="en-US" dirty="0"/>
          </a:p>
        </p:txBody>
      </p:sp>
    </p:spTree>
    <p:extLst>
      <p:ext uri="{BB962C8B-B14F-4D97-AF65-F5344CB8AC3E}">
        <p14:creationId xmlns:p14="http://schemas.microsoft.com/office/powerpoint/2010/main" val="897486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A8DFC-4AF2-9B4C-3E2C-816D76EEEC94}"/>
              </a:ext>
            </a:extLst>
          </p:cNvPr>
          <p:cNvSpPr>
            <a:spLocks noGrp="1"/>
          </p:cNvSpPr>
          <p:nvPr>
            <p:ph type="title"/>
          </p:nvPr>
        </p:nvSpPr>
        <p:spPr>
          <a:xfrm>
            <a:off x="628650" y="2766218"/>
            <a:ext cx="7886700" cy="1325563"/>
          </a:xfrm>
        </p:spPr>
        <p:txBody>
          <a:bodyPr>
            <a:normAutofit/>
          </a:bodyPr>
          <a:lstStyle/>
          <a:p>
            <a:pPr algn="ctr"/>
            <a:r>
              <a:rPr lang="en-US" sz="8800" b="1" dirty="0" err="1">
                <a:solidFill>
                  <a:schemeClr val="bg1"/>
                </a:solidFill>
              </a:rPr>
              <a:t>NordICC</a:t>
            </a:r>
            <a:r>
              <a:rPr lang="en-US" sz="8800" b="1" dirty="0">
                <a:solidFill>
                  <a:schemeClr val="bg1"/>
                </a:solidFill>
              </a:rPr>
              <a:t> Trial</a:t>
            </a:r>
          </a:p>
        </p:txBody>
      </p:sp>
    </p:spTree>
    <p:extLst>
      <p:ext uri="{BB962C8B-B14F-4D97-AF65-F5344CB8AC3E}">
        <p14:creationId xmlns:p14="http://schemas.microsoft.com/office/powerpoint/2010/main" val="385514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DA7C-019E-7DD5-5A97-1BE7456B5BA2}"/>
              </a:ext>
            </a:extLst>
          </p:cNvPr>
          <p:cNvSpPr>
            <a:spLocks noGrp="1"/>
          </p:cNvSpPr>
          <p:nvPr>
            <p:ph type="title"/>
          </p:nvPr>
        </p:nvSpPr>
        <p:spPr>
          <a:xfrm>
            <a:off x="0" y="874034"/>
            <a:ext cx="9144000" cy="968374"/>
          </a:xfrm>
        </p:spPr>
        <p:txBody>
          <a:bodyPr>
            <a:normAutofit/>
          </a:bodyPr>
          <a:lstStyle/>
          <a:p>
            <a:pPr algn="ctr"/>
            <a:r>
              <a:rPr lang="en-US" sz="4000" dirty="0"/>
              <a:t>1950 – 1970:  Evidence Accumulates</a:t>
            </a:r>
          </a:p>
        </p:txBody>
      </p:sp>
      <p:sp>
        <p:nvSpPr>
          <p:cNvPr id="3" name="Content Placeholder 2">
            <a:extLst>
              <a:ext uri="{FF2B5EF4-FFF2-40B4-BE49-F238E27FC236}">
                <a16:creationId xmlns:a16="http://schemas.microsoft.com/office/drawing/2014/main" id="{DC02DA53-7D92-A63B-E9FF-DEB6BAF0668E}"/>
              </a:ext>
            </a:extLst>
          </p:cNvPr>
          <p:cNvSpPr>
            <a:spLocks noGrp="1"/>
          </p:cNvSpPr>
          <p:nvPr>
            <p:ph idx="1"/>
          </p:nvPr>
        </p:nvSpPr>
        <p:spPr>
          <a:xfrm>
            <a:off x="628650" y="2217510"/>
            <a:ext cx="7886700" cy="4351338"/>
          </a:xfrm>
        </p:spPr>
        <p:txBody>
          <a:bodyPr>
            <a:normAutofit fontScale="92500" lnSpcReduction="20000"/>
          </a:bodyPr>
          <a:lstStyle/>
          <a:p>
            <a:pPr marL="0" indent="0">
              <a:lnSpc>
                <a:spcPct val="150000"/>
              </a:lnSpc>
              <a:buNone/>
            </a:pPr>
            <a:r>
              <a:rPr lang="en-US" dirty="0"/>
              <a:t>Numerous autopsy/pathology findings indicated that essentially ALL colorectal cancers evolve within adenomatous polyps:</a:t>
            </a:r>
          </a:p>
          <a:p>
            <a:pPr lvl="1">
              <a:lnSpc>
                <a:spcPct val="150000"/>
              </a:lnSpc>
            </a:pPr>
            <a:r>
              <a:rPr lang="en-US" dirty="0"/>
              <a:t>Extreme rarity of small cancers with no associated adenomatous tissue.</a:t>
            </a:r>
          </a:p>
          <a:p>
            <a:pPr lvl="1">
              <a:lnSpc>
                <a:spcPct val="150000"/>
              </a:lnSpc>
            </a:pPr>
            <a:r>
              <a:rPr lang="en-US" dirty="0"/>
              <a:t>Age distribution of adenomas and cancers</a:t>
            </a:r>
          </a:p>
          <a:p>
            <a:pPr lvl="1">
              <a:lnSpc>
                <a:spcPct val="150000"/>
              </a:lnSpc>
            </a:pPr>
            <a:r>
              <a:rPr lang="en-US" dirty="0"/>
              <a:t>Nearly all colons with cancer contain incidental adenomas</a:t>
            </a:r>
          </a:p>
          <a:p>
            <a:pPr lvl="1">
              <a:lnSpc>
                <a:spcPct val="150000"/>
              </a:lnSpc>
            </a:pPr>
            <a:r>
              <a:rPr lang="en-US" dirty="0"/>
              <a:t>Etc.</a:t>
            </a:r>
          </a:p>
          <a:p>
            <a:pPr lvl="1">
              <a:lnSpc>
                <a:spcPct val="150000"/>
              </a:lnSpc>
            </a:pPr>
            <a:endParaRPr lang="en-US" dirty="0"/>
          </a:p>
        </p:txBody>
      </p:sp>
      <p:sp>
        <p:nvSpPr>
          <p:cNvPr id="4" name="TextBox 3">
            <a:extLst>
              <a:ext uri="{FF2B5EF4-FFF2-40B4-BE49-F238E27FC236}">
                <a16:creationId xmlns:a16="http://schemas.microsoft.com/office/drawing/2014/main" id="{1DECF5EC-FDB4-BA32-8BD4-8AAD3C774D0A}"/>
              </a:ext>
            </a:extLst>
          </p:cNvPr>
          <p:cNvSpPr txBox="1"/>
          <p:nvPr/>
        </p:nvSpPr>
        <p:spPr>
          <a:xfrm>
            <a:off x="3184953" y="0"/>
            <a:ext cx="2774094" cy="461665"/>
          </a:xfrm>
          <a:prstGeom prst="rect">
            <a:avLst/>
          </a:prstGeom>
          <a:noFill/>
        </p:spPr>
        <p:txBody>
          <a:bodyPr wrap="none" rtlCol="0">
            <a:spAutoFit/>
          </a:bodyPr>
          <a:lstStyle/>
          <a:p>
            <a:pPr algn="ctr"/>
            <a:r>
              <a:rPr lang="en-US" sz="2400" dirty="0">
                <a:solidFill>
                  <a:srgbClr val="007FDE"/>
                </a:solidFill>
              </a:rPr>
              <a:t>National Polyp Study</a:t>
            </a:r>
          </a:p>
        </p:txBody>
      </p:sp>
    </p:spTree>
    <p:extLst>
      <p:ext uri="{BB962C8B-B14F-4D97-AF65-F5344CB8AC3E}">
        <p14:creationId xmlns:p14="http://schemas.microsoft.com/office/powerpoint/2010/main" val="888262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4C88AF-EAA3-C7A4-CA6B-199B76EF1947}"/>
              </a:ext>
            </a:extLst>
          </p:cNvPr>
          <p:cNvPicPr>
            <a:picLocks noGrp="1" noChangeAspect="1"/>
          </p:cNvPicPr>
          <p:nvPr>
            <p:ph idx="1"/>
          </p:nvPr>
        </p:nvPicPr>
        <p:blipFill>
          <a:blip r:embed="rId2"/>
          <a:stretch>
            <a:fillRect/>
          </a:stretch>
        </p:blipFill>
        <p:spPr>
          <a:xfrm>
            <a:off x="1001019" y="1082675"/>
            <a:ext cx="7141962" cy="4351338"/>
          </a:xfrm>
        </p:spPr>
      </p:pic>
      <p:sp>
        <p:nvSpPr>
          <p:cNvPr id="6" name="TextBox 5">
            <a:extLst>
              <a:ext uri="{FF2B5EF4-FFF2-40B4-BE49-F238E27FC236}">
                <a16:creationId xmlns:a16="http://schemas.microsoft.com/office/drawing/2014/main" id="{DE24D996-6DFA-8278-CCF3-CC23165A8BD4}"/>
              </a:ext>
            </a:extLst>
          </p:cNvPr>
          <p:cNvSpPr txBox="1"/>
          <p:nvPr/>
        </p:nvSpPr>
        <p:spPr>
          <a:xfrm>
            <a:off x="1076325" y="5983932"/>
            <a:ext cx="775335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Bretthauer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 Kaminski MF,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Løberg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 et al. Population-Based Colonoscopy Screening for Colorectal Cancer: A Randomized Clinical Trial.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JAMA Intern Med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2016;176(7):894. doi:</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10.1001/jamainternmed.2016.0960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2F87C8FF-E126-B76D-EA94-4AE1367D945D}"/>
              </a:ext>
            </a:extLst>
          </p:cNvPr>
          <p:cNvCxnSpPr/>
          <p:nvPr/>
        </p:nvCxnSpPr>
        <p:spPr>
          <a:xfrm>
            <a:off x="2375731" y="3802879"/>
            <a:ext cx="401652"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2578826-E192-DD18-8383-51CBF72AF40F}"/>
              </a:ext>
            </a:extLst>
          </p:cNvPr>
          <p:cNvSpPr txBox="1"/>
          <p:nvPr/>
        </p:nvSpPr>
        <p:spPr>
          <a:xfrm>
            <a:off x="1875290" y="3672074"/>
            <a:ext cx="582211" cy="261610"/>
          </a:xfrm>
          <a:prstGeom prst="rect">
            <a:avLst/>
          </a:prstGeom>
          <a:noFill/>
        </p:spPr>
        <p:txBody>
          <a:bodyPr wrap="none" rtlCol="0">
            <a:spAutoFit/>
          </a:bodyPr>
          <a:lstStyle/>
          <a:p>
            <a:pPr algn="ctr"/>
            <a:r>
              <a:rPr lang="en-US" sz="1100" b="1" i="0" u="none" strike="noStrike" baseline="0" dirty="0">
                <a:solidFill>
                  <a:srgbClr val="C00000"/>
                </a:solidFill>
                <a:latin typeface="GuardianAgateSans1GR-Regular"/>
              </a:rPr>
              <a:t>12,574</a:t>
            </a:r>
            <a:endParaRPr lang="en-US" sz="1100" b="1" dirty="0">
              <a:solidFill>
                <a:srgbClr val="C00000"/>
              </a:solidFill>
            </a:endParaRPr>
          </a:p>
        </p:txBody>
      </p:sp>
    </p:spTree>
    <p:extLst>
      <p:ext uri="{BB962C8B-B14F-4D97-AF65-F5344CB8AC3E}">
        <p14:creationId xmlns:p14="http://schemas.microsoft.com/office/powerpoint/2010/main" val="19218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EE90740-7796-0023-AAC3-26C664AD02D3}"/>
              </a:ext>
            </a:extLst>
          </p:cNvPr>
          <p:cNvGraphicFramePr>
            <a:graphicFrameLocks noGrp="1"/>
          </p:cNvGraphicFramePr>
          <p:nvPr>
            <p:ph idx="1"/>
          </p:nvPr>
        </p:nvGraphicFramePr>
        <p:xfrm>
          <a:off x="438150" y="933450"/>
          <a:ext cx="8258175" cy="5481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6369752-4446-429A-C8A7-0BB8A040ABDE}"/>
              </a:ext>
            </a:extLst>
          </p:cNvPr>
          <p:cNvSpPr txBox="1"/>
          <p:nvPr/>
        </p:nvSpPr>
        <p:spPr>
          <a:xfrm>
            <a:off x="4153406" y="4127642"/>
            <a:ext cx="91954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Poland</a:t>
            </a:r>
          </a:p>
        </p:txBody>
      </p:sp>
      <p:sp>
        <p:nvSpPr>
          <p:cNvPr id="3" name="&quot;Not Allowed&quot; Symbol 2">
            <a:extLst>
              <a:ext uri="{FF2B5EF4-FFF2-40B4-BE49-F238E27FC236}">
                <a16:creationId xmlns:a16="http://schemas.microsoft.com/office/drawing/2014/main" id="{B158EA17-8073-DAAB-A2E7-10E5964CE9FF}"/>
              </a:ext>
            </a:extLst>
          </p:cNvPr>
          <p:cNvSpPr/>
          <p:nvPr/>
        </p:nvSpPr>
        <p:spPr>
          <a:xfrm>
            <a:off x="3626778" y="1839074"/>
            <a:ext cx="770561" cy="657546"/>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03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1A7E03-E450-DE9F-2562-6F1EE72F44CF}"/>
              </a:ext>
            </a:extLst>
          </p:cNvPr>
          <p:cNvPicPr>
            <a:picLocks noChangeAspect="1"/>
          </p:cNvPicPr>
          <p:nvPr/>
        </p:nvPicPr>
        <p:blipFill>
          <a:blip r:embed="rId2"/>
          <a:stretch>
            <a:fillRect/>
          </a:stretch>
        </p:blipFill>
        <p:spPr>
          <a:xfrm>
            <a:off x="186521" y="877813"/>
            <a:ext cx="8770957" cy="5102374"/>
          </a:xfrm>
          <a:prstGeom prst="rect">
            <a:avLst/>
          </a:prstGeom>
        </p:spPr>
      </p:pic>
      <p:sp>
        <p:nvSpPr>
          <p:cNvPr id="6" name="TextBox 5">
            <a:extLst>
              <a:ext uri="{FF2B5EF4-FFF2-40B4-BE49-F238E27FC236}">
                <a16:creationId xmlns:a16="http://schemas.microsoft.com/office/drawing/2014/main" id="{79B3ABDD-106D-D60E-A88A-B6031F895775}"/>
              </a:ext>
            </a:extLst>
          </p:cNvPr>
          <p:cNvSpPr txBox="1"/>
          <p:nvPr/>
        </p:nvSpPr>
        <p:spPr>
          <a:xfrm>
            <a:off x="509454" y="6181160"/>
            <a:ext cx="863454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Bretthauer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 Kaminski MF,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Løberg</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 et al. Population-Based Colonoscopy Screening for Colorectal Cancer: A Randomized Clinical Trial.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JAMA Intern Med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2016;176(7):894. doi: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10.1001/jamainternmed.2016.0960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927D0EB-E1B5-600C-12F1-6399C0967CBB}"/>
              </a:ext>
            </a:extLst>
          </p:cNvPr>
          <p:cNvSpPr/>
          <p:nvPr/>
        </p:nvSpPr>
        <p:spPr>
          <a:xfrm>
            <a:off x="3585681" y="1232899"/>
            <a:ext cx="3195263" cy="229113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19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EF6952-5E41-7343-4F7E-F7070941AE65}"/>
              </a:ext>
            </a:extLst>
          </p:cNvPr>
          <p:cNvPicPr>
            <a:picLocks noChangeAspect="1"/>
          </p:cNvPicPr>
          <p:nvPr/>
        </p:nvPicPr>
        <p:blipFill>
          <a:blip r:embed="rId2"/>
          <a:stretch>
            <a:fillRect/>
          </a:stretch>
        </p:blipFill>
        <p:spPr>
          <a:xfrm>
            <a:off x="472612" y="450274"/>
            <a:ext cx="8260422" cy="5750927"/>
          </a:xfrm>
          <a:prstGeom prst="rect">
            <a:avLst/>
          </a:prstGeom>
        </p:spPr>
      </p:pic>
      <p:sp>
        <p:nvSpPr>
          <p:cNvPr id="6" name="Rectangle: Rounded Corners 5">
            <a:extLst>
              <a:ext uri="{FF2B5EF4-FFF2-40B4-BE49-F238E27FC236}">
                <a16:creationId xmlns:a16="http://schemas.microsoft.com/office/drawing/2014/main" id="{010720A9-171D-61BF-43D3-E3F7A706B363}"/>
              </a:ext>
            </a:extLst>
          </p:cNvPr>
          <p:cNvSpPr/>
          <p:nvPr/>
        </p:nvSpPr>
        <p:spPr>
          <a:xfrm>
            <a:off x="1941815" y="3007761"/>
            <a:ext cx="1756881" cy="235535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2365750-FF37-BDB1-62F4-DA3B4CA231B6}"/>
              </a:ext>
            </a:extLst>
          </p:cNvPr>
          <p:cNvSpPr txBox="1"/>
          <p:nvPr/>
        </p:nvSpPr>
        <p:spPr>
          <a:xfrm>
            <a:off x="509454" y="6181160"/>
            <a:ext cx="863454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Bretthauer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 Kaminski MF,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Løberg</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 et al. Population-Based Colonoscopy Screening for Colorectal Cancer: A Randomized Clinical Trial.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JAMA Intern Med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2016;176(7):894. doi: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10.1001/jamainternmed.2016.0960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04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60B-48AD-E7DB-8897-FDEBC2C2AC2A}"/>
              </a:ext>
            </a:extLst>
          </p:cNvPr>
          <p:cNvPicPr>
            <a:picLocks noChangeAspect="1"/>
          </p:cNvPicPr>
          <p:nvPr/>
        </p:nvPicPr>
        <p:blipFill>
          <a:blip r:embed="rId2"/>
          <a:stretch>
            <a:fillRect/>
          </a:stretch>
        </p:blipFill>
        <p:spPr>
          <a:xfrm>
            <a:off x="2215870" y="803298"/>
            <a:ext cx="4712260" cy="6280594"/>
          </a:xfrm>
          <a:prstGeom prst="rect">
            <a:avLst/>
          </a:prstGeom>
          <a:ln>
            <a:solidFill>
              <a:schemeClr val="tx1"/>
            </a:solidFill>
          </a:ln>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3931524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F46EB9B-3E18-6ED7-65BA-490D7E46AA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84081" y="2675238"/>
            <a:ext cx="2705111" cy="2132441"/>
          </a:xfrm>
          <a:prstGeom prst="rect">
            <a:avLst/>
          </a:prstGeom>
        </p:spPr>
      </p:pic>
      <p:sp>
        <p:nvSpPr>
          <p:cNvPr id="9" name="TextBox 8">
            <a:extLst>
              <a:ext uri="{FF2B5EF4-FFF2-40B4-BE49-F238E27FC236}">
                <a16:creationId xmlns:a16="http://schemas.microsoft.com/office/drawing/2014/main" id="{2587EBE9-8D85-40E2-6B65-68B59B9CB875}"/>
              </a:ext>
            </a:extLst>
          </p:cNvPr>
          <p:cNvSpPr txBox="1"/>
          <p:nvPr/>
        </p:nvSpPr>
        <p:spPr>
          <a:xfrm>
            <a:off x="2934019" y="993762"/>
            <a:ext cx="327596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Custom Tool: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Relative Risk Ruler</a:t>
            </a:r>
          </a:p>
        </p:txBody>
      </p:sp>
    </p:spTree>
    <p:extLst>
      <p:ext uri="{BB962C8B-B14F-4D97-AF65-F5344CB8AC3E}">
        <p14:creationId xmlns:p14="http://schemas.microsoft.com/office/powerpoint/2010/main" val="2597770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A1D3EC-CCF1-FEB8-9EFB-027877EDC129}"/>
              </a:ext>
            </a:extLst>
          </p:cNvPr>
          <p:cNvSpPr txBox="1"/>
          <p:nvPr/>
        </p:nvSpPr>
        <p:spPr>
          <a:xfrm>
            <a:off x="2934019" y="993762"/>
            <a:ext cx="327596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Custom Tool: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Relative Risk Ruler</a:t>
            </a:r>
          </a:p>
        </p:txBody>
      </p:sp>
      <p:pic>
        <p:nvPicPr>
          <p:cNvPr id="3" name="Picture 2">
            <a:extLst>
              <a:ext uri="{FF2B5EF4-FFF2-40B4-BE49-F238E27FC236}">
                <a16:creationId xmlns:a16="http://schemas.microsoft.com/office/drawing/2014/main" id="{C21EDF23-BD56-56B4-9967-642FC26F7FB1}"/>
              </a:ext>
            </a:extLst>
          </p:cNvPr>
          <p:cNvPicPr>
            <a:picLocks noChangeAspect="1"/>
          </p:cNvPicPr>
          <p:nvPr/>
        </p:nvPicPr>
        <p:blipFill>
          <a:blip r:embed="rId2"/>
          <a:stretch>
            <a:fillRect/>
          </a:stretch>
        </p:blipFill>
        <p:spPr>
          <a:xfrm>
            <a:off x="1941917" y="1277636"/>
            <a:ext cx="5516801" cy="4814244"/>
          </a:xfrm>
          <a:prstGeom prst="rect">
            <a:avLst/>
          </a:prstGeom>
        </p:spPr>
      </p:pic>
    </p:spTree>
    <p:extLst>
      <p:ext uri="{BB962C8B-B14F-4D97-AF65-F5344CB8AC3E}">
        <p14:creationId xmlns:p14="http://schemas.microsoft.com/office/powerpoint/2010/main" val="4099798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BD09B-D910-9357-7268-59262A87E84C}"/>
              </a:ext>
            </a:extLst>
          </p:cNvPr>
          <p:cNvPicPr>
            <a:picLocks noChangeAspect="1"/>
          </p:cNvPicPr>
          <p:nvPr/>
        </p:nvPicPr>
        <p:blipFill>
          <a:blip r:embed="rId2"/>
          <a:stretch>
            <a:fillRect/>
          </a:stretch>
        </p:blipFill>
        <p:spPr>
          <a:xfrm>
            <a:off x="1227796" y="797984"/>
            <a:ext cx="6688408" cy="6060016"/>
          </a:xfrm>
          <a:prstGeom prst="rect">
            <a:avLst/>
          </a:prstGeom>
        </p:spPr>
      </p:pic>
      <p:pic>
        <p:nvPicPr>
          <p:cNvPr id="6" name="Graphic 5">
            <a:extLst>
              <a:ext uri="{FF2B5EF4-FFF2-40B4-BE49-F238E27FC236}">
                <a16:creationId xmlns:a16="http://schemas.microsoft.com/office/drawing/2014/main" id="{D79FF473-ABA1-A06B-8214-C44DF832D0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8825" y="2456330"/>
            <a:ext cx="5706517" cy="3780468"/>
          </a:xfrm>
          <a:prstGeom prst="rect">
            <a:avLst/>
          </a:prstGeom>
        </p:spPr>
      </p:pic>
      <p:sp>
        <p:nvSpPr>
          <p:cNvPr id="7" name="TextBox 6">
            <a:extLst>
              <a:ext uri="{FF2B5EF4-FFF2-40B4-BE49-F238E27FC236}">
                <a16:creationId xmlns:a16="http://schemas.microsoft.com/office/drawing/2014/main" id="{D4301955-B699-701A-8E4C-F56D895EDCD4}"/>
              </a:ext>
            </a:extLst>
          </p:cNvPr>
          <p:cNvSpPr txBox="1"/>
          <p:nvPr/>
        </p:nvSpPr>
        <p:spPr>
          <a:xfrm>
            <a:off x="3818428" y="1291442"/>
            <a:ext cx="1507144"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RR = 0.82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RRR = 18%</a:t>
            </a:r>
          </a:p>
        </p:txBody>
      </p:sp>
      <p:pic>
        <p:nvPicPr>
          <p:cNvPr id="9" name="Picture 8">
            <a:extLst>
              <a:ext uri="{FF2B5EF4-FFF2-40B4-BE49-F238E27FC236}">
                <a16:creationId xmlns:a16="http://schemas.microsoft.com/office/drawing/2014/main" id="{39F4CE3D-649B-F064-2EAE-1869FEE42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1859" y="1291442"/>
            <a:ext cx="691296" cy="619570"/>
          </a:xfrm>
          <a:prstGeom prst="rect">
            <a:avLst/>
          </a:prstGeom>
        </p:spPr>
      </p:pic>
      <p:sp>
        <p:nvSpPr>
          <p:cNvPr id="10" name="TextBox 9">
            <a:extLst>
              <a:ext uri="{FF2B5EF4-FFF2-40B4-BE49-F238E27FC236}">
                <a16:creationId xmlns:a16="http://schemas.microsoft.com/office/drawing/2014/main" id="{EFAFE10E-C2D0-5FC2-FF8D-884F635F005E}"/>
              </a:ext>
            </a:extLst>
          </p:cNvPr>
          <p:cNvSpPr txBox="1"/>
          <p:nvPr/>
        </p:nvSpPr>
        <p:spPr>
          <a:xfrm>
            <a:off x="3759684" y="502666"/>
            <a:ext cx="162217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As Randomized</a:t>
            </a:r>
            <a:endPar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42260A3-FA1A-0960-02EF-9301A06635F4}"/>
              </a:ext>
            </a:extLst>
          </p:cNvPr>
          <p:cNvGrpSpPr/>
          <p:nvPr/>
        </p:nvGrpSpPr>
        <p:grpSpPr>
          <a:xfrm>
            <a:off x="0" y="0"/>
            <a:ext cx="9144000" cy="6858000"/>
            <a:chOff x="0" y="0"/>
            <a:chExt cx="9144000" cy="6858000"/>
          </a:xfrm>
        </p:grpSpPr>
        <p:sp>
          <p:nvSpPr>
            <p:cNvPr id="3" name="Rectangle 2">
              <a:extLst>
                <a:ext uri="{FF2B5EF4-FFF2-40B4-BE49-F238E27FC236}">
                  <a16:creationId xmlns:a16="http://schemas.microsoft.com/office/drawing/2014/main" id="{A69C1154-D3E3-7FD6-2A56-382C633A3578}"/>
                </a:ext>
              </a:extLst>
            </p:cNvPr>
            <p:cNvSpPr/>
            <p:nvPr/>
          </p:nvSpPr>
          <p:spPr>
            <a:xfrm>
              <a:off x="0" y="0"/>
              <a:ext cx="8167955" cy="2381693"/>
            </a:xfrm>
            <a:prstGeom prst="rect">
              <a:avLst/>
            </a:prstGeom>
            <a:solidFill>
              <a:schemeClr val="bg1">
                <a:lumMod val="6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1EA5302-5497-A8D4-9A54-0C1359A7810E}"/>
                </a:ext>
              </a:extLst>
            </p:cNvPr>
            <p:cNvSpPr/>
            <p:nvPr/>
          </p:nvSpPr>
          <p:spPr>
            <a:xfrm>
              <a:off x="1" y="2381693"/>
              <a:ext cx="5198724" cy="4476307"/>
            </a:xfrm>
            <a:prstGeom prst="rect">
              <a:avLst/>
            </a:prstGeom>
            <a:solidFill>
              <a:schemeClr val="bg1">
                <a:lumMod val="6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DC1C55B-69AE-AE6F-43B9-2884A93C36D4}"/>
                </a:ext>
              </a:extLst>
            </p:cNvPr>
            <p:cNvSpPr/>
            <p:nvPr/>
          </p:nvSpPr>
          <p:spPr>
            <a:xfrm>
              <a:off x="5198726" y="4476307"/>
              <a:ext cx="2969229" cy="2381693"/>
            </a:xfrm>
            <a:prstGeom prst="rect">
              <a:avLst/>
            </a:prstGeom>
            <a:solidFill>
              <a:schemeClr val="bg1">
                <a:lumMod val="6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2FDCFBB-19D9-B2CF-BD2C-19093F80333C}"/>
                </a:ext>
              </a:extLst>
            </p:cNvPr>
            <p:cNvSpPr/>
            <p:nvPr/>
          </p:nvSpPr>
          <p:spPr>
            <a:xfrm>
              <a:off x="8167955" y="0"/>
              <a:ext cx="976045" cy="6858000"/>
            </a:xfrm>
            <a:prstGeom prst="rect">
              <a:avLst/>
            </a:prstGeom>
            <a:solidFill>
              <a:schemeClr val="bg1">
                <a:lumMod val="6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448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BA4F34-EE1A-BA52-A0C1-B05825817E4E}"/>
              </a:ext>
            </a:extLst>
          </p:cNvPr>
          <p:cNvPicPr>
            <a:picLocks noChangeAspect="1"/>
          </p:cNvPicPr>
          <p:nvPr/>
        </p:nvPicPr>
        <p:blipFill>
          <a:blip r:embed="rId4"/>
          <a:stretch>
            <a:fillRect/>
          </a:stretch>
        </p:blipFill>
        <p:spPr>
          <a:xfrm>
            <a:off x="1481137" y="1778907"/>
            <a:ext cx="6181725" cy="4752975"/>
          </a:xfrm>
          <a:prstGeom prst="rect">
            <a:avLst/>
          </a:prstGeom>
        </p:spPr>
      </p:pic>
      <p:pic>
        <p:nvPicPr>
          <p:cNvPr id="6" name="Graphic 5">
            <a:extLst>
              <a:ext uri="{FF2B5EF4-FFF2-40B4-BE49-F238E27FC236}">
                <a16:creationId xmlns:a16="http://schemas.microsoft.com/office/drawing/2014/main" id="{E0C6C93A-D119-FB5D-167B-4752908B90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41536" y="1830183"/>
            <a:ext cx="6080103" cy="4752975"/>
          </a:xfrm>
          <a:prstGeom prst="rect">
            <a:avLst/>
          </a:prstGeom>
        </p:spPr>
      </p:pic>
      <p:sp>
        <p:nvSpPr>
          <p:cNvPr id="7" name="TextBox 6">
            <a:extLst>
              <a:ext uri="{FF2B5EF4-FFF2-40B4-BE49-F238E27FC236}">
                <a16:creationId xmlns:a16="http://schemas.microsoft.com/office/drawing/2014/main" id="{DA5E98D0-BE83-7532-02C6-56BE713E7912}"/>
              </a:ext>
            </a:extLst>
          </p:cNvPr>
          <p:cNvSpPr txBox="1"/>
          <p:nvPr/>
        </p:nvSpPr>
        <p:spPr>
          <a:xfrm>
            <a:off x="3818427" y="1050462"/>
            <a:ext cx="1507144"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RR = 0.62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RRR = 38%</a:t>
            </a:r>
          </a:p>
        </p:txBody>
      </p:sp>
      <p:sp>
        <p:nvSpPr>
          <p:cNvPr id="8" name="TextBox 7">
            <a:extLst>
              <a:ext uri="{FF2B5EF4-FFF2-40B4-BE49-F238E27FC236}">
                <a16:creationId xmlns:a16="http://schemas.microsoft.com/office/drawing/2014/main" id="{89830940-E87B-0D57-9A6C-5C034F62F337}"/>
              </a:ext>
            </a:extLst>
          </p:cNvPr>
          <p:cNvSpPr txBox="1"/>
          <p:nvPr/>
        </p:nvSpPr>
        <p:spPr>
          <a:xfrm>
            <a:off x="2944564" y="502666"/>
            <a:ext cx="325242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As Randomized, incident cancers</a:t>
            </a:r>
            <a:endPar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 name="flitterbug">
            <a:hlinkClick r:id="" action="ppaction://media"/>
            <a:extLst>
              <a:ext uri="{FF2B5EF4-FFF2-40B4-BE49-F238E27FC236}">
                <a16:creationId xmlns:a16="http://schemas.microsoft.com/office/drawing/2014/main" id="{0513E3C6-5BA3-7CB0-ADD1-0854D462C50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15245" y="1570963"/>
            <a:ext cx="609600" cy="609600"/>
          </a:xfrm>
          <a:prstGeom prst="rect">
            <a:avLst/>
          </a:prstGeom>
        </p:spPr>
      </p:pic>
    </p:spTree>
    <p:extLst>
      <p:ext uri="{BB962C8B-B14F-4D97-AF65-F5344CB8AC3E}">
        <p14:creationId xmlns:p14="http://schemas.microsoft.com/office/powerpoint/2010/main" val="21580771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2"/>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BA4F34-EE1A-BA52-A0C1-B05825817E4E}"/>
              </a:ext>
            </a:extLst>
          </p:cNvPr>
          <p:cNvPicPr>
            <a:picLocks noChangeAspect="1"/>
          </p:cNvPicPr>
          <p:nvPr/>
        </p:nvPicPr>
        <p:blipFill>
          <a:blip r:embed="rId2"/>
          <a:stretch>
            <a:fillRect/>
          </a:stretch>
        </p:blipFill>
        <p:spPr>
          <a:xfrm>
            <a:off x="1481137" y="1778907"/>
            <a:ext cx="6181725" cy="4752975"/>
          </a:xfrm>
          <a:prstGeom prst="rect">
            <a:avLst/>
          </a:prstGeom>
        </p:spPr>
      </p:pic>
      <p:pic>
        <p:nvPicPr>
          <p:cNvPr id="6" name="Graphic 5">
            <a:extLst>
              <a:ext uri="{FF2B5EF4-FFF2-40B4-BE49-F238E27FC236}">
                <a16:creationId xmlns:a16="http://schemas.microsoft.com/office/drawing/2014/main" id="{E0C6C93A-D119-FB5D-167B-4752908B9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1536" y="1830183"/>
            <a:ext cx="6080103" cy="4752975"/>
          </a:xfrm>
          <a:prstGeom prst="rect">
            <a:avLst/>
          </a:prstGeom>
        </p:spPr>
      </p:pic>
      <p:sp>
        <p:nvSpPr>
          <p:cNvPr id="7" name="TextBox 6">
            <a:extLst>
              <a:ext uri="{FF2B5EF4-FFF2-40B4-BE49-F238E27FC236}">
                <a16:creationId xmlns:a16="http://schemas.microsoft.com/office/drawing/2014/main" id="{DA5E98D0-BE83-7532-02C6-56BE713E7912}"/>
              </a:ext>
            </a:extLst>
          </p:cNvPr>
          <p:cNvSpPr txBox="1"/>
          <p:nvPr/>
        </p:nvSpPr>
        <p:spPr>
          <a:xfrm>
            <a:off x="3818427" y="1050462"/>
            <a:ext cx="1507144"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RR = 0.62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RRR = 38%</a:t>
            </a:r>
          </a:p>
        </p:txBody>
      </p:sp>
      <p:sp>
        <p:nvSpPr>
          <p:cNvPr id="8" name="TextBox 7">
            <a:extLst>
              <a:ext uri="{FF2B5EF4-FFF2-40B4-BE49-F238E27FC236}">
                <a16:creationId xmlns:a16="http://schemas.microsoft.com/office/drawing/2014/main" id="{89830940-E87B-0D57-9A6C-5C034F62F337}"/>
              </a:ext>
            </a:extLst>
          </p:cNvPr>
          <p:cNvSpPr txBox="1"/>
          <p:nvPr/>
        </p:nvSpPr>
        <p:spPr>
          <a:xfrm>
            <a:off x="2944564" y="502666"/>
            <a:ext cx="325242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As Randomized, incident cancers</a:t>
            </a:r>
            <a:endPar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B5186D70-72D0-52FB-B891-FBCF0ED5C535}"/>
              </a:ext>
            </a:extLst>
          </p:cNvPr>
          <p:cNvGrpSpPr/>
          <p:nvPr/>
        </p:nvGrpSpPr>
        <p:grpSpPr>
          <a:xfrm>
            <a:off x="0" y="9291"/>
            <a:ext cx="9144000" cy="7274251"/>
            <a:chOff x="0" y="9291"/>
            <a:chExt cx="9144000" cy="7274251"/>
          </a:xfrm>
        </p:grpSpPr>
        <p:sp>
          <p:nvSpPr>
            <p:cNvPr id="3" name="Rectangle 2">
              <a:extLst>
                <a:ext uri="{FF2B5EF4-FFF2-40B4-BE49-F238E27FC236}">
                  <a16:creationId xmlns:a16="http://schemas.microsoft.com/office/drawing/2014/main" id="{696ED46E-8543-EE13-B022-0B5BDB810955}"/>
                </a:ext>
              </a:extLst>
            </p:cNvPr>
            <p:cNvSpPr/>
            <p:nvPr/>
          </p:nvSpPr>
          <p:spPr>
            <a:xfrm>
              <a:off x="0" y="9291"/>
              <a:ext cx="9144000" cy="7274251"/>
            </a:xfrm>
            <a:prstGeom prst="rect">
              <a:avLst/>
            </a:prstGeom>
            <a:solidFill>
              <a:schemeClr val="bg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hought Bubble: Cloud 3">
              <a:extLst>
                <a:ext uri="{FF2B5EF4-FFF2-40B4-BE49-F238E27FC236}">
                  <a16:creationId xmlns:a16="http://schemas.microsoft.com/office/drawing/2014/main" id="{E7B6B105-72D8-E035-01BF-5F21B097268B}"/>
                </a:ext>
              </a:extLst>
            </p:cNvPr>
            <p:cNvSpPr/>
            <p:nvPr/>
          </p:nvSpPr>
          <p:spPr>
            <a:xfrm>
              <a:off x="401652" y="402397"/>
              <a:ext cx="7375021" cy="5529129"/>
            </a:xfrm>
            <a:prstGeom prst="cloudCallout">
              <a:avLst>
                <a:gd name="adj1" fmla="val 45434"/>
                <a:gd name="adj2" fmla="val 59718"/>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3242F5F-1D97-A935-1E8B-0015070515CB}"/>
                </a:ext>
              </a:extLst>
            </p:cNvPr>
            <p:cNvSpPr txBox="1"/>
            <p:nvPr/>
          </p:nvSpPr>
          <p:spPr>
            <a:xfrm>
              <a:off x="1077216" y="1255604"/>
              <a:ext cx="5665862" cy="3822713"/>
            </a:xfrm>
            <a:prstGeom prst="rect">
              <a:avLst/>
            </a:prstGeom>
            <a:noFill/>
          </p:spPr>
          <p:txBody>
            <a:bodyPr wrap="square" rtlCol="0">
              <a:spAutoFit/>
            </a:bodyPr>
            <a:lstStyle/>
            <a:p>
              <a:pPr marL="0" marR="0" lvl="0" indent="0" algn="ctr" defTabSz="457200" rtl="0" eaLnBrk="1" fontAlgn="auto" latinLnBrk="0" hangingPunct="1">
                <a:lnSpc>
                  <a:spcPct val="12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 the group randomized to screening, 42% of the mucosa was inspected.  This was associated with a 38% decrease in incident CRC.</a:t>
              </a:r>
            </a:p>
            <a:p>
              <a:pPr marL="0" marR="0" lvl="0" indent="0" algn="ctr" defTabSz="457200" rtl="0" eaLnBrk="1" fontAlgn="auto" latinLnBrk="0" hangingPunct="1">
                <a:lnSpc>
                  <a:spcPct val="125000"/>
                </a:lnSpc>
                <a:spcBef>
                  <a:spcPts val="0"/>
                </a:spcBef>
                <a:spcAft>
                  <a:spcPts val="0"/>
                </a:spcAft>
                <a:buClrTx/>
                <a:buSzTx/>
                <a:buFontTx/>
                <a:buNone/>
                <a:tabLst/>
                <a:defRPr/>
              </a:pPr>
              <a:endParaRPr lang="en-US" sz="2800" dirty="0">
                <a:solidFill>
                  <a:prstClr val="black"/>
                </a:solidFill>
                <a:latin typeface="Calibri" panose="020F0502020204030204"/>
              </a:endParaRPr>
            </a:p>
            <a:p>
              <a:pPr marL="0" marR="0" lvl="0" indent="0" algn="ctr" defTabSz="457200" rtl="0" eaLnBrk="1" fontAlgn="auto" latinLnBrk="0" hangingPunct="1">
                <a:lnSpc>
                  <a:spcPct val="125000"/>
                </a:lnSpc>
                <a:spcBef>
                  <a:spcPts val="0"/>
                </a:spcBef>
                <a:spcAft>
                  <a:spcPts val="0"/>
                </a:spcAft>
                <a:buClrTx/>
                <a:buSzTx/>
                <a:buFontTx/>
                <a:buNone/>
                <a:tabLst/>
                <a:defRPr/>
              </a:pPr>
              <a:r>
                <a:rPr lang="en-US" sz="2800" dirty="0">
                  <a:solidFill>
                    <a:prstClr val="black"/>
                  </a:solidFill>
                  <a:latin typeface="Calibri" panose="020F0502020204030204"/>
                </a:rPr>
                <a:t>Might that indicate 90% effectiveness?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8241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EAD2F5-7D29-13D0-AF2A-501240EDFB66}"/>
              </a:ext>
            </a:extLst>
          </p:cNvPr>
          <p:cNvPicPr>
            <a:picLocks noChangeAspect="1"/>
          </p:cNvPicPr>
          <p:nvPr/>
        </p:nvPicPr>
        <p:blipFill>
          <a:blip r:embed="rId2"/>
          <a:stretch>
            <a:fillRect/>
          </a:stretch>
        </p:blipFill>
        <p:spPr>
          <a:xfrm>
            <a:off x="2285931" y="1414007"/>
            <a:ext cx="4572137" cy="4449747"/>
          </a:xfrm>
          <a:prstGeom prst="rect">
            <a:avLst/>
          </a:prstGeom>
        </p:spPr>
      </p:pic>
      <p:sp>
        <p:nvSpPr>
          <p:cNvPr id="6" name="TextBox 5">
            <a:extLst>
              <a:ext uri="{FF2B5EF4-FFF2-40B4-BE49-F238E27FC236}">
                <a16:creationId xmlns:a16="http://schemas.microsoft.com/office/drawing/2014/main" id="{FD351862-57A6-D900-BCB9-F1199778B36A}"/>
              </a:ext>
            </a:extLst>
          </p:cNvPr>
          <p:cNvSpPr txBox="1"/>
          <p:nvPr/>
        </p:nvSpPr>
        <p:spPr>
          <a:xfrm>
            <a:off x="1359498" y="5992845"/>
            <a:ext cx="75715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Konishi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Morson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BC. Pathology of colorectal adenomas: 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colonoscopic</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survey.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J Clin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Pathol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1982;35(8):830-841. doi: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10.1136/jcp.35.8.830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273669-9526-F887-858C-E3D0E275B5F5}"/>
              </a:ext>
            </a:extLst>
          </p:cNvPr>
          <p:cNvSpPr>
            <a:spLocks noGrp="1"/>
          </p:cNvSpPr>
          <p:nvPr>
            <p:ph type="title"/>
          </p:nvPr>
        </p:nvSpPr>
        <p:spPr>
          <a:xfrm>
            <a:off x="0" y="577938"/>
            <a:ext cx="9144000" cy="968374"/>
          </a:xfrm>
        </p:spPr>
        <p:txBody>
          <a:bodyPr>
            <a:normAutofit/>
          </a:bodyPr>
          <a:lstStyle/>
          <a:p>
            <a:pPr algn="ctr"/>
            <a:r>
              <a:rPr lang="en-US" sz="4000" dirty="0"/>
              <a:t>1950 – 1970:  Evidence Accumulates</a:t>
            </a:r>
          </a:p>
        </p:txBody>
      </p:sp>
      <p:sp>
        <p:nvSpPr>
          <p:cNvPr id="3" name="TextBox 2">
            <a:extLst>
              <a:ext uri="{FF2B5EF4-FFF2-40B4-BE49-F238E27FC236}">
                <a16:creationId xmlns:a16="http://schemas.microsoft.com/office/drawing/2014/main" id="{12C75599-1AC3-E18B-5DB0-4BA2C52C95BA}"/>
              </a:ext>
            </a:extLst>
          </p:cNvPr>
          <p:cNvSpPr txBox="1"/>
          <p:nvPr/>
        </p:nvSpPr>
        <p:spPr>
          <a:xfrm>
            <a:off x="3184953" y="0"/>
            <a:ext cx="2774094" cy="461665"/>
          </a:xfrm>
          <a:prstGeom prst="rect">
            <a:avLst/>
          </a:prstGeom>
          <a:noFill/>
        </p:spPr>
        <p:txBody>
          <a:bodyPr wrap="none" rtlCol="0">
            <a:spAutoFit/>
          </a:bodyPr>
          <a:lstStyle/>
          <a:p>
            <a:pPr algn="ctr"/>
            <a:r>
              <a:rPr lang="en-US" sz="2400" dirty="0">
                <a:solidFill>
                  <a:srgbClr val="007FDE"/>
                </a:solidFill>
              </a:rPr>
              <a:t>National Polyp Study</a:t>
            </a:r>
          </a:p>
        </p:txBody>
      </p:sp>
    </p:spTree>
    <p:extLst>
      <p:ext uri="{BB962C8B-B14F-4D97-AF65-F5344CB8AC3E}">
        <p14:creationId xmlns:p14="http://schemas.microsoft.com/office/powerpoint/2010/main" val="3205347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BF8E7A-B89F-BB83-2851-EDDBB1B29878}"/>
              </a:ext>
            </a:extLst>
          </p:cNvPr>
          <p:cNvPicPr>
            <a:picLocks noChangeAspect="1"/>
          </p:cNvPicPr>
          <p:nvPr/>
        </p:nvPicPr>
        <p:blipFill>
          <a:blip r:embed="rId2"/>
          <a:stretch>
            <a:fillRect/>
          </a:stretch>
        </p:blipFill>
        <p:spPr>
          <a:xfrm>
            <a:off x="1561023" y="885931"/>
            <a:ext cx="5914598" cy="8367626"/>
          </a:xfrm>
          <a:prstGeom prst="rect">
            <a:avLst/>
          </a:prstGeom>
          <a:ln w="127000" cap="rnd">
            <a:solidFill>
              <a:srgbClr val="FFFFFF"/>
            </a:solidFill>
          </a:ln>
          <a:effectLst>
            <a:outerShdw blurRad="50800" dist="38100" dir="2700000" sx="101000" sy="101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73698421"/>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422FC0-8A44-90C1-A208-A43E92C06FEA}"/>
              </a:ext>
            </a:extLst>
          </p:cNvPr>
          <p:cNvPicPr>
            <a:picLocks noChangeAspect="1"/>
          </p:cNvPicPr>
          <p:nvPr/>
        </p:nvPicPr>
        <p:blipFill>
          <a:blip r:embed="rId2"/>
          <a:stretch>
            <a:fillRect/>
          </a:stretch>
        </p:blipFill>
        <p:spPr>
          <a:xfrm>
            <a:off x="652494" y="463323"/>
            <a:ext cx="8138580" cy="6250298"/>
          </a:xfrm>
          <a:prstGeom prst="rect">
            <a:avLst/>
          </a:prstGeom>
        </p:spPr>
      </p:pic>
      <p:grpSp>
        <p:nvGrpSpPr>
          <p:cNvPr id="10" name="Group 9">
            <a:extLst>
              <a:ext uri="{FF2B5EF4-FFF2-40B4-BE49-F238E27FC236}">
                <a16:creationId xmlns:a16="http://schemas.microsoft.com/office/drawing/2014/main" id="{66A0299C-AD79-0782-2195-ADA19FE4F2F1}"/>
              </a:ext>
            </a:extLst>
          </p:cNvPr>
          <p:cNvGrpSpPr/>
          <p:nvPr/>
        </p:nvGrpSpPr>
        <p:grpSpPr>
          <a:xfrm>
            <a:off x="0" y="0"/>
            <a:ext cx="9144000" cy="6858000"/>
            <a:chOff x="0" y="0"/>
            <a:chExt cx="9144000" cy="6858000"/>
          </a:xfrm>
        </p:grpSpPr>
        <p:sp>
          <p:nvSpPr>
            <p:cNvPr id="6" name="Rectangle 5">
              <a:extLst>
                <a:ext uri="{FF2B5EF4-FFF2-40B4-BE49-F238E27FC236}">
                  <a16:creationId xmlns:a16="http://schemas.microsoft.com/office/drawing/2014/main" id="{C66E359A-5E9C-2FD9-130F-1E7B3E54B595}"/>
                </a:ext>
              </a:extLst>
            </p:cNvPr>
            <p:cNvSpPr/>
            <p:nvPr/>
          </p:nvSpPr>
          <p:spPr>
            <a:xfrm>
              <a:off x="0" y="0"/>
              <a:ext cx="8580474" cy="2381693"/>
            </a:xfrm>
            <a:prstGeom prst="rect">
              <a:avLst/>
            </a:prstGeom>
            <a:solidFill>
              <a:schemeClr val="bg1">
                <a:lumMod val="6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4761197-6B87-4668-B9B9-70364D1DCCE9}"/>
                </a:ext>
              </a:extLst>
            </p:cNvPr>
            <p:cNvSpPr/>
            <p:nvPr/>
          </p:nvSpPr>
          <p:spPr>
            <a:xfrm>
              <a:off x="0" y="2381693"/>
              <a:ext cx="5465135" cy="4476307"/>
            </a:xfrm>
            <a:prstGeom prst="rect">
              <a:avLst/>
            </a:prstGeom>
            <a:solidFill>
              <a:schemeClr val="bg1">
                <a:lumMod val="6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9869218-4649-6351-8529-379A486CB5BE}"/>
                </a:ext>
              </a:extLst>
            </p:cNvPr>
            <p:cNvSpPr/>
            <p:nvPr/>
          </p:nvSpPr>
          <p:spPr>
            <a:xfrm>
              <a:off x="5465134" y="4097079"/>
              <a:ext cx="3115339" cy="2760921"/>
            </a:xfrm>
            <a:prstGeom prst="rect">
              <a:avLst/>
            </a:prstGeom>
            <a:solidFill>
              <a:schemeClr val="bg1">
                <a:lumMod val="6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342404B-E299-6946-C522-554E36BDF5B2}"/>
                </a:ext>
              </a:extLst>
            </p:cNvPr>
            <p:cNvSpPr/>
            <p:nvPr/>
          </p:nvSpPr>
          <p:spPr>
            <a:xfrm>
              <a:off x="8580473" y="0"/>
              <a:ext cx="563527" cy="6858000"/>
            </a:xfrm>
            <a:prstGeom prst="rect">
              <a:avLst/>
            </a:prstGeom>
            <a:solidFill>
              <a:schemeClr val="bg1">
                <a:lumMod val="6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2352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204BBB-87C4-F6AD-DDA1-095EC34C88E3}"/>
              </a:ext>
            </a:extLst>
          </p:cNvPr>
          <p:cNvPicPr>
            <a:picLocks noChangeAspect="1"/>
          </p:cNvPicPr>
          <p:nvPr/>
        </p:nvPicPr>
        <p:blipFill>
          <a:blip r:embed="rId4"/>
          <a:stretch>
            <a:fillRect/>
          </a:stretch>
        </p:blipFill>
        <p:spPr>
          <a:xfrm>
            <a:off x="0" y="1942397"/>
            <a:ext cx="9144000" cy="5331854"/>
          </a:xfrm>
          <a:prstGeom prst="rect">
            <a:avLst/>
          </a:prstGeom>
        </p:spPr>
      </p:pic>
      <p:sp>
        <p:nvSpPr>
          <p:cNvPr id="9" name="TextBox 8">
            <a:extLst>
              <a:ext uri="{FF2B5EF4-FFF2-40B4-BE49-F238E27FC236}">
                <a16:creationId xmlns:a16="http://schemas.microsoft.com/office/drawing/2014/main" id="{F89B077A-3236-4AC3-C467-019F72FF9E45}"/>
              </a:ext>
            </a:extLst>
          </p:cNvPr>
          <p:cNvSpPr txBox="1"/>
          <p:nvPr/>
        </p:nvSpPr>
        <p:spPr>
          <a:xfrm>
            <a:off x="3088486" y="502666"/>
            <a:ext cx="296459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Per protocol, incident cancers</a:t>
            </a:r>
            <a:endPar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E124841-BF77-180E-E678-5821467EB9B4}"/>
              </a:ext>
            </a:extLst>
          </p:cNvPr>
          <p:cNvSpPr txBox="1"/>
          <p:nvPr/>
        </p:nvSpPr>
        <p:spPr>
          <a:xfrm>
            <a:off x="3818427" y="1349566"/>
            <a:ext cx="1507144"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RR = 0.46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RRR = 54%</a:t>
            </a:r>
          </a:p>
        </p:txBody>
      </p:sp>
      <p:pic>
        <p:nvPicPr>
          <p:cNvPr id="2" name="flitterbug">
            <a:hlinkClick r:id="" action="ppaction://media"/>
            <a:extLst>
              <a:ext uri="{FF2B5EF4-FFF2-40B4-BE49-F238E27FC236}">
                <a16:creationId xmlns:a16="http://schemas.microsoft.com/office/drawing/2014/main" id="{FAABE03A-3CFA-6E56-8F34-EBB676EF36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15245" y="1570963"/>
            <a:ext cx="609600" cy="609600"/>
          </a:xfrm>
          <a:prstGeom prst="rect">
            <a:avLst/>
          </a:prstGeom>
        </p:spPr>
      </p:pic>
      <p:pic>
        <p:nvPicPr>
          <p:cNvPr id="4" name="Graphic 3">
            <a:extLst>
              <a:ext uri="{FF2B5EF4-FFF2-40B4-BE49-F238E27FC236}">
                <a16:creationId xmlns:a16="http://schemas.microsoft.com/office/drawing/2014/main" id="{8A5008AD-5948-702A-5017-7286F199D8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1400" y="3005959"/>
            <a:ext cx="4655207" cy="3868974"/>
          </a:xfrm>
          <a:prstGeom prst="rect">
            <a:avLst/>
          </a:prstGeom>
        </p:spPr>
      </p:pic>
      <p:grpSp>
        <p:nvGrpSpPr>
          <p:cNvPr id="6" name="Group 5">
            <a:extLst>
              <a:ext uri="{FF2B5EF4-FFF2-40B4-BE49-F238E27FC236}">
                <a16:creationId xmlns:a16="http://schemas.microsoft.com/office/drawing/2014/main" id="{2E519376-400E-EB72-BC17-950D4F98565F}"/>
              </a:ext>
            </a:extLst>
          </p:cNvPr>
          <p:cNvGrpSpPr/>
          <p:nvPr/>
        </p:nvGrpSpPr>
        <p:grpSpPr>
          <a:xfrm>
            <a:off x="0" y="9291"/>
            <a:ext cx="9144000" cy="7274251"/>
            <a:chOff x="0" y="9291"/>
            <a:chExt cx="9144000" cy="7274251"/>
          </a:xfrm>
        </p:grpSpPr>
        <p:sp>
          <p:nvSpPr>
            <p:cNvPr id="18" name="Rectangle 17">
              <a:extLst>
                <a:ext uri="{FF2B5EF4-FFF2-40B4-BE49-F238E27FC236}">
                  <a16:creationId xmlns:a16="http://schemas.microsoft.com/office/drawing/2014/main" id="{73AE195C-FB04-764F-6D10-74B612204EF5}"/>
                </a:ext>
              </a:extLst>
            </p:cNvPr>
            <p:cNvSpPr/>
            <p:nvPr/>
          </p:nvSpPr>
          <p:spPr>
            <a:xfrm>
              <a:off x="0" y="9291"/>
              <a:ext cx="9144000" cy="7274251"/>
            </a:xfrm>
            <a:prstGeom prst="rect">
              <a:avLst/>
            </a:prstGeom>
            <a:solidFill>
              <a:schemeClr val="bg1">
                <a:alpha val="6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hought Bubble: Cloud 14">
              <a:extLst>
                <a:ext uri="{FF2B5EF4-FFF2-40B4-BE49-F238E27FC236}">
                  <a16:creationId xmlns:a16="http://schemas.microsoft.com/office/drawing/2014/main" id="{7920BB90-3A1C-11DF-37A3-0D6827DECC8F}"/>
                </a:ext>
              </a:extLst>
            </p:cNvPr>
            <p:cNvSpPr/>
            <p:nvPr/>
          </p:nvSpPr>
          <p:spPr>
            <a:xfrm>
              <a:off x="401652" y="402397"/>
              <a:ext cx="7375021" cy="5529129"/>
            </a:xfrm>
            <a:prstGeom prst="cloudCallout">
              <a:avLst>
                <a:gd name="adj1" fmla="val 45434"/>
                <a:gd name="adj2" fmla="val 59718"/>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7FDB793-219D-3435-3B42-F9E5F0156384}"/>
                </a:ext>
              </a:extLst>
            </p:cNvPr>
            <p:cNvSpPr txBox="1"/>
            <p:nvPr/>
          </p:nvSpPr>
          <p:spPr>
            <a:xfrm>
              <a:off x="1077216" y="1255604"/>
              <a:ext cx="5665862" cy="3822713"/>
            </a:xfrm>
            <a:prstGeom prst="rect">
              <a:avLst/>
            </a:prstGeom>
            <a:noFill/>
          </p:spPr>
          <p:txBody>
            <a:bodyPr wrap="square" rtlCol="0">
              <a:spAutoFit/>
            </a:bodyPr>
            <a:lstStyle/>
            <a:p>
              <a:pPr marL="0" marR="0" lvl="0" indent="0" algn="ctr" defTabSz="457200" rtl="0" eaLnBrk="1" fontAlgn="auto" latinLnBrk="0" hangingPunct="1">
                <a:lnSpc>
                  <a:spcPct val="125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Per protocol analysis is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usually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 OVER-estimate because the non-participants have worse outcomes than the controls, implying that the participants were destined to have a better outcomes.  But here we see the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opposite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42857539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94" fill="hold"/>
                                        <p:tgtEl>
                                          <p:spTgt spid="2"/>
                                        </p:tgtEl>
                                      </p:cBhvr>
                                    </p:cmd>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204BBB-87C4-F6AD-DDA1-095EC34C88E3}"/>
              </a:ext>
            </a:extLst>
          </p:cNvPr>
          <p:cNvPicPr>
            <a:picLocks noChangeAspect="1"/>
          </p:cNvPicPr>
          <p:nvPr/>
        </p:nvPicPr>
        <p:blipFill>
          <a:blip r:embed="rId2"/>
          <a:stretch>
            <a:fillRect/>
          </a:stretch>
        </p:blipFill>
        <p:spPr>
          <a:xfrm>
            <a:off x="0" y="1942397"/>
            <a:ext cx="9144000" cy="5331854"/>
          </a:xfrm>
          <a:prstGeom prst="rect">
            <a:avLst/>
          </a:prstGeom>
        </p:spPr>
      </p:pic>
      <p:sp>
        <p:nvSpPr>
          <p:cNvPr id="9" name="TextBox 8">
            <a:extLst>
              <a:ext uri="{FF2B5EF4-FFF2-40B4-BE49-F238E27FC236}">
                <a16:creationId xmlns:a16="http://schemas.microsoft.com/office/drawing/2014/main" id="{F89B077A-3236-4AC3-C467-019F72FF9E45}"/>
              </a:ext>
            </a:extLst>
          </p:cNvPr>
          <p:cNvSpPr txBox="1"/>
          <p:nvPr/>
        </p:nvSpPr>
        <p:spPr>
          <a:xfrm>
            <a:off x="3088486" y="502666"/>
            <a:ext cx="296459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Per protocol, incident cancers</a:t>
            </a:r>
            <a:endPar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E124841-BF77-180E-E678-5821467EB9B4}"/>
              </a:ext>
            </a:extLst>
          </p:cNvPr>
          <p:cNvSpPr txBox="1"/>
          <p:nvPr/>
        </p:nvSpPr>
        <p:spPr>
          <a:xfrm>
            <a:off x="1152526" y="1222630"/>
            <a:ext cx="1507144"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RR = 0.45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RRR = 55%</a:t>
            </a:r>
          </a:p>
        </p:txBody>
      </p:sp>
      <p:grpSp>
        <p:nvGrpSpPr>
          <p:cNvPr id="14" name="Group 13">
            <a:extLst>
              <a:ext uri="{FF2B5EF4-FFF2-40B4-BE49-F238E27FC236}">
                <a16:creationId xmlns:a16="http://schemas.microsoft.com/office/drawing/2014/main" id="{EC097A83-CF5B-8339-5774-1058453F4A3E}"/>
              </a:ext>
            </a:extLst>
          </p:cNvPr>
          <p:cNvGrpSpPr/>
          <p:nvPr/>
        </p:nvGrpSpPr>
        <p:grpSpPr>
          <a:xfrm>
            <a:off x="2829045" y="1222630"/>
            <a:ext cx="2281727" cy="923615"/>
            <a:chOff x="5494946" y="1349566"/>
            <a:chExt cx="2281727" cy="923615"/>
          </a:xfrm>
        </p:grpSpPr>
        <p:sp>
          <p:nvSpPr>
            <p:cNvPr id="11" name="TextBox 10">
              <a:extLst>
                <a:ext uri="{FF2B5EF4-FFF2-40B4-BE49-F238E27FC236}">
                  <a16:creationId xmlns:a16="http://schemas.microsoft.com/office/drawing/2014/main" id="{EB86A10F-14D9-4DDE-E740-A520E6270685}"/>
                </a:ext>
              </a:extLst>
            </p:cNvPr>
            <p:cNvSpPr txBox="1"/>
            <p:nvPr/>
          </p:nvSpPr>
          <p:spPr>
            <a:xfrm>
              <a:off x="5896598" y="1626707"/>
              <a:ext cx="1880075" cy="369332"/>
            </a:xfrm>
            <a:prstGeom prst="rect">
              <a:avLst/>
            </a:prstGeom>
            <a:solidFill>
              <a:srgbClr val="FFFF00"/>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Under-estimate !</a:t>
              </a:r>
            </a:p>
          </p:txBody>
        </p:sp>
        <p:sp>
          <p:nvSpPr>
            <p:cNvPr id="13" name="Right Brace 12">
              <a:extLst>
                <a:ext uri="{FF2B5EF4-FFF2-40B4-BE49-F238E27FC236}">
                  <a16:creationId xmlns:a16="http://schemas.microsoft.com/office/drawing/2014/main" id="{7EEF8802-B0E2-6D8B-8D98-9666893A1E4F}"/>
                </a:ext>
              </a:extLst>
            </p:cNvPr>
            <p:cNvSpPr/>
            <p:nvPr/>
          </p:nvSpPr>
          <p:spPr>
            <a:xfrm>
              <a:off x="5494946" y="1349566"/>
              <a:ext cx="333286" cy="9236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41A5E720-639A-3EED-085E-96B66DA2F8BA}"/>
              </a:ext>
            </a:extLst>
          </p:cNvPr>
          <p:cNvGrpSpPr/>
          <p:nvPr/>
        </p:nvGrpSpPr>
        <p:grpSpPr>
          <a:xfrm>
            <a:off x="1232136" y="2028172"/>
            <a:ext cx="7244625" cy="4466631"/>
            <a:chOff x="1232136" y="2028172"/>
            <a:chExt cx="7244625" cy="4466631"/>
          </a:xfrm>
        </p:grpSpPr>
        <p:sp>
          <p:nvSpPr>
            <p:cNvPr id="8" name="TextBox 7">
              <a:extLst>
                <a:ext uri="{FF2B5EF4-FFF2-40B4-BE49-F238E27FC236}">
                  <a16:creationId xmlns:a16="http://schemas.microsoft.com/office/drawing/2014/main" id="{53ABC96B-C29B-A98E-3319-2142A8247ACD}"/>
                </a:ext>
              </a:extLst>
            </p:cNvPr>
            <p:cNvSpPr txBox="1"/>
            <p:nvPr/>
          </p:nvSpPr>
          <p:spPr>
            <a:xfrm>
              <a:off x="5465359" y="2028172"/>
              <a:ext cx="301140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Participants (sham procedure)</a:t>
              </a:r>
            </a:p>
          </p:txBody>
        </p:sp>
        <p:grpSp>
          <p:nvGrpSpPr>
            <p:cNvPr id="18" name="Group 17">
              <a:extLst>
                <a:ext uri="{FF2B5EF4-FFF2-40B4-BE49-F238E27FC236}">
                  <a16:creationId xmlns:a16="http://schemas.microsoft.com/office/drawing/2014/main" id="{36EB4122-352B-C5AF-262A-230A65768955}"/>
                </a:ext>
              </a:extLst>
            </p:cNvPr>
            <p:cNvGrpSpPr/>
            <p:nvPr/>
          </p:nvGrpSpPr>
          <p:grpSpPr>
            <a:xfrm>
              <a:off x="1232136" y="2158945"/>
              <a:ext cx="4197743" cy="4335858"/>
              <a:chOff x="1232136" y="2158945"/>
              <a:chExt cx="4197743" cy="4335858"/>
            </a:xfrm>
          </p:grpSpPr>
          <p:cxnSp>
            <p:nvCxnSpPr>
              <p:cNvPr id="3" name="Straight Connector 2">
                <a:extLst>
                  <a:ext uri="{FF2B5EF4-FFF2-40B4-BE49-F238E27FC236}">
                    <a16:creationId xmlns:a16="http://schemas.microsoft.com/office/drawing/2014/main" id="{7DFB721E-3D39-4364-DD50-E51A26618BFB}"/>
                  </a:ext>
                </a:extLst>
              </p:cNvPr>
              <p:cNvCxnSpPr>
                <a:cxnSpLocks/>
              </p:cNvCxnSpPr>
              <p:nvPr/>
            </p:nvCxnSpPr>
            <p:spPr>
              <a:xfrm flipV="1">
                <a:off x="1232136" y="2219539"/>
                <a:ext cx="4132680" cy="4275264"/>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4370483-DEF1-3C34-62BA-2AC3DEF7923E}"/>
                  </a:ext>
                </a:extLst>
              </p:cNvPr>
              <p:cNvSpPr/>
              <p:nvPr/>
            </p:nvSpPr>
            <p:spPr>
              <a:xfrm>
                <a:off x="5314430" y="2158945"/>
                <a:ext cx="115449" cy="119404"/>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4" name="Graphic 3">
            <a:extLst>
              <a:ext uri="{FF2B5EF4-FFF2-40B4-BE49-F238E27FC236}">
                <a16:creationId xmlns:a16="http://schemas.microsoft.com/office/drawing/2014/main" id="{28B62AD7-9746-BE7F-7BFE-A4F075DAFC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400" y="3005959"/>
            <a:ext cx="4655207" cy="3868974"/>
          </a:xfrm>
          <a:prstGeom prst="rect">
            <a:avLst/>
          </a:prstGeom>
        </p:spPr>
      </p:pic>
    </p:spTree>
    <p:extLst>
      <p:ext uri="{BB962C8B-B14F-4D97-AF65-F5344CB8AC3E}">
        <p14:creationId xmlns:p14="http://schemas.microsoft.com/office/powerpoint/2010/main" val="32282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204BBB-87C4-F6AD-DDA1-095EC34C88E3}"/>
              </a:ext>
            </a:extLst>
          </p:cNvPr>
          <p:cNvPicPr>
            <a:picLocks noChangeAspect="1"/>
          </p:cNvPicPr>
          <p:nvPr/>
        </p:nvPicPr>
        <p:blipFill>
          <a:blip r:embed="rId2"/>
          <a:stretch>
            <a:fillRect/>
          </a:stretch>
        </p:blipFill>
        <p:spPr>
          <a:xfrm>
            <a:off x="0" y="1942397"/>
            <a:ext cx="9144000" cy="5331854"/>
          </a:xfrm>
          <a:prstGeom prst="rect">
            <a:avLst/>
          </a:prstGeom>
        </p:spPr>
      </p:pic>
      <p:sp>
        <p:nvSpPr>
          <p:cNvPr id="9" name="TextBox 8">
            <a:extLst>
              <a:ext uri="{FF2B5EF4-FFF2-40B4-BE49-F238E27FC236}">
                <a16:creationId xmlns:a16="http://schemas.microsoft.com/office/drawing/2014/main" id="{F89B077A-3236-4AC3-C467-019F72FF9E45}"/>
              </a:ext>
            </a:extLst>
          </p:cNvPr>
          <p:cNvSpPr txBox="1"/>
          <p:nvPr/>
        </p:nvSpPr>
        <p:spPr>
          <a:xfrm>
            <a:off x="3088486" y="502666"/>
            <a:ext cx="296459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Per protocol, incident cancers</a:t>
            </a:r>
            <a:endPar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E124841-BF77-180E-E678-5821467EB9B4}"/>
              </a:ext>
            </a:extLst>
          </p:cNvPr>
          <p:cNvSpPr txBox="1"/>
          <p:nvPr/>
        </p:nvSpPr>
        <p:spPr>
          <a:xfrm>
            <a:off x="1152526" y="1222630"/>
            <a:ext cx="1507144"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RR = </a:t>
            </a:r>
            <a:r>
              <a:rPr kumimoji="0" lang="en-US" sz="2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0.35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RRR = </a:t>
            </a:r>
            <a:r>
              <a:rPr kumimoji="0" lang="en-US" sz="24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65%</a:t>
            </a:r>
          </a:p>
        </p:txBody>
      </p:sp>
      <p:grpSp>
        <p:nvGrpSpPr>
          <p:cNvPr id="19" name="Group 18">
            <a:extLst>
              <a:ext uri="{FF2B5EF4-FFF2-40B4-BE49-F238E27FC236}">
                <a16:creationId xmlns:a16="http://schemas.microsoft.com/office/drawing/2014/main" id="{41A5E720-639A-3EED-085E-96B66DA2F8BA}"/>
              </a:ext>
            </a:extLst>
          </p:cNvPr>
          <p:cNvGrpSpPr/>
          <p:nvPr/>
        </p:nvGrpSpPr>
        <p:grpSpPr>
          <a:xfrm>
            <a:off x="1232136" y="2028172"/>
            <a:ext cx="7244625" cy="4466631"/>
            <a:chOff x="1232136" y="2028172"/>
            <a:chExt cx="7244625" cy="4466631"/>
          </a:xfrm>
        </p:grpSpPr>
        <p:sp>
          <p:nvSpPr>
            <p:cNvPr id="8" name="TextBox 7">
              <a:extLst>
                <a:ext uri="{FF2B5EF4-FFF2-40B4-BE49-F238E27FC236}">
                  <a16:creationId xmlns:a16="http://schemas.microsoft.com/office/drawing/2014/main" id="{53ABC96B-C29B-A98E-3319-2142A8247ACD}"/>
                </a:ext>
              </a:extLst>
            </p:cNvPr>
            <p:cNvSpPr txBox="1"/>
            <p:nvPr/>
          </p:nvSpPr>
          <p:spPr>
            <a:xfrm>
              <a:off x="5465359" y="2028172"/>
              <a:ext cx="301140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Participants (sham procedure)</a:t>
              </a:r>
            </a:p>
          </p:txBody>
        </p:sp>
        <p:grpSp>
          <p:nvGrpSpPr>
            <p:cNvPr id="18" name="Group 17">
              <a:extLst>
                <a:ext uri="{FF2B5EF4-FFF2-40B4-BE49-F238E27FC236}">
                  <a16:creationId xmlns:a16="http://schemas.microsoft.com/office/drawing/2014/main" id="{36EB4122-352B-C5AF-262A-230A65768955}"/>
                </a:ext>
              </a:extLst>
            </p:cNvPr>
            <p:cNvGrpSpPr/>
            <p:nvPr/>
          </p:nvGrpSpPr>
          <p:grpSpPr>
            <a:xfrm>
              <a:off x="1232136" y="2158945"/>
              <a:ext cx="4197743" cy="4335858"/>
              <a:chOff x="1232136" y="2158945"/>
              <a:chExt cx="4197743" cy="4335858"/>
            </a:xfrm>
          </p:grpSpPr>
          <p:cxnSp>
            <p:nvCxnSpPr>
              <p:cNvPr id="3" name="Straight Connector 2">
                <a:extLst>
                  <a:ext uri="{FF2B5EF4-FFF2-40B4-BE49-F238E27FC236}">
                    <a16:creationId xmlns:a16="http://schemas.microsoft.com/office/drawing/2014/main" id="{7DFB721E-3D39-4364-DD50-E51A26618BFB}"/>
                  </a:ext>
                </a:extLst>
              </p:cNvPr>
              <p:cNvCxnSpPr>
                <a:cxnSpLocks/>
              </p:cNvCxnSpPr>
              <p:nvPr/>
            </p:nvCxnSpPr>
            <p:spPr>
              <a:xfrm flipV="1">
                <a:off x="1232136" y="2219539"/>
                <a:ext cx="4132680" cy="4275264"/>
              </a:xfrm>
              <a:prstGeom prst="line">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4370483-DEF1-3C34-62BA-2AC3DEF7923E}"/>
                  </a:ext>
                </a:extLst>
              </p:cNvPr>
              <p:cNvSpPr/>
              <p:nvPr/>
            </p:nvSpPr>
            <p:spPr>
              <a:xfrm>
                <a:off x="5314430" y="2158945"/>
                <a:ext cx="115449" cy="119404"/>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2" name="Graphic 1">
            <a:extLst>
              <a:ext uri="{FF2B5EF4-FFF2-40B4-BE49-F238E27FC236}">
                <a16:creationId xmlns:a16="http://schemas.microsoft.com/office/drawing/2014/main" id="{648A07FE-ED27-5F7C-6F1A-40EE9E4CAA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412" y="1942398"/>
            <a:ext cx="4613195" cy="4952438"/>
          </a:xfrm>
          <a:prstGeom prst="rect">
            <a:avLst/>
          </a:prstGeom>
        </p:spPr>
      </p:pic>
    </p:spTree>
    <p:extLst>
      <p:ext uri="{BB962C8B-B14F-4D97-AF65-F5344CB8AC3E}">
        <p14:creationId xmlns:p14="http://schemas.microsoft.com/office/powerpoint/2010/main" val="32860604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D0EE0E-50BF-A776-D7D1-BA68FB07A20F}"/>
              </a:ext>
            </a:extLst>
          </p:cNvPr>
          <p:cNvPicPr>
            <a:picLocks noChangeAspect="1"/>
          </p:cNvPicPr>
          <p:nvPr/>
        </p:nvPicPr>
        <p:blipFill>
          <a:blip r:embed="rId2"/>
          <a:stretch>
            <a:fillRect/>
          </a:stretch>
        </p:blipFill>
        <p:spPr>
          <a:xfrm>
            <a:off x="1527893" y="1117918"/>
            <a:ext cx="6088213" cy="6279410"/>
          </a:xfrm>
          <a:prstGeom prst="rect">
            <a:avLst/>
          </a:prstGeom>
          <a:ln>
            <a:solidFill>
              <a:schemeClr val="tx1"/>
            </a:solidFill>
          </a:ln>
          <a:effectLst>
            <a:outerShdw blurRad="50800" dist="38100" dir="2700000" sx="101000" sy="101000" algn="tl" rotWithShape="0">
              <a:prstClr val="black">
                <a:alpha val="40000"/>
              </a:prstClr>
            </a:outerShdw>
          </a:effectLst>
        </p:spPr>
      </p:pic>
      <p:sp>
        <p:nvSpPr>
          <p:cNvPr id="6" name="TextBox 5">
            <a:extLst>
              <a:ext uri="{FF2B5EF4-FFF2-40B4-BE49-F238E27FC236}">
                <a16:creationId xmlns:a16="http://schemas.microsoft.com/office/drawing/2014/main" id="{941406B7-4469-7C3A-A547-9AE784EBDB92}"/>
              </a:ext>
            </a:extLst>
          </p:cNvPr>
          <p:cNvSpPr txBox="1"/>
          <p:nvPr/>
        </p:nvSpPr>
        <p:spPr>
          <a:xfrm>
            <a:off x="3903608" y="502666"/>
            <a:ext cx="133434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Per protocol</a:t>
            </a:r>
            <a:endPar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04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A2C875-14F0-23F7-E1E9-73E22B23F023}"/>
              </a:ext>
            </a:extLst>
          </p:cNvPr>
          <p:cNvPicPr>
            <a:picLocks noChangeAspect="1"/>
          </p:cNvPicPr>
          <p:nvPr/>
        </p:nvPicPr>
        <p:blipFill>
          <a:blip r:embed="rId2"/>
          <a:stretch>
            <a:fillRect/>
          </a:stretch>
        </p:blipFill>
        <p:spPr>
          <a:xfrm>
            <a:off x="352927" y="958335"/>
            <a:ext cx="8149389" cy="5591695"/>
          </a:xfrm>
          <a:prstGeom prst="rect">
            <a:avLst/>
          </a:prstGeom>
        </p:spPr>
      </p:pic>
      <p:sp>
        <p:nvSpPr>
          <p:cNvPr id="6" name="TextBox 5">
            <a:extLst>
              <a:ext uri="{FF2B5EF4-FFF2-40B4-BE49-F238E27FC236}">
                <a16:creationId xmlns:a16="http://schemas.microsoft.com/office/drawing/2014/main" id="{18A11449-2172-2604-9981-BA3AC1A0A606}"/>
              </a:ext>
            </a:extLst>
          </p:cNvPr>
          <p:cNvSpPr txBox="1"/>
          <p:nvPr/>
        </p:nvSpPr>
        <p:spPr>
          <a:xfrm>
            <a:off x="3903608" y="502666"/>
            <a:ext cx="133434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Per protocol</a:t>
            </a:r>
            <a:endPar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EA31F7A7-00A8-CB64-91AB-D3C5F82F52C2}"/>
              </a:ext>
            </a:extLst>
          </p:cNvPr>
          <p:cNvGrpSpPr/>
          <p:nvPr/>
        </p:nvGrpSpPr>
        <p:grpSpPr>
          <a:xfrm>
            <a:off x="0" y="0"/>
            <a:ext cx="9144000" cy="6858000"/>
            <a:chOff x="0" y="0"/>
            <a:chExt cx="9144000" cy="6858000"/>
          </a:xfrm>
        </p:grpSpPr>
        <p:sp>
          <p:nvSpPr>
            <p:cNvPr id="3" name="Rectangle 2">
              <a:extLst>
                <a:ext uri="{FF2B5EF4-FFF2-40B4-BE49-F238E27FC236}">
                  <a16:creationId xmlns:a16="http://schemas.microsoft.com/office/drawing/2014/main" id="{8564C807-BB78-1718-867A-875C303B8FCE}"/>
                </a:ext>
              </a:extLst>
            </p:cNvPr>
            <p:cNvSpPr/>
            <p:nvPr/>
          </p:nvSpPr>
          <p:spPr>
            <a:xfrm>
              <a:off x="0" y="0"/>
              <a:ext cx="8580474" cy="2381693"/>
            </a:xfrm>
            <a:prstGeom prst="rect">
              <a:avLst/>
            </a:prstGeom>
            <a:solidFill>
              <a:schemeClr val="bg1">
                <a:lumMod val="6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085F292-8E59-D080-3FAA-502396ACA202}"/>
                </a:ext>
              </a:extLst>
            </p:cNvPr>
            <p:cNvSpPr/>
            <p:nvPr/>
          </p:nvSpPr>
          <p:spPr>
            <a:xfrm>
              <a:off x="0" y="2381693"/>
              <a:ext cx="5465135" cy="4476307"/>
            </a:xfrm>
            <a:prstGeom prst="rect">
              <a:avLst/>
            </a:prstGeom>
            <a:solidFill>
              <a:schemeClr val="bg1">
                <a:lumMod val="6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3B6C4D3-5057-0DA4-02E0-9B49EA0293F4}"/>
                </a:ext>
              </a:extLst>
            </p:cNvPr>
            <p:cNvSpPr/>
            <p:nvPr/>
          </p:nvSpPr>
          <p:spPr>
            <a:xfrm>
              <a:off x="5465134" y="4097079"/>
              <a:ext cx="3115339" cy="2760921"/>
            </a:xfrm>
            <a:prstGeom prst="rect">
              <a:avLst/>
            </a:prstGeom>
            <a:solidFill>
              <a:schemeClr val="bg1">
                <a:lumMod val="6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536AC2C-8B1A-A79F-73A6-5AE5E1E87AD3}"/>
                </a:ext>
              </a:extLst>
            </p:cNvPr>
            <p:cNvSpPr/>
            <p:nvPr/>
          </p:nvSpPr>
          <p:spPr>
            <a:xfrm>
              <a:off x="8580473" y="0"/>
              <a:ext cx="563527" cy="6858000"/>
            </a:xfrm>
            <a:prstGeom prst="rect">
              <a:avLst/>
            </a:prstGeom>
            <a:solidFill>
              <a:schemeClr val="bg1">
                <a:lumMod val="65000"/>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702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1601D7A-D08A-7F1A-743D-8EDE5D746F89}"/>
              </a:ext>
            </a:extLst>
          </p:cNvPr>
          <p:cNvPicPr>
            <a:picLocks noChangeAspect="1"/>
          </p:cNvPicPr>
          <p:nvPr/>
        </p:nvPicPr>
        <p:blipFill>
          <a:blip r:embed="rId2"/>
          <a:stretch>
            <a:fillRect/>
          </a:stretch>
        </p:blipFill>
        <p:spPr>
          <a:xfrm>
            <a:off x="-9437153" y="-1306046"/>
            <a:ext cx="17939468" cy="12309147"/>
          </a:xfrm>
          <a:prstGeom prst="rect">
            <a:avLst/>
          </a:prstGeom>
        </p:spPr>
      </p:pic>
      <p:grpSp>
        <p:nvGrpSpPr>
          <p:cNvPr id="10" name="Group 9">
            <a:extLst>
              <a:ext uri="{FF2B5EF4-FFF2-40B4-BE49-F238E27FC236}">
                <a16:creationId xmlns:a16="http://schemas.microsoft.com/office/drawing/2014/main" id="{51BFBB82-5697-C855-D587-6DC5C38E853A}"/>
              </a:ext>
            </a:extLst>
          </p:cNvPr>
          <p:cNvGrpSpPr/>
          <p:nvPr/>
        </p:nvGrpSpPr>
        <p:grpSpPr>
          <a:xfrm>
            <a:off x="7490475" y="4831492"/>
            <a:ext cx="374662" cy="691978"/>
            <a:chOff x="7490475" y="4831492"/>
            <a:chExt cx="374662" cy="691978"/>
          </a:xfrm>
        </p:grpSpPr>
        <p:cxnSp>
          <p:nvCxnSpPr>
            <p:cNvPr id="8" name="Straight Arrow Connector 7">
              <a:extLst>
                <a:ext uri="{FF2B5EF4-FFF2-40B4-BE49-F238E27FC236}">
                  <a16:creationId xmlns:a16="http://schemas.microsoft.com/office/drawing/2014/main" id="{CF7C9097-F9BA-6455-C9E9-F30A42CDE7DD}"/>
                </a:ext>
              </a:extLst>
            </p:cNvPr>
            <p:cNvCxnSpPr/>
            <p:nvPr/>
          </p:nvCxnSpPr>
          <p:spPr>
            <a:xfrm>
              <a:off x="7865137" y="4831492"/>
              <a:ext cx="0" cy="691978"/>
            </a:xfrm>
            <a:prstGeom prst="straightConnector1">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A7438A-307E-E1EC-69CC-DC662BCBE87D}"/>
                </a:ext>
              </a:extLst>
            </p:cNvPr>
            <p:cNvSpPr txBox="1"/>
            <p:nvPr/>
          </p:nvSpPr>
          <p:spPr>
            <a:xfrm>
              <a:off x="7490475" y="4968101"/>
              <a:ext cx="32733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12" name="Graphic 11">
            <a:extLst>
              <a:ext uri="{FF2B5EF4-FFF2-40B4-BE49-F238E27FC236}">
                <a16:creationId xmlns:a16="http://schemas.microsoft.com/office/drawing/2014/main" id="{7A49F79E-7E8E-394B-08DC-5245BC45CB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4958" y="2082800"/>
            <a:ext cx="6340120" cy="3629507"/>
          </a:xfrm>
          <a:prstGeom prst="rect">
            <a:avLst/>
          </a:prstGeom>
        </p:spPr>
      </p:pic>
      <p:sp>
        <p:nvSpPr>
          <p:cNvPr id="6" name="TextBox 5">
            <a:extLst>
              <a:ext uri="{FF2B5EF4-FFF2-40B4-BE49-F238E27FC236}">
                <a16:creationId xmlns:a16="http://schemas.microsoft.com/office/drawing/2014/main" id="{029529AF-2BC2-6FD8-444D-7D55996735AE}"/>
              </a:ext>
            </a:extLst>
          </p:cNvPr>
          <p:cNvSpPr txBox="1"/>
          <p:nvPr/>
        </p:nvSpPr>
        <p:spPr>
          <a:xfrm>
            <a:off x="6685006" y="3597138"/>
            <a:ext cx="1180131" cy="646331"/>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RR = 0.26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RRR = 74%</a:t>
            </a:r>
          </a:p>
        </p:txBody>
      </p:sp>
    </p:spTree>
    <p:extLst>
      <p:ext uri="{BB962C8B-B14F-4D97-AF65-F5344CB8AC3E}">
        <p14:creationId xmlns:p14="http://schemas.microsoft.com/office/powerpoint/2010/main" val="29441786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EF6952-5E41-7343-4F7E-F7070941AE65}"/>
              </a:ext>
            </a:extLst>
          </p:cNvPr>
          <p:cNvPicPr>
            <a:picLocks noChangeAspect="1"/>
          </p:cNvPicPr>
          <p:nvPr/>
        </p:nvPicPr>
        <p:blipFill>
          <a:blip r:embed="rId4"/>
          <a:stretch>
            <a:fillRect/>
          </a:stretch>
        </p:blipFill>
        <p:spPr>
          <a:xfrm>
            <a:off x="472612" y="450274"/>
            <a:ext cx="8260422" cy="5750927"/>
          </a:xfrm>
          <a:prstGeom prst="rect">
            <a:avLst/>
          </a:prstGeom>
        </p:spPr>
      </p:pic>
      <p:sp>
        <p:nvSpPr>
          <p:cNvPr id="6" name="Rectangle: Rounded Corners 5">
            <a:extLst>
              <a:ext uri="{FF2B5EF4-FFF2-40B4-BE49-F238E27FC236}">
                <a16:creationId xmlns:a16="http://schemas.microsoft.com/office/drawing/2014/main" id="{010720A9-171D-61BF-43D3-E3F7A706B363}"/>
              </a:ext>
            </a:extLst>
          </p:cNvPr>
          <p:cNvSpPr/>
          <p:nvPr/>
        </p:nvSpPr>
        <p:spPr>
          <a:xfrm>
            <a:off x="1941815" y="3007761"/>
            <a:ext cx="1756881" cy="235535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2365750-FF37-BDB1-62F4-DA3B4CA231B6}"/>
              </a:ext>
            </a:extLst>
          </p:cNvPr>
          <p:cNvSpPr txBox="1"/>
          <p:nvPr/>
        </p:nvSpPr>
        <p:spPr>
          <a:xfrm>
            <a:off x="509454" y="6181160"/>
            <a:ext cx="863454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Bretthauer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 Kaminski MF,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Løberg</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 et al. Population-Based Colonoscopy Screening for Colorectal Cancer: A Randomized Clinical Trial.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JAMA Intern Med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2016;176(7):894. doi: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10.1001/jamainternmed.2016.0960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630BBEAF-3908-ACED-0C28-9F098C4CFA6E}"/>
              </a:ext>
            </a:extLst>
          </p:cNvPr>
          <p:cNvGrpSpPr/>
          <p:nvPr/>
        </p:nvGrpSpPr>
        <p:grpSpPr>
          <a:xfrm>
            <a:off x="3900791" y="553535"/>
            <a:ext cx="4832243" cy="3425078"/>
            <a:chOff x="3900791" y="553535"/>
            <a:chExt cx="4832243" cy="3425078"/>
          </a:xfrm>
        </p:grpSpPr>
        <p:sp>
          <p:nvSpPr>
            <p:cNvPr id="2" name="Thought Bubble: Cloud 1">
              <a:extLst>
                <a:ext uri="{FF2B5EF4-FFF2-40B4-BE49-F238E27FC236}">
                  <a16:creationId xmlns:a16="http://schemas.microsoft.com/office/drawing/2014/main" id="{67DCF231-8E82-A50C-13AC-7ECB9C8A6F60}"/>
                </a:ext>
              </a:extLst>
            </p:cNvPr>
            <p:cNvSpPr/>
            <p:nvPr/>
          </p:nvSpPr>
          <p:spPr>
            <a:xfrm>
              <a:off x="3900791" y="553535"/>
              <a:ext cx="4832243" cy="3425078"/>
            </a:xfrm>
            <a:prstGeom prst="cloudCallout">
              <a:avLst>
                <a:gd name="adj1" fmla="val -57534"/>
                <a:gd name="adj2" fmla="val 586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38E0C25-D8F8-F666-63B2-160468943DCC}"/>
                </a:ext>
              </a:extLst>
            </p:cNvPr>
            <p:cNvSpPr txBox="1"/>
            <p:nvPr/>
          </p:nvSpPr>
          <p:spPr>
            <a:xfrm>
              <a:off x="4706547" y="963572"/>
              <a:ext cx="3220727" cy="2251065"/>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What portion of the remaining cancers were associated with a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low-ADR</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endoscopist?</a:t>
              </a:r>
            </a:p>
          </p:txBody>
        </p:sp>
      </p:grpSp>
      <p:pic>
        <p:nvPicPr>
          <p:cNvPr id="8" name="flitterbug">
            <a:hlinkClick r:id="" action="ppaction://media"/>
            <a:extLst>
              <a:ext uri="{FF2B5EF4-FFF2-40B4-BE49-F238E27FC236}">
                <a16:creationId xmlns:a16="http://schemas.microsoft.com/office/drawing/2014/main" id="{B9921D4A-8028-0C80-D656-4EB91949C21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15245" y="1570963"/>
            <a:ext cx="609600" cy="609600"/>
          </a:xfrm>
          <a:prstGeom prst="rect">
            <a:avLst/>
          </a:prstGeom>
        </p:spPr>
      </p:pic>
    </p:spTree>
    <p:extLst>
      <p:ext uri="{BB962C8B-B14F-4D97-AF65-F5344CB8AC3E}">
        <p14:creationId xmlns:p14="http://schemas.microsoft.com/office/powerpoint/2010/main" val="1619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194"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EF6952-5E41-7343-4F7E-F7070941AE65}"/>
              </a:ext>
            </a:extLst>
          </p:cNvPr>
          <p:cNvPicPr>
            <a:picLocks noChangeAspect="1"/>
          </p:cNvPicPr>
          <p:nvPr/>
        </p:nvPicPr>
        <p:blipFill>
          <a:blip r:embed="rId2"/>
          <a:stretch>
            <a:fillRect/>
          </a:stretch>
        </p:blipFill>
        <p:spPr>
          <a:xfrm>
            <a:off x="472612" y="450274"/>
            <a:ext cx="8260422" cy="5750927"/>
          </a:xfrm>
          <a:prstGeom prst="rect">
            <a:avLst/>
          </a:prstGeom>
        </p:spPr>
      </p:pic>
      <p:sp>
        <p:nvSpPr>
          <p:cNvPr id="7" name="TextBox 6">
            <a:extLst>
              <a:ext uri="{FF2B5EF4-FFF2-40B4-BE49-F238E27FC236}">
                <a16:creationId xmlns:a16="http://schemas.microsoft.com/office/drawing/2014/main" id="{B2365750-FF37-BDB1-62F4-DA3B4CA231B6}"/>
              </a:ext>
            </a:extLst>
          </p:cNvPr>
          <p:cNvSpPr txBox="1"/>
          <p:nvPr/>
        </p:nvSpPr>
        <p:spPr>
          <a:xfrm>
            <a:off x="509454" y="6181160"/>
            <a:ext cx="863454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Bretthauer</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 Kaminski MF,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Løberg</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M, et al. Population-Based Colonoscopy Screening for Colorectal Cancer: A Randomized Clinical Trial.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JAMA Intern Med</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2016;176(7):894. doi:</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10.1001/jamainternmed.2016.0960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48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8A42B7-7B44-0ACA-9189-9EBBD186F424}"/>
              </a:ext>
            </a:extLst>
          </p:cNvPr>
          <p:cNvSpPr txBox="1"/>
          <p:nvPr/>
        </p:nvSpPr>
        <p:spPr>
          <a:xfrm>
            <a:off x="562977" y="1067489"/>
            <a:ext cx="8018045" cy="3526350"/>
          </a:xfrm>
          <a:prstGeom prst="rect">
            <a:avLst/>
          </a:prstGeom>
          <a:noFill/>
        </p:spPr>
        <p:txBody>
          <a:bodyPr wrap="square" rtlCol="0">
            <a:spAutoFit/>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Areas of minute invasive carcinomas are not uncommon </a:t>
            </a: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in adenomas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Minute carcinomas not so associated with adenomas are </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rare</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Only 10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1.5%</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 our series of frank carcinomas were under 1.5 cm. The smallest encountered in our series was a 5 mm carcinoma.  … if carcinoma commonly arises de novo, it is surprising that more such minute cases of carcinoma are not picked up in the innumerable sigmoidoscopic examinations now performed, or in the thousands of sections of normal colonic mucosa examined under the microscope for evidence of adequacy of excision of colonic carcinomas or for other reasons.</a:t>
            </a:r>
          </a:p>
        </p:txBody>
      </p:sp>
      <p:sp>
        <p:nvSpPr>
          <p:cNvPr id="5" name="TextBox 4">
            <a:extLst>
              <a:ext uri="{FF2B5EF4-FFF2-40B4-BE49-F238E27FC236}">
                <a16:creationId xmlns:a16="http://schemas.microsoft.com/office/drawing/2014/main" id="{34CACC5C-3E10-CBAB-5D6A-4D39E4B5D924}"/>
              </a:ext>
            </a:extLst>
          </p:cNvPr>
          <p:cNvSpPr txBox="1"/>
          <p:nvPr/>
        </p:nvSpPr>
        <p:spPr>
          <a:xfrm>
            <a:off x="1007647" y="6147210"/>
            <a:ext cx="739541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Enterline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HT, Evans GW,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Mercudo</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-Lugo R, Miller L, Fitts WT. Malignant potential of adenomas of colon and rectum. JAMA. 1962;179:322-330. doi:10.1001/jama.1962.03050050012003</a:t>
            </a:r>
          </a:p>
        </p:txBody>
      </p:sp>
      <p:sp>
        <p:nvSpPr>
          <p:cNvPr id="2" name="TextBox 1">
            <a:extLst>
              <a:ext uri="{FF2B5EF4-FFF2-40B4-BE49-F238E27FC236}">
                <a16:creationId xmlns:a16="http://schemas.microsoft.com/office/drawing/2014/main" id="{A5444963-B39B-D15E-D550-6EFF338931CD}"/>
              </a:ext>
            </a:extLst>
          </p:cNvPr>
          <p:cNvSpPr txBox="1"/>
          <p:nvPr/>
        </p:nvSpPr>
        <p:spPr>
          <a:xfrm>
            <a:off x="3184953" y="0"/>
            <a:ext cx="2774094" cy="461665"/>
          </a:xfrm>
          <a:prstGeom prst="rect">
            <a:avLst/>
          </a:prstGeom>
          <a:noFill/>
        </p:spPr>
        <p:txBody>
          <a:bodyPr wrap="none" rtlCol="0">
            <a:spAutoFit/>
          </a:bodyPr>
          <a:lstStyle/>
          <a:p>
            <a:pPr algn="ctr"/>
            <a:r>
              <a:rPr lang="en-US" sz="2400" dirty="0">
                <a:solidFill>
                  <a:srgbClr val="007FDE"/>
                </a:solidFill>
              </a:rPr>
              <a:t>National Polyp Study</a:t>
            </a:r>
          </a:p>
        </p:txBody>
      </p:sp>
    </p:spTree>
    <p:extLst>
      <p:ext uri="{BB962C8B-B14F-4D97-AF65-F5344CB8AC3E}">
        <p14:creationId xmlns:p14="http://schemas.microsoft.com/office/powerpoint/2010/main" val="37533696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CC0665-A409-C7BE-C101-02BF8B614306}"/>
              </a:ext>
            </a:extLst>
          </p:cNvPr>
          <p:cNvSpPr/>
          <p:nvPr/>
        </p:nvSpPr>
        <p:spPr>
          <a:xfrm>
            <a:off x="1637212" y="1733005"/>
            <a:ext cx="1985553" cy="36933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46C294-A15D-080B-BB2C-A140A7061C89}"/>
              </a:ext>
            </a:extLst>
          </p:cNvPr>
          <p:cNvSpPr txBox="1"/>
          <p:nvPr/>
        </p:nvSpPr>
        <p:spPr>
          <a:xfrm>
            <a:off x="1099885" y="1545303"/>
            <a:ext cx="7443224" cy="3035896"/>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0"/>
              </a:spcBef>
              <a:spcAft>
                <a:spcPts val="18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“Prevalence bias”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low participation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profoundly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skewed the intention-to-treat outcomes.</a:t>
            </a:r>
          </a:p>
          <a:p>
            <a:pPr marL="342900" marR="0" lvl="0" indent="-342900" algn="l" defTabSz="457200" rtl="0" eaLnBrk="1" fontAlgn="auto" latinLnBrk="0" hangingPunct="1">
              <a:lnSpc>
                <a:spcPct val="15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reverse selection</a:t>
            </a:r>
            <a:r>
              <a:rPr kumimoji="0" lang="en-US" sz="2400" b="1" i="0" u="none" strike="noStrike" kern="1200" cap="none" spc="0" normalizeH="0" noProof="0" dirty="0">
                <a:ln>
                  <a:noFill/>
                </a:ln>
                <a:solidFill>
                  <a:srgbClr val="002060"/>
                </a:solidFill>
                <a:effectLst/>
                <a:uLnTx/>
                <a:uFillTx/>
                <a:latin typeface="Calibri" panose="020F0502020204030204"/>
                <a:ea typeface="+mn-ea"/>
                <a:cs typeface="+mn-cs"/>
              </a:rPr>
              <a:t> bias </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occurred among the attendees, making the per-protocol analysis an </a:t>
            </a:r>
            <a:r>
              <a:rPr kumimoji="0" lang="en-US" sz="2400" b="0" i="0" u="sng" strike="noStrike" kern="1200" cap="none" spc="0" normalizeH="0" noProof="0" dirty="0">
                <a:ln>
                  <a:noFill/>
                </a:ln>
                <a:solidFill>
                  <a:prstClr val="black"/>
                </a:solidFill>
                <a:effectLst/>
                <a:uLnTx/>
                <a:uFillTx/>
                <a:latin typeface="Calibri" panose="020F0502020204030204"/>
                <a:ea typeface="+mn-ea"/>
                <a:cs typeface="+mn-cs"/>
              </a:rPr>
              <a:t>under</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-estimate of the true effect.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FC59C02-287F-CFED-D4BA-CB84F6B0FE17}"/>
              </a:ext>
            </a:extLst>
          </p:cNvPr>
          <p:cNvSpPr txBox="1"/>
          <p:nvPr/>
        </p:nvSpPr>
        <p:spPr>
          <a:xfrm>
            <a:off x="3971192" y="502666"/>
            <a:ext cx="1199175"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SUMMARY</a:t>
            </a:r>
            <a:endPar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78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64D29-DF9B-E301-9420-AA1A56838638}"/>
              </a:ext>
            </a:extLst>
          </p:cNvPr>
          <p:cNvPicPr>
            <a:picLocks noChangeAspect="1"/>
          </p:cNvPicPr>
          <p:nvPr/>
        </p:nvPicPr>
        <p:blipFill>
          <a:blip r:embed="rId2"/>
          <a:stretch>
            <a:fillRect/>
          </a:stretch>
        </p:blipFill>
        <p:spPr>
          <a:xfrm>
            <a:off x="931965" y="1607737"/>
            <a:ext cx="7280070" cy="4923091"/>
          </a:xfrm>
          <a:prstGeom prst="rect">
            <a:avLst/>
          </a:prstGeom>
        </p:spPr>
      </p:pic>
      <p:pic>
        <p:nvPicPr>
          <p:cNvPr id="4" name="Graphic 3">
            <a:extLst>
              <a:ext uri="{FF2B5EF4-FFF2-40B4-BE49-F238E27FC236}">
                <a16:creationId xmlns:a16="http://schemas.microsoft.com/office/drawing/2014/main" id="{BCC3CFA8-4BDA-29E7-C0FD-4D97E210A3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865" y="2259924"/>
            <a:ext cx="7452138" cy="4270903"/>
          </a:xfrm>
          <a:prstGeom prst="rect">
            <a:avLst/>
          </a:prstGeom>
        </p:spPr>
      </p:pic>
      <p:sp>
        <p:nvSpPr>
          <p:cNvPr id="5" name="TextBox 4">
            <a:extLst>
              <a:ext uri="{FF2B5EF4-FFF2-40B4-BE49-F238E27FC236}">
                <a16:creationId xmlns:a16="http://schemas.microsoft.com/office/drawing/2014/main" id="{2346C294-A15D-080B-BB2C-A140A7061C89}"/>
              </a:ext>
            </a:extLst>
          </p:cNvPr>
          <p:cNvSpPr txBox="1"/>
          <p:nvPr/>
        </p:nvSpPr>
        <p:spPr>
          <a:xfrm>
            <a:off x="1186970" y="1040206"/>
            <a:ext cx="7025065" cy="967957"/>
          </a:xfrm>
          <a:prstGeom prst="rect">
            <a:avLst/>
          </a:prstGeom>
          <a:noFill/>
        </p:spPr>
        <p:txBody>
          <a:bodyPr wrap="none" rtlCol="0">
            <a:spAutoFit/>
          </a:bodyPr>
          <a:lstStyle/>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70%</a:t>
            </a:r>
            <a:r>
              <a:rPr kumimoji="0" lang="en-US" sz="20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80% reduction on incident (i.e. subsequent) CRC.</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Remaining 20%</a:t>
            </a:r>
            <a:r>
              <a:rPr kumimoji="0" lang="en-US" sz="2000" b="0" i="0" u="none" strike="noStrike" kern="1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30% may be due to low quality examinations.</a:t>
            </a:r>
          </a:p>
        </p:txBody>
      </p:sp>
      <p:sp>
        <p:nvSpPr>
          <p:cNvPr id="6" name="TextBox 5">
            <a:extLst>
              <a:ext uri="{FF2B5EF4-FFF2-40B4-BE49-F238E27FC236}">
                <a16:creationId xmlns:a16="http://schemas.microsoft.com/office/drawing/2014/main" id="{AFC59C02-287F-CFED-D4BA-CB84F6B0FE17}"/>
              </a:ext>
            </a:extLst>
          </p:cNvPr>
          <p:cNvSpPr txBox="1"/>
          <p:nvPr/>
        </p:nvSpPr>
        <p:spPr>
          <a:xfrm>
            <a:off x="3971192" y="502666"/>
            <a:ext cx="1199175"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SUMMARY</a:t>
            </a:r>
            <a:endParaRPr kumimoji="0" lang="en-US" sz="1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09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AECFA4-4BB0-6CF8-D6AC-F29C5017D1EC}"/>
              </a:ext>
            </a:extLst>
          </p:cNvPr>
          <p:cNvSpPr/>
          <p:nvPr/>
        </p:nvSpPr>
        <p:spPr>
          <a:xfrm>
            <a:off x="0" y="0"/>
            <a:ext cx="9144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421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279033-4C90-400A-E8F4-9DDEE7F2CC9B}"/>
              </a:ext>
            </a:extLst>
          </p:cNvPr>
          <p:cNvSpPr txBox="1"/>
          <p:nvPr/>
        </p:nvSpPr>
        <p:spPr>
          <a:xfrm>
            <a:off x="3852475" y="502666"/>
            <a:ext cx="143661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Epilogue</a:t>
            </a:r>
            <a:endParaRPr kumimoji="0" lang="en-US"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806E09A-4D40-4E19-D9D4-1BD3261FED8A}"/>
              </a:ext>
            </a:extLst>
          </p:cNvPr>
          <p:cNvPicPr>
            <a:picLocks noChangeAspect="1"/>
          </p:cNvPicPr>
          <p:nvPr/>
        </p:nvPicPr>
        <p:blipFill>
          <a:blip r:embed="rId2"/>
          <a:stretch>
            <a:fillRect/>
          </a:stretch>
        </p:blipFill>
        <p:spPr>
          <a:xfrm>
            <a:off x="477502" y="1273998"/>
            <a:ext cx="6448400" cy="6355975"/>
          </a:xfrm>
          <a:prstGeom prst="rect">
            <a:avLst/>
          </a:prstGeom>
          <a:ln w="6350">
            <a:solidFill>
              <a:schemeClr val="bg1">
                <a:lumMod val="50000"/>
              </a:schemeClr>
            </a:solidFill>
          </a:ln>
          <a:effectLst>
            <a:outerShdw blurRad="50800" dist="38100" dir="2700000" sx="101000" sy="101000" algn="tl" rotWithShape="0">
              <a:prstClr val="black">
                <a:alpha val="40000"/>
              </a:prstClr>
            </a:outerShdw>
          </a:effectLst>
        </p:spPr>
      </p:pic>
      <p:grpSp>
        <p:nvGrpSpPr>
          <p:cNvPr id="5" name="Group 4">
            <a:extLst>
              <a:ext uri="{FF2B5EF4-FFF2-40B4-BE49-F238E27FC236}">
                <a16:creationId xmlns:a16="http://schemas.microsoft.com/office/drawing/2014/main" id="{FF77C3A1-EF42-0E01-BBA6-F4C1EC5322B9}"/>
              </a:ext>
            </a:extLst>
          </p:cNvPr>
          <p:cNvGrpSpPr/>
          <p:nvPr/>
        </p:nvGrpSpPr>
        <p:grpSpPr>
          <a:xfrm>
            <a:off x="477501" y="1273998"/>
            <a:ext cx="6448400" cy="6355975"/>
            <a:chOff x="477501" y="827948"/>
            <a:chExt cx="6448400" cy="6355975"/>
          </a:xfrm>
        </p:grpSpPr>
        <p:sp>
          <p:nvSpPr>
            <p:cNvPr id="6" name="Rectangle 5">
              <a:extLst>
                <a:ext uri="{FF2B5EF4-FFF2-40B4-BE49-F238E27FC236}">
                  <a16:creationId xmlns:a16="http://schemas.microsoft.com/office/drawing/2014/main" id="{BDDC846E-AD7A-7723-7130-C8B140A64FEA}"/>
                </a:ext>
              </a:extLst>
            </p:cNvPr>
            <p:cNvSpPr/>
            <p:nvPr/>
          </p:nvSpPr>
          <p:spPr>
            <a:xfrm>
              <a:off x="477501" y="827948"/>
              <a:ext cx="6448400" cy="6355975"/>
            </a:xfrm>
            <a:prstGeom prst="rect">
              <a:avLst/>
            </a:prstGeom>
            <a:solidFill>
              <a:schemeClr val="bg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EE34662-1CF6-D85A-0850-D53736EEBD95}"/>
                </a:ext>
              </a:extLst>
            </p:cNvPr>
            <p:cNvSpPr txBox="1"/>
            <p:nvPr/>
          </p:nvSpPr>
          <p:spPr>
            <a:xfrm>
              <a:off x="2487624" y="3682769"/>
              <a:ext cx="2428155" cy="646331"/>
            </a:xfrm>
            <a:prstGeom prst="rect">
              <a:avLst/>
            </a:prstGeom>
            <a:solidFill>
              <a:schemeClr val="bg1"/>
            </a:solidFill>
            <a:ln w="6350">
              <a:solidFill>
                <a:schemeClr val="bg1">
                  <a:lumMod val="50000"/>
                </a:schemeClr>
              </a:solidFill>
            </a:ln>
          </p:spPr>
          <p:txBody>
            <a:bodyPr wrap="square" rtlCol="0">
              <a:spAutoFit/>
            </a:bodyPr>
            <a:lstStyle/>
            <a:p>
              <a:pPr algn="ctr"/>
              <a:r>
                <a:rPr lang="en-US" sz="3600" i="1" dirty="0"/>
                <a:t>“up to 86%”</a:t>
              </a:r>
            </a:p>
          </p:txBody>
        </p:sp>
      </p:grpSp>
    </p:spTree>
    <p:extLst>
      <p:ext uri="{BB962C8B-B14F-4D97-AF65-F5344CB8AC3E}">
        <p14:creationId xmlns:p14="http://schemas.microsoft.com/office/powerpoint/2010/main" val="131126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63D147A-1260-60E9-8E82-DE6CC944A4AE}"/>
              </a:ext>
            </a:extLst>
          </p:cNvPr>
          <p:cNvGrpSpPr/>
          <p:nvPr/>
        </p:nvGrpSpPr>
        <p:grpSpPr>
          <a:xfrm>
            <a:off x="477500" y="1273996"/>
            <a:ext cx="6448400" cy="6355975"/>
            <a:chOff x="-6448400" y="888987"/>
            <a:chExt cx="6448400" cy="6355975"/>
          </a:xfrm>
        </p:grpSpPr>
        <p:pic>
          <p:nvPicPr>
            <p:cNvPr id="14" name="Picture 13">
              <a:extLst>
                <a:ext uri="{FF2B5EF4-FFF2-40B4-BE49-F238E27FC236}">
                  <a16:creationId xmlns:a16="http://schemas.microsoft.com/office/drawing/2014/main" id="{CF58BDC8-83EF-8DB7-EE09-445FF03304F9}"/>
                </a:ext>
              </a:extLst>
            </p:cNvPr>
            <p:cNvPicPr>
              <a:picLocks noChangeAspect="1"/>
            </p:cNvPicPr>
            <p:nvPr/>
          </p:nvPicPr>
          <p:blipFill>
            <a:blip r:embed="rId2"/>
            <a:stretch>
              <a:fillRect/>
            </a:stretch>
          </p:blipFill>
          <p:spPr>
            <a:xfrm>
              <a:off x="-6448400" y="888987"/>
              <a:ext cx="6448400" cy="6355975"/>
            </a:xfrm>
            <a:prstGeom prst="rect">
              <a:avLst/>
            </a:prstGeom>
            <a:ln w="6350">
              <a:solidFill>
                <a:schemeClr val="bg1">
                  <a:lumMod val="50000"/>
                </a:schemeClr>
              </a:solidFill>
            </a:ln>
            <a:effectLst>
              <a:outerShdw blurRad="50800" dist="38100" dir="2700000" sx="101000" sy="101000" algn="tl" rotWithShape="0">
                <a:prstClr val="black">
                  <a:alpha val="40000"/>
                </a:prstClr>
              </a:outerShdw>
            </a:effectLst>
          </p:spPr>
        </p:pic>
        <p:grpSp>
          <p:nvGrpSpPr>
            <p:cNvPr id="15" name="Group 14">
              <a:extLst>
                <a:ext uri="{FF2B5EF4-FFF2-40B4-BE49-F238E27FC236}">
                  <a16:creationId xmlns:a16="http://schemas.microsoft.com/office/drawing/2014/main" id="{930E7D10-C6D6-0572-32F0-6BC6AF9C4AFD}"/>
                </a:ext>
              </a:extLst>
            </p:cNvPr>
            <p:cNvGrpSpPr/>
            <p:nvPr/>
          </p:nvGrpSpPr>
          <p:grpSpPr>
            <a:xfrm>
              <a:off x="-6448400" y="888987"/>
              <a:ext cx="6448400" cy="6355975"/>
              <a:chOff x="477501" y="827948"/>
              <a:chExt cx="6448400" cy="6355975"/>
            </a:xfrm>
          </p:grpSpPr>
          <p:sp>
            <p:nvSpPr>
              <p:cNvPr id="16" name="Rectangle 15">
                <a:extLst>
                  <a:ext uri="{FF2B5EF4-FFF2-40B4-BE49-F238E27FC236}">
                    <a16:creationId xmlns:a16="http://schemas.microsoft.com/office/drawing/2014/main" id="{DC32C96C-51B9-FD7D-DA17-334C27753C4C}"/>
                  </a:ext>
                </a:extLst>
              </p:cNvPr>
              <p:cNvSpPr/>
              <p:nvPr/>
            </p:nvSpPr>
            <p:spPr>
              <a:xfrm>
                <a:off x="477501" y="827948"/>
                <a:ext cx="6448400" cy="6355975"/>
              </a:xfrm>
              <a:prstGeom prst="rect">
                <a:avLst/>
              </a:prstGeom>
              <a:solidFill>
                <a:schemeClr val="bg1">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C5865C8-2283-3396-0A1E-1BD13598B1F8}"/>
                  </a:ext>
                </a:extLst>
              </p:cNvPr>
              <p:cNvSpPr txBox="1"/>
              <p:nvPr/>
            </p:nvSpPr>
            <p:spPr>
              <a:xfrm>
                <a:off x="2487624" y="3682769"/>
                <a:ext cx="2428155" cy="646331"/>
              </a:xfrm>
              <a:prstGeom prst="rect">
                <a:avLst/>
              </a:prstGeom>
              <a:solidFill>
                <a:schemeClr val="bg1"/>
              </a:solidFill>
              <a:ln w="6350">
                <a:solidFill>
                  <a:schemeClr val="bg1">
                    <a:lumMod val="50000"/>
                  </a:schemeClr>
                </a:solidFill>
              </a:ln>
            </p:spPr>
            <p:txBody>
              <a:bodyPr wrap="square" rtlCol="0">
                <a:spAutoFit/>
              </a:bodyPr>
              <a:lstStyle/>
              <a:p>
                <a:pPr algn="ctr"/>
                <a:r>
                  <a:rPr lang="en-US" sz="3600" i="1" dirty="0"/>
                  <a:t>“up to 86%”</a:t>
                </a:r>
              </a:p>
            </p:txBody>
          </p:sp>
        </p:grpSp>
      </p:grpSp>
      <p:sp>
        <p:nvSpPr>
          <p:cNvPr id="4" name="TextBox 3">
            <a:extLst>
              <a:ext uri="{FF2B5EF4-FFF2-40B4-BE49-F238E27FC236}">
                <a16:creationId xmlns:a16="http://schemas.microsoft.com/office/drawing/2014/main" id="{A5279033-4C90-400A-E8F4-9DDEE7F2CC9B}"/>
              </a:ext>
            </a:extLst>
          </p:cNvPr>
          <p:cNvSpPr txBox="1"/>
          <p:nvPr/>
        </p:nvSpPr>
        <p:spPr>
          <a:xfrm>
            <a:off x="3852475" y="502666"/>
            <a:ext cx="143661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Epilogue</a:t>
            </a:r>
            <a:endParaRPr kumimoji="0" lang="en-US"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4B6661B-31AE-694E-D810-516782202961}"/>
              </a:ext>
            </a:extLst>
          </p:cNvPr>
          <p:cNvSpPr/>
          <p:nvPr/>
        </p:nvSpPr>
        <p:spPr>
          <a:xfrm>
            <a:off x="3433011" y="5014891"/>
            <a:ext cx="1138989" cy="246920"/>
          </a:xfrm>
          <a:prstGeom prst="rect">
            <a:avLst/>
          </a:prstGeom>
          <a:noFill/>
          <a:ln w="444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60E132A-477B-0A23-CB1F-3F0E37E1241B}"/>
              </a:ext>
            </a:extLst>
          </p:cNvPr>
          <p:cNvPicPr>
            <a:picLocks noChangeAspect="1"/>
          </p:cNvPicPr>
          <p:nvPr/>
        </p:nvPicPr>
        <p:blipFill>
          <a:blip r:embed="rId3"/>
          <a:stretch>
            <a:fillRect/>
          </a:stretch>
        </p:blipFill>
        <p:spPr>
          <a:xfrm>
            <a:off x="1866333" y="3200021"/>
            <a:ext cx="6448400" cy="6355975"/>
          </a:xfrm>
          <a:prstGeom prst="rect">
            <a:avLst/>
          </a:prstGeom>
          <a:ln w="6350">
            <a:solidFill>
              <a:schemeClr val="bg1">
                <a:lumMod val="50000"/>
              </a:schemeClr>
            </a:solidFill>
          </a:ln>
          <a:effectLst>
            <a:outerShdw blurRad="50800" dist="38100" dir="2700000" sx="101000" sy="101000" algn="tl" rotWithShape="0">
              <a:prstClr val="black">
                <a:alpha val="40000"/>
              </a:prstClr>
            </a:outerShdw>
          </a:effectLst>
        </p:spPr>
      </p:pic>
      <p:pic>
        <p:nvPicPr>
          <p:cNvPr id="6" name="Picture 5">
            <a:extLst>
              <a:ext uri="{FF2B5EF4-FFF2-40B4-BE49-F238E27FC236}">
                <a16:creationId xmlns:a16="http://schemas.microsoft.com/office/drawing/2014/main" id="{43E1D946-C307-5CFE-7914-1656D46FAAC4}"/>
              </a:ext>
            </a:extLst>
          </p:cNvPr>
          <p:cNvPicPr>
            <a:picLocks noChangeAspect="1"/>
          </p:cNvPicPr>
          <p:nvPr/>
        </p:nvPicPr>
        <p:blipFill>
          <a:blip r:embed="rId4"/>
          <a:stretch>
            <a:fillRect/>
          </a:stretch>
        </p:blipFill>
        <p:spPr>
          <a:xfrm>
            <a:off x="356714" y="1948278"/>
            <a:ext cx="8309784" cy="4723456"/>
          </a:xfrm>
          <a:prstGeom prst="rect">
            <a:avLst/>
          </a:prstGeom>
          <a:ln>
            <a:solidFill>
              <a:schemeClr val="accent1">
                <a:shade val="15000"/>
              </a:schemeClr>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35332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279033-4C90-400A-E8F4-9DDEE7F2CC9B}"/>
              </a:ext>
            </a:extLst>
          </p:cNvPr>
          <p:cNvSpPr txBox="1"/>
          <p:nvPr/>
        </p:nvSpPr>
        <p:spPr>
          <a:xfrm>
            <a:off x="3715419" y="502666"/>
            <a:ext cx="1710725"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Epilogue…</a:t>
            </a:r>
            <a:endParaRPr kumimoji="0" lang="en-US"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0E38C43-E94A-45A5-5E11-CE6432AF9DCE}"/>
              </a:ext>
            </a:extLst>
          </p:cNvPr>
          <p:cNvPicPr>
            <a:picLocks noChangeAspect="1"/>
          </p:cNvPicPr>
          <p:nvPr/>
        </p:nvPicPr>
        <p:blipFill>
          <a:blip r:embed="rId2"/>
          <a:stretch>
            <a:fillRect/>
          </a:stretch>
        </p:blipFill>
        <p:spPr>
          <a:xfrm>
            <a:off x="566735" y="1483336"/>
            <a:ext cx="7156667" cy="5510071"/>
          </a:xfrm>
          <a:prstGeom prst="rect">
            <a:avLst/>
          </a:prstGeom>
          <a:ln>
            <a:solidFill>
              <a:schemeClr val="tx1"/>
            </a:solidFill>
          </a:ln>
          <a:effectLst>
            <a:outerShdw blurRad="50800" dist="38100" dir="2700000" sx="101000" sy="101000" algn="tl" rotWithShape="0">
              <a:prstClr val="black">
                <a:alpha val="40000"/>
              </a:prstClr>
            </a:outerShdw>
          </a:effectLst>
        </p:spPr>
      </p:pic>
      <p:grpSp>
        <p:nvGrpSpPr>
          <p:cNvPr id="3" name="Group 2">
            <a:extLst>
              <a:ext uri="{FF2B5EF4-FFF2-40B4-BE49-F238E27FC236}">
                <a16:creationId xmlns:a16="http://schemas.microsoft.com/office/drawing/2014/main" id="{38881829-5ED8-D581-74C0-6A10BA7AB726}"/>
              </a:ext>
            </a:extLst>
          </p:cNvPr>
          <p:cNvGrpSpPr/>
          <p:nvPr/>
        </p:nvGrpSpPr>
        <p:grpSpPr>
          <a:xfrm>
            <a:off x="557710" y="1483336"/>
            <a:ext cx="7165692" cy="5510071"/>
            <a:chOff x="477500" y="1050202"/>
            <a:chExt cx="7165692" cy="5510071"/>
          </a:xfrm>
        </p:grpSpPr>
        <p:grpSp>
          <p:nvGrpSpPr>
            <p:cNvPr id="5" name="Group 4">
              <a:extLst>
                <a:ext uri="{FF2B5EF4-FFF2-40B4-BE49-F238E27FC236}">
                  <a16:creationId xmlns:a16="http://schemas.microsoft.com/office/drawing/2014/main" id="{F23920B3-8EA3-D418-CB77-EE08DF10E2C8}"/>
                </a:ext>
              </a:extLst>
            </p:cNvPr>
            <p:cNvGrpSpPr/>
            <p:nvPr/>
          </p:nvGrpSpPr>
          <p:grpSpPr>
            <a:xfrm>
              <a:off x="477500" y="1050202"/>
              <a:ext cx="7165692" cy="5510071"/>
              <a:chOff x="477501" y="827948"/>
              <a:chExt cx="6448400" cy="6355975"/>
            </a:xfrm>
            <a:solidFill>
              <a:schemeClr val="bg1">
                <a:lumMod val="65000"/>
                <a:alpha val="69000"/>
              </a:schemeClr>
            </a:solidFill>
          </p:grpSpPr>
          <p:sp>
            <p:nvSpPr>
              <p:cNvPr id="7" name="Rectangle 6">
                <a:extLst>
                  <a:ext uri="{FF2B5EF4-FFF2-40B4-BE49-F238E27FC236}">
                    <a16:creationId xmlns:a16="http://schemas.microsoft.com/office/drawing/2014/main" id="{7A908A67-E1C1-490B-FD57-6E922036854C}"/>
                  </a:ext>
                </a:extLst>
              </p:cNvPr>
              <p:cNvSpPr/>
              <p:nvPr/>
            </p:nvSpPr>
            <p:spPr>
              <a:xfrm>
                <a:off x="477501" y="827948"/>
                <a:ext cx="6448400" cy="635597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37D3AEA-1F43-1D2C-83DC-814D4F8D10FC}"/>
                  </a:ext>
                </a:extLst>
              </p:cNvPr>
              <p:cNvSpPr txBox="1"/>
              <p:nvPr/>
            </p:nvSpPr>
            <p:spPr>
              <a:xfrm>
                <a:off x="2487624" y="3682769"/>
                <a:ext cx="2428155" cy="646331"/>
              </a:xfrm>
              <a:prstGeom prst="rect">
                <a:avLst/>
              </a:prstGeom>
              <a:grpFill/>
              <a:ln w="6350">
                <a:solidFill>
                  <a:schemeClr val="bg1">
                    <a:lumMod val="50000"/>
                  </a:schemeClr>
                </a:solidFill>
              </a:ln>
            </p:spPr>
            <p:txBody>
              <a:bodyPr wrap="square" rtlCol="0">
                <a:spAutoFit/>
              </a:bodyPr>
              <a:lstStyle/>
              <a:p>
                <a:pPr algn="ctr"/>
                <a:r>
                  <a:rPr lang="en-US" sz="3600" i="1" dirty="0"/>
                  <a:t>“up to 86%”</a:t>
                </a:r>
              </a:p>
            </p:txBody>
          </p:sp>
        </p:grpSp>
        <p:sp>
          <p:nvSpPr>
            <p:cNvPr id="6" name="TextBox 5">
              <a:extLst>
                <a:ext uri="{FF2B5EF4-FFF2-40B4-BE49-F238E27FC236}">
                  <a16:creationId xmlns:a16="http://schemas.microsoft.com/office/drawing/2014/main" id="{81AC602A-620D-AB47-DB37-3EF88A78618B}"/>
                </a:ext>
              </a:extLst>
            </p:cNvPr>
            <p:cNvSpPr txBox="1"/>
            <p:nvPr/>
          </p:nvSpPr>
          <p:spPr>
            <a:xfrm>
              <a:off x="2498280" y="2657574"/>
              <a:ext cx="3566466" cy="3046988"/>
            </a:xfrm>
            <a:prstGeom prst="rect">
              <a:avLst/>
            </a:prstGeom>
            <a:solidFill>
              <a:srgbClr val="FFFF00"/>
            </a:solidFill>
            <a:ln>
              <a:solidFill>
                <a:schemeClr val="tx1"/>
              </a:solidFill>
            </a:ln>
          </p:spPr>
          <p:txBody>
            <a:bodyPr wrap="square" rtlCol="0">
              <a:spAutoFit/>
            </a:bodyPr>
            <a:lstStyle/>
            <a:p>
              <a:pPr algn="ctr"/>
              <a:r>
                <a:rPr lang="en-US" sz="3200" dirty="0"/>
                <a:t>If there had been 100% prevention of incident CRC’s:</a:t>
              </a:r>
            </a:p>
            <a:p>
              <a:pPr algn="ctr"/>
              <a:endParaRPr lang="en-US" sz="3200" dirty="0"/>
            </a:p>
            <a:p>
              <a:pPr algn="ctr"/>
              <a:r>
                <a:rPr lang="en-US" sz="3200" dirty="0"/>
                <a:t>RR = </a:t>
              </a:r>
              <a:r>
                <a:rPr lang="en-US" sz="3200" b="1" dirty="0"/>
                <a:t>0.70</a:t>
              </a:r>
            </a:p>
            <a:p>
              <a:pPr algn="ctr"/>
              <a:r>
                <a:rPr lang="en-US" sz="3200" dirty="0"/>
                <a:t>RRR = </a:t>
              </a:r>
              <a:r>
                <a:rPr lang="en-US" sz="3200" b="1" dirty="0"/>
                <a:t>30%</a:t>
              </a:r>
            </a:p>
          </p:txBody>
        </p:sp>
      </p:grpSp>
      <p:pic>
        <p:nvPicPr>
          <p:cNvPr id="9" name="Picture 8">
            <a:extLst>
              <a:ext uri="{FF2B5EF4-FFF2-40B4-BE49-F238E27FC236}">
                <a16:creationId xmlns:a16="http://schemas.microsoft.com/office/drawing/2014/main" id="{D54CE85D-AA6F-AD37-D0ED-6EDB909EBBE1}"/>
              </a:ext>
            </a:extLst>
          </p:cNvPr>
          <p:cNvPicPr>
            <a:picLocks noChangeAspect="1"/>
          </p:cNvPicPr>
          <p:nvPr/>
        </p:nvPicPr>
        <p:blipFill>
          <a:blip r:embed="rId3"/>
          <a:stretch>
            <a:fillRect/>
          </a:stretch>
        </p:blipFill>
        <p:spPr>
          <a:xfrm>
            <a:off x="2162808" y="1881688"/>
            <a:ext cx="6427344" cy="6858000"/>
          </a:xfrm>
          <a:prstGeom prst="rect">
            <a:avLst/>
          </a:prstGeom>
          <a:ln>
            <a:solidFill>
              <a:schemeClr val="tx1"/>
            </a:solidFill>
          </a:ln>
          <a:effectLst>
            <a:outerShdw blurRad="50800" dist="38100" dir="2700000" sx="101000" sy="101000" algn="tl" rotWithShape="0">
              <a:prstClr val="black">
                <a:alpha val="40000"/>
              </a:prstClr>
            </a:outerShdw>
          </a:effectLst>
        </p:spPr>
      </p:pic>
      <p:grpSp>
        <p:nvGrpSpPr>
          <p:cNvPr id="10" name="Group 9">
            <a:extLst>
              <a:ext uri="{FF2B5EF4-FFF2-40B4-BE49-F238E27FC236}">
                <a16:creationId xmlns:a16="http://schemas.microsoft.com/office/drawing/2014/main" id="{1CBE3AAF-E205-D602-F0CB-4807B6FB5925}"/>
              </a:ext>
            </a:extLst>
          </p:cNvPr>
          <p:cNvGrpSpPr/>
          <p:nvPr/>
        </p:nvGrpSpPr>
        <p:grpSpPr>
          <a:xfrm>
            <a:off x="2578490" y="6544220"/>
            <a:ext cx="4137903" cy="344032"/>
            <a:chOff x="2271950" y="6111086"/>
            <a:chExt cx="4137903" cy="344032"/>
          </a:xfrm>
        </p:grpSpPr>
        <p:cxnSp>
          <p:nvCxnSpPr>
            <p:cNvPr id="11" name="Straight Connector 10">
              <a:extLst>
                <a:ext uri="{FF2B5EF4-FFF2-40B4-BE49-F238E27FC236}">
                  <a16:creationId xmlns:a16="http://schemas.microsoft.com/office/drawing/2014/main" id="{D0AF09D8-02E9-E864-ECF9-A1786368D703}"/>
                </a:ext>
              </a:extLst>
            </p:cNvPr>
            <p:cNvCxnSpPr>
              <a:cxnSpLocks/>
            </p:cNvCxnSpPr>
            <p:nvPr/>
          </p:nvCxnSpPr>
          <p:spPr>
            <a:xfrm>
              <a:off x="5749989" y="6111086"/>
              <a:ext cx="6598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C84C77-9D8C-0104-9D61-C2E6309D4F7D}"/>
                </a:ext>
              </a:extLst>
            </p:cNvPr>
            <p:cNvCxnSpPr>
              <a:cxnSpLocks/>
            </p:cNvCxnSpPr>
            <p:nvPr/>
          </p:nvCxnSpPr>
          <p:spPr>
            <a:xfrm>
              <a:off x="2281003" y="6281592"/>
              <a:ext cx="41288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CB3B1E-6961-EDEA-2840-E1C0FFBD69BB}"/>
                </a:ext>
              </a:extLst>
            </p:cNvPr>
            <p:cNvCxnSpPr>
              <a:cxnSpLocks/>
            </p:cNvCxnSpPr>
            <p:nvPr/>
          </p:nvCxnSpPr>
          <p:spPr>
            <a:xfrm>
              <a:off x="2271950" y="6455118"/>
              <a:ext cx="33446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769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D08330-B61B-B3CE-C5B2-4748E5CA05C9}"/>
              </a:ext>
            </a:extLst>
          </p:cNvPr>
          <p:cNvSpPr/>
          <p:nvPr/>
        </p:nvSpPr>
        <p:spPr>
          <a:xfrm>
            <a:off x="1781909" y="2356"/>
            <a:ext cx="5580182" cy="3426644"/>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lnSpc>
                <a:spcPct val="130000"/>
              </a:lnSpc>
            </a:pPr>
            <a:r>
              <a:rPr lang="en-US" sz="6600" b="1" cap="none" spc="0" dirty="0">
                <a:ln w="0"/>
                <a:solidFill>
                  <a:schemeClr val="accent1"/>
                </a:solidFill>
                <a:effectLst>
                  <a:outerShdw blurRad="38100" dist="25400" dir="5400000" algn="ctr" rotWithShape="0">
                    <a:srgbClr val="6E747A">
                      <a:alpha val="43000"/>
                    </a:srgbClr>
                  </a:outerShdw>
                </a:effectLst>
              </a:rPr>
              <a:t>CRC Prevention</a:t>
            </a:r>
          </a:p>
          <a:p>
            <a:pPr algn="ctr">
              <a:lnSpc>
                <a:spcPct val="130000"/>
              </a:lnSpc>
            </a:pPr>
            <a:r>
              <a:rPr lang="en-US" sz="4000" b="0" cap="none" spc="0" dirty="0">
                <a:ln w="0"/>
                <a:solidFill>
                  <a:schemeClr val="accent1"/>
                </a:solidFill>
                <a:effectLst>
                  <a:outerShdw blurRad="38100" dist="25400" dir="5400000" algn="ctr" rotWithShape="0">
                    <a:srgbClr val="6E747A">
                      <a:alpha val="43000"/>
                    </a:srgbClr>
                  </a:outerShdw>
                </a:effectLst>
              </a:rPr>
              <a:t>and the</a:t>
            </a:r>
          </a:p>
          <a:p>
            <a:pPr algn="ctr">
              <a:lnSpc>
                <a:spcPct val="130000"/>
              </a:lnSpc>
            </a:pPr>
            <a:r>
              <a:rPr lang="en-US" sz="6600" b="1" dirty="0" err="1">
                <a:ln w="0"/>
                <a:solidFill>
                  <a:schemeClr val="accent1"/>
                </a:solidFill>
                <a:effectLst>
                  <a:outerShdw blurRad="38100" dist="25400" dir="5400000" algn="ctr" rotWithShape="0">
                    <a:srgbClr val="6E747A">
                      <a:alpha val="43000"/>
                    </a:srgbClr>
                  </a:outerShdw>
                </a:effectLst>
              </a:rPr>
              <a:t>NordICC</a:t>
            </a:r>
            <a:r>
              <a:rPr lang="en-US" sz="6600" b="1" dirty="0">
                <a:ln w="0"/>
                <a:solidFill>
                  <a:schemeClr val="accent1"/>
                </a:solidFill>
                <a:effectLst>
                  <a:outerShdw blurRad="38100" dist="25400" dir="5400000" algn="ctr" rotWithShape="0">
                    <a:srgbClr val="6E747A">
                      <a:alpha val="43000"/>
                    </a:srgbClr>
                  </a:outerShdw>
                </a:effectLst>
              </a:rPr>
              <a:t> Trial</a:t>
            </a:r>
            <a:endParaRPr lang="en-US" sz="6600" b="1" cap="none" spc="0" dirty="0">
              <a:ln w="0"/>
              <a:solidFill>
                <a:schemeClr val="accent1"/>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3EB5EB5E-9815-82B4-2E4F-472EDBB680C0}"/>
              </a:ext>
            </a:extLst>
          </p:cNvPr>
          <p:cNvSpPr txBox="1"/>
          <p:nvPr/>
        </p:nvSpPr>
        <p:spPr>
          <a:xfrm>
            <a:off x="2656113" y="3672840"/>
            <a:ext cx="4941096" cy="646331"/>
          </a:xfrm>
          <a:prstGeom prst="rect">
            <a:avLst/>
          </a:prstGeom>
          <a:noFill/>
        </p:spPr>
        <p:txBody>
          <a:bodyPr wrap="none" rtlCol="0">
            <a:spAutoFit/>
          </a:bodyPr>
          <a:lstStyle/>
          <a:p>
            <a:r>
              <a:rPr lang="en-US" dirty="0"/>
              <a:t>Friday, November 3, 2023</a:t>
            </a:r>
          </a:p>
          <a:p>
            <a:r>
              <a:rPr lang="en-US" dirty="0"/>
              <a:t>AAPCE Annual Scientific Congress, Orlando, Florida</a:t>
            </a:r>
          </a:p>
        </p:txBody>
      </p:sp>
      <p:sp>
        <p:nvSpPr>
          <p:cNvPr id="9" name="TextBox 8">
            <a:extLst>
              <a:ext uri="{FF2B5EF4-FFF2-40B4-BE49-F238E27FC236}">
                <a16:creationId xmlns:a16="http://schemas.microsoft.com/office/drawing/2014/main" id="{6F27A18C-12CA-88A8-908B-D562EB27C8AD}"/>
              </a:ext>
            </a:extLst>
          </p:cNvPr>
          <p:cNvSpPr txBox="1"/>
          <p:nvPr/>
        </p:nvSpPr>
        <p:spPr>
          <a:xfrm>
            <a:off x="566889" y="4809528"/>
            <a:ext cx="5832559" cy="1938992"/>
          </a:xfrm>
          <a:prstGeom prst="rect">
            <a:avLst/>
          </a:prstGeom>
          <a:noFill/>
        </p:spPr>
        <p:txBody>
          <a:bodyPr wrap="none" rtlCol="0">
            <a:spAutoFit/>
          </a:bodyPr>
          <a:lstStyle/>
          <a:p>
            <a:r>
              <a:rPr lang="en-US" sz="2000" b="1" dirty="0"/>
              <a:t>Andrew W. Swartz, MD</a:t>
            </a:r>
          </a:p>
          <a:p>
            <a:r>
              <a:rPr lang="en-US" sz="1600" dirty="0"/>
              <a:t>Departments of Emergency Medicine, Family Medicine, and Surgery</a:t>
            </a:r>
          </a:p>
          <a:p>
            <a:r>
              <a:rPr lang="en-US" sz="1600" dirty="0"/>
              <a:t>Yukon-Kuskokwim Delta Regional Hospital</a:t>
            </a:r>
          </a:p>
          <a:p>
            <a:r>
              <a:rPr lang="en-US" sz="1600" dirty="0"/>
              <a:t>Bethel, Alaska</a:t>
            </a:r>
          </a:p>
          <a:p>
            <a:r>
              <a:rPr lang="en-US" sz="1600" dirty="0"/>
              <a:t>Flight Surgeon, 144th Airlift Squadron</a:t>
            </a:r>
          </a:p>
          <a:p>
            <a:r>
              <a:rPr lang="en-US" sz="1600" dirty="0"/>
              <a:t>Alaska Air National Guard</a:t>
            </a:r>
          </a:p>
          <a:p>
            <a:r>
              <a:rPr lang="en-US" sz="1600" dirty="0"/>
              <a:t>Joint-Base Elmendorf-Richardson, Anchorage, Alaska</a:t>
            </a:r>
          </a:p>
        </p:txBody>
      </p:sp>
    </p:spTree>
    <p:extLst>
      <p:ext uri="{BB962C8B-B14F-4D97-AF65-F5344CB8AC3E}">
        <p14:creationId xmlns:p14="http://schemas.microsoft.com/office/powerpoint/2010/main" val="23216269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279033-4C90-400A-E8F4-9DDEE7F2CC9B}"/>
              </a:ext>
            </a:extLst>
          </p:cNvPr>
          <p:cNvSpPr txBox="1"/>
          <p:nvPr/>
        </p:nvSpPr>
        <p:spPr>
          <a:xfrm>
            <a:off x="3852475" y="502666"/>
            <a:ext cx="1436612"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Epilogue</a:t>
            </a:r>
            <a:endParaRPr kumimoji="0" lang="en-US" sz="28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9068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3745ED-EECF-D8C3-051F-AB6DD8770C5B}"/>
              </a:ext>
            </a:extLst>
          </p:cNvPr>
          <p:cNvPicPr>
            <a:picLocks noChangeAspect="1"/>
          </p:cNvPicPr>
          <p:nvPr/>
        </p:nvPicPr>
        <p:blipFill>
          <a:blip r:embed="rId2"/>
          <a:stretch>
            <a:fillRect/>
          </a:stretch>
        </p:blipFill>
        <p:spPr>
          <a:xfrm>
            <a:off x="0" y="865554"/>
            <a:ext cx="9144000" cy="5126892"/>
          </a:xfrm>
          <a:prstGeom prst="rect">
            <a:avLst/>
          </a:prstGeom>
        </p:spPr>
      </p:pic>
      <p:sp>
        <p:nvSpPr>
          <p:cNvPr id="6" name="Star: 5 Points 5">
            <a:extLst>
              <a:ext uri="{FF2B5EF4-FFF2-40B4-BE49-F238E27FC236}">
                <a16:creationId xmlns:a16="http://schemas.microsoft.com/office/drawing/2014/main" id="{A2B36EF7-F324-2479-081E-515CB741C556}"/>
              </a:ext>
            </a:extLst>
          </p:cNvPr>
          <p:cNvSpPr/>
          <p:nvPr/>
        </p:nvSpPr>
        <p:spPr>
          <a:xfrm>
            <a:off x="2635623" y="3213847"/>
            <a:ext cx="127747" cy="127747"/>
          </a:xfrm>
          <a:prstGeom prst="star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11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7C64C0-43B3-C663-C7F3-427A45288456}"/>
              </a:ext>
            </a:extLst>
          </p:cNvPr>
          <p:cNvSpPr>
            <a:spLocks noGrp="1"/>
          </p:cNvSpPr>
          <p:nvPr>
            <p:ph idx="1"/>
          </p:nvPr>
        </p:nvSpPr>
        <p:spPr>
          <a:xfrm>
            <a:off x="628650" y="1006475"/>
            <a:ext cx="7886700" cy="3984625"/>
          </a:xfrm>
        </p:spPr>
        <p:txBody>
          <a:bodyPr/>
          <a:lstStyle/>
          <a:p>
            <a:pPr marL="0" indent="0">
              <a:lnSpc>
                <a:spcPct val="125000"/>
              </a:lnSpc>
              <a:buNone/>
            </a:pPr>
            <a:r>
              <a:rPr lang="en-US" i="1" dirty="0"/>
              <a:t>“If some cancers do not arise from adenomatous polyps and villous adenomas, what is the alternative mechanism of histogenesis?  Apart from the special problem of cancer in ulcerative colitis, no alternative has yet been described. The concept of cancer 'de novo', whatever this means in morphological terms, remains in the realm of hypothesis.”</a:t>
            </a:r>
            <a:r>
              <a:rPr lang="en-US" i="1" baseline="30000" dirty="0"/>
              <a:t>1</a:t>
            </a:r>
          </a:p>
        </p:txBody>
      </p:sp>
      <p:sp>
        <p:nvSpPr>
          <p:cNvPr id="7" name="TextBox 6">
            <a:extLst>
              <a:ext uri="{FF2B5EF4-FFF2-40B4-BE49-F238E27FC236}">
                <a16:creationId xmlns:a16="http://schemas.microsoft.com/office/drawing/2014/main" id="{561DE774-3447-2668-437A-8147A4547FA0}"/>
              </a:ext>
            </a:extLst>
          </p:cNvPr>
          <p:cNvSpPr txBox="1"/>
          <p:nvPr/>
        </p:nvSpPr>
        <p:spPr>
          <a:xfrm>
            <a:off x="852487" y="6019800"/>
            <a:ext cx="743902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Morson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B. President's address. The polyp-cancer sequence in the large bowel. Proc R Soc Med. 1974 Jun;67(6 Pt 1):451-7. PMID: 4853754; PMCID: PMC1645739.</a:t>
            </a:r>
          </a:p>
        </p:txBody>
      </p:sp>
      <p:sp>
        <p:nvSpPr>
          <p:cNvPr id="5" name="TextBox 4">
            <a:extLst>
              <a:ext uri="{FF2B5EF4-FFF2-40B4-BE49-F238E27FC236}">
                <a16:creationId xmlns:a16="http://schemas.microsoft.com/office/drawing/2014/main" id="{4376590D-8931-3D81-505F-2B110FEEA2CD}"/>
              </a:ext>
            </a:extLst>
          </p:cNvPr>
          <p:cNvSpPr txBox="1"/>
          <p:nvPr/>
        </p:nvSpPr>
        <p:spPr>
          <a:xfrm>
            <a:off x="1746546" y="5196489"/>
            <a:ext cx="565090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This remains true today, 49 year later.</a:t>
            </a:r>
          </a:p>
        </p:txBody>
      </p:sp>
      <p:sp>
        <p:nvSpPr>
          <p:cNvPr id="2" name="TextBox 1">
            <a:extLst>
              <a:ext uri="{FF2B5EF4-FFF2-40B4-BE49-F238E27FC236}">
                <a16:creationId xmlns:a16="http://schemas.microsoft.com/office/drawing/2014/main" id="{4A64D484-AB82-7619-18BE-07598611BE3C}"/>
              </a:ext>
            </a:extLst>
          </p:cNvPr>
          <p:cNvSpPr txBox="1"/>
          <p:nvPr/>
        </p:nvSpPr>
        <p:spPr>
          <a:xfrm>
            <a:off x="3184953" y="0"/>
            <a:ext cx="2774094" cy="461665"/>
          </a:xfrm>
          <a:prstGeom prst="rect">
            <a:avLst/>
          </a:prstGeom>
          <a:noFill/>
        </p:spPr>
        <p:txBody>
          <a:bodyPr wrap="none" rtlCol="0">
            <a:spAutoFit/>
          </a:bodyPr>
          <a:lstStyle/>
          <a:p>
            <a:pPr algn="ctr"/>
            <a:r>
              <a:rPr lang="en-US" sz="2400" dirty="0">
                <a:solidFill>
                  <a:srgbClr val="007FDE"/>
                </a:solidFill>
              </a:rPr>
              <a:t>National Polyp Study</a:t>
            </a:r>
          </a:p>
        </p:txBody>
      </p:sp>
    </p:spTree>
    <p:extLst>
      <p:ext uri="{BB962C8B-B14F-4D97-AF65-F5344CB8AC3E}">
        <p14:creationId xmlns:p14="http://schemas.microsoft.com/office/powerpoint/2010/main" val="280316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DED8-098F-0611-6660-67AB2F19A39A}"/>
              </a:ext>
            </a:extLst>
          </p:cNvPr>
          <p:cNvSpPr>
            <a:spLocks noGrp="1"/>
          </p:cNvSpPr>
          <p:nvPr>
            <p:ph type="title"/>
          </p:nvPr>
        </p:nvSpPr>
        <p:spPr>
          <a:xfrm>
            <a:off x="0" y="1219304"/>
            <a:ext cx="9144000" cy="767580"/>
          </a:xfrm>
        </p:spPr>
        <p:txBody>
          <a:bodyPr>
            <a:normAutofit/>
          </a:bodyPr>
          <a:lstStyle/>
          <a:p>
            <a:pPr algn="ctr"/>
            <a:r>
              <a:rPr lang="en-US" sz="3600" dirty="0"/>
              <a:t>Theory, Falsifiable Assertion, Experiment</a:t>
            </a:r>
          </a:p>
        </p:txBody>
      </p:sp>
      <p:sp>
        <p:nvSpPr>
          <p:cNvPr id="3" name="Content Placeholder 2">
            <a:extLst>
              <a:ext uri="{FF2B5EF4-FFF2-40B4-BE49-F238E27FC236}">
                <a16:creationId xmlns:a16="http://schemas.microsoft.com/office/drawing/2014/main" id="{FF508E08-7EA3-1E74-86E5-F9BCD67ADEBE}"/>
              </a:ext>
            </a:extLst>
          </p:cNvPr>
          <p:cNvSpPr>
            <a:spLocks noGrp="1"/>
          </p:cNvSpPr>
          <p:nvPr>
            <p:ph idx="1"/>
          </p:nvPr>
        </p:nvSpPr>
        <p:spPr>
          <a:xfrm>
            <a:off x="707027" y="2310537"/>
            <a:ext cx="7886700" cy="4351338"/>
          </a:xfrm>
        </p:spPr>
        <p:txBody>
          <a:bodyPr/>
          <a:lstStyle/>
          <a:p>
            <a:pPr>
              <a:lnSpc>
                <a:spcPct val="100000"/>
              </a:lnSpc>
              <a:spcBef>
                <a:spcPts val="3600"/>
              </a:spcBef>
            </a:pPr>
            <a:r>
              <a:rPr lang="en-US" u="sng" dirty="0">
                <a:solidFill>
                  <a:srgbClr val="0070C0"/>
                </a:solidFill>
              </a:rPr>
              <a:t>Theory</a:t>
            </a:r>
            <a:r>
              <a:rPr lang="en-US" dirty="0">
                <a:solidFill>
                  <a:srgbClr val="0070C0"/>
                </a:solidFill>
              </a:rPr>
              <a:t>:</a:t>
            </a:r>
            <a:r>
              <a:rPr lang="en-US" dirty="0"/>
              <a:t> Most/all CRC starts in an adenomatous polyp</a:t>
            </a:r>
          </a:p>
          <a:p>
            <a:pPr>
              <a:lnSpc>
                <a:spcPct val="100000"/>
              </a:lnSpc>
              <a:spcBef>
                <a:spcPts val="3600"/>
              </a:spcBef>
            </a:pPr>
            <a:r>
              <a:rPr lang="en-US" u="sng" dirty="0">
                <a:solidFill>
                  <a:srgbClr val="0070C0"/>
                </a:solidFill>
              </a:rPr>
              <a:t>Assertion</a:t>
            </a:r>
            <a:r>
              <a:rPr lang="en-US" dirty="0">
                <a:solidFill>
                  <a:srgbClr val="0070C0"/>
                </a:solidFill>
              </a:rPr>
              <a:t>:</a:t>
            </a:r>
            <a:r>
              <a:rPr lang="en-US" dirty="0"/>
              <a:t>  Removing adenomatous polyps will prevent most/all CRC</a:t>
            </a:r>
          </a:p>
          <a:p>
            <a:pPr>
              <a:lnSpc>
                <a:spcPct val="100000"/>
              </a:lnSpc>
              <a:spcBef>
                <a:spcPts val="3600"/>
              </a:spcBef>
            </a:pPr>
            <a:r>
              <a:rPr lang="en-US" u="sng" dirty="0">
                <a:solidFill>
                  <a:srgbClr val="0070C0"/>
                </a:solidFill>
              </a:rPr>
              <a:t>Experiment</a:t>
            </a:r>
            <a:r>
              <a:rPr lang="en-US" dirty="0">
                <a:solidFill>
                  <a:srgbClr val="0070C0"/>
                </a:solidFill>
              </a:rPr>
              <a:t>:</a:t>
            </a:r>
            <a:r>
              <a:rPr lang="en-US" dirty="0"/>
              <a:t>  Follow patients who have had a colonoscopy which clears the colon of adenomas, and compare the CRC rate to a control population</a:t>
            </a:r>
          </a:p>
        </p:txBody>
      </p:sp>
      <p:sp>
        <p:nvSpPr>
          <p:cNvPr id="4" name="TextBox 3">
            <a:extLst>
              <a:ext uri="{FF2B5EF4-FFF2-40B4-BE49-F238E27FC236}">
                <a16:creationId xmlns:a16="http://schemas.microsoft.com/office/drawing/2014/main" id="{D4FA764D-2D46-C779-46C6-7AD98641E03C}"/>
              </a:ext>
            </a:extLst>
          </p:cNvPr>
          <p:cNvSpPr txBox="1"/>
          <p:nvPr/>
        </p:nvSpPr>
        <p:spPr>
          <a:xfrm>
            <a:off x="3184953" y="0"/>
            <a:ext cx="2774094" cy="461665"/>
          </a:xfrm>
          <a:prstGeom prst="rect">
            <a:avLst/>
          </a:prstGeom>
          <a:noFill/>
        </p:spPr>
        <p:txBody>
          <a:bodyPr wrap="none" rtlCol="0">
            <a:spAutoFit/>
          </a:bodyPr>
          <a:lstStyle/>
          <a:p>
            <a:pPr algn="ctr"/>
            <a:r>
              <a:rPr lang="en-US" sz="2400" dirty="0">
                <a:solidFill>
                  <a:srgbClr val="007FDE"/>
                </a:solidFill>
              </a:rPr>
              <a:t>National Polyp Study</a:t>
            </a:r>
          </a:p>
        </p:txBody>
      </p:sp>
      <p:sp>
        <p:nvSpPr>
          <p:cNvPr id="5" name="TextBox 4">
            <a:extLst>
              <a:ext uri="{FF2B5EF4-FFF2-40B4-BE49-F238E27FC236}">
                <a16:creationId xmlns:a16="http://schemas.microsoft.com/office/drawing/2014/main" id="{BE3C4DAC-8D40-6E32-F9B9-B4CFCA81C198}"/>
              </a:ext>
            </a:extLst>
          </p:cNvPr>
          <p:cNvSpPr txBox="1"/>
          <p:nvPr/>
        </p:nvSpPr>
        <p:spPr>
          <a:xfrm>
            <a:off x="4074643" y="517737"/>
            <a:ext cx="1151469" cy="461665"/>
          </a:xfrm>
          <a:prstGeom prst="rect">
            <a:avLst/>
          </a:prstGeom>
          <a:noFill/>
        </p:spPr>
        <p:txBody>
          <a:bodyPr wrap="none" rtlCol="0">
            <a:spAutoFit/>
          </a:bodyPr>
          <a:lstStyle/>
          <a:p>
            <a:pPr algn="ctr"/>
            <a:r>
              <a:rPr lang="en-US" sz="2400" b="1" dirty="0"/>
              <a:t>DESIGN</a:t>
            </a:r>
          </a:p>
        </p:txBody>
      </p:sp>
    </p:spTree>
    <p:extLst>
      <p:ext uri="{BB962C8B-B14F-4D97-AF65-F5344CB8AC3E}">
        <p14:creationId xmlns:p14="http://schemas.microsoft.com/office/powerpoint/2010/main" val="342289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2078</TotalTime>
  <Words>2351</Words>
  <Application>Microsoft Office PowerPoint</Application>
  <PresentationFormat>On-screen Show (4:3)</PresentationFormat>
  <Paragraphs>394</Paragraphs>
  <Slides>78</Slides>
  <Notes>17</Notes>
  <HiddenSlides>4</HiddenSlides>
  <MMClips>5</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78</vt:i4>
      </vt:variant>
    </vt:vector>
  </HeadingPairs>
  <TitlesOfParts>
    <vt:vector size="89" baseType="lpstr">
      <vt:lpstr>Arial</vt:lpstr>
      <vt:lpstr>Calibri</vt:lpstr>
      <vt:lpstr>Calibri Light</vt:lpstr>
      <vt:lpstr>Courier New</vt:lpstr>
      <vt:lpstr>GuardianAgateSans1GR-Regular</vt:lpstr>
      <vt:lpstr>Wingdings</vt:lpstr>
      <vt:lpstr>Office Theme</vt:lpstr>
      <vt:lpstr>1_Office Theme</vt:lpstr>
      <vt:lpstr>2_Office Theme</vt:lpstr>
      <vt:lpstr>3_Office Theme</vt:lpstr>
      <vt:lpstr>4_Office Theme</vt:lpstr>
      <vt:lpstr>PowerPoint Presentation</vt:lpstr>
      <vt:lpstr>PowerPoint Presentation</vt:lpstr>
      <vt:lpstr>Outline</vt:lpstr>
      <vt:lpstr>National Polyp Study</vt:lpstr>
      <vt:lpstr>1950 – 1970:  Evidence Accumulates</vt:lpstr>
      <vt:lpstr>1950 – 1970:  Evidence Accumulates</vt:lpstr>
      <vt:lpstr>PowerPoint Presentation</vt:lpstr>
      <vt:lpstr>PowerPoint Presentation</vt:lpstr>
      <vt:lpstr>Theory, Falsifiable Assertion, Experiment</vt:lpstr>
      <vt:lpstr>National Polyp Study</vt:lpstr>
      <vt:lpstr>National Polyp Study</vt:lpstr>
      <vt:lpstr>PowerPoint Presentation</vt:lpstr>
      <vt:lpstr>PowerPoint Presentation</vt:lpstr>
      <vt:lpstr>To what should the outcome be compared?</vt:lpstr>
      <vt:lpstr>PowerPoint Presentation</vt:lpstr>
      <vt:lpstr>PowerPoint Presentation</vt:lpstr>
      <vt:lpstr>National Polyp Study</vt:lpstr>
      <vt:lpstr>Flexible Sigmoidoscopy Trials</vt:lpstr>
      <vt:lpstr>PowerPoint Presentation</vt:lpstr>
      <vt:lpstr>PowerPoint Presentation</vt:lpstr>
      <vt:lpstr>PowerPoint Presentation</vt:lpstr>
      <vt:lpstr>Attendees vs. Non-Attendees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Flexible Sigmoidoscopy Trials</vt:lpstr>
      <vt:lpstr>General design of the FlexSig Trials</vt:lpstr>
      <vt:lpstr>Results of the FlexSig Trials</vt:lpstr>
      <vt:lpstr>PowerPoint Presentation</vt:lpstr>
      <vt:lpstr>PowerPoint Presentation</vt:lpstr>
      <vt:lpstr>PowerPoint Presentation</vt:lpstr>
      <vt:lpstr>PowerPoint Presentation</vt:lpstr>
      <vt:lpstr>Results of the FlexSig Trials</vt:lpstr>
      <vt:lpstr>PowerPoint Presentation</vt:lpstr>
      <vt:lpstr>PowerPoint Presentation</vt:lpstr>
      <vt:lpstr>PowerPoint Presentation</vt:lpstr>
      <vt:lpstr>FlexSig Results:  Takehome</vt:lpstr>
      <vt:lpstr>Flexible Sigmoidoscopy Trials</vt:lpstr>
      <vt:lpstr>NordICC Trial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aws</dc:creator>
  <cp:lastModifiedBy>aws</cp:lastModifiedBy>
  <cp:revision>52</cp:revision>
  <dcterms:created xsi:type="dcterms:W3CDTF">2023-10-26T17:18:54Z</dcterms:created>
  <dcterms:modified xsi:type="dcterms:W3CDTF">2023-11-02T11:04:17Z</dcterms:modified>
</cp:coreProperties>
</file>