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78" r:id="rId3"/>
    <p:sldId id="385" r:id="rId4"/>
    <p:sldId id="386" r:id="rId5"/>
    <p:sldId id="389" r:id="rId6"/>
    <p:sldId id="391" r:id="rId7"/>
    <p:sldId id="394" r:id="rId8"/>
    <p:sldId id="410" r:id="rId9"/>
    <p:sldId id="409" r:id="rId10"/>
    <p:sldId id="403" r:id="rId11"/>
    <p:sldId id="405" r:id="rId12"/>
    <p:sldId id="392" r:id="rId13"/>
    <p:sldId id="397" r:id="rId14"/>
    <p:sldId id="402" r:id="rId15"/>
    <p:sldId id="398" r:id="rId16"/>
    <p:sldId id="411" r:id="rId17"/>
    <p:sldId id="399" r:id="rId18"/>
    <p:sldId id="400" r:id="rId19"/>
    <p:sldId id="412" r:id="rId20"/>
    <p:sldId id="271" r:id="rId21"/>
    <p:sldId id="395" r:id="rId22"/>
    <p:sldId id="273" r:id="rId23"/>
    <p:sldId id="275" r:id="rId24"/>
    <p:sldId id="274" r:id="rId25"/>
    <p:sldId id="269" r:id="rId26"/>
    <p:sldId id="408" r:id="rId27"/>
    <p:sldId id="413" r:id="rId28"/>
    <p:sldId id="40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7075" autoAdjust="0"/>
  </p:normalViewPr>
  <p:slideViewPr>
    <p:cSldViewPr snapToGrid="0">
      <p:cViewPr varScale="1">
        <p:scale>
          <a:sx n="57" d="100"/>
          <a:sy n="57" d="100"/>
        </p:scale>
        <p:origin x="168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B4F33F-FFDA-40D3-908B-48AB7D747C01}"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18C322-A99B-425B-89CD-73B2FF89F968}" type="slidenum">
              <a:rPr lang="en-US" smtClean="0"/>
              <a:t>‹#›</a:t>
            </a:fld>
            <a:endParaRPr lang="en-US"/>
          </a:p>
        </p:txBody>
      </p:sp>
    </p:spTree>
    <p:extLst>
      <p:ext uri="{BB962C8B-B14F-4D97-AF65-F5344CB8AC3E}">
        <p14:creationId xmlns:p14="http://schemas.microsoft.com/office/powerpoint/2010/main" val="288617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normal esophageal anatomy and physiology.</a:t>
            </a:r>
          </a:p>
          <a:p>
            <a:r>
              <a:rPr lang="en-US" dirty="0"/>
              <a:t>Discuss the common symptoms of patients with esophageal motility disorders and the importance of a </a:t>
            </a:r>
            <a:r>
              <a:rPr lang="en-US" b="1" u="sng" dirty="0"/>
              <a:t>comprehensive history </a:t>
            </a:r>
            <a:r>
              <a:rPr lang="en-US" dirty="0"/>
              <a:t>and exam. And documentation with templating for dysphagia and GERD etc.</a:t>
            </a:r>
          </a:p>
          <a:p>
            <a:r>
              <a:rPr lang="en-US" dirty="0"/>
              <a:t>Discuss the tools used in the diagnostic work up of dysphagia and esophageal motility disorders.</a:t>
            </a:r>
          </a:p>
          <a:p>
            <a:r>
              <a:rPr lang="en-US" dirty="0"/>
              <a:t>Review the manometry findings of esophageal motility disorders.</a:t>
            </a:r>
          </a:p>
          <a:p>
            <a:r>
              <a:rPr lang="en-US" dirty="0"/>
              <a:t>Discuss the treatment options of common esophageal motility disorders.</a:t>
            </a: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0918C322-A99B-425B-89CD-73B2FF89F968}" type="slidenum">
              <a:rPr lang="en-US" smtClean="0"/>
              <a:t>4</a:t>
            </a:fld>
            <a:endParaRPr lang="en-US"/>
          </a:p>
        </p:txBody>
      </p:sp>
    </p:spTree>
    <p:extLst>
      <p:ext uri="{BB962C8B-B14F-4D97-AF65-F5344CB8AC3E}">
        <p14:creationId xmlns:p14="http://schemas.microsoft.com/office/powerpoint/2010/main" val="1362253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closer look at these motility disorders and their manometric appearance starting with </a:t>
            </a:r>
          </a:p>
          <a:p>
            <a:r>
              <a:rPr lang="en-US" dirty="0"/>
              <a:t>Disorders of Esophagogastric Junction Outflow Obstructions</a:t>
            </a:r>
          </a:p>
          <a:p>
            <a:endParaRPr lang="en-US" dirty="0"/>
          </a:p>
          <a:p>
            <a:r>
              <a:rPr lang="en-US" dirty="0"/>
              <a:t>Achalasia represents the classic esophageal motility disorder thought to arise from a selective </a:t>
            </a:r>
            <a:r>
              <a:rPr lang="en-US" b="1" dirty="0"/>
              <a:t>loss of inhibitory neurons in the myenteric plexus of the distal esophagus </a:t>
            </a:r>
            <a:r>
              <a:rPr lang="en-US" dirty="0"/>
              <a:t>and LES resulting in a neuronal imbalance with unopposed excitatory activity and localized decrease of inhibitory activity, resulting in failure of LES relaxation and disrupted esophageal peristalsis.</a:t>
            </a:r>
          </a:p>
          <a:p>
            <a:endParaRPr lang="en-US" dirty="0"/>
          </a:p>
          <a:p>
            <a:r>
              <a:rPr lang="en-US" b="1" dirty="0"/>
              <a:t>Typical symptoms</a:t>
            </a:r>
            <a:r>
              <a:rPr lang="en-US" dirty="0"/>
              <a:t> of achalasia include:</a:t>
            </a:r>
          </a:p>
          <a:p>
            <a:pPr marL="228600" indent="-228600">
              <a:buAutoNum type="arabicPeriod"/>
            </a:pPr>
            <a:r>
              <a:rPr lang="en-US" dirty="0"/>
              <a:t>progressive dysphagia to solids and liquids, </a:t>
            </a:r>
          </a:p>
          <a:p>
            <a:pPr marL="228600" indent="-228600">
              <a:buAutoNum type="arabicPeriod"/>
            </a:pPr>
            <a:r>
              <a:rPr lang="en-US" dirty="0"/>
              <a:t>regurgitation, </a:t>
            </a:r>
          </a:p>
          <a:p>
            <a:pPr marL="228600" indent="-228600">
              <a:buAutoNum type="arabicPeriod"/>
            </a:pPr>
            <a:r>
              <a:rPr lang="en-US" dirty="0"/>
              <a:t>chest pain in 40-50%,</a:t>
            </a:r>
          </a:p>
          <a:p>
            <a:pPr marL="228600" indent="-228600">
              <a:buAutoNum type="arabicPeriod"/>
            </a:pPr>
            <a:r>
              <a:rPr lang="en-US" dirty="0"/>
              <a:t>respiratory symptoms</a:t>
            </a:r>
          </a:p>
          <a:p>
            <a:pPr marL="228600" indent="-228600">
              <a:buAutoNum type="arabicPeriod"/>
            </a:pPr>
            <a:r>
              <a:rPr lang="en-US" dirty="0"/>
              <a:t>and rarely weight loss.</a:t>
            </a:r>
          </a:p>
          <a:p>
            <a:endParaRPr lang="en-US" dirty="0"/>
          </a:p>
          <a:p>
            <a:r>
              <a:rPr lang="en-US" dirty="0"/>
              <a:t>A first step in evaluation of suspected achalasia is upper gastrointestinal endoscopy to rule out mechanical source of symptoms such as esophageal strictures or </a:t>
            </a:r>
            <a:r>
              <a:rPr lang="en-US" dirty="0" err="1"/>
              <a:t>pseudoachalasia</a:t>
            </a:r>
            <a:r>
              <a:rPr lang="en-US" dirty="0"/>
              <a:t>. Endoscopic findings in achalasia include retained saliva with puckered gastroesophageal junction as well as esophagitis from effects of stasis and/or candidiasis. In type I or type II achalasia absence of peristalsis and/or dilation of esophageal lumen is often appreciated, and in type III achalasia an increased presence of peristalsis and/or corkscrewing of esophageal lumen is seen.</a:t>
            </a:r>
          </a:p>
          <a:p>
            <a:endParaRPr lang="en-US" dirty="0"/>
          </a:p>
          <a:p>
            <a:r>
              <a:rPr lang="en-US" b="1" dirty="0"/>
              <a:t>HRM is the gold standard</a:t>
            </a:r>
            <a:r>
              <a:rPr lang="en-US" dirty="0"/>
              <a:t> to diagnose and subtype achalasia. All 3 subtypes require impaired LES relaxation demonstrated by an elevated median IRP. There are 3 manometric subtypes of achalasia. Type I achalasia is considered the classic presentation of achalasia, and typically a later state of disease progression</a:t>
            </a:r>
          </a:p>
          <a:p>
            <a:endParaRPr lang="en-US" dirty="0"/>
          </a:p>
          <a:p>
            <a:r>
              <a:rPr lang="en-US" b="1" dirty="0"/>
              <a:t>Treatment Options: </a:t>
            </a:r>
          </a:p>
          <a:p>
            <a:r>
              <a:rPr lang="en-US" dirty="0"/>
              <a:t>Treatment options all focus on reducing the pressure gradient by relieving the distal obstruction at the LES</a:t>
            </a:r>
          </a:p>
          <a:p>
            <a:r>
              <a:rPr lang="en-US" dirty="0"/>
              <a:t>Three first-line treatment options are available for patients with achalasia who are appropriate candidates. </a:t>
            </a:r>
          </a:p>
          <a:p>
            <a:r>
              <a:rPr lang="en-US" b="1" dirty="0"/>
              <a:t>Pneumatic dilation (PD), surgical LHM, and POEM</a:t>
            </a:r>
            <a:r>
              <a:rPr lang="en-US" dirty="0"/>
              <a:t>. </a:t>
            </a:r>
          </a:p>
          <a:p>
            <a:endParaRPr lang="en-US" dirty="0"/>
          </a:p>
          <a:p>
            <a:pPr lvl="1"/>
            <a:r>
              <a:rPr lang="en-US" dirty="0"/>
              <a:t>1. </a:t>
            </a:r>
            <a:r>
              <a:rPr lang="en-US" b="1" dirty="0"/>
              <a:t>POEM</a:t>
            </a:r>
            <a:r>
              <a:rPr lang="en-US" dirty="0"/>
              <a:t> is one of the more recent therapeutic option available for patients with achalasia with very high clinical success rates of up to 90% response at 5 to 7 years. Due to the ability of POEM to endoscopically extend the myotomy in the proximal esophagus and target areas of esophageal spasticity, </a:t>
            </a:r>
            <a:r>
              <a:rPr lang="en-US" b="1" dirty="0"/>
              <a:t>POEM is the preferred first-line treatment option in patients with type III achalasia, with superior response rates (93%) compared with LHM (71%).</a:t>
            </a:r>
            <a:r>
              <a:rPr lang="en-US" dirty="0"/>
              <a:t> </a:t>
            </a:r>
          </a:p>
          <a:p>
            <a:endParaRPr lang="en-US" dirty="0"/>
          </a:p>
          <a:p>
            <a:pPr lvl="1"/>
            <a:r>
              <a:rPr lang="en-US" dirty="0"/>
              <a:t>Overall rates of reflux esophagitis are higher in POEM </a:t>
            </a:r>
            <a:r>
              <a:rPr lang="en-US" b="1" dirty="0"/>
              <a:t>(44%)</a:t>
            </a:r>
            <a:r>
              <a:rPr lang="en-US" dirty="0"/>
              <a:t> compared with 29% with LHM (with partial fundoplication) at 2 years, but rates of severe esophagitis (Los Angeles Classification grade C or D) are comparable between POEM and LHM as demonstrated in a head-to-head randomized controlled trial.59 Because POEM is not classically performed with an </a:t>
            </a:r>
            <a:r>
              <a:rPr lang="en-US" dirty="0" err="1"/>
              <a:t>antireflux</a:t>
            </a:r>
            <a:r>
              <a:rPr lang="en-US" dirty="0"/>
              <a:t> intervention, it is important to discuss higher potential risk of reflux with POEM and potential need for lifelong acid suppression with patients.</a:t>
            </a:r>
          </a:p>
          <a:p>
            <a:endParaRPr lang="en-US" dirty="0"/>
          </a:p>
          <a:p>
            <a:pPr lvl="1"/>
            <a:r>
              <a:rPr lang="en-US" dirty="0"/>
              <a:t>2. </a:t>
            </a:r>
            <a:r>
              <a:rPr lang="en-US" b="1" dirty="0"/>
              <a:t>Pneumatic Dilatation </a:t>
            </a:r>
            <a:r>
              <a:rPr lang="en-US" dirty="0"/>
              <a:t>is performed with a nonradiopaque graded size polyethylene balloon (</a:t>
            </a:r>
            <a:r>
              <a:rPr lang="en-US" dirty="0" err="1"/>
              <a:t>RigiFlex</a:t>
            </a:r>
            <a:r>
              <a:rPr lang="en-US" dirty="0"/>
              <a:t>), which comes in 3 sizes (3.0, 3.5, and 4.0 cm) and are often used in graded fashion. PD is overall safe with </a:t>
            </a:r>
            <a:r>
              <a:rPr lang="en-US" b="1" dirty="0"/>
              <a:t>risk of perforation being 1.0% with 30-mm balloon</a:t>
            </a:r>
            <a:r>
              <a:rPr lang="en-US" dirty="0"/>
              <a:t>. The risk of perforation is higher at 3.2% when a 35-mm balloon is used for initial dilation, whereas risk of perforation is lower at 0.97% when graded dilation is used with a long-term success rate of 90% at 6 months and 44% at 6 years. Predictors of favorable clinical response to PD include older age (&gt;45 years), female sex, narrow (nondilated) esophagus, and type II achalasia.64 Hence, most patients undergoing PD should undergo initial dilation using the 30-mm balloon, followed by symptomatic and objective assessment in 4-6 weeks. Endoscopic visualization of the </a:t>
            </a:r>
            <a:r>
              <a:rPr lang="en-US" dirty="0" err="1"/>
              <a:t>postdilation</a:t>
            </a:r>
            <a:r>
              <a:rPr lang="en-US" dirty="0"/>
              <a:t> tear should be performed to rule out a perforation and patients should be monitored for any signs or symptoms in the recovery area. There is no role for routine </a:t>
            </a:r>
            <a:r>
              <a:rPr lang="en-US" dirty="0" err="1"/>
              <a:t>esophagram</a:t>
            </a:r>
            <a:r>
              <a:rPr lang="en-US" dirty="0"/>
              <a:t> after PD unless there is clinical suspicion for perforation. </a:t>
            </a:r>
          </a:p>
          <a:p>
            <a:pPr lvl="1"/>
            <a:endParaRPr lang="en-US" dirty="0"/>
          </a:p>
          <a:p>
            <a:pPr lvl="1"/>
            <a:r>
              <a:rPr lang="en-US" dirty="0"/>
              <a:t>In those who continue to be symptomatic, graded PD with the next size dilator should be performed and/or POEM or LHM can be offered. </a:t>
            </a:r>
          </a:p>
          <a:p>
            <a:pPr lvl="1"/>
            <a:endParaRPr lang="en-US" dirty="0"/>
          </a:p>
          <a:p>
            <a:pPr lvl="1"/>
            <a:r>
              <a:rPr lang="en-US" dirty="0"/>
              <a:t>3</a:t>
            </a:r>
            <a:r>
              <a:rPr lang="en-US" b="1" dirty="0"/>
              <a:t>. Laparoscopic Heller Myotomy (LHM) </a:t>
            </a:r>
            <a:r>
              <a:rPr lang="en-US" dirty="0"/>
              <a:t>performed with or without partial fundoplication (Dor or </a:t>
            </a:r>
            <a:r>
              <a:rPr lang="en-US" dirty="0" err="1"/>
              <a:t>Toupet</a:t>
            </a:r>
            <a:r>
              <a:rPr lang="en-US" dirty="0"/>
              <a:t>) also provides excellent symptom relief, with efficacy rates ranging from 88%–95% and lasting 6–10 years. The most common side effect after surgical myotomy is the development of gastroesophageal reflux disease (GERD) and partial fundoplication can reduce the incidence from 41.5% to 14.5%. Hence, the most recent American College of Gastroenterology guidelines recommended doing either Dor or </a:t>
            </a:r>
            <a:r>
              <a:rPr lang="en-US" dirty="0" err="1"/>
              <a:t>Toupet</a:t>
            </a:r>
            <a:r>
              <a:rPr lang="en-US" dirty="0"/>
              <a:t> fundoplication to control esophageal acid exposure in patients with achalasia undergoing surgical myotomy. </a:t>
            </a:r>
          </a:p>
          <a:p>
            <a:pPr lvl="1"/>
            <a:endParaRPr lang="en-US" dirty="0"/>
          </a:p>
          <a:p>
            <a:pPr lvl="1"/>
            <a:r>
              <a:rPr lang="en-US" dirty="0"/>
              <a:t>Predictors of favorable outcomes with LHM include younger men, tortuous esophagus, and an esophageal diverticulum. Furthermore, similar to PD, patients with type II achalasia respond better (93%) than patients with type I (81%) or III (86%). When comparing outcomes of POEM vs LHM, clinical success rates were similar at 2 years (83% with POEM compared with 81.7% with LHM), but rates of reflux esophagitis were higher in patients who underwent POEM (44%) compared with LHM with Dor fundoplication (29%).</a:t>
            </a:r>
          </a:p>
          <a:p>
            <a:pPr lvl="1"/>
            <a:endParaRPr lang="en-US" dirty="0"/>
          </a:p>
          <a:p>
            <a:pPr lvl="1"/>
            <a:r>
              <a:rPr lang="en-US" dirty="0"/>
              <a:t>4. Botox. Botox injected into the LES in 4 quadrants, 100 units in 4-5 cc saline can decrease LES pressure by up to 60%. As with all </a:t>
            </a:r>
            <a:r>
              <a:rPr lang="en-US" dirty="0" err="1"/>
              <a:t>botox</a:t>
            </a:r>
            <a:r>
              <a:rPr lang="en-US" dirty="0"/>
              <a:t> injections it is temporary, becomes ineffective after  several injections and should be reserved for the elderly frail patients who would not tolerate a more aggressive intervention. Leads to scarring in the submucosal plane where POEM and Heller myotomy are performed.</a:t>
            </a:r>
          </a:p>
          <a:p>
            <a:pPr lvl="1"/>
            <a:endParaRPr lang="en-US" dirty="0"/>
          </a:p>
          <a:p>
            <a:r>
              <a:rPr lang="en-US" sz="1800" dirty="0"/>
              <a:t>Finally, in the setting of nonmechanical obstructive symptoms, such as dysphagia and/or noncardiac chest pain, and absence of achalasia on HRM, </a:t>
            </a:r>
            <a:r>
              <a:rPr lang="en-US" sz="1800" b="1" dirty="0"/>
              <a:t>a diagnosis of EGJOO </a:t>
            </a:r>
            <a:r>
              <a:rPr lang="en-US" sz="1800" dirty="0"/>
              <a:t>should be considered in those with high IRP and normal esophageal peristalsis. </a:t>
            </a:r>
          </a:p>
          <a:p>
            <a:r>
              <a:rPr lang="en-US" sz="1800" dirty="0"/>
              <a:t>Although some of these patients may represent an incomplete or variant form of achalasia, the majority of patients with manometric EGJOO are not related to a primary functional EGJOO and this may be due to falsely elevated IRP. </a:t>
            </a:r>
          </a:p>
          <a:p>
            <a:r>
              <a:rPr lang="en-US" sz="1800" dirty="0"/>
              <a:t>An estimated 21%–28% of elevated IRP cases have been attributed to structural abnormalities, including: </a:t>
            </a:r>
          </a:p>
          <a:p>
            <a:pPr marL="800100" lvl="1" indent="-342900">
              <a:buAutoNum type="arabicPeriod"/>
            </a:pPr>
            <a:r>
              <a:rPr lang="en-US" sz="1400" dirty="0"/>
              <a:t>postoperative anatomic distortion related to fundoplication or bariatric surgery, </a:t>
            </a:r>
          </a:p>
          <a:p>
            <a:pPr marL="800100" lvl="1" indent="-342900">
              <a:buAutoNum type="arabicPeriod"/>
            </a:pPr>
            <a:r>
              <a:rPr lang="en-US" sz="1400" dirty="0"/>
              <a:t>cancer or other infiltrative processes, </a:t>
            </a:r>
          </a:p>
          <a:p>
            <a:pPr marL="800100" lvl="1" indent="-342900">
              <a:buAutoNum type="arabicPeriod"/>
            </a:pPr>
            <a:r>
              <a:rPr lang="en-US" sz="1400" dirty="0"/>
              <a:t>luminal stricture or extraluminal compression due to </a:t>
            </a:r>
            <a:r>
              <a:rPr lang="en-US" sz="1400" dirty="0" err="1"/>
              <a:t>paraesophageal</a:t>
            </a:r>
            <a:r>
              <a:rPr lang="en-US" sz="1400" dirty="0"/>
              <a:t> hernia (or cardiovascular compression, </a:t>
            </a:r>
            <a:r>
              <a:rPr lang="en-US" sz="1400" dirty="0" err="1"/>
              <a:t>etc</a:t>
            </a:r>
            <a:r>
              <a:rPr lang="en-US" sz="1400" dirty="0"/>
              <a:t>), or an </a:t>
            </a:r>
          </a:p>
          <a:p>
            <a:pPr marL="800100" lvl="1" indent="-342900">
              <a:buAutoNum type="arabicPeriod"/>
            </a:pPr>
            <a:r>
              <a:rPr lang="en-US" sz="1400" dirty="0"/>
              <a:t>artifactual increase of the IRP from the catheter effect</a:t>
            </a:r>
          </a:p>
          <a:p>
            <a:pPr marL="800100" lvl="1" indent="-342900">
              <a:buAutoNum type="arabicPeriod"/>
            </a:pPr>
            <a:r>
              <a:rPr lang="en-US" sz="1400" dirty="0"/>
              <a:t>Opioid analgesics have also been associated with impaired LES relaxation resulting in functional EGJOO. </a:t>
            </a:r>
          </a:p>
          <a:p>
            <a:pPr marL="0" indent="0">
              <a:buNone/>
            </a:pPr>
            <a:r>
              <a:rPr lang="en-US" sz="1800" dirty="0"/>
              <a:t>The overdiagnosis of EGJOO on HRM without any clinical implications has led to concerns of unneeded treatments and was a driving reason to update the CC. Therefore, a priority in CC v4.0 was to increase the stringency of manometric criteria for EGJOO and provide context as to which clinical scenarios are relevant to EGJOO and may merit therapeutic action. As such, EGJOO is diagnosed on HRM when the median IRP is elevated in both the supine and upright positions. For instance, in patients with a small hiatal hernia or central obesity, an IRP that is elevated in the supine position normalizes in the upright position. Further, intrabolus pressurization must be present in at least 20% or more of swallows, and preserved peristalsis is present such that a diagnosis of achalasia is not met. A clinically conclusive diagnosis of EGJOO requires the presence of obstructive symptoms (dysphagia and/or noncardiac chest pain) as well as corroboration of obstructive findings on a second diagnostic study (such as TBE, preferably with a barium tablet or FLIP). Thus, a clinically conclusive diagnosis of EGJOO requires: (1) conclusive manometric diagnosis, (2) appropriate symptom presentation, and (3) confirmation of findings on supportive testing.</a:t>
            </a:r>
          </a:p>
          <a:p>
            <a:pPr lvl="0"/>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918C322-A99B-425B-89CD-73B2FF89F968}" type="slidenum">
              <a:rPr lang="en-US" smtClean="0"/>
              <a:t>15</a:t>
            </a:fld>
            <a:endParaRPr lang="en-US"/>
          </a:p>
        </p:txBody>
      </p:sp>
    </p:spTree>
    <p:extLst>
      <p:ext uri="{BB962C8B-B14F-4D97-AF65-F5344CB8AC3E}">
        <p14:creationId xmlns:p14="http://schemas.microsoft.com/office/powerpoint/2010/main" val="2703274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8C322-A99B-425B-89CD-73B2FF89F968}" type="slidenum">
              <a:rPr lang="en-US" smtClean="0"/>
              <a:t>16</a:t>
            </a:fld>
            <a:endParaRPr lang="en-US"/>
          </a:p>
        </p:txBody>
      </p:sp>
    </p:spTree>
    <p:extLst>
      <p:ext uri="{BB962C8B-B14F-4D97-AF65-F5344CB8AC3E}">
        <p14:creationId xmlns:p14="http://schemas.microsoft.com/office/powerpoint/2010/main" val="261545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are the Major Disorders of Esophageal Motility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Disordered esophageal motor function can be due to hyperactivity such that </a:t>
            </a:r>
            <a:r>
              <a:rPr lang="en-US" b="1" dirty="0"/>
              <a:t>peristalsis is premature </a:t>
            </a:r>
            <a:r>
              <a:rPr lang="en-US" dirty="0"/>
              <a:t>or </a:t>
            </a:r>
            <a:r>
              <a:rPr lang="en-US" b="1" dirty="0"/>
              <a:t>contractile vigor is increased</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Symptoms: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Primary symptoms of spastic esophageal motor disorders include </a:t>
            </a:r>
            <a:r>
              <a:rPr lang="en-US" b="1" dirty="0"/>
              <a:t>dysphagia</a:t>
            </a:r>
            <a:r>
              <a:rPr lang="en-US" dirty="0"/>
              <a:t> and </a:t>
            </a:r>
            <a:r>
              <a:rPr lang="en-US" b="1" dirty="0"/>
              <a:t>noncardiac chest pain </a:t>
            </a:r>
            <a:r>
              <a:rPr lang="en-US" dirty="0"/>
              <a:t>and are often accompanied by heartburn and regurgitation.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HRM demonstrates</a:t>
            </a:r>
            <a:r>
              <a:rPr lang="en-US" dirty="0"/>
              <a:t> 2 groups of spastic esophageal disorders include:</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Distal esophageal spasm (DES) and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Hypercontractile esophagus.</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Distal Esophageal Spasm (DES) </a:t>
            </a:r>
            <a:r>
              <a:rPr lang="en-US" dirty="0"/>
              <a:t>is characterized by </a:t>
            </a:r>
            <a:r>
              <a:rPr lang="en-US" b="1" dirty="0"/>
              <a:t>premature contractions </a:t>
            </a:r>
            <a:r>
              <a:rPr lang="en-US" dirty="0"/>
              <a:t>in 20% or more of swallows on manometry in the setting of intact </a:t>
            </a:r>
            <a:r>
              <a:rPr lang="en-US" dirty="0" err="1"/>
              <a:t>deglutitive</a:t>
            </a:r>
            <a:r>
              <a:rPr lang="en-US" dirty="0"/>
              <a:t> relaxation (normal median IRP).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Hypercontractile Esophagus</a:t>
            </a:r>
            <a:r>
              <a:rPr lang="en-US" dirty="0"/>
              <a:t>: The term “jackhammer esophagus” is no longer synonymous with hypercontractile esophagus. To make a conclusive manometric diagnosis of hypercontractile esophagus, criteria for achalasia and DES must not be met and underlying EGJOO excluded. Supportive findings for manometric hypercontractile esophagus include intrabolus pressurization, abnormal patterns with RDC, or absence of peristaltic reserve on MRS.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multitude of manometric patterns can meet criteria for hypercontractile esophagus, more commonly single peak hypercontractile peristalsis over jackhammer esophagus with repetitive prolonged contractions, the latter considered to portend greater pathologic significance.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FF00"/>
                </a:solidFill>
              </a:rPr>
              <a:t>Treatment of Spastic Disorders:</a:t>
            </a:r>
            <a:r>
              <a:rPr lang="en-US" dirty="0">
                <a:solidFill>
                  <a:srgbClr val="FFFF00"/>
                </a:solidFill>
              </a:rPr>
              <a:t> Spastic esophageal disorders can be due to:</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FFFF00"/>
                </a:solidFill>
              </a:rPr>
              <a:t>Primary motor dysfunction,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FFFF00"/>
                </a:solidFill>
              </a:rPr>
              <a:t>Opioid-induced, or a </a:t>
            </a:r>
          </a:p>
          <a:p>
            <a:pPr marL="685800" marR="0" lvl="1" indent="-228600" algn="l" defTabSz="914400" rtl="0" eaLnBrk="1" fontAlgn="auto" latinLnBrk="0" hangingPunct="1">
              <a:lnSpc>
                <a:spcPct val="100000"/>
              </a:lnSpc>
              <a:spcBef>
                <a:spcPts val="0"/>
              </a:spcBef>
              <a:spcAft>
                <a:spcPts val="0"/>
              </a:spcAft>
              <a:buClrTx/>
              <a:buSzTx/>
              <a:buFontTx/>
              <a:buAutoNum type="arabicPeriod"/>
              <a:tabLst/>
              <a:defRPr/>
            </a:pPr>
            <a:r>
              <a:rPr lang="en-US" dirty="0">
                <a:solidFill>
                  <a:srgbClr val="FFFF00"/>
                </a:solidFill>
              </a:rPr>
              <a:t>Reactive clearance mechanism to gastroesophageal refluxate.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Evaluation for underlying reflux should be the initial step in determining best treatment option for patients with symptomatic spastic disorders of the esophageal body. Up to a third of patient with DES have pathologic acid exposure. When gastroesophageal reflux is driving the spasticity, treatment should focus on anti-reflux management because antispasmodic therapy has the potential to augment gastroesophageal reflux physiology and worsen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In patients with heartburn and/or regurgitation, a regimen of proton pump inhibitor for 6–8 weeks can be trialed and/or ambulatory reflux monitoring off acid suppression can be pursued. Careful inspection for any esophageal strictures should also be performed during endoscopy and empirical esophageal dilation can be considered as a treatment modality given spastic contractions of esophageal body can also be a result of a subtle distal esophageal stricture.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Pharmacotherapy. In patients with a spastic esophageal disorder and dysphagia and noncardiac chest pain, smooth muscle relaxants can be trialed such as calcium channel blockers, nitrates, and phosphodiesterase-5 inhibitors, but their use may be limited due to side effects (headaches, hypotension, and dizziness).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A trial of sublingual hyoscyamine 30 minutes before meals based on anecdotal successes and ease of availability and favorable side effect profile, but this has not been studied for spastic disorders.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In patients with dysphagia as the predominant symptom and lack of response to esophageal dilation or smooth muscle relaxant, esophageal botulinum toxin injection at the LES, 2 cm, and 7 cm above the LES might result in symptom improvement in 50% of patients at 1 month and 30% at 1 year.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In patients with chest pain as the predominant symptom with suspicion of overlapping visceral hypersensitivity, neuromodulation with low-dose tricyclic antidepressants (imipramine or amitriptyline) or trazodone may be more effective than targeting the esophageal dysmotility.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Myotomy. POEM. In patients who fail pharmacotherapy, we recommend performing a TBE and/or FLIP to evaluate esophageal emptying and see if there is significant retention of barium or obstruction at the EGJ. If consistent with an obstructive physiology, myotomy might be considered. In a meta-analysis of 8 observational studies (total of 18 patients with DES and 37 with jackhammer esophagus), POEM had clinical success rates of 88% and 72%, respectively. Another retrospective study involving 11 centers that included 17 patients with DES and 18 with jackhammer esophagus found that POEM improved chest pain in 87% with clinical success (based on </a:t>
            </a:r>
            <a:r>
              <a:rPr lang="en-US" dirty="0" err="1">
                <a:solidFill>
                  <a:srgbClr val="FFFF00"/>
                </a:solidFill>
              </a:rPr>
              <a:t>Eckardt</a:t>
            </a:r>
            <a:r>
              <a:rPr lang="en-US" dirty="0">
                <a:solidFill>
                  <a:srgbClr val="FFFF00"/>
                </a:solidFill>
              </a:rPr>
              <a:t> score) of 84.9% with median follow-up of 272 days.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00"/>
                </a:solidFill>
              </a:rPr>
              <a:t>Surgical myotomy has also been studied in a small prospective study of 20 patients with extended myotomy for DES and found that both dysphagia and chest pain improved in 100% and 90%, respectively, during a 50-month follow-up. Due to lack of well-controlled long-term randomized controlled trials, myotomy for treatment of spastic esophageal body disorders should be reserved for highly selected patients </a:t>
            </a:r>
            <a:r>
              <a:rPr lang="en-US" b="1" dirty="0">
                <a:solidFill>
                  <a:srgbClr val="FFFF00"/>
                </a:solidFill>
              </a:rPr>
              <a:t>because long-term prognosis even without treatment seems to be good for these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FFFF00"/>
              </a:solidFill>
            </a:endParaRPr>
          </a:p>
          <a:p>
            <a:endParaRPr lang="en-US" dirty="0"/>
          </a:p>
        </p:txBody>
      </p:sp>
      <p:sp>
        <p:nvSpPr>
          <p:cNvPr id="4" name="Slide Number Placeholder 3"/>
          <p:cNvSpPr>
            <a:spLocks noGrp="1"/>
          </p:cNvSpPr>
          <p:nvPr>
            <p:ph type="sldNum" sz="quarter" idx="5"/>
          </p:nvPr>
        </p:nvSpPr>
        <p:spPr/>
        <p:txBody>
          <a:bodyPr/>
          <a:lstStyle/>
          <a:p>
            <a:fld id="{0918C322-A99B-425B-89CD-73B2FF89F968}" type="slidenum">
              <a:rPr lang="en-US" smtClean="0"/>
              <a:t>17</a:t>
            </a:fld>
            <a:endParaRPr lang="en-US"/>
          </a:p>
        </p:txBody>
      </p:sp>
    </p:spTree>
    <p:extLst>
      <p:ext uri="{BB962C8B-B14F-4D97-AF65-F5344CB8AC3E}">
        <p14:creationId xmlns:p14="http://schemas.microsoft.com/office/powerpoint/2010/main" val="420562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lets look at the </a:t>
            </a:r>
            <a:r>
              <a:rPr lang="en-US" b="1" dirty="0"/>
              <a:t>Minor Disorders of Esophageal Motility: The Hypomotility Disorders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Treatment of Hypomotility Disorders Management of IEM and absent contractility is very challenging given lack of clear association with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is no effective pharmacotherapy to improve esophageal contractile vigor and management should be focused toward improving predominant symptoms and treating any concurrent reflux if present.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patients with dysphagia as the predominant symptom, endoscopy to evaluate for a mechanical stricture (such as Schatzki’s ring or peptic stricture) should be performed and, even in cases of normal examination, empiric esophageal dilation might be considered in this group due to lack of other reliable options.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Lifestyle modifications, such as chewing carefully, maintaining positional gravity, and chasing solid bolus with liquids, can be helpful.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Newer agents such as </a:t>
            </a:r>
            <a:r>
              <a:rPr lang="en-US" b="1" dirty="0"/>
              <a:t>prucalopride</a:t>
            </a:r>
            <a:r>
              <a:rPr lang="en-US" dirty="0"/>
              <a:t> may increase the amplitude of primary esophageal contractions in patients with GERD and might have a role in patients with either concomitant gastroparesis or chronic idiopathic constipation, although is not a primary treatment option for esophageal hypomotility.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is important to recognize that, in most cases, natural history of IEM suggests that it </a:t>
            </a:r>
            <a:r>
              <a:rPr lang="en-US" b="1" dirty="0"/>
              <a:t>does not progress over time</a:t>
            </a:r>
            <a:r>
              <a:rPr lang="en-US" dirty="0"/>
              <a:t> and </a:t>
            </a:r>
            <a:r>
              <a:rPr lang="en-US" b="1" dirty="0"/>
              <a:t>quality of life is not impacted.</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patients with chest pain as the primary symptom, esophageal hypersensitivity might be the major driving factor and neuromodulators or behavioral therapies might be beneficial based on studies in patients with noncardiac chest pain.</a:t>
            </a:r>
          </a:p>
          <a:p>
            <a:endParaRPr lang="en-US" dirty="0"/>
          </a:p>
        </p:txBody>
      </p:sp>
      <p:sp>
        <p:nvSpPr>
          <p:cNvPr id="4" name="Slide Number Placeholder 3"/>
          <p:cNvSpPr>
            <a:spLocks noGrp="1"/>
          </p:cNvSpPr>
          <p:nvPr>
            <p:ph type="sldNum" sz="quarter" idx="5"/>
          </p:nvPr>
        </p:nvSpPr>
        <p:spPr/>
        <p:txBody>
          <a:bodyPr/>
          <a:lstStyle/>
          <a:p>
            <a:fld id="{0918C322-A99B-425B-89CD-73B2FF89F968}" type="slidenum">
              <a:rPr lang="en-US" smtClean="0"/>
              <a:t>18</a:t>
            </a:fld>
            <a:endParaRPr lang="en-US"/>
          </a:p>
        </p:txBody>
      </p:sp>
    </p:spTree>
    <p:extLst>
      <p:ext uri="{BB962C8B-B14F-4D97-AF65-F5344CB8AC3E}">
        <p14:creationId xmlns:p14="http://schemas.microsoft.com/office/powerpoint/2010/main" val="40142206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8C322-A99B-425B-89CD-73B2FF89F968}" type="slidenum">
              <a:rPr lang="en-US" smtClean="0"/>
              <a:t>20</a:t>
            </a:fld>
            <a:endParaRPr lang="en-US"/>
          </a:p>
        </p:txBody>
      </p:sp>
    </p:spTree>
    <p:extLst>
      <p:ext uri="{BB962C8B-B14F-4D97-AF65-F5344CB8AC3E}">
        <p14:creationId xmlns:p14="http://schemas.microsoft.com/office/powerpoint/2010/main" val="2236872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Connective Tissue Disorders Sjogren’s syndrome and systemic sclerosis are the 2 most common connective tissue disorders associated with esophageal motility disorders.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Dysphagia is a common symptom reported by 26%–65% of patients with these disorders. Most common manometric findings include hypotensive LES pressure along with esophageal dysmotility with up to 68.5% with systemic sclerosis having absent contractility and 35% of patients with Sjogren’s syndrome having dysmotility.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it should be noted that severity of dysphagia in this population has not been associated with any specific motility pattern. There is also a high incidence of reflux symptoms and erosive esophagitis in up to 32% of patients, which is also associated with hypomotility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Management of esophageal dysmotility in patients with connective tissue disorders should be focused toward optimization of reflux management (acid-suppressive therapy) and potential consideration of esophageal dilation in patients with dysphagia because they are at higher risk of developing peptic stricture.</a:t>
            </a:r>
          </a:p>
          <a:p>
            <a:endParaRPr lang="en-US" dirty="0"/>
          </a:p>
        </p:txBody>
      </p:sp>
      <p:sp>
        <p:nvSpPr>
          <p:cNvPr id="4" name="Slide Number Placeholder 3"/>
          <p:cNvSpPr>
            <a:spLocks noGrp="1"/>
          </p:cNvSpPr>
          <p:nvPr>
            <p:ph type="sldNum" sz="quarter" idx="5"/>
          </p:nvPr>
        </p:nvSpPr>
        <p:spPr/>
        <p:txBody>
          <a:bodyPr/>
          <a:lstStyle/>
          <a:p>
            <a:fld id="{0918C322-A99B-425B-89CD-73B2FF89F968}" type="slidenum">
              <a:rPr lang="en-US" smtClean="0"/>
              <a:t>22</a:t>
            </a:fld>
            <a:endParaRPr lang="en-US"/>
          </a:p>
        </p:txBody>
      </p:sp>
    </p:spTree>
    <p:extLst>
      <p:ext uri="{BB962C8B-B14F-4D97-AF65-F5344CB8AC3E}">
        <p14:creationId xmlns:p14="http://schemas.microsoft.com/office/powerpoint/2010/main" val="1962371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8C322-A99B-425B-89CD-73B2FF89F968}" type="slidenum">
              <a:rPr lang="en-US" smtClean="0"/>
              <a:t>23</a:t>
            </a:fld>
            <a:endParaRPr lang="en-US"/>
          </a:p>
        </p:txBody>
      </p:sp>
    </p:spTree>
    <p:extLst>
      <p:ext uri="{BB962C8B-B14F-4D97-AF65-F5344CB8AC3E}">
        <p14:creationId xmlns:p14="http://schemas.microsoft.com/office/powerpoint/2010/main" val="12685211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8C322-A99B-425B-89CD-73B2FF89F968}" type="slidenum">
              <a:rPr lang="en-US" smtClean="0"/>
              <a:t>24</a:t>
            </a:fld>
            <a:endParaRPr lang="en-US"/>
          </a:p>
        </p:txBody>
      </p:sp>
    </p:spTree>
    <p:extLst>
      <p:ext uri="{BB962C8B-B14F-4D97-AF65-F5344CB8AC3E}">
        <p14:creationId xmlns:p14="http://schemas.microsoft.com/office/powerpoint/2010/main" val="2081664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Fundoplication Postoperative dysphagia after anti-reflux surgery is present in 6%–26% of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Esophageal dysmotility can be found in up to 7% of patients after Nissen fundoplication with the majority having nonspecific motility abnormalities followed by secondary achalasia and DES. Evaluation should include esophagogastroduodenoscopy, with FLIP if available, to assess the fundoplication wrap and barium </a:t>
            </a:r>
            <a:r>
              <a:rPr lang="en-US" dirty="0" err="1"/>
              <a:t>esophagram</a:t>
            </a:r>
            <a:r>
              <a:rPr lang="en-US" dirty="0"/>
              <a:t> to evaluate esophageal emptying. Symptom of dysphagia in most of these patients is generated due to inability of the esophageal propulsive force to distend the wrap for bolus transport into the stomach. Lack of contraction reserve on MRS has been independently associated with late </a:t>
            </a:r>
            <a:r>
              <a:rPr lang="en-US" dirty="0" err="1"/>
              <a:t>postfundoplication</a:t>
            </a:r>
            <a:r>
              <a:rPr lang="en-US" dirty="0"/>
              <a:t> dysphagia.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Studies show that conventional endoscopic dilation of the wrap leads to symptom resolution in the majority of these patients with very few needing wrap takedown. In patients with lack of response to conventional esophageal dilation (up to 20 mm), PD can be considered in patients with abnormal esophageal emptying, but might not be effective in patients with dysphagia and no signs of obstruction from the wrap.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Bariatric Surgery The rising incidence of obesity and use of bariatric surgery has brought the impact of altered foregut anatomy on esophageal motility to the forefront of clinical care. Dysphagia has been reported in 51% of patients after laparoscopic sleeve gastrectomy and 46% of patients after Roux-en-Y gastric bypass. In a recent study of 97 patients who underwent high resolution impedance manometry (HRIM) after bariatric surgery, 61.5% had manometric abnormalities per CC v3.0 with 29.9% of them being major motility disorders (achalasia, EGJOO, DES, and jackhammer).  The remaining had ineffective esophageal motility. They also found that 5.2% had a unique achalasia-like pattern defined by aperistalsis and increased intragastric pressure, which was defined as </a:t>
            </a:r>
            <a:r>
              <a:rPr lang="en-US" dirty="0" err="1"/>
              <a:t>postobesity</a:t>
            </a:r>
            <a:r>
              <a:rPr lang="en-US" dirty="0"/>
              <a:t> surgery esophageal dysfunction. Hence, secondary esophageal dysmotility may be an under-recognized complication of bariatric surgery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918C322-A99B-425B-89CD-73B2FF89F968}" type="slidenum">
              <a:rPr lang="en-US" smtClean="0"/>
              <a:t>25</a:t>
            </a:fld>
            <a:endParaRPr lang="en-US"/>
          </a:p>
        </p:txBody>
      </p:sp>
    </p:spTree>
    <p:extLst>
      <p:ext uri="{BB962C8B-B14F-4D97-AF65-F5344CB8AC3E}">
        <p14:creationId xmlns:p14="http://schemas.microsoft.com/office/powerpoint/2010/main" val="1704115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it on the straight and narrow</a:t>
            </a:r>
          </a:p>
        </p:txBody>
      </p:sp>
      <p:sp>
        <p:nvSpPr>
          <p:cNvPr id="4" name="Slide Number Placeholder 3"/>
          <p:cNvSpPr>
            <a:spLocks noGrp="1"/>
          </p:cNvSpPr>
          <p:nvPr>
            <p:ph type="sldNum" sz="quarter" idx="5"/>
          </p:nvPr>
        </p:nvSpPr>
        <p:spPr/>
        <p:txBody>
          <a:bodyPr/>
          <a:lstStyle/>
          <a:p>
            <a:fld id="{0918C322-A99B-425B-89CD-73B2FF89F968}" type="slidenum">
              <a:rPr lang="en-US" smtClean="0"/>
              <a:t>26</a:t>
            </a:fld>
            <a:endParaRPr lang="en-US"/>
          </a:p>
        </p:txBody>
      </p:sp>
    </p:spTree>
    <p:extLst>
      <p:ext uri="{BB962C8B-B14F-4D97-AF65-F5344CB8AC3E}">
        <p14:creationId xmlns:p14="http://schemas.microsoft.com/office/powerpoint/2010/main" val="929803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are we talking about dysphagia and esophageal motility disorders?</a:t>
            </a:r>
          </a:p>
          <a:p>
            <a:endParaRPr lang="en-US" dirty="0"/>
          </a:p>
          <a:p>
            <a:r>
              <a:rPr lang="en-US" dirty="0"/>
              <a:t>and should also be familiar with the current understanding and terminology of these less common conditions to ensure timely and appropriate referral for testing and intervention. </a:t>
            </a:r>
          </a:p>
        </p:txBody>
      </p:sp>
      <p:sp>
        <p:nvSpPr>
          <p:cNvPr id="4" name="Slide Number Placeholder 3"/>
          <p:cNvSpPr>
            <a:spLocks noGrp="1"/>
          </p:cNvSpPr>
          <p:nvPr>
            <p:ph type="sldNum" sz="quarter" idx="5"/>
          </p:nvPr>
        </p:nvSpPr>
        <p:spPr/>
        <p:txBody>
          <a:bodyPr/>
          <a:lstStyle/>
          <a:p>
            <a:fld id="{0918C322-A99B-425B-89CD-73B2FF89F968}" type="slidenum">
              <a:rPr lang="en-US" smtClean="0"/>
              <a:t>5</a:t>
            </a:fld>
            <a:endParaRPr lang="en-US"/>
          </a:p>
        </p:txBody>
      </p:sp>
    </p:spTree>
    <p:extLst>
      <p:ext uri="{BB962C8B-B14F-4D97-AF65-F5344CB8AC3E}">
        <p14:creationId xmlns:p14="http://schemas.microsoft.com/office/powerpoint/2010/main" val="3689059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normal esophageal anatomy and physiology.</a:t>
            </a:r>
          </a:p>
          <a:p>
            <a:r>
              <a:rPr lang="en-US" dirty="0"/>
              <a:t>Discuss the common symptoms of patients with esophageal motility disorders and the importance of a </a:t>
            </a:r>
            <a:r>
              <a:rPr lang="en-US" b="1" u="sng" dirty="0"/>
              <a:t>comprehensive history </a:t>
            </a:r>
            <a:r>
              <a:rPr lang="en-US" dirty="0"/>
              <a:t>and exam. And documentation with templating for dysphagia and GERD etc.</a:t>
            </a:r>
          </a:p>
          <a:p>
            <a:r>
              <a:rPr lang="en-US" dirty="0"/>
              <a:t>Discuss the tools used in the diagnostic work up of dysphagia and esophageal motility disorders.</a:t>
            </a:r>
          </a:p>
          <a:p>
            <a:r>
              <a:rPr lang="en-US" dirty="0"/>
              <a:t>Review the manometry findings of esophageal motility disorders.</a:t>
            </a:r>
          </a:p>
          <a:p>
            <a:r>
              <a:rPr lang="en-US" dirty="0"/>
              <a:t>Discuss the treatment options of common esophageal motility disorders.</a:t>
            </a: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0918C322-A99B-425B-89CD-73B2FF89F968}" type="slidenum">
              <a:rPr lang="en-US" smtClean="0"/>
              <a:t>27</a:t>
            </a:fld>
            <a:endParaRPr lang="en-US"/>
          </a:p>
        </p:txBody>
      </p:sp>
    </p:spTree>
    <p:extLst>
      <p:ext uri="{BB962C8B-B14F-4D97-AF65-F5344CB8AC3E}">
        <p14:creationId xmlns:p14="http://schemas.microsoft.com/office/powerpoint/2010/main" val="2844008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in part what makes this topic messy to discuss</a:t>
            </a:r>
          </a:p>
          <a:p>
            <a:r>
              <a:rPr lang="en-US" dirty="0"/>
              <a:t>There are a lot of overlapping diagnosis with similar symptoms</a:t>
            </a:r>
          </a:p>
          <a:p>
            <a:endParaRPr lang="en-US" dirty="0"/>
          </a:p>
          <a:p>
            <a:r>
              <a:rPr lang="en-US" dirty="0"/>
              <a:t>What are functional esophageal disorders: conditions characterized by typical esophageal symptoms (chest pain, heart burn, dysphagia, globus) that are not explained by structural abnormalities, major motor disorders, or gastroesophageal reflux.</a:t>
            </a:r>
          </a:p>
        </p:txBody>
      </p:sp>
      <p:sp>
        <p:nvSpPr>
          <p:cNvPr id="4" name="Slide Number Placeholder 3"/>
          <p:cNvSpPr>
            <a:spLocks noGrp="1"/>
          </p:cNvSpPr>
          <p:nvPr>
            <p:ph type="sldNum" sz="quarter" idx="5"/>
          </p:nvPr>
        </p:nvSpPr>
        <p:spPr/>
        <p:txBody>
          <a:bodyPr/>
          <a:lstStyle/>
          <a:p>
            <a:fld id="{0918C322-A99B-425B-89CD-73B2FF89F968}" type="slidenum">
              <a:rPr lang="en-US" smtClean="0"/>
              <a:t>6</a:t>
            </a:fld>
            <a:endParaRPr lang="en-US"/>
          </a:p>
        </p:txBody>
      </p:sp>
    </p:spTree>
    <p:extLst>
      <p:ext uri="{BB962C8B-B14F-4D97-AF65-F5344CB8AC3E}">
        <p14:creationId xmlns:p14="http://schemas.microsoft.com/office/powerpoint/2010/main" val="3135843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a:t>
            </a:r>
          </a:p>
        </p:txBody>
      </p:sp>
      <p:sp>
        <p:nvSpPr>
          <p:cNvPr id="4" name="Slide Number Placeholder 3"/>
          <p:cNvSpPr>
            <a:spLocks noGrp="1"/>
          </p:cNvSpPr>
          <p:nvPr>
            <p:ph type="sldNum" sz="quarter" idx="5"/>
          </p:nvPr>
        </p:nvSpPr>
        <p:spPr/>
        <p:txBody>
          <a:bodyPr/>
          <a:lstStyle/>
          <a:p>
            <a:fld id="{0918C322-A99B-425B-89CD-73B2FF89F968}" type="slidenum">
              <a:rPr lang="en-US" smtClean="0"/>
              <a:t>7</a:t>
            </a:fld>
            <a:endParaRPr lang="en-US"/>
          </a:p>
        </p:txBody>
      </p:sp>
    </p:spTree>
    <p:extLst>
      <p:ext uri="{BB962C8B-B14F-4D97-AF65-F5344CB8AC3E}">
        <p14:creationId xmlns:p14="http://schemas.microsoft.com/office/powerpoint/2010/main" val="3070014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pause for a minute to discuss oropharyngeal dysphagia and separate from esophageal causes</a:t>
            </a:r>
          </a:p>
        </p:txBody>
      </p:sp>
      <p:sp>
        <p:nvSpPr>
          <p:cNvPr id="4" name="Slide Number Placeholder 3"/>
          <p:cNvSpPr>
            <a:spLocks noGrp="1"/>
          </p:cNvSpPr>
          <p:nvPr>
            <p:ph type="sldNum" sz="quarter" idx="5"/>
          </p:nvPr>
        </p:nvSpPr>
        <p:spPr/>
        <p:txBody>
          <a:bodyPr/>
          <a:lstStyle/>
          <a:p>
            <a:fld id="{0918C322-A99B-425B-89CD-73B2FF89F968}" type="slidenum">
              <a:rPr lang="en-US" smtClean="0"/>
              <a:t>8</a:t>
            </a:fld>
            <a:endParaRPr lang="en-US"/>
          </a:p>
        </p:txBody>
      </p:sp>
    </p:spTree>
    <p:extLst>
      <p:ext uri="{BB962C8B-B14F-4D97-AF65-F5344CB8AC3E}">
        <p14:creationId xmlns:p14="http://schemas.microsoft.com/office/powerpoint/2010/main" val="4077134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18C322-A99B-425B-89CD-73B2FF89F968}" type="slidenum">
              <a:rPr lang="en-US" smtClean="0"/>
              <a:t>9</a:t>
            </a:fld>
            <a:endParaRPr lang="en-US"/>
          </a:p>
        </p:txBody>
      </p:sp>
    </p:spTree>
    <p:extLst>
      <p:ext uri="{BB962C8B-B14F-4D97-AF65-F5344CB8AC3E}">
        <p14:creationId xmlns:p14="http://schemas.microsoft.com/office/powerpoint/2010/main" val="606705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So to level set and refresh our understanding of esophageal anatomy and physiology lets take a look at esophageal anatomy and a practical look at esophageal physiology through the lens of an </a:t>
            </a:r>
            <a:r>
              <a:rPr lang="en-US" sz="2400" dirty="0" err="1"/>
              <a:t>esophagram</a:t>
            </a:r>
            <a:r>
              <a:rPr lang="en-US" sz="2400" dirty="0"/>
              <a:t> and manometry testing.</a:t>
            </a:r>
          </a:p>
          <a:p>
            <a:endParaRPr lang="en-US" sz="2400" dirty="0"/>
          </a:p>
          <a:p>
            <a:r>
              <a:rPr lang="en-US" sz="2400" dirty="0"/>
              <a:t>The esophagus begins at the level of the upper esophageal sphincter below the </a:t>
            </a:r>
            <a:r>
              <a:rPr lang="en-US" sz="2400" dirty="0" err="1"/>
              <a:t>cricopharyngeus</a:t>
            </a:r>
            <a:endParaRPr lang="en-US" sz="2400" dirty="0"/>
          </a:p>
          <a:p>
            <a:r>
              <a:rPr lang="en-US" sz="2400" dirty="0"/>
              <a:t>The upper two thirds of the esophagus is striated muscle and </a:t>
            </a:r>
          </a:p>
          <a:p>
            <a:r>
              <a:rPr lang="en-US" sz="2400" dirty="0"/>
              <a:t>The lower two thirds of the esophagus is smooth muscle</a:t>
            </a:r>
          </a:p>
          <a:p>
            <a:endParaRPr lang="en-US" sz="2400" dirty="0"/>
          </a:p>
          <a:p>
            <a:r>
              <a:rPr lang="en-US" sz="2400" dirty="0"/>
              <a:t>There isa very important relationship of the distal esophageal sphincter and the diaphragmatic </a:t>
            </a:r>
            <a:r>
              <a:rPr lang="en-US" sz="2400" dirty="0" err="1"/>
              <a:t>crua</a:t>
            </a:r>
            <a:r>
              <a:rPr lang="en-US" sz="2400" dirty="0"/>
              <a:t> that wraps or </a:t>
            </a:r>
            <a:r>
              <a:rPr lang="en-US" sz="2400" dirty="0" err="1"/>
              <a:t>envelpoes</a:t>
            </a:r>
            <a:r>
              <a:rPr lang="en-US" sz="2400" dirty="0"/>
              <a:t> the distal esophageal sphincter region creating the reflux barrier.  When these two important anatomic regions are dissociated form each other as in the case of a hiatal hernia or </a:t>
            </a:r>
            <a:r>
              <a:rPr lang="en-US" sz="2400" dirty="0" err="1"/>
              <a:t>paraesophageal</a:t>
            </a:r>
            <a:r>
              <a:rPr lang="en-US" sz="2400" dirty="0"/>
              <a:t> hernia neither are effective and the reflux barrier is compromised and incompetent. No medication can alter this impact.</a:t>
            </a:r>
          </a:p>
          <a:p>
            <a:endParaRPr lang="en-US" sz="2400" dirty="0"/>
          </a:p>
          <a:p>
            <a:r>
              <a:rPr lang="en-US" sz="2400" dirty="0"/>
              <a:t>Next , if we look at the functional motility of the esophagus by </a:t>
            </a:r>
            <a:r>
              <a:rPr lang="en-US" sz="2400" dirty="0" err="1"/>
              <a:t>esophagram</a:t>
            </a:r>
            <a:r>
              <a:rPr lang="en-US" sz="2400" dirty="0"/>
              <a:t>, I want you to notice the pattern of motility.  There is an abrupt and rapid peristalsis that we see on the initial phase of swallow followed by a marked deceleration and then relaxation of the distal esophageal sphincter and diaphragm followed by emptying of the liquid bolus into the stomach.</a:t>
            </a:r>
          </a:p>
          <a:p>
            <a:endParaRPr lang="en-US" sz="2400" dirty="0"/>
          </a:p>
          <a:p>
            <a:r>
              <a:rPr lang="en-US" sz="2400" dirty="0"/>
              <a:t>Comparing this video </a:t>
            </a:r>
            <a:r>
              <a:rPr lang="en-US" sz="2400" dirty="0" err="1"/>
              <a:t>esophagram</a:t>
            </a:r>
            <a:r>
              <a:rPr lang="en-US" sz="2400" dirty="0"/>
              <a:t> to the manometry study on the far right helps us to makes sense of this pressure </a:t>
            </a:r>
          </a:p>
          <a:p>
            <a:endParaRPr lang="en-US" sz="2400" dirty="0"/>
          </a:p>
          <a:p>
            <a:r>
              <a:rPr lang="en-US" sz="2400" dirty="0"/>
              <a:t>CDP is the inflection point along the 30 mmHg contour (black outline) where propagation velocity slows</a:t>
            </a:r>
          </a:p>
          <a:p>
            <a:pPr lvl="1"/>
            <a:r>
              <a:rPr lang="en-US" sz="2000" dirty="0"/>
              <a:t>Demarcating peristalsis from ampullary emptying</a:t>
            </a:r>
          </a:p>
          <a:p>
            <a:r>
              <a:rPr lang="en-US" sz="2400" dirty="0"/>
              <a:t>The CDP must be within 3 cm of the proximal LES boarder</a:t>
            </a:r>
          </a:p>
          <a:p>
            <a:endParaRPr lang="en-US" dirty="0"/>
          </a:p>
        </p:txBody>
      </p:sp>
      <p:sp>
        <p:nvSpPr>
          <p:cNvPr id="4" name="Slide Number Placeholder 3"/>
          <p:cNvSpPr>
            <a:spLocks noGrp="1"/>
          </p:cNvSpPr>
          <p:nvPr>
            <p:ph type="sldNum" sz="quarter" idx="5"/>
          </p:nvPr>
        </p:nvSpPr>
        <p:spPr/>
        <p:txBody>
          <a:bodyPr/>
          <a:lstStyle/>
          <a:p>
            <a:fld id="{0918C322-A99B-425B-89CD-73B2FF89F968}" type="slidenum">
              <a:rPr lang="en-US" smtClean="0"/>
              <a:t>10</a:t>
            </a:fld>
            <a:endParaRPr lang="en-US"/>
          </a:p>
        </p:txBody>
      </p:sp>
    </p:spTree>
    <p:extLst>
      <p:ext uri="{BB962C8B-B14F-4D97-AF65-F5344CB8AC3E}">
        <p14:creationId xmlns:p14="http://schemas.microsoft.com/office/powerpoint/2010/main" val="122261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EGD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505050"/>
                </a:solidFill>
                <a:effectLst/>
                <a:latin typeface="helvetica" panose="020B0604020202020204" pitchFamily="34" charset="0"/>
              </a:rPr>
              <a:t>Upper endoscopy with biopsy is the recommended first-line diagnostic test for esophageal dysphagia.</a:t>
            </a:r>
            <a:endParaRPr lang="en-US" dirty="0"/>
          </a:p>
          <a:p>
            <a:r>
              <a:rPr lang="en-US" dirty="0"/>
              <a:t>All patients with dysphagia should undergo esophagogastroduodenoscopy (EGD) to rule out malignancy and other structural lesions, as well as eosinophilic esophagitis, infections, and inflammatory conditions. </a:t>
            </a:r>
          </a:p>
          <a:p>
            <a:endParaRPr lang="en-US" dirty="0"/>
          </a:p>
          <a:p>
            <a:r>
              <a:rPr lang="en-US" dirty="0"/>
              <a:t>Retained food in the esophagus and abnormal resistance across the esophagogastric junction strongly suggest achalasia, but manometry is required to confirm the diagnosis.</a:t>
            </a:r>
          </a:p>
          <a:p>
            <a:endParaRPr lang="en-US" dirty="0"/>
          </a:p>
          <a:p>
            <a:r>
              <a:rPr lang="en-US" b="1" u="sng" dirty="0"/>
              <a:t>Barium esophagogram </a:t>
            </a:r>
            <a:r>
              <a:rPr lang="en-US" dirty="0"/>
              <a:t>is often performed as an adjunct to EGD to detect obstructive lesions. Although barium esophagography may demonstrate characteristic findings of achalasia, the diagnosis of esophageal motility disorders should not be made solely on the basis of the barium </a:t>
            </a:r>
            <a:r>
              <a:rPr lang="en-US" dirty="0" err="1"/>
              <a:t>esophagram</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However, the overall sensitivity of barium </a:t>
            </a:r>
            <a:r>
              <a:rPr lang="en-US" dirty="0" err="1"/>
              <a:t>esophagram</a:t>
            </a:r>
            <a:r>
              <a:rPr lang="en-US" dirty="0"/>
              <a:t> for motility disorders is fairly limited, ranging from 56%– 69%.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 of 13-mm barium tablet to the </a:t>
            </a:r>
            <a:r>
              <a:rPr lang="en-US" dirty="0" err="1"/>
              <a:t>esophagram</a:t>
            </a:r>
            <a:r>
              <a:rPr lang="en-US" dirty="0"/>
              <a:t> protocol along with evaluation of esophageal emptying (timed barium </a:t>
            </a:r>
            <a:r>
              <a:rPr lang="en-US" dirty="0" err="1"/>
              <a:t>esophagram</a:t>
            </a:r>
            <a:r>
              <a:rPr lang="en-US" dirty="0"/>
              <a:t> [TBE]) at 1, 2, and 5 minutes can increase sensitivity and also be used to monitor treatment response in disorders of EGJOO.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Esophagram</a:t>
            </a:r>
            <a:r>
              <a:rPr lang="en-US" dirty="0"/>
              <a:t> can also show classic findings of dilated esophagus with a “bird’s beak” narrowing distally due to hypertonic LES in patients with achalasia. A barium column empties completely in most normal subjects at 1 minute and in all by 5 minutes. Hence, barium column height of &gt;5 cm at 1 minute and &gt;2 cm at 5 minutes should be suggestive of EGJOO and can provide valuable complementary information in patients with manometric diagnosis of EGJOO. TBE can also help with </a:t>
            </a:r>
            <a:r>
              <a:rPr lang="en-US" dirty="0" err="1"/>
              <a:t>postachalasia</a:t>
            </a:r>
            <a:r>
              <a:rPr lang="en-US" dirty="0"/>
              <a:t> treatment monitoring.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Timed Barium </a:t>
            </a:r>
            <a:r>
              <a:rPr lang="en-US" b="1" dirty="0" err="1"/>
              <a:t>Esophagram</a:t>
            </a:r>
            <a:r>
              <a:rPr lang="en-US" b="1" dirty="0"/>
              <a:t> (TBE) </a:t>
            </a:r>
            <a:r>
              <a:rPr lang="en-US" dirty="0"/>
              <a:t>is great for evaluating response to treatment, pre and post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100-200 ml barium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Measure height and width of barium column at 1, 2 and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High Resolution Manometry (HRM):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High-resolution esophageal manometry uses closely spaced pressure sensors affixed to a nasogastric catheter to measure esophageal pressure changes during multiple swallows of standardized foods and liquids. Esophageal motility disorders are classified on the basis of specific contraction and relaxation pressures recorded along the esophageal body during peristalsis and at the lower esophageal sphincter before swallowing and during relaxation (Table 1). 1,4-7 Manometry is indicated in patients who continue to have dysphagia and chest pain despite optimal medical management, especially those who have normal EGD findings and persistent dysphagia to liquids. Because of its low predictive value, manometry is generally not recommended for patients who have chest pain without dysphagia. Manometry is required to confirm the diagnosis of achalasia.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Patients are instructed to be NPO 6 hours, so they don’t throw up on you when you place the catheter.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Catheter passed trans-nasally into stomach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Recumbent position for bolus transit and Chicago Classification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Perform 10 liquid swallows – 5 ml of room temp normal saline – 20-30 seconds apart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10 viscous swallows – Used with impedance technology to assess bolus transit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Functional Lumen Imaging Probe (FLIP)</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 FLIP catheter includes a distensible balloon encasing multiple pairs of impedance sensors and a single distal pressure sensor.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During a sedated upper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gastointestinal</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endoscopy, the FLIP catheter is placed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transorally</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such that the balloon traverses the EGJ.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Then the balloon is distended with a conductive fluid through a mechanical pump.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 FLIP system converts the readings into a 3-dimensioal rendering of the esophageal lumen in real time and measures the relationship between the cross-sectional area (mm2 ) over the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distensive</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pressure to generate a luminal distensibility.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The most recent FLIP version 2.0 or FLIP topography converts the readings to color-coded luminal diameter plots enabling evaluation of distensibility across the EGJ as well as contractile response to distension in the esophageal body.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Data from healthy volunteers suggests that a normal EGJ distensibility index (EGJ-DI) is &gt;2.8 mm2 / mm Hg and normal EGJ diameter is &gt;13 mm.13 Further, the presence of repetitive antegrade contractions is considered a normal response to distension.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On the other hand, reduced EGJ-DI and/or diameter is often seen in patients with disorders of EGJ outflow such as achalasia or EGJ outflow obstruction (EGJOO). EGJ-DI of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918C322-A99B-425B-89CD-73B2FF89F968}" type="slidenum">
              <a:rPr lang="en-US" smtClean="0"/>
              <a:t>12</a:t>
            </a:fld>
            <a:endParaRPr lang="en-US"/>
          </a:p>
        </p:txBody>
      </p:sp>
    </p:spTree>
    <p:extLst>
      <p:ext uri="{BB962C8B-B14F-4D97-AF65-F5344CB8AC3E}">
        <p14:creationId xmlns:p14="http://schemas.microsoft.com/office/powerpoint/2010/main" val="2036437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focus in on HRM now as this test is the gold standard for diagnosing esophageal motility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Integrated Relaxation Pressure (IRP): IRP assesses the adequacy of swallow-induced LES relaxation and is defined by the median of the 4 seconds of maximal </a:t>
            </a:r>
            <a:r>
              <a:rPr lang="en-US" dirty="0" err="1"/>
              <a:t>deglutitive</a:t>
            </a:r>
            <a:r>
              <a:rPr lang="en-US" dirty="0"/>
              <a:t> relaxation in the 10-second wind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ow beginning with UES relaxation. Normal is less than 23.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Distal Contractile Integral (DCI). DCI is a three-dimensional metric to assess the </a:t>
            </a:r>
            <a:r>
              <a:rPr lang="en-US" b="1" dirty="0"/>
              <a:t>contraction vigor </a:t>
            </a:r>
            <a:r>
              <a:rPr lang="en-US" dirty="0"/>
              <a:t>of esophageal smooth muscle, taking length, amplitude, and duration of contraction into consideration. It can help differentiate between normal (DCI of 450 mm </a:t>
            </a:r>
            <a:r>
              <a:rPr lang="en-US" dirty="0" err="1"/>
              <a:t>Hgscm</a:t>
            </a:r>
            <a:r>
              <a:rPr lang="en-US" dirty="0"/>
              <a:t>–8000 mmHg.s.cm), hypercontractile swallow (DCI &gt;8000 mmHg.s.cm), weak contraction (DCI 100 mm </a:t>
            </a:r>
            <a:r>
              <a:rPr lang="en-US" dirty="0" err="1"/>
              <a:t>Hgscm</a:t>
            </a:r>
            <a:r>
              <a:rPr lang="en-US" dirty="0"/>
              <a:t> 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Distal Latency (DL). DL </a:t>
            </a:r>
            <a:r>
              <a:rPr lang="en-US" b="1" dirty="0"/>
              <a:t>measures timing of peristalsis </a:t>
            </a:r>
            <a:r>
              <a:rPr lang="en-US" dirty="0"/>
              <a:t>based on the interval between upper esophageal sphincter relaxation to contractile deceleration point of the peristaltic wave in the distal esophagus. It can help differentiate between a premature (DL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918C322-A99B-425B-89CD-73B2FF89F968}" type="slidenum">
              <a:rPr lang="en-US" smtClean="0"/>
              <a:t>13</a:t>
            </a:fld>
            <a:endParaRPr lang="en-US"/>
          </a:p>
        </p:txBody>
      </p:sp>
    </p:spTree>
    <p:extLst>
      <p:ext uri="{BB962C8B-B14F-4D97-AF65-F5344CB8AC3E}">
        <p14:creationId xmlns:p14="http://schemas.microsoft.com/office/powerpoint/2010/main" val="3407203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28FF6-41B2-838C-F7C2-0ABB7839E9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B7EDF0-5806-27EE-FD69-629D2702C7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7A513B-4782-28BB-B915-0394E0EE8656}"/>
              </a:ext>
            </a:extLst>
          </p:cNvPr>
          <p:cNvSpPr>
            <a:spLocks noGrp="1"/>
          </p:cNvSpPr>
          <p:nvPr>
            <p:ph type="dt" sz="half" idx="10"/>
          </p:nvPr>
        </p:nvSpPr>
        <p:spPr/>
        <p:txBody>
          <a:bodyPr/>
          <a:lstStyle/>
          <a:p>
            <a:fld id="{8520E819-5BEE-4835-87A1-2668363B4DB8}" type="datetimeFigureOut">
              <a:rPr lang="en-US" smtClean="0"/>
              <a:t>11/3/2023</a:t>
            </a:fld>
            <a:endParaRPr lang="en-US"/>
          </a:p>
        </p:txBody>
      </p:sp>
      <p:sp>
        <p:nvSpPr>
          <p:cNvPr id="5" name="Footer Placeholder 4">
            <a:extLst>
              <a:ext uri="{FF2B5EF4-FFF2-40B4-BE49-F238E27FC236}">
                <a16:creationId xmlns:a16="http://schemas.microsoft.com/office/drawing/2014/main" id="{8E8399F1-E7AA-CA65-2657-BF691F262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F324FD-86A6-25F5-C33A-074160803C8E}"/>
              </a:ext>
            </a:extLst>
          </p:cNvPr>
          <p:cNvSpPr>
            <a:spLocks noGrp="1"/>
          </p:cNvSpPr>
          <p:nvPr>
            <p:ph type="sldNum" sz="quarter" idx="12"/>
          </p:nvPr>
        </p:nvSpPr>
        <p:spPr/>
        <p:txBody>
          <a:bodyPr/>
          <a:lstStyle/>
          <a:p>
            <a:fld id="{52C213FB-274E-4813-85AA-D594F3FB6AE2}" type="slidenum">
              <a:rPr lang="en-US" smtClean="0"/>
              <a:t>‹#›</a:t>
            </a:fld>
            <a:endParaRPr lang="en-US"/>
          </a:p>
        </p:txBody>
      </p:sp>
    </p:spTree>
    <p:extLst>
      <p:ext uri="{BB962C8B-B14F-4D97-AF65-F5344CB8AC3E}">
        <p14:creationId xmlns:p14="http://schemas.microsoft.com/office/powerpoint/2010/main" val="3387301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EBB01-A901-67E0-EF13-0562474DC9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17D68-E3F3-60B2-D775-3CFA131775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19AAAC-C60E-0FE0-4646-24D9988D6D18}"/>
              </a:ext>
            </a:extLst>
          </p:cNvPr>
          <p:cNvSpPr>
            <a:spLocks noGrp="1"/>
          </p:cNvSpPr>
          <p:nvPr>
            <p:ph type="dt" sz="half" idx="10"/>
          </p:nvPr>
        </p:nvSpPr>
        <p:spPr/>
        <p:txBody>
          <a:bodyPr/>
          <a:lstStyle/>
          <a:p>
            <a:fld id="{8520E819-5BEE-4835-87A1-2668363B4DB8}" type="datetimeFigureOut">
              <a:rPr lang="en-US" smtClean="0"/>
              <a:t>11/3/2023</a:t>
            </a:fld>
            <a:endParaRPr lang="en-US"/>
          </a:p>
        </p:txBody>
      </p:sp>
      <p:sp>
        <p:nvSpPr>
          <p:cNvPr id="5" name="Footer Placeholder 4">
            <a:extLst>
              <a:ext uri="{FF2B5EF4-FFF2-40B4-BE49-F238E27FC236}">
                <a16:creationId xmlns:a16="http://schemas.microsoft.com/office/drawing/2014/main" id="{04409E66-C47D-CAED-9FFB-D019470C0D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5BE2E-B995-5F1C-8B31-420A457D8E5C}"/>
              </a:ext>
            </a:extLst>
          </p:cNvPr>
          <p:cNvSpPr>
            <a:spLocks noGrp="1"/>
          </p:cNvSpPr>
          <p:nvPr>
            <p:ph type="sldNum" sz="quarter" idx="12"/>
          </p:nvPr>
        </p:nvSpPr>
        <p:spPr/>
        <p:txBody>
          <a:bodyPr/>
          <a:lstStyle/>
          <a:p>
            <a:fld id="{52C213FB-274E-4813-85AA-D594F3FB6AE2}" type="slidenum">
              <a:rPr lang="en-US" smtClean="0"/>
              <a:t>‹#›</a:t>
            </a:fld>
            <a:endParaRPr lang="en-US"/>
          </a:p>
        </p:txBody>
      </p:sp>
    </p:spTree>
    <p:extLst>
      <p:ext uri="{BB962C8B-B14F-4D97-AF65-F5344CB8AC3E}">
        <p14:creationId xmlns:p14="http://schemas.microsoft.com/office/powerpoint/2010/main" val="3159560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E3349C-53C9-2677-0ABF-FDC30ECD23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26C093-FC9C-EA8C-A30E-ACF0CFC0586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9ACDA-63B8-E6C7-43F7-C55E671BBB14}"/>
              </a:ext>
            </a:extLst>
          </p:cNvPr>
          <p:cNvSpPr>
            <a:spLocks noGrp="1"/>
          </p:cNvSpPr>
          <p:nvPr>
            <p:ph type="dt" sz="half" idx="10"/>
          </p:nvPr>
        </p:nvSpPr>
        <p:spPr/>
        <p:txBody>
          <a:bodyPr/>
          <a:lstStyle/>
          <a:p>
            <a:fld id="{8520E819-5BEE-4835-87A1-2668363B4DB8}" type="datetimeFigureOut">
              <a:rPr lang="en-US" smtClean="0"/>
              <a:t>11/3/2023</a:t>
            </a:fld>
            <a:endParaRPr lang="en-US"/>
          </a:p>
        </p:txBody>
      </p:sp>
      <p:sp>
        <p:nvSpPr>
          <p:cNvPr id="5" name="Footer Placeholder 4">
            <a:extLst>
              <a:ext uri="{FF2B5EF4-FFF2-40B4-BE49-F238E27FC236}">
                <a16:creationId xmlns:a16="http://schemas.microsoft.com/office/drawing/2014/main" id="{B0DADB3C-09CF-FD63-6247-E8E769CABF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40E190-DE4B-B3BC-B095-993E60A13881}"/>
              </a:ext>
            </a:extLst>
          </p:cNvPr>
          <p:cNvSpPr>
            <a:spLocks noGrp="1"/>
          </p:cNvSpPr>
          <p:nvPr>
            <p:ph type="sldNum" sz="quarter" idx="12"/>
          </p:nvPr>
        </p:nvSpPr>
        <p:spPr/>
        <p:txBody>
          <a:bodyPr/>
          <a:lstStyle/>
          <a:p>
            <a:fld id="{52C213FB-274E-4813-85AA-D594F3FB6AE2}" type="slidenum">
              <a:rPr lang="en-US" smtClean="0"/>
              <a:t>‹#›</a:t>
            </a:fld>
            <a:endParaRPr lang="en-US"/>
          </a:p>
        </p:txBody>
      </p:sp>
    </p:spTree>
    <p:extLst>
      <p:ext uri="{BB962C8B-B14F-4D97-AF65-F5344CB8AC3E}">
        <p14:creationId xmlns:p14="http://schemas.microsoft.com/office/powerpoint/2010/main" val="3669586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63A05-5718-8E23-2B16-3595B97263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7D6F67-20F0-07A8-AF10-E7BCF60507C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34F28-C155-7ADE-4200-34E883961CDB}"/>
              </a:ext>
            </a:extLst>
          </p:cNvPr>
          <p:cNvSpPr>
            <a:spLocks noGrp="1"/>
          </p:cNvSpPr>
          <p:nvPr>
            <p:ph type="dt" sz="half" idx="10"/>
          </p:nvPr>
        </p:nvSpPr>
        <p:spPr/>
        <p:txBody>
          <a:bodyPr/>
          <a:lstStyle/>
          <a:p>
            <a:fld id="{8520E819-5BEE-4835-87A1-2668363B4DB8}" type="datetimeFigureOut">
              <a:rPr lang="en-US" smtClean="0"/>
              <a:t>11/3/2023</a:t>
            </a:fld>
            <a:endParaRPr lang="en-US"/>
          </a:p>
        </p:txBody>
      </p:sp>
      <p:sp>
        <p:nvSpPr>
          <p:cNvPr id="5" name="Footer Placeholder 4">
            <a:extLst>
              <a:ext uri="{FF2B5EF4-FFF2-40B4-BE49-F238E27FC236}">
                <a16:creationId xmlns:a16="http://schemas.microsoft.com/office/drawing/2014/main" id="{8DD3AE85-D187-B3E3-762E-6F8EF5C4D2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A060B-8C42-7E79-B559-02C2C6CD97A1}"/>
              </a:ext>
            </a:extLst>
          </p:cNvPr>
          <p:cNvSpPr>
            <a:spLocks noGrp="1"/>
          </p:cNvSpPr>
          <p:nvPr>
            <p:ph type="sldNum" sz="quarter" idx="12"/>
          </p:nvPr>
        </p:nvSpPr>
        <p:spPr/>
        <p:txBody>
          <a:bodyPr/>
          <a:lstStyle/>
          <a:p>
            <a:fld id="{52C213FB-274E-4813-85AA-D594F3FB6AE2}" type="slidenum">
              <a:rPr lang="en-US" smtClean="0"/>
              <a:t>‹#›</a:t>
            </a:fld>
            <a:endParaRPr lang="en-US"/>
          </a:p>
        </p:txBody>
      </p:sp>
    </p:spTree>
    <p:extLst>
      <p:ext uri="{BB962C8B-B14F-4D97-AF65-F5344CB8AC3E}">
        <p14:creationId xmlns:p14="http://schemas.microsoft.com/office/powerpoint/2010/main" val="3998817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4FB68-1485-60F7-1364-F1D604F73E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0647C1-8A73-EB4A-4EE0-0E10B5FE12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526951-D00E-5838-6C3E-3E5EB23B5DB9}"/>
              </a:ext>
            </a:extLst>
          </p:cNvPr>
          <p:cNvSpPr>
            <a:spLocks noGrp="1"/>
          </p:cNvSpPr>
          <p:nvPr>
            <p:ph type="dt" sz="half" idx="10"/>
          </p:nvPr>
        </p:nvSpPr>
        <p:spPr/>
        <p:txBody>
          <a:bodyPr/>
          <a:lstStyle/>
          <a:p>
            <a:fld id="{8520E819-5BEE-4835-87A1-2668363B4DB8}" type="datetimeFigureOut">
              <a:rPr lang="en-US" smtClean="0"/>
              <a:t>11/3/2023</a:t>
            </a:fld>
            <a:endParaRPr lang="en-US"/>
          </a:p>
        </p:txBody>
      </p:sp>
      <p:sp>
        <p:nvSpPr>
          <p:cNvPr id="5" name="Footer Placeholder 4">
            <a:extLst>
              <a:ext uri="{FF2B5EF4-FFF2-40B4-BE49-F238E27FC236}">
                <a16:creationId xmlns:a16="http://schemas.microsoft.com/office/drawing/2014/main" id="{9E875000-516D-C2F3-E682-97DE01C39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66D47-3CBA-B038-5BAF-358A54F27E77}"/>
              </a:ext>
            </a:extLst>
          </p:cNvPr>
          <p:cNvSpPr>
            <a:spLocks noGrp="1"/>
          </p:cNvSpPr>
          <p:nvPr>
            <p:ph type="sldNum" sz="quarter" idx="12"/>
          </p:nvPr>
        </p:nvSpPr>
        <p:spPr/>
        <p:txBody>
          <a:bodyPr/>
          <a:lstStyle/>
          <a:p>
            <a:fld id="{52C213FB-274E-4813-85AA-D594F3FB6AE2}" type="slidenum">
              <a:rPr lang="en-US" smtClean="0"/>
              <a:t>‹#›</a:t>
            </a:fld>
            <a:endParaRPr lang="en-US"/>
          </a:p>
        </p:txBody>
      </p:sp>
    </p:spTree>
    <p:extLst>
      <p:ext uri="{BB962C8B-B14F-4D97-AF65-F5344CB8AC3E}">
        <p14:creationId xmlns:p14="http://schemas.microsoft.com/office/powerpoint/2010/main" val="117146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0C897-0095-6885-E6D2-60E0B5F873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5B6B6B-8F7D-CA99-9936-109EA26ECC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DA7D317-67A3-F99F-A1D8-D45583EC26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DC3F46-1C84-54A3-D05B-EF4CA59789C7}"/>
              </a:ext>
            </a:extLst>
          </p:cNvPr>
          <p:cNvSpPr>
            <a:spLocks noGrp="1"/>
          </p:cNvSpPr>
          <p:nvPr>
            <p:ph type="dt" sz="half" idx="10"/>
          </p:nvPr>
        </p:nvSpPr>
        <p:spPr/>
        <p:txBody>
          <a:bodyPr/>
          <a:lstStyle/>
          <a:p>
            <a:fld id="{8520E819-5BEE-4835-87A1-2668363B4DB8}" type="datetimeFigureOut">
              <a:rPr lang="en-US" smtClean="0"/>
              <a:t>11/3/2023</a:t>
            </a:fld>
            <a:endParaRPr lang="en-US"/>
          </a:p>
        </p:txBody>
      </p:sp>
      <p:sp>
        <p:nvSpPr>
          <p:cNvPr id="6" name="Footer Placeholder 5">
            <a:extLst>
              <a:ext uri="{FF2B5EF4-FFF2-40B4-BE49-F238E27FC236}">
                <a16:creationId xmlns:a16="http://schemas.microsoft.com/office/drawing/2014/main" id="{F055A651-9C34-94DD-65FC-6956A53B13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433A91-C1E1-795D-FBBD-93FECB15E930}"/>
              </a:ext>
            </a:extLst>
          </p:cNvPr>
          <p:cNvSpPr>
            <a:spLocks noGrp="1"/>
          </p:cNvSpPr>
          <p:nvPr>
            <p:ph type="sldNum" sz="quarter" idx="12"/>
          </p:nvPr>
        </p:nvSpPr>
        <p:spPr/>
        <p:txBody>
          <a:bodyPr/>
          <a:lstStyle/>
          <a:p>
            <a:fld id="{52C213FB-274E-4813-85AA-D594F3FB6AE2}" type="slidenum">
              <a:rPr lang="en-US" smtClean="0"/>
              <a:t>‹#›</a:t>
            </a:fld>
            <a:endParaRPr lang="en-US"/>
          </a:p>
        </p:txBody>
      </p:sp>
    </p:spTree>
    <p:extLst>
      <p:ext uri="{BB962C8B-B14F-4D97-AF65-F5344CB8AC3E}">
        <p14:creationId xmlns:p14="http://schemas.microsoft.com/office/powerpoint/2010/main" val="2237067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48177-2426-2F90-B7C3-5718B102DF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27994-5976-36DE-E6CC-5A96F65D48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C3C067-B32E-2826-BC80-EAF31D21A2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F6E9BA-A83E-3FF3-0D01-4A5016A34E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8F5FDC-E88E-73FA-32CE-2FCA052E81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C61D89-8654-6967-C356-3FD153084B47}"/>
              </a:ext>
            </a:extLst>
          </p:cNvPr>
          <p:cNvSpPr>
            <a:spLocks noGrp="1"/>
          </p:cNvSpPr>
          <p:nvPr>
            <p:ph type="dt" sz="half" idx="10"/>
          </p:nvPr>
        </p:nvSpPr>
        <p:spPr/>
        <p:txBody>
          <a:bodyPr/>
          <a:lstStyle/>
          <a:p>
            <a:fld id="{8520E819-5BEE-4835-87A1-2668363B4DB8}" type="datetimeFigureOut">
              <a:rPr lang="en-US" smtClean="0"/>
              <a:t>11/3/2023</a:t>
            </a:fld>
            <a:endParaRPr lang="en-US"/>
          </a:p>
        </p:txBody>
      </p:sp>
      <p:sp>
        <p:nvSpPr>
          <p:cNvPr id="8" name="Footer Placeholder 7">
            <a:extLst>
              <a:ext uri="{FF2B5EF4-FFF2-40B4-BE49-F238E27FC236}">
                <a16:creationId xmlns:a16="http://schemas.microsoft.com/office/drawing/2014/main" id="{FD12BB60-A52D-A337-90A8-81C1684D63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906EC3D-A5F4-BEB7-7304-08C9E7ECE97C}"/>
              </a:ext>
            </a:extLst>
          </p:cNvPr>
          <p:cNvSpPr>
            <a:spLocks noGrp="1"/>
          </p:cNvSpPr>
          <p:nvPr>
            <p:ph type="sldNum" sz="quarter" idx="12"/>
          </p:nvPr>
        </p:nvSpPr>
        <p:spPr/>
        <p:txBody>
          <a:bodyPr/>
          <a:lstStyle/>
          <a:p>
            <a:fld id="{52C213FB-274E-4813-85AA-D594F3FB6AE2}" type="slidenum">
              <a:rPr lang="en-US" smtClean="0"/>
              <a:t>‹#›</a:t>
            </a:fld>
            <a:endParaRPr lang="en-US"/>
          </a:p>
        </p:txBody>
      </p:sp>
    </p:spTree>
    <p:extLst>
      <p:ext uri="{BB962C8B-B14F-4D97-AF65-F5344CB8AC3E}">
        <p14:creationId xmlns:p14="http://schemas.microsoft.com/office/powerpoint/2010/main" val="3590902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76AE-11FF-0B46-20B1-032B0609D4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24E5B4-C486-E0BE-2E80-4EF4A5431258}"/>
              </a:ext>
            </a:extLst>
          </p:cNvPr>
          <p:cNvSpPr>
            <a:spLocks noGrp="1"/>
          </p:cNvSpPr>
          <p:nvPr>
            <p:ph type="dt" sz="half" idx="10"/>
          </p:nvPr>
        </p:nvSpPr>
        <p:spPr/>
        <p:txBody>
          <a:bodyPr/>
          <a:lstStyle/>
          <a:p>
            <a:fld id="{8520E819-5BEE-4835-87A1-2668363B4DB8}" type="datetimeFigureOut">
              <a:rPr lang="en-US" smtClean="0"/>
              <a:t>11/3/2023</a:t>
            </a:fld>
            <a:endParaRPr lang="en-US"/>
          </a:p>
        </p:txBody>
      </p:sp>
      <p:sp>
        <p:nvSpPr>
          <p:cNvPr id="4" name="Footer Placeholder 3">
            <a:extLst>
              <a:ext uri="{FF2B5EF4-FFF2-40B4-BE49-F238E27FC236}">
                <a16:creationId xmlns:a16="http://schemas.microsoft.com/office/drawing/2014/main" id="{9DEE0617-5F0D-D682-C0AB-EEB344204EC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E47C57-F37A-9CF9-44C9-4A44AE475DC2}"/>
              </a:ext>
            </a:extLst>
          </p:cNvPr>
          <p:cNvSpPr>
            <a:spLocks noGrp="1"/>
          </p:cNvSpPr>
          <p:nvPr>
            <p:ph type="sldNum" sz="quarter" idx="12"/>
          </p:nvPr>
        </p:nvSpPr>
        <p:spPr/>
        <p:txBody>
          <a:bodyPr/>
          <a:lstStyle/>
          <a:p>
            <a:fld id="{52C213FB-274E-4813-85AA-D594F3FB6AE2}" type="slidenum">
              <a:rPr lang="en-US" smtClean="0"/>
              <a:t>‹#›</a:t>
            </a:fld>
            <a:endParaRPr lang="en-US"/>
          </a:p>
        </p:txBody>
      </p:sp>
    </p:spTree>
    <p:extLst>
      <p:ext uri="{BB962C8B-B14F-4D97-AF65-F5344CB8AC3E}">
        <p14:creationId xmlns:p14="http://schemas.microsoft.com/office/powerpoint/2010/main" val="2005150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E01C9C-1886-C17A-D1DE-9ED1C7104288}"/>
              </a:ext>
            </a:extLst>
          </p:cNvPr>
          <p:cNvSpPr>
            <a:spLocks noGrp="1"/>
          </p:cNvSpPr>
          <p:nvPr>
            <p:ph type="dt" sz="half" idx="10"/>
          </p:nvPr>
        </p:nvSpPr>
        <p:spPr/>
        <p:txBody>
          <a:bodyPr/>
          <a:lstStyle/>
          <a:p>
            <a:fld id="{8520E819-5BEE-4835-87A1-2668363B4DB8}" type="datetimeFigureOut">
              <a:rPr lang="en-US" smtClean="0"/>
              <a:t>11/3/2023</a:t>
            </a:fld>
            <a:endParaRPr lang="en-US"/>
          </a:p>
        </p:txBody>
      </p:sp>
      <p:sp>
        <p:nvSpPr>
          <p:cNvPr id="3" name="Footer Placeholder 2">
            <a:extLst>
              <a:ext uri="{FF2B5EF4-FFF2-40B4-BE49-F238E27FC236}">
                <a16:creationId xmlns:a16="http://schemas.microsoft.com/office/drawing/2014/main" id="{AF18FD0E-586B-31E1-EE74-CBBA862086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A9154E-128F-DF19-BDE8-7B5081C5ACAD}"/>
              </a:ext>
            </a:extLst>
          </p:cNvPr>
          <p:cNvSpPr>
            <a:spLocks noGrp="1"/>
          </p:cNvSpPr>
          <p:nvPr>
            <p:ph type="sldNum" sz="quarter" idx="12"/>
          </p:nvPr>
        </p:nvSpPr>
        <p:spPr/>
        <p:txBody>
          <a:bodyPr/>
          <a:lstStyle/>
          <a:p>
            <a:fld id="{52C213FB-274E-4813-85AA-D594F3FB6AE2}" type="slidenum">
              <a:rPr lang="en-US" smtClean="0"/>
              <a:t>‹#›</a:t>
            </a:fld>
            <a:endParaRPr lang="en-US"/>
          </a:p>
        </p:txBody>
      </p:sp>
    </p:spTree>
    <p:extLst>
      <p:ext uri="{BB962C8B-B14F-4D97-AF65-F5344CB8AC3E}">
        <p14:creationId xmlns:p14="http://schemas.microsoft.com/office/powerpoint/2010/main" val="288200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B4C3C-6F7D-4832-A75C-AC66ADFD3D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54C4A4D-F947-A399-687E-DFE29DD1D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C05C5E-22FD-2B41-7FA8-A3188AB1C9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1584F-689E-7EFE-DA13-01F1BB421C90}"/>
              </a:ext>
            </a:extLst>
          </p:cNvPr>
          <p:cNvSpPr>
            <a:spLocks noGrp="1"/>
          </p:cNvSpPr>
          <p:nvPr>
            <p:ph type="dt" sz="half" idx="10"/>
          </p:nvPr>
        </p:nvSpPr>
        <p:spPr/>
        <p:txBody>
          <a:bodyPr/>
          <a:lstStyle/>
          <a:p>
            <a:fld id="{8520E819-5BEE-4835-87A1-2668363B4DB8}" type="datetimeFigureOut">
              <a:rPr lang="en-US" smtClean="0"/>
              <a:t>11/3/2023</a:t>
            </a:fld>
            <a:endParaRPr lang="en-US"/>
          </a:p>
        </p:txBody>
      </p:sp>
      <p:sp>
        <p:nvSpPr>
          <p:cNvPr id="6" name="Footer Placeholder 5">
            <a:extLst>
              <a:ext uri="{FF2B5EF4-FFF2-40B4-BE49-F238E27FC236}">
                <a16:creationId xmlns:a16="http://schemas.microsoft.com/office/drawing/2014/main" id="{806D6EC8-CB8D-E1EC-4258-DD7A353708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67EB82-C719-832A-A1C3-522636B5B973}"/>
              </a:ext>
            </a:extLst>
          </p:cNvPr>
          <p:cNvSpPr>
            <a:spLocks noGrp="1"/>
          </p:cNvSpPr>
          <p:nvPr>
            <p:ph type="sldNum" sz="quarter" idx="12"/>
          </p:nvPr>
        </p:nvSpPr>
        <p:spPr/>
        <p:txBody>
          <a:bodyPr/>
          <a:lstStyle/>
          <a:p>
            <a:fld id="{52C213FB-274E-4813-85AA-D594F3FB6AE2}" type="slidenum">
              <a:rPr lang="en-US" smtClean="0"/>
              <a:t>‹#›</a:t>
            </a:fld>
            <a:endParaRPr lang="en-US"/>
          </a:p>
        </p:txBody>
      </p:sp>
    </p:spTree>
    <p:extLst>
      <p:ext uri="{BB962C8B-B14F-4D97-AF65-F5344CB8AC3E}">
        <p14:creationId xmlns:p14="http://schemas.microsoft.com/office/powerpoint/2010/main" val="3344258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8568-D054-F201-9A08-35CA85E94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8106BC-3EE9-D627-F322-475F3A9579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2D2189-5B79-860D-BBE6-CF84CA290E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EF3F4C-8740-8071-633E-DE720890AFAD}"/>
              </a:ext>
            </a:extLst>
          </p:cNvPr>
          <p:cNvSpPr>
            <a:spLocks noGrp="1"/>
          </p:cNvSpPr>
          <p:nvPr>
            <p:ph type="dt" sz="half" idx="10"/>
          </p:nvPr>
        </p:nvSpPr>
        <p:spPr/>
        <p:txBody>
          <a:bodyPr/>
          <a:lstStyle/>
          <a:p>
            <a:fld id="{8520E819-5BEE-4835-87A1-2668363B4DB8}" type="datetimeFigureOut">
              <a:rPr lang="en-US" smtClean="0"/>
              <a:t>11/3/2023</a:t>
            </a:fld>
            <a:endParaRPr lang="en-US"/>
          </a:p>
        </p:txBody>
      </p:sp>
      <p:sp>
        <p:nvSpPr>
          <p:cNvPr id="6" name="Footer Placeholder 5">
            <a:extLst>
              <a:ext uri="{FF2B5EF4-FFF2-40B4-BE49-F238E27FC236}">
                <a16:creationId xmlns:a16="http://schemas.microsoft.com/office/drawing/2014/main" id="{32D8A4A4-C53A-433E-1A03-ADADFAC1E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8D415-D2BA-590D-DFD6-990CDF00CA99}"/>
              </a:ext>
            </a:extLst>
          </p:cNvPr>
          <p:cNvSpPr>
            <a:spLocks noGrp="1"/>
          </p:cNvSpPr>
          <p:nvPr>
            <p:ph type="sldNum" sz="quarter" idx="12"/>
          </p:nvPr>
        </p:nvSpPr>
        <p:spPr/>
        <p:txBody>
          <a:bodyPr/>
          <a:lstStyle/>
          <a:p>
            <a:fld id="{52C213FB-274E-4813-85AA-D594F3FB6AE2}" type="slidenum">
              <a:rPr lang="en-US" smtClean="0"/>
              <a:t>‹#›</a:t>
            </a:fld>
            <a:endParaRPr lang="en-US"/>
          </a:p>
        </p:txBody>
      </p:sp>
    </p:spTree>
    <p:extLst>
      <p:ext uri="{BB962C8B-B14F-4D97-AF65-F5344CB8AC3E}">
        <p14:creationId xmlns:p14="http://schemas.microsoft.com/office/powerpoint/2010/main" val="3674991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6F602B-1F22-95B1-1DEB-75676E5E02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294F77-B189-E081-CE23-58DCD63B45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99E380-DF20-8F5A-BF7A-C01BAF9CD7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20E819-5BEE-4835-87A1-2668363B4DB8}" type="datetimeFigureOut">
              <a:rPr lang="en-US" smtClean="0"/>
              <a:t>11/3/2023</a:t>
            </a:fld>
            <a:endParaRPr lang="en-US"/>
          </a:p>
        </p:txBody>
      </p:sp>
      <p:sp>
        <p:nvSpPr>
          <p:cNvPr id="5" name="Footer Placeholder 4">
            <a:extLst>
              <a:ext uri="{FF2B5EF4-FFF2-40B4-BE49-F238E27FC236}">
                <a16:creationId xmlns:a16="http://schemas.microsoft.com/office/drawing/2014/main" id="{32F256F2-4108-893A-BA6C-D785186F48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F69317-1908-4207-8724-1EB9140F7F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C213FB-274E-4813-85AA-D594F3FB6AE2}" type="slidenum">
              <a:rPr lang="en-US" smtClean="0"/>
              <a:t>‹#›</a:t>
            </a:fld>
            <a:endParaRPr lang="en-US"/>
          </a:p>
        </p:txBody>
      </p:sp>
    </p:spTree>
    <p:extLst>
      <p:ext uri="{BB962C8B-B14F-4D97-AF65-F5344CB8AC3E}">
        <p14:creationId xmlns:p14="http://schemas.microsoft.com/office/powerpoint/2010/main" val="3384327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20.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notesSlide" Target="../notesSlides/notesSlide11.xml"/><Relationship Id="rId4"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20728-C3F0-20D8-126D-C5276E74CFA5}"/>
              </a:ext>
            </a:extLst>
          </p:cNvPr>
          <p:cNvSpPr>
            <a:spLocks noGrp="1"/>
          </p:cNvSpPr>
          <p:nvPr>
            <p:ph type="ctrTitle"/>
          </p:nvPr>
        </p:nvSpPr>
        <p:spPr>
          <a:xfrm>
            <a:off x="205339" y="949109"/>
            <a:ext cx="11781322" cy="2387600"/>
          </a:xfrm>
        </p:spPr>
        <p:txBody>
          <a:bodyPr>
            <a:normAutofit/>
          </a:bodyPr>
          <a:lstStyle/>
          <a:p>
            <a:r>
              <a:rPr lang="en-US" sz="4400" dirty="0">
                <a:latin typeface="+mn-lt"/>
              </a:rPr>
              <a:t>A Practical Guide For the Diagnosis and Treatment of Dysphagia and  Esophageal Motility Disorders</a:t>
            </a:r>
          </a:p>
        </p:txBody>
      </p:sp>
      <p:sp>
        <p:nvSpPr>
          <p:cNvPr id="3" name="Subtitle 2">
            <a:extLst>
              <a:ext uri="{FF2B5EF4-FFF2-40B4-BE49-F238E27FC236}">
                <a16:creationId xmlns:a16="http://schemas.microsoft.com/office/drawing/2014/main" id="{3C7AF9EF-197C-1186-DBAE-23761F30BA14}"/>
              </a:ext>
            </a:extLst>
          </p:cNvPr>
          <p:cNvSpPr>
            <a:spLocks noGrp="1"/>
          </p:cNvSpPr>
          <p:nvPr>
            <p:ph type="subTitle" idx="1"/>
          </p:nvPr>
        </p:nvSpPr>
        <p:spPr/>
        <p:txBody>
          <a:bodyPr>
            <a:normAutofit lnSpcReduction="10000"/>
          </a:bodyPr>
          <a:lstStyle/>
          <a:p>
            <a:r>
              <a:rPr lang="en-US" dirty="0"/>
              <a:t>Chris Reising MD, FACS</a:t>
            </a:r>
          </a:p>
          <a:p>
            <a:r>
              <a:rPr lang="en-US" dirty="0"/>
              <a:t>Surgical Service Line Medical Director</a:t>
            </a:r>
          </a:p>
          <a:p>
            <a:r>
              <a:rPr lang="en-US" dirty="0"/>
              <a:t>Saint Alphonsus Health System</a:t>
            </a:r>
          </a:p>
          <a:p>
            <a:r>
              <a:rPr lang="en-US" dirty="0"/>
              <a:t>Esophageal Health and Reflux Center</a:t>
            </a:r>
          </a:p>
        </p:txBody>
      </p:sp>
    </p:spTree>
    <p:extLst>
      <p:ext uri="{BB962C8B-B14F-4D97-AF65-F5344CB8AC3E}">
        <p14:creationId xmlns:p14="http://schemas.microsoft.com/office/powerpoint/2010/main" val="2407527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5BC67-9FC9-7B75-3474-28490827EABA}"/>
              </a:ext>
            </a:extLst>
          </p:cNvPr>
          <p:cNvSpPr>
            <a:spLocks noGrp="1"/>
          </p:cNvSpPr>
          <p:nvPr>
            <p:ph type="title"/>
          </p:nvPr>
        </p:nvSpPr>
        <p:spPr>
          <a:xfrm>
            <a:off x="1362743" y="135529"/>
            <a:ext cx="9775256" cy="712904"/>
          </a:xfrm>
        </p:spPr>
        <p:txBody>
          <a:bodyPr>
            <a:normAutofit/>
          </a:bodyPr>
          <a:lstStyle/>
          <a:p>
            <a:pPr algn="ctr"/>
            <a:r>
              <a:rPr lang="en-US" sz="3600" dirty="0"/>
              <a:t>What Does Normal Esophageal Motility Look Like ?</a:t>
            </a:r>
          </a:p>
        </p:txBody>
      </p:sp>
      <p:pic>
        <p:nvPicPr>
          <p:cNvPr id="3" name="Picture 2">
            <a:extLst>
              <a:ext uri="{FF2B5EF4-FFF2-40B4-BE49-F238E27FC236}">
                <a16:creationId xmlns:a16="http://schemas.microsoft.com/office/drawing/2014/main" id="{0E168068-50AE-24BA-DA47-4B3475ABFBB0}"/>
              </a:ext>
            </a:extLst>
          </p:cNvPr>
          <p:cNvPicPr>
            <a:picLocks noChangeAspect="1"/>
          </p:cNvPicPr>
          <p:nvPr/>
        </p:nvPicPr>
        <p:blipFill rotWithShape="1">
          <a:blip r:embed="rId5"/>
          <a:srcRect l="10878"/>
          <a:stretch/>
        </p:blipFill>
        <p:spPr>
          <a:xfrm>
            <a:off x="8778241" y="2033336"/>
            <a:ext cx="3147770" cy="4555109"/>
          </a:xfrm>
          <a:prstGeom prst="rect">
            <a:avLst/>
          </a:prstGeom>
        </p:spPr>
      </p:pic>
      <p:pic>
        <p:nvPicPr>
          <p:cNvPr id="6" name="Picture 5">
            <a:extLst>
              <a:ext uri="{FF2B5EF4-FFF2-40B4-BE49-F238E27FC236}">
                <a16:creationId xmlns:a16="http://schemas.microsoft.com/office/drawing/2014/main" id="{A1A94E3C-A23E-416F-6943-829673BB0C37}"/>
              </a:ext>
            </a:extLst>
          </p:cNvPr>
          <p:cNvPicPr>
            <a:picLocks noChangeAspect="1"/>
          </p:cNvPicPr>
          <p:nvPr/>
        </p:nvPicPr>
        <p:blipFill>
          <a:blip r:embed="rId6"/>
          <a:stretch>
            <a:fillRect/>
          </a:stretch>
        </p:blipFill>
        <p:spPr>
          <a:xfrm>
            <a:off x="475649" y="789272"/>
            <a:ext cx="3659966" cy="5883395"/>
          </a:xfrm>
          <a:prstGeom prst="rect">
            <a:avLst/>
          </a:prstGeom>
        </p:spPr>
      </p:pic>
      <p:sp>
        <p:nvSpPr>
          <p:cNvPr id="7" name="TextBox 6">
            <a:extLst>
              <a:ext uri="{FF2B5EF4-FFF2-40B4-BE49-F238E27FC236}">
                <a16:creationId xmlns:a16="http://schemas.microsoft.com/office/drawing/2014/main" id="{4D754B61-B47B-314F-FF2E-8D76792D67F1}"/>
              </a:ext>
            </a:extLst>
          </p:cNvPr>
          <p:cNvSpPr txBox="1"/>
          <p:nvPr/>
        </p:nvSpPr>
        <p:spPr>
          <a:xfrm>
            <a:off x="8778241" y="1485378"/>
            <a:ext cx="1914114" cy="523220"/>
          </a:xfrm>
          <a:prstGeom prst="rect">
            <a:avLst/>
          </a:prstGeom>
          <a:noFill/>
        </p:spPr>
        <p:txBody>
          <a:bodyPr wrap="none" rtlCol="0">
            <a:spAutoFit/>
          </a:bodyPr>
          <a:lstStyle/>
          <a:p>
            <a:r>
              <a:rPr lang="en-US" sz="2800" dirty="0"/>
              <a:t>Manometry</a:t>
            </a:r>
          </a:p>
        </p:txBody>
      </p:sp>
      <p:pic>
        <p:nvPicPr>
          <p:cNvPr id="8" name="Screen Recording 7">
            <a:hlinkClick r:id="" action="ppaction://media"/>
            <a:extLst>
              <a:ext uri="{FF2B5EF4-FFF2-40B4-BE49-F238E27FC236}">
                <a16:creationId xmlns:a16="http://schemas.microsoft.com/office/drawing/2014/main" id="{6528FD24-1416-BFA5-83D4-10FC44799236}"/>
              </a:ext>
            </a:extLst>
          </p:cNvPr>
          <p:cNvPicPr>
            <a:picLocks noChangeAspect="1"/>
          </p:cNvPicPr>
          <p:nvPr>
            <a:videoFile r:link="rId1"/>
            <p:extLst>
              <p:ext uri="{DAA4B4D4-6D71-4841-9C94-3DE7FCFB9230}">
                <p14:media xmlns:p14="http://schemas.microsoft.com/office/powerpoint/2010/main" r:embed="rId2">
                  <p14:trim end="14544.0725"/>
                </p14:media>
              </p:ext>
            </p:extLst>
          </p:nvPr>
        </p:nvPicPr>
        <p:blipFill>
          <a:blip r:embed="rId7"/>
          <a:stretch>
            <a:fillRect/>
          </a:stretch>
        </p:blipFill>
        <p:spPr>
          <a:xfrm flipH="1">
            <a:off x="5901690" y="2111364"/>
            <a:ext cx="2743467" cy="4486707"/>
          </a:xfrm>
          <a:prstGeom prst="rect">
            <a:avLst/>
          </a:prstGeom>
        </p:spPr>
      </p:pic>
      <p:cxnSp>
        <p:nvCxnSpPr>
          <p:cNvPr id="10" name="Straight Arrow Connector 9">
            <a:extLst>
              <a:ext uri="{FF2B5EF4-FFF2-40B4-BE49-F238E27FC236}">
                <a16:creationId xmlns:a16="http://schemas.microsoft.com/office/drawing/2014/main" id="{ECE7501F-0EFF-3E2F-2753-28E4A4DB1CE0}"/>
              </a:ext>
            </a:extLst>
          </p:cNvPr>
          <p:cNvCxnSpPr>
            <a:cxnSpLocks/>
          </p:cNvCxnSpPr>
          <p:nvPr/>
        </p:nvCxnSpPr>
        <p:spPr>
          <a:xfrm>
            <a:off x="9989187" y="4668253"/>
            <a:ext cx="96330" cy="5871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B0D94EA-8C2D-0130-20ED-9F872DD568FE}"/>
              </a:ext>
            </a:extLst>
          </p:cNvPr>
          <p:cNvCxnSpPr>
            <a:cxnSpLocks/>
          </p:cNvCxnSpPr>
          <p:nvPr/>
        </p:nvCxnSpPr>
        <p:spPr>
          <a:xfrm>
            <a:off x="10044594" y="5255394"/>
            <a:ext cx="488221" cy="39809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58E0E3-D9AD-E948-B1A4-46C3C53B120D}"/>
              </a:ext>
            </a:extLst>
          </p:cNvPr>
          <p:cNvSpPr txBox="1"/>
          <p:nvPr/>
        </p:nvSpPr>
        <p:spPr>
          <a:xfrm>
            <a:off x="5783180" y="1485378"/>
            <a:ext cx="1983876" cy="523220"/>
          </a:xfrm>
          <a:prstGeom prst="rect">
            <a:avLst/>
          </a:prstGeom>
          <a:noFill/>
        </p:spPr>
        <p:txBody>
          <a:bodyPr wrap="none" rtlCol="0">
            <a:spAutoFit/>
          </a:bodyPr>
          <a:lstStyle/>
          <a:p>
            <a:r>
              <a:rPr lang="en-US" sz="2800" dirty="0" err="1"/>
              <a:t>Esophagram</a:t>
            </a:r>
            <a:endParaRPr lang="en-US" sz="2800" dirty="0"/>
          </a:p>
        </p:txBody>
      </p:sp>
      <p:sp>
        <p:nvSpPr>
          <p:cNvPr id="17" name="TextBox 16">
            <a:extLst>
              <a:ext uri="{FF2B5EF4-FFF2-40B4-BE49-F238E27FC236}">
                <a16:creationId xmlns:a16="http://schemas.microsoft.com/office/drawing/2014/main" id="{D20A04ED-9D40-35BE-F997-B57E57A3D7CC}"/>
              </a:ext>
            </a:extLst>
          </p:cNvPr>
          <p:cNvSpPr txBox="1"/>
          <p:nvPr/>
        </p:nvSpPr>
        <p:spPr>
          <a:xfrm>
            <a:off x="4372368" y="3098111"/>
            <a:ext cx="1791375" cy="584775"/>
          </a:xfrm>
          <a:prstGeom prst="rect">
            <a:avLst/>
          </a:prstGeom>
          <a:noFill/>
        </p:spPr>
        <p:txBody>
          <a:bodyPr wrap="square" rtlCol="0">
            <a:spAutoFit/>
          </a:bodyPr>
          <a:lstStyle/>
          <a:p>
            <a:r>
              <a:rPr lang="en-US" sz="1600" dirty="0"/>
              <a:t>Upper 1/3 </a:t>
            </a:r>
          </a:p>
          <a:p>
            <a:r>
              <a:rPr lang="en-US" sz="1600" dirty="0"/>
              <a:t>Striated Muscle</a:t>
            </a:r>
          </a:p>
        </p:txBody>
      </p:sp>
      <p:sp>
        <p:nvSpPr>
          <p:cNvPr id="18" name="TextBox 17">
            <a:extLst>
              <a:ext uri="{FF2B5EF4-FFF2-40B4-BE49-F238E27FC236}">
                <a16:creationId xmlns:a16="http://schemas.microsoft.com/office/drawing/2014/main" id="{7A842106-A116-4E91-9387-0B82ED84AAB4}"/>
              </a:ext>
            </a:extLst>
          </p:cNvPr>
          <p:cNvSpPr txBox="1"/>
          <p:nvPr/>
        </p:nvSpPr>
        <p:spPr>
          <a:xfrm>
            <a:off x="4318538" y="4569375"/>
            <a:ext cx="1516610" cy="584775"/>
          </a:xfrm>
          <a:prstGeom prst="rect">
            <a:avLst/>
          </a:prstGeom>
          <a:noFill/>
        </p:spPr>
        <p:txBody>
          <a:bodyPr wrap="square" rtlCol="0">
            <a:spAutoFit/>
          </a:bodyPr>
          <a:lstStyle/>
          <a:p>
            <a:r>
              <a:rPr lang="en-US" sz="1600" dirty="0"/>
              <a:t>Lower 2/3 Smooth Muscle</a:t>
            </a:r>
          </a:p>
        </p:txBody>
      </p:sp>
      <p:sp>
        <p:nvSpPr>
          <p:cNvPr id="19" name="Left Brace 18">
            <a:extLst>
              <a:ext uri="{FF2B5EF4-FFF2-40B4-BE49-F238E27FC236}">
                <a16:creationId xmlns:a16="http://schemas.microsoft.com/office/drawing/2014/main" id="{1DF5AF4B-B758-7955-16C3-6E23874166D2}"/>
              </a:ext>
            </a:extLst>
          </p:cNvPr>
          <p:cNvSpPr/>
          <p:nvPr/>
        </p:nvSpPr>
        <p:spPr>
          <a:xfrm>
            <a:off x="4205167" y="2892392"/>
            <a:ext cx="192501" cy="996214"/>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Left Brace 19">
            <a:extLst>
              <a:ext uri="{FF2B5EF4-FFF2-40B4-BE49-F238E27FC236}">
                <a16:creationId xmlns:a16="http://schemas.microsoft.com/office/drawing/2014/main" id="{0C0C5FBF-023F-B4DC-200C-0811DF7FAAC6}"/>
              </a:ext>
            </a:extLst>
          </p:cNvPr>
          <p:cNvSpPr/>
          <p:nvPr/>
        </p:nvSpPr>
        <p:spPr>
          <a:xfrm>
            <a:off x="4203816" y="3965608"/>
            <a:ext cx="192500" cy="1857675"/>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7755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8374" fill="hold"/>
                                        <p:tgtEl>
                                          <p:spTgt spid="8"/>
                                        </p:tgtEl>
                                      </p:cBhvr>
                                    </p:cmd>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par>
                                <p:cTn id="36" presetID="10" presetClass="entr" presetSubtype="0" fill="hold"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par>
                          <p:cTn id="44" fill="hold">
                            <p:stCondLst>
                              <p:cond delay="500"/>
                            </p:stCondLst>
                            <p:childTnLst>
                              <p:par>
                                <p:cTn id="45" presetID="10" presetClass="entr" presetSubtype="0" fill="hold"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8"/>
                </p:tgtEl>
              </p:cMediaNode>
            </p:video>
            <p:seq concurrent="1" nextAc="seek">
              <p:cTn id="49" restart="whenNotActive" fill="hold" evtFilter="cancelBubble" nodeType="interactiveSeq">
                <p:stCondLst>
                  <p:cond evt="onClick" delay="0">
                    <p:tgtEl>
                      <p:spTgt spid="8"/>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8"/>
                                        </p:tgtEl>
                                      </p:cBhvr>
                                    </p:cmd>
                                  </p:childTnLst>
                                </p:cTn>
                              </p:par>
                            </p:childTnLst>
                          </p:cTn>
                        </p:par>
                      </p:childTnLst>
                    </p:cTn>
                  </p:par>
                </p:childTnLst>
              </p:cTn>
              <p:nextCondLst>
                <p:cond evt="onClick" delay="0">
                  <p:tgtEl>
                    <p:spTgt spid="8"/>
                  </p:tgtEl>
                </p:cond>
              </p:nextCondLst>
            </p:seq>
          </p:childTnLst>
        </p:cTn>
      </p:par>
    </p:tnLst>
    <p:bldLst>
      <p:bldP spid="7" grpId="0"/>
      <p:bldP spid="16" grpId="0"/>
      <p:bldP spid="17" grpId="0"/>
      <p:bldP spid="18" grpId="0"/>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827A8-6235-A24D-F8F4-E2D8DDF90EC0}"/>
              </a:ext>
            </a:extLst>
          </p:cNvPr>
          <p:cNvSpPr>
            <a:spLocks noGrp="1"/>
          </p:cNvSpPr>
          <p:nvPr>
            <p:ph type="title"/>
          </p:nvPr>
        </p:nvSpPr>
        <p:spPr>
          <a:xfrm>
            <a:off x="457200" y="365125"/>
            <a:ext cx="11463452" cy="823913"/>
          </a:xfrm>
        </p:spPr>
        <p:txBody>
          <a:bodyPr>
            <a:normAutofit fontScale="90000"/>
          </a:bodyPr>
          <a:lstStyle/>
          <a:p>
            <a:r>
              <a:rPr lang="en-US" sz="3600" dirty="0"/>
              <a:t>Symptoms Associated with </a:t>
            </a:r>
            <a:r>
              <a:rPr lang="en-US" sz="3600" b="1" dirty="0"/>
              <a:t>Esophageal</a:t>
            </a:r>
            <a:r>
              <a:rPr lang="en-US" sz="3600" dirty="0"/>
              <a:t> Motility Disorders:</a:t>
            </a:r>
            <a:br>
              <a:rPr lang="en-US" sz="3600" dirty="0"/>
            </a:br>
            <a:r>
              <a:rPr lang="en-US" sz="3600" dirty="0"/>
              <a:t>What is My Patient Trying to Tell Me? </a:t>
            </a:r>
          </a:p>
        </p:txBody>
      </p:sp>
      <p:sp>
        <p:nvSpPr>
          <p:cNvPr id="3" name="Text Placeholder 2">
            <a:extLst>
              <a:ext uri="{FF2B5EF4-FFF2-40B4-BE49-F238E27FC236}">
                <a16:creationId xmlns:a16="http://schemas.microsoft.com/office/drawing/2014/main" id="{80450AD0-E5A8-73EB-A8E5-8198A0F0C1AD}"/>
              </a:ext>
            </a:extLst>
          </p:cNvPr>
          <p:cNvSpPr>
            <a:spLocks noGrp="1"/>
          </p:cNvSpPr>
          <p:nvPr>
            <p:ph type="body" idx="1"/>
          </p:nvPr>
        </p:nvSpPr>
        <p:spPr>
          <a:xfrm>
            <a:off x="457198" y="1186366"/>
            <a:ext cx="5540377" cy="823912"/>
          </a:xfrm>
        </p:spPr>
        <p:txBody>
          <a:bodyPr/>
          <a:lstStyle/>
          <a:p>
            <a:r>
              <a:rPr lang="en-US" dirty="0"/>
              <a:t>Common Symptoms</a:t>
            </a:r>
          </a:p>
        </p:txBody>
      </p:sp>
      <p:sp>
        <p:nvSpPr>
          <p:cNvPr id="4" name="Content Placeholder 3">
            <a:extLst>
              <a:ext uri="{FF2B5EF4-FFF2-40B4-BE49-F238E27FC236}">
                <a16:creationId xmlns:a16="http://schemas.microsoft.com/office/drawing/2014/main" id="{7E90D9D2-48DB-7FAB-51DF-B2BD03155957}"/>
              </a:ext>
            </a:extLst>
          </p:cNvPr>
          <p:cNvSpPr>
            <a:spLocks noGrp="1"/>
          </p:cNvSpPr>
          <p:nvPr>
            <p:ph sz="half" idx="2"/>
          </p:nvPr>
        </p:nvSpPr>
        <p:spPr>
          <a:xfrm>
            <a:off x="457198" y="2010278"/>
            <a:ext cx="4984597" cy="4591244"/>
          </a:xfrm>
        </p:spPr>
        <p:txBody>
          <a:bodyPr>
            <a:normAutofit fontScale="92500" lnSpcReduction="10000"/>
          </a:bodyPr>
          <a:lstStyle/>
          <a:p>
            <a:r>
              <a:rPr lang="en-US" dirty="0"/>
              <a:t>Trouble swallowing</a:t>
            </a:r>
          </a:p>
          <a:p>
            <a:r>
              <a:rPr lang="en-US" dirty="0"/>
              <a:t>Chest Pain</a:t>
            </a:r>
          </a:p>
          <a:p>
            <a:r>
              <a:rPr lang="en-US" dirty="0"/>
              <a:t>Cough</a:t>
            </a:r>
          </a:p>
          <a:p>
            <a:r>
              <a:rPr lang="en-US" dirty="0"/>
              <a:t>Foaming</a:t>
            </a:r>
          </a:p>
          <a:p>
            <a:r>
              <a:rPr lang="en-US" dirty="0"/>
              <a:t>Regurgitation</a:t>
            </a:r>
          </a:p>
          <a:p>
            <a:r>
              <a:rPr lang="en-US" dirty="0"/>
              <a:t>Heart burn</a:t>
            </a:r>
          </a:p>
        </p:txBody>
      </p:sp>
      <p:sp>
        <p:nvSpPr>
          <p:cNvPr id="5" name="Text Placeholder 4">
            <a:extLst>
              <a:ext uri="{FF2B5EF4-FFF2-40B4-BE49-F238E27FC236}">
                <a16:creationId xmlns:a16="http://schemas.microsoft.com/office/drawing/2014/main" id="{D5B925F6-AEFA-FDDD-2590-D08BD946E26D}"/>
              </a:ext>
            </a:extLst>
          </p:cNvPr>
          <p:cNvSpPr>
            <a:spLocks noGrp="1"/>
          </p:cNvSpPr>
          <p:nvPr>
            <p:ph type="body" sz="quarter" idx="3"/>
          </p:nvPr>
        </p:nvSpPr>
        <p:spPr>
          <a:xfrm>
            <a:off x="5441793" y="1186366"/>
            <a:ext cx="6478859" cy="823912"/>
          </a:xfrm>
        </p:spPr>
        <p:txBody>
          <a:bodyPr/>
          <a:lstStyle/>
          <a:p>
            <a:r>
              <a:rPr lang="en-US" dirty="0"/>
              <a:t>The Right Questions to Ask</a:t>
            </a:r>
          </a:p>
        </p:txBody>
      </p:sp>
      <p:sp>
        <p:nvSpPr>
          <p:cNvPr id="6" name="Content Placeholder 5">
            <a:extLst>
              <a:ext uri="{FF2B5EF4-FFF2-40B4-BE49-F238E27FC236}">
                <a16:creationId xmlns:a16="http://schemas.microsoft.com/office/drawing/2014/main" id="{6C21B497-71BE-C4FE-E7E0-C9CC5804F4C5}"/>
              </a:ext>
            </a:extLst>
          </p:cNvPr>
          <p:cNvSpPr>
            <a:spLocks noGrp="1"/>
          </p:cNvSpPr>
          <p:nvPr>
            <p:ph sz="quarter" idx="4"/>
          </p:nvPr>
        </p:nvSpPr>
        <p:spPr>
          <a:xfrm>
            <a:off x="5441795" y="2010278"/>
            <a:ext cx="6478859" cy="4591244"/>
          </a:xfrm>
        </p:spPr>
        <p:txBody>
          <a:bodyPr>
            <a:normAutofit fontScale="92500" lnSpcReduction="10000"/>
          </a:bodyPr>
          <a:lstStyle/>
          <a:p>
            <a:r>
              <a:rPr lang="en-US" dirty="0"/>
              <a:t>Don’t ask if they have trouble swallowing.</a:t>
            </a:r>
          </a:p>
          <a:p>
            <a:r>
              <a:rPr lang="en-US" dirty="0"/>
              <a:t>Ask “Do you feel food getting stuck?”</a:t>
            </a:r>
          </a:p>
          <a:p>
            <a:endParaRPr lang="en-US" dirty="0"/>
          </a:p>
          <a:p>
            <a:r>
              <a:rPr lang="en-US" dirty="0"/>
              <a:t>Solids only? Implies mechanical obstruction.</a:t>
            </a:r>
          </a:p>
          <a:p>
            <a:r>
              <a:rPr lang="en-US" dirty="0"/>
              <a:t>Or Solids and liquids? </a:t>
            </a:r>
          </a:p>
          <a:p>
            <a:endParaRPr lang="en-US" dirty="0"/>
          </a:p>
          <a:p>
            <a:r>
              <a:rPr lang="en-US" dirty="0"/>
              <a:t>Intermittent or progressive? </a:t>
            </a:r>
          </a:p>
          <a:p>
            <a:endParaRPr lang="en-US" dirty="0"/>
          </a:p>
          <a:p>
            <a:r>
              <a:rPr lang="en-US" dirty="0"/>
              <a:t>What level? Cervical, Mid thoracic, distal esophagus/diaphragm?</a:t>
            </a:r>
          </a:p>
          <a:p>
            <a:endParaRPr lang="en-US" dirty="0"/>
          </a:p>
        </p:txBody>
      </p:sp>
    </p:spTree>
    <p:extLst>
      <p:ext uri="{BB962C8B-B14F-4D97-AF65-F5344CB8AC3E}">
        <p14:creationId xmlns:p14="http://schemas.microsoft.com/office/powerpoint/2010/main" val="1075218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1000"/>
                                        <p:tgtEl>
                                          <p:spTgt spid="4">
                                            <p:txEl>
                                              <p:pRg st="4" end="4"/>
                                            </p:txEl>
                                          </p:spTgt>
                                        </p:tgtEl>
                                      </p:cBhvr>
                                    </p:animEffect>
                                    <p:anim calcmode="lin" valueType="num">
                                      <p:cBhvr>
                                        <p:cTn id="4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fade">
                                      <p:cBhvr>
                                        <p:cTn id="47" dur="1000"/>
                                        <p:tgtEl>
                                          <p:spTgt spid="4">
                                            <p:txEl>
                                              <p:pRg st="5" end="5"/>
                                            </p:txEl>
                                          </p:spTgt>
                                        </p:tgtEl>
                                      </p:cBhvr>
                                    </p:animEffect>
                                    <p:anim calcmode="lin" valueType="num">
                                      <p:cBhvr>
                                        <p:cTn id="4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
                                            <p:txEl>
                                              <p:pRg st="0" end="0"/>
                                            </p:txEl>
                                          </p:spTgt>
                                        </p:tgtEl>
                                        <p:attrNameLst>
                                          <p:attrName>style.visibility</p:attrName>
                                        </p:attrNameLst>
                                      </p:cBhvr>
                                      <p:to>
                                        <p:strVal val="visible"/>
                                      </p:to>
                                    </p:set>
                                    <p:animEffect transition="in" filter="fade">
                                      <p:cBhvr>
                                        <p:cTn id="54" dur="500"/>
                                        <p:tgtEl>
                                          <p:spTgt spid="5">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6">
                                            <p:txEl>
                                              <p:pRg st="0" end="0"/>
                                            </p:txEl>
                                          </p:spTgt>
                                        </p:tgtEl>
                                        <p:attrNameLst>
                                          <p:attrName>style.visibility</p:attrName>
                                        </p:attrNameLst>
                                      </p:cBhvr>
                                      <p:to>
                                        <p:strVal val="visible"/>
                                      </p:to>
                                    </p:set>
                                    <p:animEffect transition="in" filter="fade">
                                      <p:cBhvr>
                                        <p:cTn id="59" dur="1000"/>
                                        <p:tgtEl>
                                          <p:spTgt spid="6">
                                            <p:txEl>
                                              <p:pRg st="0" end="0"/>
                                            </p:txEl>
                                          </p:spTgt>
                                        </p:tgtEl>
                                      </p:cBhvr>
                                    </p:animEffect>
                                    <p:anim calcmode="lin" valueType="num">
                                      <p:cBhvr>
                                        <p:cTn id="60"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6">
                                            <p:txEl>
                                              <p:pRg st="1" end="1"/>
                                            </p:txEl>
                                          </p:spTgt>
                                        </p:tgtEl>
                                        <p:attrNameLst>
                                          <p:attrName>style.visibility</p:attrName>
                                        </p:attrNameLst>
                                      </p:cBhvr>
                                      <p:to>
                                        <p:strVal val="visible"/>
                                      </p:to>
                                    </p:set>
                                    <p:animEffect transition="in" filter="fade">
                                      <p:cBhvr>
                                        <p:cTn id="66" dur="1000"/>
                                        <p:tgtEl>
                                          <p:spTgt spid="6">
                                            <p:txEl>
                                              <p:pRg st="1" end="1"/>
                                            </p:txEl>
                                          </p:spTgt>
                                        </p:tgtEl>
                                      </p:cBhvr>
                                    </p:animEffect>
                                    <p:anim calcmode="lin" valueType="num">
                                      <p:cBhvr>
                                        <p:cTn id="67"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68"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6">
                                            <p:txEl>
                                              <p:pRg st="3" end="3"/>
                                            </p:txEl>
                                          </p:spTgt>
                                        </p:tgtEl>
                                        <p:attrNameLst>
                                          <p:attrName>style.visibility</p:attrName>
                                        </p:attrNameLst>
                                      </p:cBhvr>
                                      <p:to>
                                        <p:strVal val="visible"/>
                                      </p:to>
                                    </p:set>
                                    <p:animEffect transition="in" filter="fade">
                                      <p:cBhvr>
                                        <p:cTn id="73" dur="1000"/>
                                        <p:tgtEl>
                                          <p:spTgt spid="6">
                                            <p:txEl>
                                              <p:pRg st="3" end="3"/>
                                            </p:txEl>
                                          </p:spTgt>
                                        </p:tgtEl>
                                      </p:cBhvr>
                                    </p:animEffect>
                                    <p:anim calcmode="lin" valueType="num">
                                      <p:cBhvr>
                                        <p:cTn id="7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7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6">
                                            <p:txEl>
                                              <p:pRg st="4" end="4"/>
                                            </p:txEl>
                                          </p:spTgt>
                                        </p:tgtEl>
                                        <p:attrNameLst>
                                          <p:attrName>style.visibility</p:attrName>
                                        </p:attrNameLst>
                                      </p:cBhvr>
                                      <p:to>
                                        <p:strVal val="visible"/>
                                      </p:to>
                                    </p:set>
                                    <p:animEffect transition="in" filter="fade">
                                      <p:cBhvr>
                                        <p:cTn id="80" dur="1000"/>
                                        <p:tgtEl>
                                          <p:spTgt spid="6">
                                            <p:txEl>
                                              <p:pRg st="4" end="4"/>
                                            </p:txEl>
                                          </p:spTgt>
                                        </p:tgtEl>
                                      </p:cBhvr>
                                    </p:animEffect>
                                    <p:anim calcmode="lin" valueType="num">
                                      <p:cBhvr>
                                        <p:cTn id="8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8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6">
                                            <p:txEl>
                                              <p:pRg st="6" end="6"/>
                                            </p:txEl>
                                          </p:spTgt>
                                        </p:tgtEl>
                                        <p:attrNameLst>
                                          <p:attrName>style.visibility</p:attrName>
                                        </p:attrNameLst>
                                      </p:cBhvr>
                                      <p:to>
                                        <p:strVal val="visible"/>
                                      </p:to>
                                    </p:set>
                                    <p:animEffect transition="in" filter="fade">
                                      <p:cBhvr>
                                        <p:cTn id="87" dur="1000"/>
                                        <p:tgtEl>
                                          <p:spTgt spid="6">
                                            <p:txEl>
                                              <p:pRg st="6" end="6"/>
                                            </p:txEl>
                                          </p:spTgt>
                                        </p:tgtEl>
                                      </p:cBhvr>
                                    </p:animEffect>
                                    <p:anim calcmode="lin" valueType="num">
                                      <p:cBhvr>
                                        <p:cTn id="88"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89"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6">
                                            <p:txEl>
                                              <p:pRg st="8" end="8"/>
                                            </p:txEl>
                                          </p:spTgt>
                                        </p:tgtEl>
                                        <p:attrNameLst>
                                          <p:attrName>style.visibility</p:attrName>
                                        </p:attrNameLst>
                                      </p:cBhvr>
                                      <p:to>
                                        <p:strVal val="visible"/>
                                      </p:to>
                                    </p:set>
                                    <p:animEffect transition="in" filter="fade">
                                      <p:cBhvr>
                                        <p:cTn id="94" dur="1000"/>
                                        <p:tgtEl>
                                          <p:spTgt spid="6">
                                            <p:txEl>
                                              <p:pRg st="8" end="8"/>
                                            </p:txEl>
                                          </p:spTgt>
                                        </p:tgtEl>
                                      </p:cBhvr>
                                    </p:animEffect>
                                    <p:anim calcmode="lin" valueType="num">
                                      <p:cBhvr>
                                        <p:cTn id="95"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96"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C321-C5C8-C318-880F-598BF6A4073C}"/>
              </a:ext>
            </a:extLst>
          </p:cNvPr>
          <p:cNvSpPr>
            <a:spLocks noGrp="1"/>
          </p:cNvSpPr>
          <p:nvPr>
            <p:ph type="title"/>
          </p:nvPr>
        </p:nvSpPr>
        <p:spPr>
          <a:xfrm>
            <a:off x="268304" y="85994"/>
            <a:ext cx="11655392" cy="1155666"/>
          </a:xfrm>
        </p:spPr>
        <p:txBody>
          <a:bodyPr>
            <a:normAutofit/>
          </a:bodyPr>
          <a:lstStyle/>
          <a:p>
            <a:r>
              <a:rPr lang="en-US" sz="3600" dirty="0"/>
              <a:t>Common Tests to Evaluate Dysphagia and Esophageal Motility </a:t>
            </a:r>
          </a:p>
        </p:txBody>
      </p:sp>
      <p:sp>
        <p:nvSpPr>
          <p:cNvPr id="3" name="Content Placeholder 2">
            <a:extLst>
              <a:ext uri="{FF2B5EF4-FFF2-40B4-BE49-F238E27FC236}">
                <a16:creationId xmlns:a16="http://schemas.microsoft.com/office/drawing/2014/main" id="{FC82CACC-8925-A115-FB2C-EE9AE0944C65}"/>
              </a:ext>
            </a:extLst>
          </p:cNvPr>
          <p:cNvSpPr>
            <a:spLocks noGrp="1"/>
          </p:cNvSpPr>
          <p:nvPr>
            <p:ph idx="1"/>
          </p:nvPr>
        </p:nvSpPr>
        <p:spPr>
          <a:xfrm>
            <a:off x="655320" y="1382863"/>
            <a:ext cx="8605638" cy="2621246"/>
          </a:xfrm>
        </p:spPr>
        <p:txBody>
          <a:bodyPr/>
          <a:lstStyle/>
          <a:p>
            <a:r>
              <a:rPr lang="en-US" dirty="0"/>
              <a:t>EGD</a:t>
            </a:r>
          </a:p>
          <a:p>
            <a:r>
              <a:rPr lang="en-US" dirty="0"/>
              <a:t>Barium </a:t>
            </a:r>
            <a:r>
              <a:rPr lang="en-US" dirty="0" err="1"/>
              <a:t>Esophagram</a:t>
            </a:r>
            <a:endParaRPr lang="en-US" dirty="0"/>
          </a:p>
          <a:p>
            <a:r>
              <a:rPr lang="en-US" dirty="0"/>
              <a:t>Timed Barium </a:t>
            </a:r>
            <a:r>
              <a:rPr lang="en-US" dirty="0" err="1"/>
              <a:t>Esophagram</a:t>
            </a:r>
            <a:r>
              <a:rPr lang="en-US" dirty="0"/>
              <a:t> (TBE)</a:t>
            </a:r>
          </a:p>
          <a:p>
            <a:r>
              <a:rPr lang="en-US" dirty="0"/>
              <a:t>High Resolution Manometry (HRM)</a:t>
            </a:r>
          </a:p>
          <a:p>
            <a:r>
              <a:rPr lang="en-US" dirty="0"/>
              <a:t>Functional Lumen Imaging Probe (FLIP)*</a:t>
            </a:r>
          </a:p>
          <a:p>
            <a:endParaRPr lang="en-US" dirty="0"/>
          </a:p>
          <a:p>
            <a:endParaRPr lang="en-US" dirty="0"/>
          </a:p>
        </p:txBody>
      </p:sp>
      <p:pic>
        <p:nvPicPr>
          <p:cNvPr id="5" name="Picture 4">
            <a:extLst>
              <a:ext uri="{FF2B5EF4-FFF2-40B4-BE49-F238E27FC236}">
                <a16:creationId xmlns:a16="http://schemas.microsoft.com/office/drawing/2014/main" id="{F25FCDBD-90A1-D16B-5761-DC9A343CD332}"/>
              </a:ext>
            </a:extLst>
          </p:cNvPr>
          <p:cNvPicPr>
            <a:picLocks noChangeAspect="1"/>
          </p:cNvPicPr>
          <p:nvPr/>
        </p:nvPicPr>
        <p:blipFill rotWithShape="1">
          <a:blip r:embed="rId3"/>
          <a:srcRect l="10203" t="26357" r="43663" b="25271"/>
          <a:stretch/>
        </p:blipFill>
        <p:spPr>
          <a:xfrm>
            <a:off x="6624143" y="3392737"/>
            <a:ext cx="5273629" cy="3110344"/>
          </a:xfrm>
          <a:prstGeom prst="rect">
            <a:avLst/>
          </a:prstGeom>
        </p:spPr>
      </p:pic>
    </p:spTree>
    <p:extLst>
      <p:ext uri="{BB962C8B-B14F-4D97-AF65-F5344CB8AC3E}">
        <p14:creationId xmlns:p14="http://schemas.microsoft.com/office/powerpoint/2010/main" val="221253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30884-E381-6BE3-4DAE-8969329B2433}"/>
              </a:ext>
            </a:extLst>
          </p:cNvPr>
          <p:cNvSpPr>
            <a:spLocks noGrp="1"/>
          </p:cNvSpPr>
          <p:nvPr>
            <p:ph type="title"/>
          </p:nvPr>
        </p:nvSpPr>
        <p:spPr>
          <a:xfrm>
            <a:off x="218710" y="173255"/>
            <a:ext cx="11668489" cy="799532"/>
          </a:xfrm>
        </p:spPr>
        <p:txBody>
          <a:bodyPr>
            <a:normAutofit/>
          </a:bodyPr>
          <a:lstStyle/>
          <a:p>
            <a:r>
              <a:rPr lang="en-US" sz="3600" dirty="0"/>
              <a:t>High Resolution Manometry (HRM): Normal Esophageal Study</a:t>
            </a:r>
          </a:p>
        </p:txBody>
      </p:sp>
      <p:pic>
        <p:nvPicPr>
          <p:cNvPr id="4" name="Picture 3">
            <a:extLst>
              <a:ext uri="{FF2B5EF4-FFF2-40B4-BE49-F238E27FC236}">
                <a16:creationId xmlns:a16="http://schemas.microsoft.com/office/drawing/2014/main" id="{2ECFEE26-EE7C-3368-A9A0-A982C897DDB6}"/>
              </a:ext>
            </a:extLst>
          </p:cNvPr>
          <p:cNvPicPr>
            <a:picLocks noChangeAspect="1"/>
          </p:cNvPicPr>
          <p:nvPr/>
        </p:nvPicPr>
        <p:blipFill rotWithShape="1">
          <a:blip r:embed="rId3"/>
          <a:srcRect l="13750" t="36210" r="63622" b="11860"/>
          <a:stretch/>
        </p:blipFill>
        <p:spPr>
          <a:xfrm>
            <a:off x="218712" y="967974"/>
            <a:ext cx="3955072" cy="5105567"/>
          </a:xfrm>
          <a:prstGeom prst="rect">
            <a:avLst/>
          </a:prstGeom>
        </p:spPr>
      </p:pic>
      <p:graphicFrame>
        <p:nvGraphicFramePr>
          <p:cNvPr id="7" name="Table 6">
            <a:extLst>
              <a:ext uri="{FF2B5EF4-FFF2-40B4-BE49-F238E27FC236}">
                <a16:creationId xmlns:a16="http://schemas.microsoft.com/office/drawing/2014/main" id="{635C720E-666B-42A1-30C1-3F1E5D49D297}"/>
              </a:ext>
            </a:extLst>
          </p:cNvPr>
          <p:cNvGraphicFramePr>
            <a:graphicFrameLocks noGrp="1"/>
          </p:cNvGraphicFramePr>
          <p:nvPr>
            <p:extLst>
              <p:ext uri="{D42A27DB-BD31-4B8C-83A1-F6EECF244321}">
                <p14:modId xmlns:p14="http://schemas.microsoft.com/office/powerpoint/2010/main" val="1192638643"/>
              </p:ext>
            </p:extLst>
          </p:nvPr>
        </p:nvGraphicFramePr>
        <p:xfrm>
          <a:off x="4173784" y="1067518"/>
          <a:ext cx="7799505" cy="1233894"/>
        </p:xfrm>
        <a:graphic>
          <a:graphicData uri="http://schemas.openxmlformats.org/drawingml/2006/table">
            <a:tbl>
              <a:tblPr firstRow="1" bandRow="1">
                <a:tableStyleId>{5C22544A-7EE6-4342-B048-85BDC9FD1C3A}</a:tableStyleId>
              </a:tblPr>
              <a:tblGrid>
                <a:gridCol w="2599835">
                  <a:extLst>
                    <a:ext uri="{9D8B030D-6E8A-4147-A177-3AD203B41FA5}">
                      <a16:colId xmlns:a16="http://schemas.microsoft.com/office/drawing/2014/main" val="3310557679"/>
                    </a:ext>
                  </a:extLst>
                </a:gridCol>
                <a:gridCol w="2599835">
                  <a:extLst>
                    <a:ext uri="{9D8B030D-6E8A-4147-A177-3AD203B41FA5}">
                      <a16:colId xmlns:a16="http://schemas.microsoft.com/office/drawing/2014/main" val="4112136438"/>
                    </a:ext>
                  </a:extLst>
                </a:gridCol>
                <a:gridCol w="2599835">
                  <a:extLst>
                    <a:ext uri="{9D8B030D-6E8A-4147-A177-3AD203B41FA5}">
                      <a16:colId xmlns:a16="http://schemas.microsoft.com/office/drawing/2014/main" val="592280123"/>
                    </a:ext>
                  </a:extLst>
                </a:gridCol>
              </a:tblGrid>
              <a:tr h="637376">
                <a:tc gridSpan="3">
                  <a:txBody>
                    <a:bodyPr/>
                    <a:lstStyle/>
                    <a:p>
                      <a:r>
                        <a:rPr lang="en-US" sz="2000" dirty="0"/>
                        <a:t>Median IRP is normal and &gt;50% of swallows are effective</a:t>
                      </a:r>
                    </a:p>
                  </a:txBody>
                  <a:tcPr>
                    <a:solidFill>
                      <a:schemeClr val="tx1">
                        <a:lumMod val="65000"/>
                        <a:lumOff val="35000"/>
                      </a:schemeClr>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191523938"/>
                  </a:ext>
                </a:extLst>
              </a:tr>
              <a:tr h="596518">
                <a:tc>
                  <a:txBody>
                    <a:bodyPr/>
                    <a:lstStyle/>
                    <a:p>
                      <a:r>
                        <a:rPr lang="en-US" dirty="0"/>
                        <a:t>Metric</a:t>
                      </a:r>
                    </a:p>
                  </a:txBody>
                  <a:tcPr>
                    <a:solidFill>
                      <a:schemeClr val="bg2">
                        <a:lumMod val="90000"/>
                      </a:schemeClr>
                    </a:solidFill>
                  </a:tcPr>
                </a:tc>
                <a:tc>
                  <a:txBody>
                    <a:bodyPr/>
                    <a:lstStyle/>
                    <a:p>
                      <a:r>
                        <a:rPr lang="en-US" dirty="0"/>
                        <a:t>Normal Threshold</a:t>
                      </a:r>
                    </a:p>
                  </a:txBody>
                  <a:tcPr>
                    <a:solidFill>
                      <a:schemeClr val="bg2">
                        <a:lumMod val="90000"/>
                      </a:schemeClr>
                    </a:solidFill>
                  </a:tcPr>
                </a:tc>
                <a:tc>
                  <a:txBody>
                    <a:bodyPr/>
                    <a:lstStyle/>
                    <a:p>
                      <a:r>
                        <a:rPr lang="en-US" dirty="0"/>
                        <a:t>Comments</a:t>
                      </a:r>
                    </a:p>
                  </a:txBody>
                  <a:tcPr>
                    <a:solidFill>
                      <a:schemeClr val="bg2">
                        <a:lumMod val="90000"/>
                      </a:schemeClr>
                    </a:solidFill>
                  </a:tcPr>
                </a:tc>
                <a:extLst>
                  <a:ext uri="{0D108BD9-81ED-4DB2-BD59-A6C34878D82A}">
                    <a16:rowId xmlns:a16="http://schemas.microsoft.com/office/drawing/2014/main" val="3712405653"/>
                  </a:ext>
                </a:extLst>
              </a:tr>
            </a:tbl>
          </a:graphicData>
        </a:graphic>
      </p:graphicFrame>
      <p:graphicFrame>
        <p:nvGraphicFramePr>
          <p:cNvPr id="9" name="Table 8">
            <a:extLst>
              <a:ext uri="{FF2B5EF4-FFF2-40B4-BE49-F238E27FC236}">
                <a16:creationId xmlns:a16="http://schemas.microsoft.com/office/drawing/2014/main" id="{AF7BC3C2-ECD4-7B6D-522B-C47DE5344DA9}"/>
              </a:ext>
            </a:extLst>
          </p:cNvPr>
          <p:cNvGraphicFramePr>
            <a:graphicFrameLocks noGrp="1"/>
          </p:cNvGraphicFramePr>
          <p:nvPr>
            <p:extLst>
              <p:ext uri="{D42A27DB-BD31-4B8C-83A1-F6EECF244321}">
                <p14:modId xmlns:p14="http://schemas.microsoft.com/office/powerpoint/2010/main" val="1140752928"/>
              </p:ext>
            </p:extLst>
          </p:nvPr>
        </p:nvGraphicFramePr>
        <p:xfrm>
          <a:off x="4173784" y="5030733"/>
          <a:ext cx="7799505" cy="508895"/>
        </p:xfrm>
        <a:graphic>
          <a:graphicData uri="http://schemas.openxmlformats.org/drawingml/2006/table">
            <a:tbl>
              <a:tblPr firstRow="1" bandRow="1">
                <a:tableStyleId>{5C22544A-7EE6-4342-B048-85BDC9FD1C3A}</a:tableStyleId>
              </a:tblPr>
              <a:tblGrid>
                <a:gridCol w="2599835">
                  <a:extLst>
                    <a:ext uri="{9D8B030D-6E8A-4147-A177-3AD203B41FA5}">
                      <a16:colId xmlns:a16="http://schemas.microsoft.com/office/drawing/2014/main" val="914859552"/>
                    </a:ext>
                  </a:extLst>
                </a:gridCol>
                <a:gridCol w="2599835">
                  <a:extLst>
                    <a:ext uri="{9D8B030D-6E8A-4147-A177-3AD203B41FA5}">
                      <a16:colId xmlns:a16="http://schemas.microsoft.com/office/drawing/2014/main" val="2202555178"/>
                    </a:ext>
                  </a:extLst>
                </a:gridCol>
                <a:gridCol w="2599835">
                  <a:extLst>
                    <a:ext uri="{9D8B030D-6E8A-4147-A177-3AD203B41FA5}">
                      <a16:colId xmlns:a16="http://schemas.microsoft.com/office/drawing/2014/main" val="2870863473"/>
                    </a:ext>
                  </a:extLst>
                </a:gridCol>
              </a:tblGrid>
              <a:tr h="508895">
                <a:tc>
                  <a:txBody>
                    <a:bodyPr/>
                    <a:lstStyle/>
                    <a:p>
                      <a:r>
                        <a:rPr lang="en-US" dirty="0"/>
                        <a:t>Median IRP</a:t>
                      </a:r>
                    </a:p>
                  </a:txBody>
                  <a:tcPr>
                    <a:solidFill>
                      <a:schemeClr val="accent4"/>
                    </a:solidFill>
                  </a:tcPr>
                </a:tc>
                <a:tc>
                  <a:txBody>
                    <a:bodyPr/>
                    <a:lstStyle/>
                    <a:p>
                      <a:r>
                        <a:rPr lang="en-US" u="sng" dirty="0"/>
                        <a:t>&lt;</a:t>
                      </a:r>
                      <a:r>
                        <a:rPr lang="en-US" dirty="0"/>
                        <a:t> 20 mmHg.s.cm</a:t>
                      </a:r>
                    </a:p>
                  </a:txBody>
                  <a:tcPr>
                    <a:solidFill>
                      <a:schemeClr val="accent4"/>
                    </a:solidFill>
                  </a:tcPr>
                </a:tc>
                <a:tc>
                  <a:txBody>
                    <a:bodyPr/>
                    <a:lstStyle/>
                    <a:p>
                      <a:r>
                        <a:rPr lang="en-US" dirty="0"/>
                        <a:t>Normal</a:t>
                      </a:r>
                    </a:p>
                  </a:txBody>
                  <a:tcPr>
                    <a:solidFill>
                      <a:schemeClr val="accent4"/>
                    </a:solidFill>
                  </a:tcPr>
                </a:tc>
                <a:extLst>
                  <a:ext uri="{0D108BD9-81ED-4DB2-BD59-A6C34878D82A}">
                    <a16:rowId xmlns:a16="http://schemas.microsoft.com/office/drawing/2014/main" val="3234270534"/>
                  </a:ext>
                </a:extLst>
              </a:tr>
            </a:tbl>
          </a:graphicData>
        </a:graphic>
      </p:graphicFrame>
      <p:graphicFrame>
        <p:nvGraphicFramePr>
          <p:cNvPr id="10" name="Table 9">
            <a:extLst>
              <a:ext uri="{FF2B5EF4-FFF2-40B4-BE49-F238E27FC236}">
                <a16:creationId xmlns:a16="http://schemas.microsoft.com/office/drawing/2014/main" id="{7A934D24-53A2-2EC1-6BD3-F19C1A1D2CD1}"/>
              </a:ext>
            </a:extLst>
          </p:cNvPr>
          <p:cNvGraphicFramePr>
            <a:graphicFrameLocks noGrp="1"/>
          </p:cNvGraphicFramePr>
          <p:nvPr>
            <p:extLst>
              <p:ext uri="{D42A27DB-BD31-4B8C-83A1-F6EECF244321}">
                <p14:modId xmlns:p14="http://schemas.microsoft.com/office/powerpoint/2010/main" val="3559327869"/>
              </p:ext>
            </p:extLst>
          </p:nvPr>
        </p:nvGraphicFramePr>
        <p:xfrm>
          <a:off x="4173784" y="4057636"/>
          <a:ext cx="7799505" cy="878367"/>
        </p:xfrm>
        <a:graphic>
          <a:graphicData uri="http://schemas.openxmlformats.org/drawingml/2006/table">
            <a:tbl>
              <a:tblPr firstRow="1" bandRow="1">
                <a:tableStyleId>{5C22544A-7EE6-4342-B048-85BDC9FD1C3A}</a:tableStyleId>
              </a:tblPr>
              <a:tblGrid>
                <a:gridCol w="2599835">
                  <a:extLst>
                    <a:ext uri="{9D8B030D-6E8A-4147-A177-3AD203B41FA5}">
                      <a16:colId xmlns:a16="http://schemas.microsoft.com/office/drawing/2014/main" val="2268345935"/>
                    </a:ext>
                  </a:extLst>
                </a:gridCol>
                <a:gridCol w="2599835">
                  <a:extLst>
                    <a:ext uri="{9D8B030D-6E8A-4147-A177-3AD203B41FA5}">
                      <a16:colId xmlns:a16="http://schemas.microsoft.com/office/drawing/2014/main" val="3281358545"/>
                    </a:ext>
                  </a:extLst>
                </a:gridCol>
                <a:gridCol w="2599835">
                  <a:extLst>
                    <a:ext uri="{9D8B030D-6E8A-4147-A177-3AD203B41FA5}">
                      <a16:colId xmlns:a16="http://schemas.microsoft.com/office/drawing/2014/main" val="1951603524"/>
                    </a:ext>
                  </a:extLst>
                </a:gridCol>
              </a:tblGrid>
              <a:tr h="878367">
                <a:tc>
                  <a:txBody>
                    <a:bodyPr/>
                    <a:lstStyle/>
                    <a:p>
                      <a:r>
                        <a:rPr lang="en-US" dirty="0"/>
                        <a:t>DCI</a:t>
                      </a:r>
                    </a:p>
                  </a:txBody>
                  <a:tcPr>
                    <a:solidFill>
                      <a:schemeClr val="accent2"/>
                    </a:solidFill>
                  </a:tcPr>
                </a:tc>
                <a:tc>
                  <a:txBody>
                    <a:bodyPr/>
                    <a:lstStyle/>
                    <a:p>
                      <a:r>
                        <a:rPr lang="en-US" dirty="0"/>
                        <a:t>450-8000 mmHg.s.cm</a:t>
                      </a:r>
                    </a:p>
                  </a:txBody>
                  <a:tcPr>
                    <a:solidFill>
                      <a:schemeClr val="accent2"/>
                    </a:solidFill>
                  </a:tcPr>
                </a:tc>
                <a:tc>
                  <a:txBody>
                    <a:bodyPr/>
                    <a:lstStyle/>
                    <a:p>
                      <a:r>
                        <a:rPr lang="en-US" dirty="0"/>
                        <a:t>Normal, &gt; 50% effective swallows</a:t>
                      </a:r>
                    </a:p>
                  </a:txBody>
                  <a:tcPr>
                    <a:solidFill>
                      <a:schemeClr val="accent2"/>
                    </a:solidFill>
                  </a:tcPr>
                </a:tc>
                <a:extLst>
                  <a:ext uri="{0D108BD9-81ED-4DB2-BD59-A6C34878D82A}">
                    <a16:rowId xmlns:a16="http://schemas.microsoft.com/office/drawing/2014/main" val="3486375907"/>
                  </a:ext>
                </a:extLst>
              </a:tr>
            </a:tbl>
          </a:graphicData>
        </a:graphic>
      </p:graphicFrame>
      <p:graphicFrame>
        <p:nvGraphicFramePr>
          <p:cNvPr id="11" name="Table 10">
            <a:extLst>
              <a:ext uri="{FF2B5EF4-FFF2-40B4-BE49-F238E27FC236}">
                <a16:creationId xmlns:a16="http://schemas.microsoft.com/office/drawing/2014/main" id="{9322FAE1-5C86-421C-E15A-DA54EE7D6268}"/>
              </a:ext>
            </a:extLst>
          </p:cNvPr>
          <p:cNvGraphicFramePr>
            <a:graphicFrameLocks noGrp="1"/>
          </p:cNvGraphicFramePr>
          <p:nvPr>
            <p:extLst>
              <p:ext uri="{D42A27DB-BD31-4B8C-83A1-F6EECF244321}">
                <p14:modId xmlns:p14="http://schemas.microsoft.com/office/powerpoint/2010/main" val="814041661"/>
              </p:ext>
            </p:extLst>
          </p:nvPr>
        </p:nvGraphicFramePr>
        <p:xfrm>
          <a:off x="4173784" y="3284923"/>
          <a:ext cx="7799505" cy="677984"/>
        </p:xfrm>
        <a:graphic>
          <a:graphicData uri="http://schemas.openxmlformats.org/drawingml/2006/table">
            <a:tbl>
              <a:tblPr firstRow="1" bandRow="1">
                <a:tableStyleId>{5C22544A-7EE6-4342-B048-85BDC9FD1C3A}</a:tableStyleId>
              </a:tblPr>
              <a:tblGrid>
                <a:gridCol w="2599835">
                  <a:extLst>
                    <a:ext uri="{9D8B030D-6E8A-4147-A177-3AD203B41FA5}">
                      <a16:colId xmlns:a16="http://schemas.microsoft.com/office/drawing/2014/main" val="3997553490"/>
                    </a:ext>
                  </a:extLst>
                </a:gridCol>
                <a:gridCol w="2599835">
                  <a:extLst>
                    <a:ext uri="{9D8B030D-6E8A-4147-A177-3AD203B41FA5}">
                      <a16:colId xmlns:a16="http://schemas.microsoft.com/office/drawing/2014/main" val="2876586693"/>
                    </a:ext>
                  </a:extLst>
                </a:gridCol>
                <a:gridCol w="2599835">
                  <a:extLst>
                    <a:ext uri="{9D8B030D-6E8A-4147-A177-3AD203B41FA5}">
                      <a16:colId xmlns:a16="http://schemas.microsoft.com/office/drawing/2014/main" val="2393063789"/>
                    </a:ext>
                  </a:extLst>
                </a:gridCol>
              </a:tblGrid>
              <a:tr h="677984">
                <a:tc>
                  <a:txBody>
                    <a:bodyPr/>
                    <a:lstStyle/>
                    <a:p>
                      <a:r>
                        <a:rPr lang="en-US" dirty="0"/>
                        <a:t>DL (Distal Latency)</a:t>
                      </a:r>
                    </a:p>
                  </a:txBody>
                  <a:tcPr>
                    <a:solidFill>
                      <a:srgbClr val="00B0F0"/>
                    </a:solidFill>
                  </a:tcPr>
                </a:tc>
                <a:tc>
                  <a:txBody>
                    <a:bodyPr/>
                    <a:lstStyle/>
                    <a:p>
                      <a:r>
                        <a:rPr lang="en-US" u="sng" dirty="0"/>
                        <a:t>&gt;</a:t>
                      </a:r>
                      <a:r>
                        <a:rPr lang="en-US" dirty="0"/>
                        <a:t> 4.5 sec</a:t>
                      </a:r>
                    </a:p>
                  </a:txBody>
                  <a:tcPr>
                    <a:solidFill>
                      <a:srgbClr val="00B0F0"/>
                    </a:solidFill>
                  </a:tcPr>
                </a:tc>
                <a:tc>
                  <a:txBody>
                    <a:bodyPr/>
                    <a:lstStyle/>
                    <a:p>
                      <a:r>
                        <a:rPr lang="en-US" dirty="0"/>
                        <a:t>&lt;20% Premature</a:t>
                      </a:r>
                    </a:p>
                  </a:txBody>
                  <a:tcPr>
                    <a:solidFill>
                      <a:srgbClr val="00B0F0"/>
                    </a:solidFill>
                  </a:tcPr>
                </a:tc>
                <a:extLst>
                  <a:ext uri="{0D108BD9-81ED-4DB2-BD59-A6C34878D82A}">
                    <a16:rowId xmlns:a16="http://schemas.microsoft.com/office/drawing/2014/main" val="2898734376"/>
                  </a:ext>
                </a:extLst>
              </a:tr>
            </a:tbl>
          </a:graphicData>
        </a:graphic>
      </p:graphicFrame>
      <p:graphicFrame>
        <p:nvGraphicFramePr>
          <p:cNvPr id="12" name="Table 11">
            <a:extLst>
              <a:ext uri="{FF2B5EF4-FFF2-40B4-BE49-F238E27FC236}">
                <a16:creationId xmlns:a16="http://schemas.microsoft.com/office/drawing/2014/main" id="{DBAFBBBC-1A74-D68A-51F5-34ED290B7177}"/>
              </a:ext>
            </a:extLst>
          </p:cNvPr>
          <p:cNvGraphicFramePr>
            <a:graphicFrameLocks noGrp="1"/>
          </p:cNvGraphicFramePr>
          <p:nvPr>
            <p:extLst>
              <p:ext uri="{D42A27DB-BD31-4B8C-83A1-F6EECF244321}">
                <p14:modId xmlns:p14="http://schemas.microsoft.com/office/powerpoint/2010/main" val="1385402700"/>
              </p:ext>
            </p:extLst>
          </p:nvPr>
        </p:nvGraphicFramePr>
        <p:xfrm>
          <a:off x="4173784" y="2396142"/>
          <a:ext cx="7799505" cy="794050"/>
        </p:xfrm>
        <a:graphic>
          <a:graphicData uri="http://schemas.openxmlformats.org/drawingml/2006/table">
            <a:tbl>
              <a:tblPr firstRow="1" bandRow="1">
                <a:tableStyleId>{5C22544A-7EE6-4342-B048-85BDC9FD1C3A}</a:tableStyleId>
              </a:tblPr>
              <a:tblGrid>
                <a:gridCol w="2599835">
                  <a:extLst>
                    <a:ext uri="{9D8B030D-6E8A-4147-A177-3AD203B41FA5}">
                      <a16:colId xmlns:a16="http://schemas.microsoft.com/office/drawing/2014/main" val="2985096477"/>
                    </a:ext>
                  </a:extLst>
                </a:gridCol>
                <a:gridCol w="2599835">
                  <a:extLst>
                    <a:ext uri="{9D8B030D-6E8A-4147-A177-3AD203B41FA5}">
                      <a16:colId xmlns:a16="http://schemas.microsoft.com/office/drawing/2014/main" val="794348650"/>
                    </a:ext>
                  </a:extLst>
                </a:gridCol>
                <a:gridCol w="2599835">
                  <a:extLst>
                    <a:ext uri="{9D8B030D-6E8A-4147-A177-3AD203B41FA5}">
                      <a16:colId xmlns:a16="http://schemas.microsoft.com/office/drawing/2014/main" val="1739270640"/>
                    </a:ext>
                  </a:extLst>
                </a:gridCol>
              </a:tblGrid>
              <a:tr h="794050">
                <a:tc>
                  <a:txBody>
                    <a:bodyPr/>
                    <a:lstStyle/>
                    <a:p>
                      <a:r>
                        <a:rPr lang="en-US" dirty="0"/>
                        <a:t>PB (Peristaltic Break)</a:t>
                      </a:r>
                    </a:p>
                  </a:txBody>
                  <a:tcPr>
                    <a:solidFill>
                      <a:srgbClr val="92D050"/>
                    </a:solidFill>
                  </a:tcPr>
                </a:tc>
                <a:tc>
                  <a:txBody>
                    <a:bodyPr/>
                    <a:lstStyle/>
                    <a:p>
                      <a:r>
                        <a:rPr lang="en-US" u="sng" dirty="0"/>
                        <a:t>&lt;</a:t>
                      </a:r>
                      <a:r>
                        <a:rPr lang="en-US" dirty="0"/>
                        <a:t> 5 cm</a:t>
                      </a:r>
                    </a:p>
                  </a:txBody>
                  <a:tcPr>
                    <a:solidFill>
                      <a:srgbClr val="92D050"/>
                    </a:solidFill>
                  </a:tcPr>
                </a:tc>
                <a:tc>
                  <a:txBody>
                    <a:bodyPr/>
                    <a:lstStyle/>
                    <a:p>
                      <a:r>
                        <a:rPr lang="en-US" u="sng" dirty="0"/>
                        <a:t>&gt;</a:t>
                      </a:r>
                      <a:r>
                        <a:rPr lang="en-US" dirty="0"/>
                        <a:t> 50%</a:t>
                      </a:r>
                    </a:p>
                  </a:txBody>
                  <a:tcPr>
                    <a:solidFill>
                      <a:srgbClr val="92D050"/>
                    </a:solidFill>
                  </a:tcPr>
                </a:tc>
                <a:extLst>
                  <a:ext uri="{0D108BD9-81ED-4DB2-BD59-A6C34878D82A}">
                    <a16:rowId xmlns:a16="http://schemas.microsoft.com/office/drawing/2014/main" val="978394709"/>
                  </a:ext>
                </a:extLst>
              </a:tr>
            </a:tbl>
          </a:graphicData>
        </a:graphic>
      </p:graphicFrame>
      <p:sp>
        <p:nvSpPr>
          <p:cNvPr id="13" name="Rectangle 12">
            <a:extLst>
              <a:ext uri="{FF2B5EF4-FFF2-40B4-BE49-F238E27FC236}">
                <a16:creationId xmlns:a16="http://schemas.microsoft.com/office/drawing/2014/main" id="{17AD8156-A60C-AFC6-B680-C14FC9511A66}"/>
              </a:ext>
            </a:extLst>
          </p:cNvPr>
          <p:cNvSpPr/>
          <p:nvPr/>
        </p:nvSpPr>
        <p:spPr>
          <a:xfrm>
            <a:off x="1414913" y="5030733"/>
            <a:ext cx="1414914" cy="394636"/>
          </a:xfrm>
          <a:prstGeom prst="rect">
            <a:avLst/>
          </a:prstGeom>
          <a:noFill/>
          <a:ln w="285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D04FE55-DA2E-20E6-9C9E-2170388FD609}"/>
              </a:ext>
            </a:extLst>
          </p:cNvPr>
          <p:cNvSpPr/>
          <p:nvPr/>
        </p:nvSpPr>
        <p:spPr>
          <a:xfrm rot="5400000">
            <a:off x="1741654" y="3597242"/>
            <a:ext cx="1595705" cy="1081154"/>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1D609D71-590E-0579-4B3B-A6601B49E57C}"/>
              </a:ext>
            </a:extLst>
          </p:cNvPr>
          <p:cNvSpPr/>
          <p:nvPr/>
        </p:nvSpPr>
        <p:spPr>
          <a:xfrm>
            <a:off x="1281848" y="3143236"/>
            <a:ext cx="1081154" cy="1792436"/>
          </a:xfrm>
          <a:prstGeom prst="rtTriangle">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2A2E987-7E6A-D40F-1543-AE16B169F36A}"/>
              </a:ext>
            </a:extLst>
          </p:cNvPr>
          <p:cNvSpPr/>
          <p:nvPr/>
        </p:nvSpPr>
        <p:spPr>
          <a:xfrm rot="5400000">
            <a:off x="1412943" y="2753980"/>
            <a:ext cx="794050" cy="377922"/>
          </a:xfrm>
          <a:prstGeom prst="rect">
            <a:avLst/>
          </a:prstGeom>
          <a:no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CD2218C-5B38-AE0B-CC38-059C0BEC0E8B}"/>
              </a:ext>
            </a:extLst>
          </p:cNvPr>
          <p:cNvSpPr txBox="1"/>
          <p:nvPr/>
        </p:nvSpPr>
        <p:spPr>
          <a:xfrm>
            <a:off x="1143468" y="6168602"/>
            <a:ext cx="1686359" cy="369332"/>
          </a:xfrm>
          <a:prstGeom prst="rect">
            <a:avLst/>
          </a:prstGeom>
          <a:noFill/>
        </p:spPr>
        <p:txBody>
          <a:bodyPr wrap="none" rtlCol="0">
            <a:spAutoFit/>
          </a:bodyPr>
          <a:lstStyle/>
          <a:p>
            <a:r>
              <a:rPr lang="en-US" dirty="0"/>
              <a:t>Time in seconds</a:t>
            </a:r>
          </a:p>
        </p:txBody>
      </p:sp>
      <p:sp>
        <p:nvSpPr>
          <p:cNvPr id="18" name="TextBox 17">
            <a:extLst>
              <a:ext uri="{FF2B5EF4-FFF2-40B4-BE49-F238E27FC236}">
                <a16:creationId xmlns:a16="http://schemas.microsoft.com/office/drawing/2014/main" id="{8A01EB9E-E444-5586-CCB9-4F24EBCE7B20}"/>
              </a:ext>
            </a:extLst>
          </p:cNvPr>
          <p:cNvSpPr txBox="1"/>
          <p:nvPr/>
        </p:nvSpPr>
        <p:spPr>
          <a:xfrm rot="16200000">
            <a:off x="-592173" y="3651901"/>
            <a:ext cx="1386662" cy="369332"/>
          </a:xfrm>
          <a:prstGeom prst="rect">
            <a:avLst/>
          </a:prstGeom>
          <a:noFill/>
        </p:spPr>
        <p:txBody>
          <a:bodyPr wrap="none" rtlCol="0">
            <a:spAutoFit/>
          </a:bodyPr>
          <a:lstStyle/>
          <a:p>
            <a:r>
              <a:rPr lang="en-US" dirty="0"/>
              <a:t>Length in cm</a:t>
            </a:r>
          </a:p>
        </p:txBody>
      </p:sp>
    </p:spTree>
    <p:extLst>
      <p:ext uri="{BB962C8B-B14F-4D97-AF65-F5344CB8AC3E}">
        <p14:creationId xmlns:p14="http://schemas.microsoft.com/office/powerpoint/2010/main" val="393687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1+#ppt_w/2"/>
                                          </p:val>
                                        </p:tav>
                                        <p:tav tm="100000">
                                          <p:val>
                                            <p:strVal val="#ppt_x"/>
                                          </p:val>
                                        </p:tav>
                                      </p:tavLst>
                                    </p:anim>
                                    <p:anim calcmode="lin" valueType="num">
                                      <p:cBhvr additive="base">
                                        <p:cTn id="37"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1+#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05952-318E-221C-9F49-6ECAF2CF67F6}"/>
              </a:ext>
            </a:extLst>
          </p:cNvPr>
          <p:cNvSpPr>
            <a:spLocks noGrp="1"/>
          </p:cNvSpPr>
          <p:nvPr>
            <p:ph type="title"/>
          </p:nvPr>
        </p:nvSpPr>
        <p:spPr>
          <a:xfrm>
            <a:off x="571099" y="0"/>
            <a:ext cx="10515600" cy="668545"/>
          </a:xfrm>
        </p:spPr>
        <p:txBody>
          <a:bodyPr>
            <a:normAutofit/>
          </a:bodyPr>
          <a:lstStyle/>
          <a:p>
            <a:r>
              <a:rPr lang="en-US" sz="3600" dirty="0"/>
              <a:t>Chicago Classification v3.0 Hierarchical Analysis </a:t>
            </a:r>
          </a:p>
        </p:txBody>
      </p:sp>
      <p:pic>
        <p:nvPicPr>
          <p:cNvPr id="3" name="Picture 2">
            <a:extLst>
              <a:ext uri="{FF2B5EF4-FFF2-40B4-BE49-F238E27FC236}">
                <a16:creationId xmlns:a16="http://schemas.microsoft.com/office/drawing/2014/main" id="{C90E2B8C-2DA2-8231-5B21-FDD997A0C7FB}"/>
              </a:ext>
            </a:extLst>
          </p:cNvPr>
          <p:cNvPicPr>
            <a:picLocks noChangeAspect="1"/>
          </p:cNvPicPr>
          <p:nvPr/>
        </p:nvPicPr>
        <p:blipFill rotWithShape="1">
          <a:blip r:embed="rId2"/>
          <a:srcRect l="9786" t="39582" r="11079" b="33517"/>
          <a:stretch/>
        </p:blipFill>
        <p:spPr>
          <a:xfrm>
            <a:off x="571099" y="597081"/>
            <a:ext cx="10979217" cy="2099386"/>
          </a:xfrm>
          <a:prstGeom prst="rect">
            <a:avLst/>
          </a:prstGeom>
        </p:spPr>
      </p:pic>
      <p:pic>
        <p:nvPicPr>
          <p:cNvPr id="5" name="Picture 4">
            <a:extLst>
              <a:ext uri="{FF2B5EF4-FFF2-40B4-BE49-F238E27FC236}">
                <a16:creationId xmlns:a16="http://schemas.microsoft.com/office/drawing/2014/main" id="{55FBB1BF-0C6E-23BA-5136-01D0EE4FE927}"/>
              </a:ext>
            </a:extLst>
          </p:cNvPr>
          <p:cNvPicPr>
            <a:picLocks noChangeAspect="1"/>
          </p:cNvPicPr>
          <p:nvPr/>
        </p:nvPicPr>
        <p:blipFill rotWithShape="1">
          <a:blip r:embed="rId3"/>
          <a:srcRect l="9686" t="39131" r="11377" b="23488"/>
          <a:stretch/>
        </p:blipFill>
        <p:spPr>
          <a:xfrm>
            <a:off x="571098" y="2696467"/>
            <a:ext cx="10979217" cy="2924578"/>
          </a:xfrm>
          <a:prstGeom prst="rect">
            <a:avLst/>
          </a:prstGeom>
        </p:spPr>
      </p:pic>
      <p:pic>
        <p:nvPicPr>
          <p:cNvPr id="6" name="Picture 5">
            <a:extLst>
              <a:ext uri="{FF2B5EF4-FFF2-40B4-BE49-F238E27FC236}">
                <a16:creationId xmlns:a16="http://schemas.microsoft.com/office/drawing/2014/main" id="{B0D85C36-3FD2-0812-B374-897BB33818D9}"/>
              </a:ext>
            </a:extLst>
          </p:cNvPr>
          <p:cNvPicPr>
            <a:picLocks noChangeAspect="1"/>
          </p:cNvPicPr>
          <p:nvPr/>
        </p:nvPicPr>
        <p:blipFill>
          <a:blip r:embed="rId4"/>
          <a:stretch>
            <a:fillRect/>
          </a:stretch>
        </p:blipFill>
        <p:spPr>
          <a:xfrm>
            <a:off x="571098" y="5621043"/>
            <a:ext cx="10979217" cy="1158994"/>
          </a:xfrm>
          <a:prstGeom prst="rect">
            <a:avLst/>
          </a:prstGeom>
        </p:spPr>
      </p:pic>
      <p:sp>
        <p:nvSpPr>
          <p:cNvPr id="7" name="TextBox 6">
            <a:extLst>
              <a:ext uri="{FF2B5EF4-FFF2-40B4-BE49-F238E27FC236}">
                <a16:creationId xmlns:a16="http://schemas.microsoft.com/office/drawing/2014/main" id="{00F7D8BC-6ABB-455B-15FB-F7382CA9B6E3}"/>
              </a:ext>
            </a:extLst>
          </p:cNvPr>
          <p:cNvSpPr txBox="1"/>
          <p:nvPr/>
        </p:nvSpPr>
        <p:spPr>
          <a:xfrm>
            <a:off x="5710930" y="5490239"/>
            <a:ext cx="349776" cy="261610"/>
          </a:xfrm>
          <a:prstGeom prst="rect">
            <a:avLst/>
          </a:prstGeom>
          <a:noFill/>
        </p:spPr>
        <p:txBody>
          <a:bodyPr wrap="none" rtlCol="0">
            <a:spAutoFit/>
          </a:bodyPr>
          <a:lstStyle/>
          <a:p>
            <a:r>
              <a:rPr lang="en-US" sz="1100" dirty="0">
                <a:solidFill>
                  <a:schemeClr val="bg1"/>
                </a:solidFill>
              </a:rPr>
              <a:t>No</a:t>
            </a:r>
          </a:p>
        </p:txBody>
      </p:sp>
      <p:pic>
        <p:nvPicPr>
          <p:cNvPr id="8" name="Picture 7">
            <a:extLst>
              <a:ext uri="{FF2B5EF4-FFF2-40B4-BE49-F238E27FC236}">
                <a16:creationId xmlns:a16="http://schemas.microsoft.com/office/drawing/2014/main" id="{5600D73F-E20E-0947-29DC-3301D1045C0C}"/>
              </a:ext>
            </a:extLst>
          </p:cNvPr>
          <p:cNvPicPr>
            <a:picLocks noChangeAspect="1"/>
          </p:cNvPicPr>
          <p:nvPr/>
        </p:nvPicPr>
        <p:blipFill>
          <a:blip r:embed="rId5"/>
          <a:stretch>
            <a:fillRect/>
          </a:stretch>
        </p:blipFill>
        <p:spPr>
          <a:xfrm>
            <a:off x="5748498" y="2522445"/>
            <a:ext cx="347502" cy="304826"/>
          </a:xfrm>
          <a:prstGeom prst="rect">
            <a:avLst/>
          </a:prstGeom>
        </p:spPr>
      </p:pic>
      <p:cxnSp>
        <p:nvCxnSpPr>
          <p:cNvPr id="10" name="Straight Arrow Connector 9">
            <a:extLst>
              <a:ext uri="{FF2B5EF4-FFF2-40B4-BE49-F238E27FC236}">
                <a16:creationId xmlns:a16="http://schemas.microsoft.com/office/drawing/2014/main" id="{486F01F8-D3B9-3665-CAF3-7D94E82C2D66}"/>
              </a:ext>
            </a:extLst>
          </p:cNvPr>
          <p:cNvCxnSpPr>
            <a:cxnSpLocks/>
          </p:cNvCxnSpPr>
          <p:nvPr/>
        </p:nvCxnSpPr>
        <p:spPr>
          <a:xfrm>
            <a:off x="5624304" y="2522445"/>
            <a:ext cx="0" cy="20804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330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0-#ppt_w/2"/>
                                          </p:val>
                                        </p:tav>
                                        <p:tav tm="100000">
                                          <p:val>
                                            <p:strVal val="#ppt_x"/>
                                          </p:val>
                                        </p:tav>
                                      </p:tavLst>
                                    </p:anim>
                                    <p:anim calcmode="lin" valueType="num">
                                      <p:cBhvr additive="base">
                                        <p:cTn id="3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B49B5-8BA7-A1C1-2E47-B97495DF417B}"/>
              </a:ext>
            </a:extLst>
          </p:cNvPr>
          <p:cNvSpPr>
            <a:spLocks noGrp="1"/>
          </p:cNvSpPr>
          <p:nvPr>
            <p:ph type="title"/>
          </p:nvPr>
        </p:nvSpPr>
        <p:spPr>
          <a:xfrm>
            <a:off x="479046" y="311493"/>
            <a:ext cx="7122695" cy="558900"/>
          </a:xfrm>
        </p:spPr>
        <p:txBody>
          <a:bodyPr>
            <a:normAutofit fontScale="90000"/>
          </a:bodyPr>
          <a:lstStyle/>
          <a:p>
            <a:r>
              <a:rPr lang="en-US" sz="3600" dirty="0"/>
              <a:t>Disorders of Esophagogastric Junction (EGJ) Outflow Obstruction</a:t>
            </a:r>
          </a:p>
        </p:txBody>
      </p:sp>
      <p:pic>
        <p:nvPicPr>
          <p:cNvPr id="4" name="Picture 3">
            <a:extLst>
              <a:ext uri="{FF2B5EF4-FFF2-40B4-BE49-F238E27FC236}">
                <a16:creationId xmlns:a16="http://schemas.microsoft.com/office/drawing/2014/main" id="{DC47B9FE-74E4-C73B-0AAD-6F57A555A54B}"/>
              </a:ext>
            </a:extLst>
          </p:cNvPr>
          <p:cNvPicPr>
            <a:picLocks noChangeAspect="1"/>
          </p:cNvPicPr>
          <p:nvPr/>
        </p:nvPicPr>
        <p:blipFill rotWithShape="1">
          <a:blip r:embed="rId3"/>
          <a:srcRect l="6316" t="33965" r="66052" b="18121"/>
          <a:stretch/>
        </p:blipFill>
        <p:spPr>
          <a:xfrm>
            <a:off x="548641" y="1001029"/>
            <a:ext cx="1865084" cy="1819174"/>
          </a:xfrm>
          <a:prstGeom prst="rect">
            <a:avLst/>
          </a:prstGeom>
        </p:spPr>
      </p:pic>
      <p:sp>
        <p:nvSpPr>
          <p:cNvPr id="6" name="TextBox 5">
            <a:extLst>
              <a:ext uri="{FF2B5EF4-FFF2-40B4-BE49-F238E27FC236}">
                <a16:creationId xmlns:a16="http://schemas.microsoft.com/office/drawing/2014/main" id="{D3E8DA3C-F96B-199D-D4FC-C06CD831A460}"/>
              </a:ext>
            </a:extLst>
          </p:cNvPr>
          <p:cNvSpPr txBox="1"/>
          <p:nvPr/>
        </p:nvSpPr>
        <p:spPr>
          <a:xfrm>
            <a:off x="2550695" y="1001028"/>
            <a:ext cx="3638349" cy="923330"/>
          </a:xfrm>
          <a:prstGeom prst="rect">
            <a:avLst/>
          </a:prstGeom>
          <a:noFill/>
        </p:spPr>
        <p:txBody>
          <a:bodyPr wrap="square" rtlCol="0">
            <a:spAutoFit/>
          </a:bodyPr>
          <a:lstStyle/>
          <a:p>
            <a:r>
              <a:rPr lang="en-US" b="1" u="sng" dirty="0"/>
              <a:t>Achalasia Type I</a:t>
            </a:r>
          </a:p>
          <a:p>
            <a:r>
              <a:rPr lang="en-US" dirty="0"/>
              <a:t>Median IRP is &gt; 20 mmHg, </a:t>
            </a:r>
            <a:r>
              <a:rPr lang="en-US" b="1" dirty="0"/>
              <a:t>Abnormal</a:t>
            </a:r>
          </a:p>
          <a:p>
            <a:r>
              <a:rPr lang="en-US" b="1" dirty="0"/>
              <a:t>DCI Absent, 100% failed peristalsis</a:t>
            </a:r>
          </a:p>
        </p:txBody>
      </p:sp>
      <p:pic>
        <p:nvPicPr>
          <p:cNvPr id="7" name="Picture 6">
            <a:extLst>
              <a:ext uri="{FF2B5EF4-FFF2-40B4-BE49-F238E27FC236}">
                <a16:creationId xmlns:a16="http://schemas.microsoft.com/office/drawing/2014/main" id="{F7438545-0D13-3817-9C7A-162DFD61F447}"/>
              </a:ext>
            </a:extLst>
          </p:cNvPr>
          <p:cNvPicPr>
            <a:picLocks noChangeAspect="1"/>
          </p:cNvPicPr>
          <p:nvPr/>
        </p:nvPicPr>
        <p:blipFill rotWithShape="1">
          <a:blip r:embed="rId4"/>
          <a:srcRect t="5174"/>
          <a:stretch/>
        </p:blipFill>
        <p:spPr>
          <a:xfrm>
            <a:off x="548640" y="2950838"/>
            <a:ext cx="1865085" cy="1857665"/>
          </a:xfrm>
          <a:prstGeom prst="rect">
            <a:avLst/>
          </a:prstGeom>
        </p:spPr>
      </p:pic>
      <p:sp>
        <p:nvSpPr>
          <p:cNvPr id="8" name="TextBox 7">
            <a:extLst>
              <a:ext uri="{FF2B5EF4-FFF2-40B4-BE49-F238E27FC236}">
                <a16:creationId xmlns:a16="http://schemas.microsoft.com/office/drawing/2014/main" id="{6BCEAF63-CB63-2302-D8C6-0BEC2B75D9B5}"/>
              </a:ext>
            </a:extLst>
          </p:cNvPr>
          <p:cNvSpPr txBox="1"/>
          <p:nvPr/>
        </p:nvSpPr>
        <p:spPr>
          <a:xfrm>
            <a:off x="2550696" y="2849468"/>
            <a:ext cx="3705726" cy="1200329"/>
          </a:xfrm>
          <a:prstGeom prst="rect">
            <a:avLst/>
          </a:prstGeom>
          <a:noFill/>
        </p:spPr>
        <p:txBody>
          <a:bodyPr wrap="square" rtlCol="0">
            <a:spAutoFit/>
          </a:bodyPr>
          <a:lstStyle/>
          <a:p>
            <a:r>
              <a:rPr lang="en-US" b="1" u="sng" dirty="0"/>
              <a:t>Achalasia Type II</a:t>
            </a:r>
          </a:p>
          <a:p>
            <a:r>
              <a:rPr lang="en-US" dirty="0"/>
              <a:t>Median IRP is &gt; 20 mmHg </a:t>
            </a:r>
            <a:r>
              <a:rPr lang="en-US" b="1" dirty="0"/>
              <a:t>Abnormal </a:t>
            </a:r>
          </a:p>
          <a:p>
            <a:r>
              <a:rPr lang="en-US" b="1" dirty="0"/>
              <a:t>DCI Absent, 100% failed peristalsis, </a:t>
            </a:r>
            <a:r>
              <a:rPr lang="en-US" b="1" dirty="0" err="1"/>
              <a:t>Panesophageal</a:t>
            </a:r>
            <a:r>
              <a:rPr lang="en-US" b="1" dirty="0"/>
              <a:t> pressurization</a:t>
            </a:r>
          </a:p>
        </p:txBody>
      </p:sp>
      <p:sp>
        <p:nvSpPr>
          <p:cNvPr id="9" name="TextBox 8">
            <a:extLst>
              <a:ext uri="{FF2B5EF4-FFF2-40B4-BE49-F238E27FC236}">
                <a16:creationId xmlns:a16="http://schemas.microsoft.com/office/drawing/2014/main" id="{7D0DC14A-5CE1-5846-1F4A-C2E588D3C8E0}"/>
              </a:ext>
            </a:extLst>
          </p:cNvPr>
          <p:cNvSpPr txBox="1"/>
          <p:nvPr/>
        </p:nvSpPr>
        <p:spPr>
          <a:xfrm>
            <a:off x="2550695" y="4933642"/>
            <a:ext cx="3705727" cy="1200329"/>
          </a:xfrm>
          <a:prstGeom prst="rect">
            <a:avLst/>
          </a:prstGeom>
          <a:noFill/>
        </p:spPr>
        <p:txBody>
          <a:bodyPr wrap="square" rtlCol="0">
            <a:spAutoFit/>
          </a:bodyPr>
          <a:lstStyle/>
          <a:p>
            <a:r>
              <a:rPr lang="en-US" b="1" u="sng" dirty="0"/>
              <a:t>Achalasia Type III</a:t>
            </a:r>
          </a:p>
          <a:p>
            <a:r>
              <a:rPr lang="en-US" dirty="0"/>
              <a:t>Median IRP is &gt; 20 mmHg, </a:t>
            </a:r>
            <a:r>
              <a:rPr lang="en-US" b="1" dirty="0"/>
              <a:t>Abnormal</a:t>
            </a:r>
          </a:p>
          <a:p>
            <a:r>
              <a:rPr lang="en-US" b="1" dirty="0"/>
              <a:t>DCI Hypercontractile, </a:t>
            </a:r>
          </a:p>
          <a:p>
            <a:r>
              <a:rPr lang="en-US" b="1" dirty="0"/>
              <a:t>100% failed peristalsis</a:t>
            </a:r>
          </a:p>
        </p:txBody>
      </p:sp>
      <p:pic>
        <p:nvPicPr>
          <p:cNvPr id="11" name="Picture 10">
            <a:extLst>
              <a:ext uri="{FF2B5EF4-FFF2-40B4-BE49-F238E27FC236}">
                <a16:creationId xmlns:a16="http://schemas.microsoft.com/office/drawing/2014/main" id="{02B374EB-80E7-AF07-D3E6-E0B11F991B9E}"/>
              </a:ext>
            </a:extLst>
          </p:cNvPr>
          <p:cNvPicPr>
            <a:picLocks noChangeAspect="1"/>
          </p:cNvPicPr>
          <p:nvPr/>
        </p:nvPicPr>
        <p:blipFill>
          <a:blip r:embed="rId5"/>
          <a:stretch>
            <a:fillRect/>
          </a:stretch>
        </p:blipFill>
        <p:spPr>
          <a:xfrm>
            <a:off x="479046" y="4933642"/>
            <a:ext cx="1934678" cy="1683660"/>
          </a:xfrm>
          <a:prstGeom prst="rect">
            <a:avLst/>
          </a:prstGeom>
        </p:spPr>
      </p:pic>
      <p:pic>
        <p:nvPicPr>
          <p:cNvPr id="15" name="Picture 14">
            <a:extLst>
              <a:ext uri="{FF2B5EF4-FFF2-40B4-BE49-F238E27FC236}">
                <a16:creationId xmlns:a16="http://schemas.microsoft.com/office/drawing/2014/main" id="{D082BA7A-6BE9-4CA2-E8D3-BBAA8D4C7AEE}"/>
              </a:ext>
            </a:extLst>
          </p:cNvPr>
          <p:cNvPicPr>
            <a:picLocks noChangeAspect="1"/>
          </p:cNvPicPr>
          <p:nvPr/>
        </p:nvPicPr>
        <p:blipFill>
          <a:blip r:embed="rId6"/>
          <a:stretch>
            <a:fillRect/>
          </a:stretch>
        </p:blipFill>
        <p:spPr>
          <a:xfrm>
            <a:off x="7121421" y="1001029"/>
            <a:ext cx="1966974" cy="1949810"/>
          </a:xfrm>
          <a:prstGeom prst="rect">
            <a:avLst/>
          </a:prstGeom>
        </p:spPr>
      </p:pic>
      <p:sp>
        <p:nvSpPr>
          <p:cNvPr id="16" name="TextBox 15">
            <a:extLst>
              <a:ext uri="{FF2B5EF4-FFF2-40B4-BE49-F238E27FC236}">
                <a16:creationId xmlns:a16="http://schemas.microsoft.com/office/drawing/2014/main" id="{4704BD06-DE74-EDE6-1D35-FC8A3EBE166E}"/>
              </a:ext>
            </a:extLst>
          </p:cNvPr>
          <p:cNvSpPr txBox="1"/>
          <p:nvPr/>
        </p:nvSpPr>
        <p:spPr>
          <a:xfrm>
            <a:off x="9302014" y="1001027"/>
            <a:ext cx="2768065" cy="1477328"/>
          </a:xfrm>
          <a:prstGeom prst="rect">
            <a:avLst/>
          </a:prstGeom>
          <a:noFill/>
        </p:spPr>
        <p:txBody>
          <a:bodyPr wrap="square" rtlCol="0">
            <a:spAutoFit/>
          </a:bodyPr>
          <a:lstStyle/>
          <a:p>
            <a:r>
              <a:rPr lang="en-US" b="1" u="sng" dirty="0"/>
              <a:t>EGJOO</a:t>
            </a:r>
          </a:p>
          <a:p>
            <a:r>
              <a:rPr lang="en-US" dirty="0"/>
              <a:t>Median IRP is &gt; 20 mmHg, </a:t>
            </a:r>
            <a:r>
              <a:rPr lang="en-US" b="1" dirty="0"/>
              <a:t>Abnormal</a:t>
            </a:r>
          </a:p>
          <a:p>
            <a:r>
              <a:rPr lang="en-US" dirty="0"/>
              <a:t>DCI 450-8000 mmHg.s.cm Normal</a:t>
            </a:r>
          </a:p>
        </p:txBody>
      </p:sp>
      <p:pic>
        <p:nvPicPr>
          <p:cNvPr id="17" name="Picture 16">
            <a:extLst>
              <a:ext uri="{FF2B5EF4-FFF2-40B4-BE49-F238E27FC236}">
                <a16:creationId xmlns:a16="http://schemas.microsoft.com/office/drawing/2014/main" id="{7CE6FE12-8A12-3E70-398F-D9577F5403AA}"/>
              </a:ext>
            </a:extLst>
          </p:cNvPr>
          <p:cNvPicPr>
            <a:picLocks noChangeAspect="1"/>
          </p:cNvPicPr>
          <p:nvPr/>
        </p:nvPicPr>
        <p:blipFill>
          <a:blip r:embed="rId7"/>
          <a:stretch>
            <a:fillRect/>
          </a:stretch>
        </p:blipFill>
        <p:spPr>
          <a:xfrm>
            <a:off x="6968691" y="3132570"/>
            <a:ext cx="4796080" cy="3725429"/>
          </a:xfrm>
          <a:prstGeom prst="rect">
            <a:avLst/>
          </a:prstGeom>
        </p:spPr>
      </p:pic>
      <p:pic>
        <p:nvPicPr>
          <p:cNvPr id="18" name="Picture 17">
            <a:extLst>
              <a:ext uri="{FF2B5EF4-FFF2-40B4-BE49-F238E27FC236}">
                <a16:creationId xmlns:a16="http://schemas.microsoft.com/office/drawing/2014/main" id="{017236FF-9E24-B200-C692-4DF6553F4DCA}"/>
              </a:ext>
            </a:extLst>
          </p:cNvPr>
          <p:cNvPicPr>
            <a:picLocks noChangeAspect="1"/>
          </p:cNvPicPr>
          <p:nvPr/>
        </p:nvPicPr>
        <p:blipFill>
          <a:blip r:embed="rId8"/>
          <a:stretch>
            <a:fillRect/>
          </a:stretch>
        </p:blipFill>
        <p:spPr>
          <a:xfrm>
            <a:off x="8361472" y="94555"/>
            <a:ext cx="3554276" cy="2164268"/>
          </a:xfrm>
          <a:prstGeom prst="rect">
            <a:avLst/>
          </a:prstGeom>
        </p:spPr>
      </p:pic>
      <p:sp>
        <p:nvSpPr>
          <p:cNvPr id="19" name="Rectangle 18">
            <a:extLst>
              <a:ext uri="{FF2B5EF4-FFF2-40B4-BE49-F238E27FC236}">
                <a16:creationId xmlns:a16="http://schemas.microsoft.com/office/drawing/2014/main" id="{F23FF6D3-FE16-064B-7290-7E94C03A82C8}"/>
              </a:ext>
            </a:extLst>
          </p:cNvPr>
          <p:cNvSpPr/>
          <p:nvPr/>
        </p:nvSpPr>
        <p:spPr>
          <a:xfrm>
            <a:off x="8444976" y="309012"/>
            <a:ext cx="3387267" cy="56138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90FAE12-9324-2076-0108-E6178497C24F}"/>
              </a:ext>
            </a:extLst>
          </p:cNvPr>
          <p:cNvPicPr>
            <a:picLocks noChangeAspect="1"/>
          </p:cNvPicPr>
          <p:nvPr/>
        </p:nvPicPr>
        <p:blipFill rotWithShape="1">
          <a:blip r:embed="rId9"/>
          <a:srcRect l="26376" t="23514" r="60983" b="43428"/>
          <a:stretch/>
        </p:blipFill>
        <p:spPr>
          <a:xfrm>
            <a:off x="6393394" y="2389456"/>
            <a:ext cx="2973338" cy="4373989"/>
          </a:xfrm>
          <a:prstGeom prst="rect">
            <a:avLst/>
          </a:prstGeom>
        </p:spPr>
      </p:pic>
    </p:spTree>
    <p:extLst>
      <p:ext uri="{BB962C8B-B14F-4D97-AF65-F5344CB8AC3E}">
        <p14:creationId xmlns:p14="http://schemas.microsoft.com/office/powerpoint/2010/main" val="147463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1"/>
                                        </p:tgtEl>
                                      </p:cBhvr>
                                    </p:animEffect>
                                    <p:set>
                                      <p:cBhvr>
                                        <p:cTn id="36" dur="1" fill="hold">
                                          <p:stCondLst>
                                            <p:cond delay="499"/>
                                          </p:stCondLst>
                                        </p:cTn>
                                        <p:tgtEl>
                                          <p:spTgt spid="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E5A2B-1C94-B076-22BA-A8E120073F3E}"/>
              </a:ext>
            </a:extLst>
          </p:cNvPr>
          <p:cNvSpPr>
            <a:spLocks noGrp="1"/>
          </p:cNvSpPr>
          <p:nvPr>
            <p:ph type="title"/>
          </p:nvPr>
        </p:nvSpPr>
        <p:spPr>
          <a:xfrm>
            <a:off x="255182" y="343860"/>
            <a:ext cx="5954232" cy="900149"/>
          </a:xfrm>
        </p:spPr>
        <p:txBody>
          <a:bodyPr>
            <a:normAutofit/>
          </a:bodyPr>
          <a:lstStyle/>
          <a:p>
            <a:r>
              <a:rPr lang="en-US" sz="3000" dirty="0"/>
              <a:t>Peroral Endoscopic Myotomy (POEM)</a:t>
            </a:r>
          </a:p>
        </p:txBody>
      </p:sp>
      <p:pic>
        <p:nvPicPr>
          <p:cNvPr id="3" name="Screen Recording 2">
            <a:hlinkClick r:id="" action="ppaction://media"/>
            <a:extLst>
              <a:ext uri="{FF2B5EF4-FFF2-40B4-BE49-F238E27FC236}">
                <a16:creationId xmlns:a16="http://schemas.microsoft.com/office/drawing/2014/main" id="{6386D800-28C2-3834-ABAE-71001E8BA06C}"/>
              </a:ext>
            </a:extLst>
          </p:cNvPr>
          <p:cNvPicPr>
            <a:picLocks noChangeAspect="1"/>
          </p:cNvPicPr>
          <p:nvPr>
            <a:videoFile r:link="rId1"/>
            <p:extLst>
              <p:ext uri="{DAA4B4D4-6D71-4841-9C94-3DE7FCFB9230}">
                <p14:media xmlns:p14="http://schemas.microsoft.com/office/powerpoint/2010/main" r:embed="rId2">
                  <p14:trim st="8006" end="12976.9"/>
                </p14:media>
              </p:ext>
            </p:extLst>
          </p:nvPr>
        </p:nvPicPr>
        <p:blipFill rotWithShape="1">
          <a:blip r:embed="rId6"/>
          <a:srcRect l="3867" t="5058" r="18261" b="7215"/>
          <a:stretch/>
        </p:blipFill>
        <p:spPr>
          <a:xfrm>
            <a:off x="255182" y="1531089"/>
            <a:ext cx="5727405" cy="4441390"/>
          </a:xfrm>
          <a:prstGeom prst="rect">
            <a:avLst/>
          </a:prstGeom>
        </p:spPr>
      </p:pic>
      <p:sp>
        <p:nvSpPr>
          <p:cNvPr id="4" name="TextBox 3">
            <a:extLst>
              <a:ext uri="{FF2B5EF4-FFF2-40B4-BE49-F238E27FC236}">
                <a16:creationId xmlns:a16="http://schemas.microsoft.com/office/drawing/2014/main" id="{22326F85-305E-0BEB-E6B9-1DBB2BF6721A}"/>
              </a:ext>
            </a:extLst>
          </p:cNvPr>
          <p:cNvSpPr txBox="1"/>
          <p:nvPr/>
        </p:nvSpPr>
        <p:spPr>
          <a:xfrm>
            <a:off x="6896735" y="501546"/>
            <a:ext cx="4190121" cy="584775"/>
          </a:xfrm>
          <a:prstGeom prst="rect">
            <a:avLst/>
          </a:prstGeom>
          <a:noFill/>
        </p:spPr>
        <p:txBody>
          <a:bodyPr wrap="none" rtlCol="0">
            <a:spAutoFit/>
          </a:bodyPr>
          <a:lstStyle/>
          <a:p>
            <a:r>
              <a:rPr lang="en-US" sz="3200" dirty="0">
                <a:latin typeface="+mj-lt"/>
              </a:rPr>
              <a:t>Robotic Heller Myotomy</a:t>
            </a:r>
          </a:p>
        </p:txBody>
      </p:sp>
      <p:pic>
        <p:nvPicPr>
          <p:cNvPr id="5" name="Screen Recording 4">
            <a:hlinkClick r:id="" action="ppaction://media"/>
            <a:extLst>
              <a:ext uri="{FF2B5EF4-FFF2-40B4-BE49-F238E27FC236}">
                <a16:creationId xmlns:a16="http://schemas.microsoft.com/office/drawing/2014/main" id="{D56CE283-BB9A-15AC-B64A-38831B05460D}"/>
              </a:ext>
            </a:extLst>
          </p:cNvPr>
          <p:cNvPicPr>
            <a:picLocks noChangeAspect="1"/>
          </p:cNvPicPr>
          <p:nvPr>
            <a:videoFile r:link="rId1"/>
            <p:extLst>
              <p:ext uri="{DAA4B4D4-6D71-4841-9C94-3DE7FCFB9230}">
                <p14:media xmlns:p14="http://schemas.microsoft.com/office/powerpoint/2010/main" r:embed="rId3">
                  <p14:trim st="14582" end="19165.0181"/>
                </p14:media>
              </p:ext>
            </p:extLst>
          </p:nvPr>
        </p:nvPicPr>
        <p:blipFill rotWithShape="1">
          <a:blip r:embed="rId7"/>
          <a:srcRect l="7520" r="7176"/>
          <a:stretch/>
        </p:blipFill>
        <p:spPr>
          <a:xfrm>
            <a:off x="6209414" y="1531089"/>
            <a:ext cx="5727404" cy="4441390"/>
          </a:xfrm>
          <a:prstGeom prst="rect">
            <a:avLst/>
          </a:prstGeom>
        </p:spPr>
      </p:pic>
    </p:spTree>
    <p:extLst>
      <p:ext uri="{BB962C8B-B14F-4D97-AF65-F5344CB8AC3E}">
        <p14:creationId xmlns:p14="http://schemas.microsoft.com/office/powerpoint/2010/main" val="392338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70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94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68EBE-6C8B-6FCB-135B-46CBCD19EE6D}"/>
              </a:ext>
            </a:extLst>
          </p:cNvPr>
          <p:cNvSpPr>
            <a:spLocks noGrp="1"/>
          </p:cNvSpPr>
          <p:nvPr>
            <p:ph type="title"/>
          </p:nvPr>
        </p:nvSpPr>
        <p:spPr>
          <a:xfrm>
            <a:off x="421129" y="268873"/>
            <a:ext cx="10515600" cy="655153"/>
          </a:xfrm>
        </p:spPr>
        <p:txBody>
          <a:bodyPr>
            <a:normAutofit/>
          </a:bodyPr>
          <a:lstStyle/>
          <a:p>
            <a:r>
              <a:rPr lang="en-US" sz="3600" dirty="0"/>
              <a:t>Major Disorders of Esophageal Motility</a:t>
            </a:r>
          </a:p>
        </p:txBody>
      </p:sp>
      <p:pic>
        <p:nvPicPr>
          <p:cNvPr id="4" name="Picture 3">
            <a:extLst>
              <a:ext uri="{FF2B5EF4-FFF2-40B4-BE49-F238E27FC236}">
                <a16:creationId xmlns:a16="http://schemas.microsoft.com/office/drawing/2014/main" id="{9E3EA327-7D94-CE33-1187-00B7F11B965C}"/>
              </a:ext>
            </a:extLst>
          </p:cNvPr>
          <p:cNvPicPr>
            <a:picLocks noChangeAspect="1"/>
          </p:cNvPicPr>
          <p:nvPr/>
        </p:nvPicPr>
        <p:blipFill rotWithShape="1">
          <a:blip r:embed="rId3"/>
          <a:srcRect l="6875" t="34386" r="61987" b="18175"/>
          <a:stretch/>
        </p:blipFill>
        <p:spPr>
          <a:xfrm>
            <a:off x="421129" y="924026"/>
            <a:ext cx="2129566" cy="1824973"/>
          </a:xfrm>
          <a:prstGeom prst="rect">
            <a:avLst/>
          </a:prstGeom>
        </p:spPr>
      </p:pic>
      <p:sp>
        <p:nvSpPr>
          <p:cNvPr id="6" name="TextBox 5">
            <a:extLst>
              <a:ext uri="{FF2B5EF4-FFF2-40B4-BE49-F238E27FC236}">
                <a16:creationId xmlns:a16="http://schemas.microsoft.com/office/drawing/2014/main" id="{95808B63-1D06-D41A-3E46-97DC8FCE026F}"/>
              </a:ext>
            </a:extLst>
          </p:cNvPr>
          <p:cNvSpPr txBox="1"/>
          <p:nvPr/>
        </p:nvSpPr>
        <p:spPr>
          <a:xfrm>
            <a:off x="2675824" y="864709"/>
            <a:ext cx="4598375" cy="1200329"/>
          </a:xfrm>
          <a:prstGeom prst="rect">
            <a:avLst/>
          </a:prstGeom>
          <a:noFill/>
        </p:spPr>
        <p:txBody>
          <a:bodyPr wrap="none" rtlCol="0">
            <a:spAutoFit/>
          </a:bodyPr>
          <a:lstStyle/>
          <a:p>
            <a:r>
              <a:rPr lang="en-US" b="1" u="sng" dirty="0"/>
              <a:t>Jackhammer Esophagus</a:t>
            </a:r>
          </a:p>
          <a:p>
            <a:r>
              <a:rPr lang="en-US" dirty="0"/>
              <a:t>IRP &lt; 20 mmHg</a:t>
            </a:r>
          </a:p>
          <a:p>
            <a:r>
              <a:rPr lang="en-US" dirty="0"/>
              <a:t>DCI &gt; 8000 mmHg.s.cm, </a:t>
            </a:r>
            <a:r>
              <a:rPr lang="en-US" b="1" dirty="0"/>
              <a:t>Abnormal</a:t>
            </a:r>
          </a:p>
          <a:p>
            <a:r>
              <a:rPr lang="en-US" b="1" dirty="0"/>
              <a:t>Hypercontractile, Failed or ineffective swallow</a:t>
            </a:r>
          </a:p>
        </p:txBody>
      </p:sp>
      <p:pic>
        <p:nvPicPr>
          <p:cNvPr id="7" name="Picture 6">
            <a:extLst>
              <a:ext uri="{FF2B5EF4-FFF2-40B4-BE49-F238E27FC236}">
                <a16:creationId xmlns:a16="http://schemas.microsoft.com/office/drawing/2014/main" id="{E6084A0C-A01C-6E69-1898-E183D9BC3D0F}"/>
              </a:ext>
            </a:extLst>
          </p:cNvPr>
          <p:cNvPicPr>
            <a:picLocks noChangeAspect="1"/>
          </p:cNvPicPr>
          <p:nvPr/>
        </p:nvPicPr>
        <p:blipFill>
          <a:blip r:embed="rId4"/>
          <a:stretch>
            <a:fillRect/>
          </a:stretch>
        </p:blipFill>
        <p:spPr>
          <a:xfrm>
            <a:off x="421130" y="2818772"/>
            <a:ext cx="2129566" cy="1928729"/>
          </a:xfrm>
          <a:prstGeom prst="rect">
            <a:avLst/>
          </a:prstGeom>
        </p:spPr>
      </p:pic>
      <p:sp>
        <p:nvSpPr>
          <p:cNvPr id="8" name="TextBox 7">
            <a:extLst>
              <a:ext uri="{FF2B5EF4-FFF2-40B4-BE49-F238E27FC236}">
                <a16:creationId xmlns:a16="http://schemas.microsoft.com/office/drawing/2014/main" id="{9B01C589-3453-4126-D8C7-0AF2E0EB596C}"/>
              </a:ext>
            </a:extLst>
          </p:cNvPr>
          <p:cNvSpPr txBox="1"/>
          <p:nvPr/>
        </p:nvSpPr>
        <p:spPr>
          <a:xfrm>
            <a:off x="2675824" y="2818772"/>
            <a:ext cx="3095784" cy="1477328"/>
          </a:xfrm>
          <a:prstGeom prst="rect">
            <a:avLst/>
          </a:prstGeom>
          <a:noFill/>
        </p:spPr>
        <p:txBody>
          <a:bodyPr wrap="none" rtlCol="0">
            <a:spAutoFit/>
          </a:bodyPr>
          <a:lstStyle/>
          <a:p>
            <a:r>
              <a:rPr lang="en-US" b="1" u="sng" dirty="0"/>
              <a:t>Distal Esophageal Spasm (DES)</a:t>
            </a:r>
          </a:p>
          <a:p>
            <a:r>
              <a:rPr lang="en-US" dirty="0"/>
              <a:t>IRP &lt; 20 mmHg</a:t>
            </a:r>
          </a:p>
          <a:p>
            <a:r>
              <a:rPr lang="en-US" dirty="0"/>
              <a:t>DCI 450-8000 Normal</a:t>
            </a:r>
          </a:p>
          <a:p>
            <a:r>
              <a:rPr lang="en-US" dirty="0"/>
              <a:t>DL &lt; 4.5 sec, </a:t>
            </a:r>
            <a:r>
              <a:rPr lang="en-US" b="1" dirty="0"/>
              <a:t>Abnormal</a:t>
            </a:r>
          </a:p>
          <a:p>
            <a:r>
              <a:rPr lang="en-US" b="1" dirty="0"/>
              <a:t>Failed or ineffective swallow</a:t>
            </a:r>
          </a:p>
        </p:txBody>
      </p:sp>
      <p:pic>
        <p:nvPicPr>
          <p:cNvPr id="10" name="Picture 9">
            <a:extLst>
              <a:ext uri="{FF2B5EF4-FFF2-40B4-BE49-F238E27FC236}">
                <a16:creationId xmlns:a16="http://schemas.microsoft.com/office/drawing/2014/main" id="{81FA1199-D54E-55FC-4678-93DF5D04635E}"/>
              </a:ext>
            </a:extLst>
          </p:cNvPr>
          <p:cNvPicPr>
            <a:picLocks noChangeAspect="1"/>
          </p:cNvPicPr>
          <p:nvPr/>
        </p:nvPicPr>
        <p:blipFill>
          <a:blip r:embed="rId5"/>
          <a:stretch>
            <a:fillRect/>
          </a:stretch>
        </p:blipFill>
        <p:spPr>
          <a:xfrm>
            <a:off x="421129" y="4817273"/>
            <a:ext cx="2129566" cy="1820435"/>
          </a:xfrm>
          <a:prstGeom prst="rect">
            <a:avLst/>
          </a:prstGeom>
        </p:spPr>
      </p:pic>
      <p:sp>
        <p:nvSpPr>
          <p:cNvPr id="11" name="TextBox 10">
            <a:extLst>
              <a:ext uri="{FF2B5EF4-FFF2-40B4-BE49-F238E27FC236}">
                <a16:creationId xmlns:a16="http://schemas.microsoft.com/office/drawing/2014/main" id="{ADE60C04-1E8D-2AE3-8DA5-C0945DD0205C}"/>
              </a:ext>
            </a:extLst>
          </p:cNvPr>
          <p:cNvSpPr txBox="1"/>
          <p:nvPr/>
        </p:nvSpPr>
        <p:spPr>
          <a:xfrm>
            <a:off x="2675824" y="4747501"/>
            <a:ext cx="3420176" cy="1200329"/>
          </a:xfrm>
          <a:prstGeom prst="rect">
            <a:avLst/>
          </a:prstGeom>
          <a:noFill/>
        </p:spPr>
        <p:txBody>
          <a:bodyPr wrap="square" rtlCol="0">
            <a:spAutoFit/>
          </a:bodyPr>
          <a:lstStyle/>
          <a:p>
            <a:r>
              <a:rPr lang="en-US" b="1" u="sng" dirty="0"/>
              <a:t>Absent Contractility</a:t>
            </a:r>
          </a:p>
          <a:p>
            <a:r>
              <a:rPr lang="en-US" dirty="0"/>
              <a:t>IRP &lt; 20 mmHg</a:t>
            </a:r>
          </a:p>
          <a:p>
            <a:r>
              <a:rPr lang="en-US" dirty="0"/>
              <a:t>DCI &lt; 100 mmHg.s.cm, </a:t>
            </a:r>
            <a:r>
              <a:rPr lang="en-US" b="1" dirty="0"/>
              <a:t>Abnormal Failed or ineffective swallow</a:t>
            </a:r>
          </a:p>
        </p:txBody>
      </p:sp>
      <p:pic>
        <p:nvPicPr>
          <p:cNvPr id="14" name="Picture 13">
            <a:extLst>
              <a:ext uri="{FF2B5EF4-FFF2-40B4-BE49-F238E27FC236}">
                <a16:creationId xmlns:a16="http://schemas.microsoft.com/office/drawing/2014/main" id="{6AC5CD47-D43D-AAA7-4477-197409D5F826}"/>
              </a:ext>
            </a:extLst>
          </p:cNvPr>
          <p:cNvPicPr>
            <a:picLocks noChangeAspect="1"/>
          </p:cNvPicPr>
          <p:nvPr/>
        </p:nvPicPr>
        <p:blipFill rotWithShape="1">
          <a:blip r:embed="rId6"/>
          <a:srcRect l="4184" t="1544" r="4947"/>
          <a:stretch/>
        </p:blipFill>
        <p:spPr>
          <a:xfrm>
            <a:off x="8316226" y="125129"/>
            <a:ext cx="3553389" cy="2165684"/>
          </a:xfrm>
          <a:prstGeom prst="rect">
            <a:avLst/>
          </a:prstGeom>
        </p:spPr>
      </p:pic>
      <p:sp>
        <p:nvSpPr>
          <p:cNvPr id="15" name="Rectangle 14">
            <a:extLst>
              <a:ext uri="{FF2B5EF4-FFF2-40B4-BE49-F238E27FC236}">
                <a16:creationId xmlns:a16="http://schemas.microsoft.com/office/drawing/2014/main" id="{3D052ACE-0535-97BB-EA04-179B49580B4F}"/>
              </a:ext>
            </a:extLst>
          </p:cNvPr>
          <p:cNvSpPr/>
          <p:nvPr/>
        </p:nvSpPr>
        <p:spPr>
          <a:xfrm>
            <a:off x="8383604" y="924026"/>
            <a:ext cx="3387267" cy="97957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834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4ECB0-FEBF-7DAE-4183-373661192CD2}"/>
              </a:ext>
            </a:extLst>
          </p:cNvPr>
          <p:cNvSpPr>
            <a:spLocks noGrp="1"/>
          </p:cNvSpPr>
          <p:nvPr>
            <p:ph type="title"/>
          </p:nvPr>
        </p:nvSpPr>
        <p:spPr>
          <a:xfrm>
            <a:off x="385812" y="352132"/>
            <a:ext cx="10515600" cy="684029"/>
          </a:xfrm>
        </p:spPr>
        <p:txBody>
          <a:bodyPr>
            <a:normAutofit fontScale="90000"/>
          </a:bodyPr>
          <a:lstStyle/>
          <a:p>
            <a:r>
              <a:rPr lang="en-US" sz="3600" dirty="0"/>
              <a:t>Minor Disorders of Esophageal Motility: </a:t>
            </a:r>
            <a:br>
              <a:rPr lang="en-US" sz="3600" dirty="0"/>
            </a:br>
            <a:r>
              <a:rPr lang="en-US" sz="3600" dirty="0"/>
              <a:t>Hypomotility</a:t>
            </a:r>
          </a:p>
        </p:txBody>
      </p:sp>
      <p:pic>
        <p:nvPicPr>
          <p:cNvPr id="4" name="Picture 3">
            <a:extLst>
              <a:ext uri="{FF2B5EF4-FFF2-40B4-BE49-F238E27FC236}">
                <a16:creationId xmlns:a16="http://schemas.microsoft.com/office/drawing/2014/main" id="{A3104B01-4369-4661-A9CA-A05E40DC5D4E}"/>
              </a:ext>
            </a:extLst>
          </p:cNvPr>
          <p:cNvPicPr>
            <a:picLocks noChangeAspect="1"/>
          </p:cNvPicPr>
          <p:nvPr/>
        </p:nvPicPr>
        <p:blipFill rotWithShape="1">
          <a:blip r:embed="rId3"/>
          <a:srcRect l="6553" t="28210" r="73158" b="14245"/>
          <a:stretch/>
        </p:blipFill>
        <p:spPr>
          <a:xfrm>
            <a:off x="226323" y="3213422"/>
            <a:ext cx="2148554" cy="3427654"/>
          </a:xfrm>
          <a:prstGeom prst="rect">
            <a:avLst/>
          </a:prstGeom>
        </p:spPr>
      </p:pic>
      <p:pic>
        <p:nvPicPr>
          <p:cNvPr id="7" name="Picture 6">
            <a:extLst>
              <a:ext uri="{FF2B5EF4-FFF2-40B4-BE49-F238E27FC236}">
                <a16:creationId xmlns:a16="http://schemas.microsoft.com/office/drawing/2014/main" id="{78396739-851B-4B3F-B79C-B9FECF5E8997}"/>
              </a:ext>
            </a:extLst>
          </p:cNvPr>
          <p:cNvPicPr>
            <a:picLocks noChangeAspect="1"/>
          </p:cNvPicPr>
          <p:nvPr/>
        </p:nvPicPr>
        <p:blipFill rotWithShape="1">
          <a:blip r:embed="rId4"/>
          <a:srcRect l="6789" t="30035" r="73158" b="17193"/>
          <a:stretch/>
        </p:blipFill>
        <p:spPr>
          <a:xfrm>
            <a:off x="6243707" y="3202422"/>
            <a:ext cx="2322921" cy="3438654"/>
          </a:xfrm>
          <a:prstGeom prst="rect">
            <a:avLst/>
          </a:prstGeom>
        </p:spPr>
      </p:pic>
      <p:sp>
        <p:nvSpPr>
          <p:cNvPr id="9" name="TextBox 8">
            <a:extLst>
              <a:ext uri="{FF2B5EF4-FFF2-40B4-BE49-F238E27FC236}">
                <a16:creationId xmlns:a16="http://schemas.microsoft.com/office/drawing/2014/main" id="{4C4FE4F6-E709-228D-D7AA-A268ECA19191}"/>
              </a:ext>
            </a:extLst>
          </p:cNvPr>
          <p:cNvSpPr txBox="1"/>
          <p:nvPr/>
        </p:nvSpPr>
        <p:spPr>
          <a:xfrm>
            <a:off x="8566628" y="3213422"/>
            <a:ext cx="3573414" cy="1200329"/>
          </a:xfrm>
          <a:prstGeom prst="rect">
            <a:avLst/>
          </a:prstGeom>
          <a:noFill/>
        </p:spPr>
        <p:txBody>
          <a:bodyPr wrap="none" rtlCol="0">
            <a:spAutoFit/>
          </a:bodyPr>
          <a:lstStyle/>
          <a:p>
            <a:r>
              <a:rPr lang="en-US" b="1" u="sng" dirty="0"/>
              <a:t>Fragmented Peristalsis</a:t>
            </a:r>
          </a:p>
          <a:p>
            <a:r>
              <a:rPr lang="en-US" dirty="0"/>
              <a:t>IRP &lt; 20 mmHg, Normal</a:t>
            </a:r>
          </a:p>
          <a:p>
            <a:r>
              <a:rPr lang="en-US" dirty="0"/>
              <a:t>DCI 450 – 8000 mmHg.s.cm, Normal</a:t>
            </a:r>
          </a:p>
          <a:p>
            <a:r>
              <a:rPr lang="en-US" dirty="0"/>
              <a:t>PB &gt; 5 cm </a:t>
            </a:r>
            <a:r>
              <a:rPr lang="en-US" b="1" dirty="0"/>
              <a:t>Abnormal</a:t>
            </a:r>
          </a:p>
        </p:txBody>
      </p:sp>
      <p:sp>
        <p:nvSpPr>
          <p:cNvPr id="10" name="TextBox 9">
            <a:extLst>
              <a:ext uri="{FF2B5EF4-FFF2-40B4-BE49-F238E27FC236}">
                <a16:creationId xmlns:a16="http://schemas.microsoft.com/office/drawing/2014/main" id="{A5E1D284-1291-768C-39A6-706F53E20B30}"/>
              </a:ext>
            </a:extLst>
          </p:cNvPr>
          <p:cNvSpPr txBox="1"/>
          <p:nvPr/>
        </p:nvSpPr>
        <p:spPr>
          <a:xfrm>
            <a:off x="2374877" y="3202422"/>
            <a:ext cx="3716980" cy="923330"/>
          </a:xfrm>
          <a:prstGeom prst="rect">
            <a:avLst/>
          </a:prstGeom>
          <a:noFill/>
        </p:spPr>
        <p:txBody>
          <a:bodyPr wrap="none" rtlCol="0">
            <a:spAutoFit/>
          </a:bodyPr>
          <a:lstStyle/>
          <a:p>
            <a:r>
              <a:rPr lang="en-US" b="1" u="sng" dirty="0"/>
              <a:t>Ineffective Esophageal Motility (IEM)</a:t>
            </a:r>
          </a:p>
          <a:p>
            <a:r>
              <a:rPr lang="en-US" dirty="0"/>
              <a:t>IRP &lt; 20 mmHg, Normal</a:t>
            </a:r>
          </a:p>
          <a:p>
            <a:r>
              <a:rPr lang="en-US" dirty="0"/>
              <a:t>DCI &lt; 450 mmHg.s.cm </a:t>
            </a:r>
            <a:r>
              <a:rPr lang="en-US" b="1" dirty="0"/>
              <a:t>Abnormal</a:t>
            </a:r>
          </a:p>
        </p:txBody>
      </p:sp>
      <p:pic>
        <p:nvPicPr>
          <p:cNvPr id="11" name="Picture 10">
            <a:extLst>
              <a:ext uri="{FF2B5EF4-FFF2-40B4-BE49-F238E27FC236}">
                <a16:creationId xmlns:a16="http://schemas.microsoft.com/office/drawing/2014/main" id="{BE624E8F-A2A4-9C84-C288-F0E5675F03C1}"/>
              </a:ext>
            </a:extLst>
          </p:cNvPr>
          <p:cNvPicPr>
            <a:picLocks noChangeAspect="1"/>
          </p:cNvPicPr>
          <p:nvPr/>
        </p:nvPicPr>
        <p:blipFill>
          <a:blip r:embed="rId5"/>
          <a:stretch>
            <a:fillRect/>
          </a:stretch>
        </p:blipFill>
        <p:spPr>
          <a:xfrm>
            <a:off x="8251912" y="216582"/>
            <a:ext cx="3554276" cy="2164268"/>
          </a:xfrm>
          <a:prstGeom prst="rect">
            <a:avLst/>
          </a:prstGeom>
        </p:spPr>
      </p:pic>
      <p:sp>
        <p:nvSpPr>
          <p:cNvPr id="12" name="Rectangle 11">
            <a:extLst>
              <a:ext uri="{FF2B5EF4-FFF2-40B4-BE49-F238E27FC236}">
                <a16:creationId xmlns:a16="http://schemas.microsoft.com/office/drawing/2014/main" id="{98B0F996-9561-E95C-9748-A11039EF6CC3}"/>
              </a:ext>
            </a:extLst>
          </p:cNvPr>
          <p:cNvSpPr/>
          <p:nvPr/>
        </p:nvSpPr>
        <p:spPr>
          <a:xfrm>
            <a:off x="8418921" y="2019044"/>
            <a:ext cx="3387267" cy="27803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83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8F067-A245-82EC-2B55-9482C6490CAD}"/>
              </a:ext>
            </a:extLst>
          </p:cNvPr>
          <p:cNvSpPr>
            <a:spLocks noGrp="1"/>
          </p:cNvSpPr>
          <p:nvPr>
            <p:ph type="title"/>
          </p:nvPr>
        </p:nvSpPr>
        <p:spPr>
          <a:xfrm>
            <a:off x="838200" y="365126"/>
            <a:ext cx="11049000" cy="825722"/>
          </a:xfrm>
        </p:spPr>
        <p:txBody>
          <a:bodyPr>
            <a:normAutofit fontScale="90000"/>
          </a:bodyPr>
          <a:lstStyle/>
          <a:p>
            <a:r>
              <a:rPr lang="en-US" sz="3600" dirty="0"/>
              <a:t>Treatment Algorithm for Major Disorder of Esophageal Motility: Hypercontractile Esophagus to Absent Contractility</a:t>
            </a:r>
          </a:p>
        </p:txBody>
      </p:sp>
      <p:pic>
        <p:nvPicPr>
          <p:cNvPr id="3" name="Picture 2">
            <a:extLst>
              <a:ext uri="{FF2B5EF4-FFF2-40B4-BE49-F238E27FC236}">
                <a16:creationId xmlns:a16="http://schemas.microsoft.com/office/drawing/2014/main" id="{FFD0055F-D517-ADC0-0B25-4B3DCA2C84BB}"/>
              </a:ext>
            </a:extLst>
          </p:cNvPr>
          <p:cNvPicPr>
            <a:picLocks noChangeAspect="1"/>
          </p:cNvPicPr>
          <p:nvPr/>
        </p:nvPicPr>
        <p:blipFill rotWithShape="1">
          <a:blip r:embed="rId2"/>
          <a:srcRect l="6546" t="3446" b="4583"/>
          <a:stretch/>
        </p:blipFill>
        <p:spPr>
          <a:xfrm>
            <a:off x="3121337" y="1316170"/>
            <a:ext cx="6482726" cy="5440112"/>
          </a:xfrm>
          <a:prstGeom prst="rect">
            <a:avLst/>
          </a:prstGeom>
        </p:spPr>
      </p:pic>
    </p:spTree>
    <p:extLst>
      <p:ext uri="{BB962C8B-B14F-4D97-AF65-F5344CB8AC3E}">
        <p14:creationId xmlns:p14="http://schemas.microsoft.com/office/powerpoint/2010/main" val="238853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437A3-9760-A39D-6B38-A2B043691DB1}"/>
              </a:ext>
            </a:extLst>
          </p:cNvPr>
          <p:cNvSpPr>
            <a:spLocks noGrp="1"/>
          </p:cNvSpPr>
          <p:nvPr>
            <p:ph type="title"/>
          </p:nvPr>
        </p:nvSpPr>
        <p:spPr/>
        <p:txBody>
          <a:bodyPr/>
          <a:lstStyle/>
          <a:p>
            <a:r>
              <a:rPr lang="en-US" dirty="0"/>
              <a:t>Disclosure</a:t>
            </a:r>
          </a:p>
        </p:txBody>
      </p:sp>
      <p:sp>
        <p:nvSpPr>
          <p:cNvPr id="3" name="Content Placeholder 2">
            <a:extLst>
              <a:ext uri="{FF2B5EF4-FFF2-40B4-BE49-F238E27FC236}">
                <a16:creationId xmlns:a16="http://schemas.microsoft.com/office/drawing/2014/main" id="{8DB91E74-EBBF-D10A-FB0F-76B6967BA84E}"/>
              </a:ext>
            </a:extLst>
          </p:cNvPr>
          <p:cNvSpPr>
            <a:spLocks noGrp="1"/>
          </p:cNvSpPr>
          <p:nvPr>
            <p:ph idx="1"/>
          </p:nvPr>
        </p:nvSpPr>
        <p:spPr/>
        <p:txBody>
          <a:bodyPr/>
          <a:lstStyle/>
          <a:p>
            <a:r>
              <a:rPr lang="en-US" dirty="0"/>
              <a:t>I have nothing to disclose</a:t>
            </a:r>
          </a:p>
        </p:txBody>
      </p:sp>
    </p:spTree>
    <p:extLst>
      <p:ext uri="{BB962C8B-B14F-4D97-AF65-F5344CB8AC3E}">
        <p14:creationId xmlns:p14="http://schemas.microsoft.com/office/powerpoint/2010/main" val="1077191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6A72-AD9E-B518-4351-FDA42AB0E2DC}"/>
              </a:ext>
            </a:extLst>
          </p:cNvPr>
          <p:cNvSpPr>
            <a:spLocks noGrp="1"/>
          </p:cNvSpPr>
          <p:nvPr>
            <p:ph type="title"/>
          </p:nvPr>
        </p:nvSpPr>
        <p:spPr>
          <a:xfrm>
            <a:off x="838200" y="182581"/>
            <a:ext cx="10515600" cy="770656"/>
          </a:xfrm>
        </p:spPr>
        <p:txBody>
          <a:bodyPr>
            <a:normAutofit/>
          </a:bodyPr>
          <a:lstStyle/>
          <a:p>
            <a:r>
              <a:rPr lang="en-US" sz="3600" dirty="0"/>
              <a:t>Neuromodulators and Smooth Muscle Relaxers</a:t>
            </a:r>
          </a:p>
        </p:txBody>
      </p:sp>
      <p:pic>
        <p:nvPicPr>
          <p:cNvPr id="5" name="Picture 4">
            <a:extLst>
              <a:ext uri="{FF2B5EF4-FFF2-40B4-BE49-F238E27FC236}">
                <a16:creationId xmlns:a16="http://schemas.microsoft.com/office/drawing/2014/main" id="{FAD561BA-8D22-0E1D-EDE0-0EF003C66794}"/>
              </a:ext>
            </a:extLst>
          </p:cNvPr>
          <p:cNvPicPr>
            <a:picLocks noChangeAspect="1"/>
          </p:cNvPicPr>
          <p:nvPr/>
        </p:nvPicPr>
        <p:blipFill rotWithShape="1">
          <a:blip r:embed="rId3"/>
          <a:srcRect l="16184" t="24652" r="19790" b="7088"/>
          <a:stretch/>
        </p:blipFill>
        <p:spPr>
          <a:xfrm>
            <a:off x="1270093" y="953236"/>
            <a:ext cx="9638911" cy="5780361"/>
          </a:xfrm>
          <a:prstGeom prst="rect">
            <a:avLst/>
          </a:prstGeom>
        </p:spPr>
      </p:pic>
    </p:spTree>
    <p:extLst>
      <p:ext uri="{BB962C8B-B14F-4D97-AF65-F5344CB8AC3E}">
        <p14:creationId xmlns:p14="http://schemas.microsoft.com/office/powerpoint/2010/main" val="437390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DF546-02D7-D164-D3C9-23AFBAB5F277}"/>
              </a:ext>
            </a:extLst>
          </p:cNvPr>
          <p:cNvSpPr>
            <a:spLocks noGrp="1"/>
          </p:cNvSpPr>
          <p:nvPr>
            <p:ph type="title"/>
          </p:nvPr>
        </p:nvSpPr>
        <p:spPr>
          <a:xfrm>
            <a:off x="838200" y="131209"/>
            <a:ext cx="10515600" cy="789907"/>
          </a:xfrm>
        </p:spPr>
        <p:txBody>
          <a:bodyPr>
            <a:normAutofit fontScale="90000"/>
          </a:bodyPr>
          <a:lstStyle/>
          <a:p>
            <a:br>
              <a:rPr lang="en-US" dirty="0"/>
            </a:br>
            <a:r>
              <a:rPr lang="en-US" dirty="0"/>
              <a:t>Lifestyle Modifications</a:t>
            </a:r>
          </a:p>
        </p:txBody>
      </p:sp>
      <p:sp>
        <p:nvSpPr>
          <p:cNvPr id="3" name="Content Placeholder 2">
            <a:extLst>
              <a:ext uri="{FF2B5EF4-FFF2-40B4-BE49-F238E27FC236}">
                <a16:creationId xmlns:a16="http://schemas.microsoft.com/office/drawing/2014/main" id="{8F477A75-CA25-CB89-FA4C-EA5BFFBF24F6}"/>
              </a:ext>
            </a:extLst>
          </p:cNvPr>
          <p:cNvSpPr>
            <a:spLocks noGrp="1"/>
          </p:cNvSpPr>
          <p:nvPr>
            <p:ph idx="1"/>
          </p:nvPr>
        </p:nvSpPr>
        <p:spPr>
          <a:xfrm>
            <a:off x="838200" y="1472665"/>
            <a:ext cx="10515600" cy="4704298"/>
          </a:xfrm>
        </p:spPr>
        <p:txBody>
          <a:bodyPr/>
          <a:lstStyle/>
          <a:p>
            <a:r>
              <a:rPr lang="en-US" dirty="0"/>
              <a:t>Hypercontractile esophageal motility disorders usually respond to lifestyle modifications, although pharmacotherapy may occasionally be needed.  </a:t>
            </a:r>
          </a:p>
          <a:p>
            <a:r>
              <a:rPr lang="en-US" dirty="0"/>
              <a:t>Patients with esophageal symptoms from any cause—even achalasia—typically benefit from eating mindfully; eating smaller, softer, and more frequent meals; and avoiding trigger foods or situations. </a:t>
            </a:r>
          </a:p>
          <a:p>
            <a:r>
              <a:rPr lang="en-US" dirty="0"/>
              <a:t>Cognitive behavior therapy and other complementary treatments have had some success in the management of functional disorders, but further research is needed.</a:t>
            </a:r>
          </a:p>
        </p:txBody>
      </p:sp>
    </p:spTree>
    <p:extLst>
      <p:ext uri="{BB962C8B-B14F-4D97-AF65-F5344CB8AC3E}">
        <p14:creationId xmlns:p14="http://schemas.microsoft.com/office/powerpoint/2010/main" val="389328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55D79-C4E3-0C30-714A-8A811D786C60}"/>
              </a:ext>
            </a:extLst>
          </p:cNvPr>
          <p:cNvSpPr>
            <a:spLocks noGrp="1"/>
          </p:cNvSpPr>
          <p:nvPr>
            <p:ph type="title"/>
          </p:nvPr>
        </p:nvSpPr>
        <p:spPr>
          <a:xfrm>
            <a:off x="838200" y="365126"/>
            <a:ext cx="10515600" cy="1011288"/>
          </a:xfrm>
        </p:spPr>
        <p:txBody>
          <a:bodyPr>
            <a:noAutofit/>
          </a:bodyPr>
          <a:lstStyle/>
          <a:p>
            <a:r>
              <a:rPr lang="en-US" sz="3600" dirty="0"/>
              <a:t>Connective Tissue Disorders Sjogren’s syndrome and Systemic Sclerosis</a:t>
            </a:r>
          </a:p>
        </p:txBody>
      </p:sp>
      <p:sp>
        <p:nvSpPr>
          <p:cNvPr id="3" name="Content Placeholder 2">
            <a:extLst>
              <a:ext uri="{FF2B5EF4-FFF2-40B4-BE49-F238E27FC236}">
                <a16:creationId xmlns:a16="http://schemas.microsoft.com/office/drawing/2014/main" id="{370126C9-4AE3-3CDD-02DC-22D1E6315DEE}"/>
              </a:ext>
            </a:extLst>
          </p:cNvPr>
          <p:cNvSpPr>
            <a:spLocks noGrp="1"/>
          </p:cNvSpPr>
          <p:nvPr>
            <p:ph idx="1"/>
          </p:nvPr>
        </p:nvSpPr>
        <p:spPr>
          <a:xfrm>
            <a:off x="838200" y="1623606"/>
            <a:ext cx="8741735" cy="4351338"/>
          </a:xfrm>
        </p:spPr>
        <p:txBody>
          <a:bodyPr>
            <a:normAutofit lnSpcReduction="10000"/>
          </a:bodyPr>
          <a:lstStyle/>
          <a:p>
            <a:r>
              <a:rPr lang="en-US" dirty="0"/>
              <a:t>Dysphagia is a common symptom reported by 26%–65% of patients </a:t>
            </a:r>
          </a:p>
          <a:p>
            <a:r>
              <a:rPr lang="en-US" dirty="0"/>
              <a:t>Most common manometric findings:</a:t>
            </a:r>
          </a:p>
          <a:p>
            <a:pPr lvl="1"/>
            <a:r>
              <a:rPr lang="en-US" dirty="0"/>
              <a:t>Hypotensive LES pressure along with </a:t>
            </a:r>
          </a:p>
          <a:p>
            <a:pPr lvl="1"/>
            <a:r>
              <a:rPr lang="en-US" dirty="0"/>
              <a:t>Loss of peristalsis</a:t>
            </a:r>
          </a:p>
          <a:p>
            <a:r>
              <a:rPr lang="en-US" dirty="0"/>
              <a:t>High incidence of reflux symptoms and erosive esophagitis in up to 32% of patients</a:t>
            </a:r>
          </a:p>
          <a:p>
            <a:r>
              <a:rPr lang="en-US" dirty="0"/>
              <a:t>Management should be focused on optimal acid suppression esophageal dilation in patients with dysphagia because they are at higher risk of developing peptic stricture.</a:t>
            </a:r>
          </a:p>
          <a:p>
            <a:endParaRPr lang="en-US" dirty="0"/>
          </a:p>
        </p:txBody>
      </p:sp>
      <p:pic>
        <p:nvPicPr>
          <p:cNvPr id="4" name="Picture 3">
            <a:extLst>
              <a:ext uri="{FF2B5EF4-FFF2-40B4-BE49-F238E27FC236}">
                <a16:creationId xmlns:a16="http://schemas.microsoft.com/office/drawing/2014/main" id="{2BA914D7-8D4F-CBB2-C992-71BF183827E7}"/>
              </a:ext>
            </a:extLst>
          </p:cNvPr>
          <p:cNvPicPr>
            <a:picLocks noChangeAspect="1"/>
          </p:cNvPicPr>
          <p:nvPr/>
        </p:nvPicPr>
        <p:blipFill>
          <a:blip r:embed="rId3"/>
          <a:stretch>
            <a:fillRect/>
          </a:stretch>
        </p:blipFill>
        <p:spPr>
          <a:xfrm>
            <a:off x="9699850" y="1558291"/>
            <a:ext cx="2127688" cy="1822862"/>
          </a:xfrm>
          <a:prstGeom prst="rect">
            <a:avLst/>
          </a:prstGeom>
        </p:spPr>
      </p:pic>
    </p:spTree>
    <p:extLst>
      <p:ext uri="{BB962C8B-B14F-4D97-AF65-F5344CB8AC3E}">
        <p14:creationId xmlns:p14="http://schemas.microsoft.com/office/powerpoint/2010/main" val="836980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AD904-23EF-F168-401A-3849293D4C3A}"/>
              </a:ext>
            </a:extLst>
          </p:cNvPr>
          <p:cNvSpPr>
            <a:spLocks noGrp="1"/>
          </p:cNvSpPr>
          <p:nvPr>
            <p:ph type="title"/>
          </p:nvPr>
        </p:nvSpPr>
        <p:spPr>
          <a:xfrm>
            <a:off x="838200" y="365126"/>
            <a:ext cx="10515600" cy="751406"/>
          </a:xfrm>
        </p:spPr>
        <p:txBody>
          <a:bodyPr/>
          <a:lstStyle/>
          <a:p>
            <a:r>
              <a:rPr lang="en-US" dirty="0"/>
              <a:t>Eosinophilic Esophagitis</a:t>
            </a:r>
          </a:p>
        </p:txBody>
      </p:sp>
      <p:sp>
        <p:nvSpPr>
          <p:cNvPr id="3" name="Content Placeholder 2">
            <a:extLst>
              <a:ext uri="{FF2B5EF4-FFF2-40B4-BE49-F238E27FC236}">
                <a16:creationId xmlns:a16="http://schemas.microsoft.com/office/drawing/2014/main" id="{FE22F7AD-2273-ACD4-C3AE-595F02F3B1D4}"/>
              </a:ext>
            </a:extLst>
          </p:cNvPr>
          <p:cNvSpPr>
            <a:spLocks noGrp="1"/>
          </p:cNvSpPr>
          <p:nvPr>
            <p:ph idx="1"/>
          </p:nvPr>
        </p:nvSpPr>
        <p:spPr>
          <a:xfrm>
            <a:off x="838200" y="1347159"/>
            <a:ext cx="10515600" cy="4351338"/>
          </a:xfrm>
        </p:spPr>
        <p:txBody>
          <a:bodyPr>
            <a:normAutofit/>
          </a:bodyPr>
          <a:lstStyle/>
          <a:p>
            <a:r>
              <a:rPr lang="en-US" dirty="0"/>
              <a:t>Common presenting symptoms</a:t>
            </a:r>
          </a:p>
          <a:p>
            <a:pPr lvl="1"/>
            <a:r>
              <a:rPr lang="en-US" b="1" dirty="0"/>
              <a:t>Dysphagia</a:t>
            </a:r>
          </a:p>
          <a:p>
            <a:pPr lvl="1"/>
            <a:r>
              <a:rPr lang="en-US" dirty="0"/>
              <a:t>Chest pain</a:t>
            </a:r>
          </a:p>
          <a:p>
            <a:pPr lvl="1"/>
            <a:r>
              <a:rPr lang="en-US" dirty="0"/>
              <a:t>Esophageal food bolus impaction</a:t>
            </a:r>
          </a:p>
          <a:p>
            <a:pPr lvl="1"/>
            <a:endParaRPr lang="en-US" dirty="0"/>
          </a:p>
          <a:p>
            <a:r>
              <a:rPr lang="en-US" dirty="0"/>
              <a:t>HRM abnormal findings are common. Chicken or egg? </a:t>
            </a:r>
          </a:p>
          <a:p>
            <a:pPr lvl="1"/>
            <a:endParaRPr lang="en-US" dirty="0"/>
          </a:p>
          <a:p>
            <a:r>
              <a:rPr lang="en-US" dirty="0"/>
              <a:t>How is </a:t>
            </a:r>
            <a:r>
              <a:rPr lang="en-US" dirty="0" err="1"/>
              <a:t>EoE</a:t>
            </a:r>
            <a:r>
              <a:rPr lang="en-US" dirty="0"/>
              <a:t> treated?</a:t>
            </a:r>
          </a:p>
        </p:txBody>
      </p:sp>
      <p:pic>
        <p:nvPicPr>
          <p:cNvPr id="4" name="Picture 3">
            <a:extLst>
              <a:ext uri="{FF2B5EF4-FFF2-40B4-BE49-F238E27FC236}">
                <a16:creationId xmlns:a16="http://schemas.microsoft.com/office/drawing/2014/main" id="{90A8ABCA-6E85-B933-598D-9235A68FDF9F}"/>
              </a:ext>
            </a:extLst>
          </p:cNvPr>
          <p:cNvPicPr>
            <a:picLocks noChangeAspect="1"/>
          </p:cNvPicPr>
          <p:nvPr/>
        </p:nvPicPr>
        <p:blipFill rotWithShape="1">
          <a:blip r:embed="rId3"/>
          <a:srcRect l="13131" t="6943" r="12451" b="14598"/>
          <a:stretch/>
        </p:blipFill>
        <p:spPr>
          <a:xfrm>
            <a:off x="8389090" y="365126"/>
            <a:ext cx="2594343" cy="2185646"/>
          </a:xfrm>
          <a:prstGeom prst="rect">
            <a:avLst/>
          </a:prstGeom>
        </p:spPr>
      </p:pic>
    </p:spTree>
    <p:extLst>
      <p:ext uri="{BB962C8B-B14F-4D97-AF65-F5344CB8AC3E}">
        <p14:creationId xmlns:p14="http://schemas.microsoft.com/office/powerpoint/2010/main" val="227650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AD70-4AF4-94FF-8936-686B5B1E9E83}"/>
              </a:ext>
            </a:extLst>
          </p:cNvPr>
          <p:cNvSpPr>
            <a:spLocks noGrp="1"/>
          </p:cNvSpPr>
          <p:nvPr>
            <p:ph type="title"/>
          </p:nvPr>
        </p:nvSpPr>
        <p:spPr>
          <a:xfrm>
            <a:off x="444795" y="334001"/>
            <a:ext cx="10515600" cy="963945"/>
          </a:xfrm>
        </p:spPr>
        <p:txBody>
          <a:bodyPr/>
          <a:lstStyle/>
          <a:p>
            <a:r>
              <a:rPr lang="en-US" dirty="0"/>
              <a:t>Opioid-Induced Esophageal Dysfunction</a:t>
            </a:r>
          </a:p>
        </p:txBody>
      </p:sp>
      <p:sp>
        <p:nvSpPr>
          <p:cNvPr id="3" name="Content Placeholder 2">
            <a:extLst>
              <a:ext uri="{FF2B5EF4-FFF2-40B4-BE49-F238E27FC236}">
                <a16:creationId xmlns:a16="http://schemas.microsoft.com/office/drawing/2014/main" id="{C1EECF74-4831-C416-8329-68124017FBAD}"/>
              </a:ext>
            </a:extLst>
          </p:cNvPr>
          <p:cNvSpPr>
            <a:spLocks noGrp="1"/>
          </p:cNvSpPr>
          <p:nvPr>
            <p:ph idx="1"/>
          </p:nvPr>
        </p:nvSpPr>
        <p:spPr>
          <a:xfrm>
            <a:off x="444795" y="1520567"/>
            <a:ext cx="11123428" cy="4351338"/>
          </a:xfrm>
        </p:spPr>
        <p:txBody>
          <a:bodyPr>
            <a:normAutofit/>
          </a:bodyPr>
          <a:lstStyle/>
          <a:p>
            <a:r>
              <a:rPr lang="en-US" dirty="0"/>
              <a:t>Opioid-induced esophageal dysmotility is increasingly prevalent </a:t>
            </a:r>
          </a:p>
          <a:p>
            <a:r>
              <a:rPr lang="en-US" dirty="0"/>
              <a:t>Can produce symptoms and a contraction pattern indistinguishable from other motility disorders mimicking:</a:t>
            </a:r>
          </a:p>
          <a:p>
            <a:pPr lvl="1"/>
            <a:r>
              <a:rPr lang="en-US" dirty="0"/>
              <a:t>Type III Achalasia</a:t>
            </a:r>
          </a:p>
          <a:p>
            <a:pPr lvl="1"/>
            <a:r>
              <a:rPr lang="en-US" dirty="0"/>
              <a:t>EGJOO</a:t>
            </a:r>
          </a:p>
          <a:p>
            <a:pPr lvl="1"/>
            <a:r>
              <a:rPr lang="en-US" dirty="0"/>
              <a:t>DES</a:t>
            </a:r>
          </a:p>
          <a:p>
            <a:r>
              <a:rPr lang="en-US" dirty="0"/>
              <a:t>Treatment options:</a:t>
            </a:r>
          </a:p>
          <a:p>
            <a:pPr lvl="1"/>
            <a:r>
              <a:rPr lang="en-US" dirty="0"/>
              <a:t>Often reversable, withdraw opioids. Avoid POEM and myotomy</a:t>
            </a:r>
          </a:p>
          <a:p>
            <a:pPr lvl="1"/>
            <a:r>
              <a:rPr lang="en-US" dirty="0"/>
              <a:t>Change to partial agonist</a:t>
            </a:r>
          </a:p>
          <a:p>
            <a:pPr lvl="1"/>
            <a:r>
              <a:rPr lang="en-US" dirty="0"/>
              <a:t>If persists: endoscopic dilatation with Botox</a:t>
            </a:r>
          </a:p>
          <a:p>
            <a:pPr lvl="1"/>
            <a:endParaRPr lang="en-US" dirty="0"/>
          </a:p>
          <a:p>
            <a:pPr lvl="1"/>
            <a:endParaRPr lang="en-US" dirty="0"/>
          </a:p>
          <a:p>
            <a:endParaRPr lang="en-US" dirty="0"/>
          </a:p>
        </p:txBody>
      </p:sp>
    </p:spTree>
    <p:extLst>
      <p:ext uri="{BB962C8B-B14F-4D97-AF65-F5344CB8AC3E}">
        <p14:creationId xmlns:p14="http://schemas.microsoft.com/office/powerpoint/2010/main" val="1557651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627BF-FF07-CB98-6C85-69D2249F7DA7}"/>
              </a:ext>
            </a:extLst>
          </p:cNvPr>
          <p:cNvSpPr>
            <a:spLocks noGrp="1"/>
          </p:cNvSpPr>
          <p:nvPr>
            <p:ph type="title"/>
          </p:nvPr>
        </p:nvSpPr>
        <p:spPr/>
        <p:txBody>
          <a:bodyPr/>
          <a:lstStyle/>
          <a:p>
            <a:r>
              <a:rPr lang="en-US" dirty="0"/>
              <a:t>Postsurgical Esophageal Motility Disorders</a:t>
            </a:r>
          </a:p>
        </p:txBody>
      </p:sp>
      <p:sp>
        <p:nvSpPr>
          <p:cNvPr id="3" name="Content Placeholder 2">
            <a:extLst>
              <a:ext uri="{FF2B5EF4-FFF2-40B4-BE49-F238E27FC236}">
                <a16:creationId xmlns:a16="http://schemas.microsoft.com/office/drawing/2014/main" id="{6C2F8712-E229-F696-78E9-852EC38E4BD0}"/>
              </a:ext>
            </a:extLst>
          </p:cNvPr>
          <p:cNvSpPr>
            <a:spLocks noGrp="1"/>
          </p:cNvSpPr>
          <p:nvPr>
            <p:ph idx="1"/>
          </p:nvPr>
        </p:nvSpPr>
        <p:spPr/>
        <p:txBody>
          <a:bodyPr>
            <a:normAutofit/>
          </a:bodyPr>
          <a:lstStyle/>
          <a:p>
            <a:r>
              <a:rPr lang="en-US" dirty="0"/>
              <a:t>Fundoplication Postoperative dysphagia after anti-reflux surgery is present in 6%–26% of patients</a:t>
            </a:r>
          </a:p>
          <a:p>
            <a:r>
              <a:rPr lang="en-US" dirty="0"/>
              <a:t>Persistent dysphagia beyond 12 weeks postoperatively should be evaluated with EGD/</a:t>
            </a:r>
            <a:r>
              <a:rPr lang="en-US" dirty="0" err="1"/>
              <a:t>Dil</a:t>
            </a:r>
            <a:r>
              <a:rPr lang="en-US" dirty="0"/>
              <a:t>, TBE, FLIP, HRM</a:t>
            </a:r>
          </a:p>
          <a:p>
            <a:r>
              <a:rPr lang="en-US" dirty="0"/>
              <a:t>Bariatric Surgery: Sleeve gastrectomy, dysphagia reported in up to 51% of patients</a:t>
            </a:r>
          </a:p>
          <a:p>
            <a:endParaRPr lang="en-US" dirty="0"/>
          </a:p>
        </p:txBody>
      </p:sp>
    </p:spTree>
    <p:extLst>
      <p:ext uri="{BB962C8B-B14F-4D97-AF65-F5344CB8AC3E}">
        <p14:creationId xmlns:p14="http://schemas.microsoft.com/office/powerpoint/2010/main" val="2970557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9B724-3944-CF41-5D76-4B698FFF6D5B}"/>
              </a:ext>
            </a:extLst>
          </p:cNvPr>
          <p:cNvSpPr>
            <a:spLocks noGrp="1"/>
          </p:cNvSpPr>
          <p:nvPr>
            <p:ph type="title"/>
          </p:nvPr>
        </p:nvSpPr>
        <p:spPr>
          <a:xfrm>
            <a:off x="838200" y="365125"/>
            <a:ext cx="10515600" cy="708763"/>
          </a:xfrm>
        </p:spPr>
        <p:txBody>
          <a:bodyPr>
            <a:normAutofit/>
          </a:bodyPr>
          <a:lstStyle/>
          <a:p>
            <a:r>
              <a:rPr lang="en-US" sz="3600" dirty="0"/>
              <a:t>Tips and Tricks</a:t>
            </a:r>
          </a:p>
        </p:txBody>
      </p:sp>
      <p:pic>
        <p:nvPicPr>
          <p:cNvPr id="4" name="Picture 3">
            <a:extLst>
              <a:ext uri="{FF2B5EF4-FFF2-40B4-BE49-F238E27FC236}">
                <a16:creationId xmlns:a16="http://schemas.microsoft.com/office/drawing/2014/main" id="{D9C69084-9351-98ED-B6A4-3396884C8CA0}"/>
              </a:ext>
            </a:extLst>
          </p:cNvPr>
          <p:cNvPicPr>
            <a:picLocks noChangeAspect="1"/>
          </p:cNvPicPr>
          <p:nvPr/>
        </p:nvPicPr>
        <p:blipFill>
          <a:blip r:embed="rId3"/>
          <a:stretch>
            <a:fillRect/>
          </a:stretch>
        </p:blipFill>
        <p:spPr>
          <a:xfrm>
            <a:off x="3773309" y="1407720"/>
            <a:ext cx="1383628" cy="3111117"/>
          </a:xfrm>
          <a:prstGeom prst="rect">
            <a:avLst/>
          </a:prstGeom>
        </p:spPr>
      </p:pic>
      <p:pic>
        <p:nvPicPr>
          <p:cNvPr id="5" name="Picture 4">
            <a:extLst>
              <a:ext uri="{FF2B5EF4-FFF2-40B4-BE49-F238E27FC236}">
                <a16:creationId xmlns:a16="http://schemas.microsoft.com/office/drawing/2014/main" id="{DB98CF2D-D313-F986-4388-E5E40D7A4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050" y="1573744"/>
            <a:ext cx="1574869" cy="3464546"/>
          </a:xfrm>
          <a:prstGeom prst="rect">
            <a:avLst/>
          </a:prstGeom>
        </p:spPr>
      </p:pic>
      <p:sp>
        <p:nvSpPr>
          <p:cNvPr id="7" name="Freeform: Shape 6">
            <a:extLst>
              <a:ext uri="{FF2B5EF4-FFF2-40B4-BE49-F238E27FC236}">
                <a16:creationId xmlns:a16="http://schemas.microsoft.com/office/drawing/2014/main" id="{D52F6A27-5187-BD08-A57F-5CDEF54C5778}"/>
              </a:ext>
            </a:extLst>
          </p:cNvPr>
          <p:cNvSpPr/>
          <p:nvPr/>
        </p:nvSpPr>
        <p:spPr>
          <a:xfrm>
            <a:off x="4699590" y="1407720"/>
            <a:ext cx="1852148" cy="1184573"/>
          </a:xfrm>
          <a:custGeom>
            <a:avLst/>
            <a:gdLst>
              <a:gd name="connsiteX0" fmla="*/ 0 w 1852148"/>
              <a:gd name="connsiteY0" fmla="*/ 793529 h 1184573"/>
              <a:gd name="connsiteX1" fmla="*/ 563526 w 1852148"/>
              <a:gd name="connsiteY1" fmla="*/ 6720 h 1184573"/>
              <a:gd name="connsiteX2" fmla="*/ 1275907 w 1852148"/>
              <a:gd name="connsiteY2" fmla="*/ 453287 h 1184573"/>
              <a:gd name="connsiteX3" fmla="*/ 903768 w 1852148"/>
              <a:gd name="connsiteY3" fmla="*/ 1133771 h 1184573"/>
              <a:gd name="connsiteX4" fmla="*/ 1733107 w 1852148"/>
              <a:gd name="connsiteY4" fmla="*/ 1133771 h 1184573"/>
              <a:gd name="connsiteX5" fmla="*/ 1828800 w 1852148"/>
              <a:gd name="connsiteY5" fmla="*/ 1123138 h 1184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2148" h="1184573">
                <a:moveTo>
                  <a:pt x="0" y="793529"/>
                </a:moveTo>
                <a:cubicBezTo>
                  <a:pt x="175437" y="428478"/>
                  <a:pt x="350875" y="63427"/>
                  <a:pt x="563526" y="6720"/>
                </a:cubicBezTo>
                <a:cubicBezTo>
                  <a:pt x="776177" y="-49987"/>
                  <a:pt x="1219200" y="265445"/>
                  <a:pt x="1275907" y="453287"/>
                </a:cubicBezTo>
                <a:cubicBezTo>
                  <a:pt x="1332614" y="641129"/>
                  <a:pt x="827568" y="1020357"/>
                  <a:pt x="903768" y="1133771"/>
                </a:cubicBezTo>
                <a:cubicBezTo>
                  <a:pt x="979968" y="1247185"/>
                  <a:pt x="1578935" y="1135543"/>
                  <a:pt x="1733107" y="1133771"/>
                </a:cubicBezTo>
                <a:cubicBezTo>
                  <a:pt x="1887279" y="1131999"/>
                  <a:pt x="1858039" y="1127568"/>
                  <a:pt x="1828800" y="1123138"/>
                </a:cubicBezTo>
              </a:path>
            </a:pathLst>
          </a:cu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5859882-7838-DADE-727B-2B24000C40A0}"/>
              </a:ext>
            </a:extLst>
          </p:cNvPr>
          <p:cNvSpPr/>
          <p:nvPr/>
        </p:nvSpPr>
        <p:spPr>
          <a:xfrm>
            <a:off x="6588086" y="2390273"/>
            <a:ext cx="308344" cy="233916"/>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Multiplication Sign 8">
            <a:extLst>
              <a:ext uri="{FF2B5EF4-FFF2-40B4-BE49-F238E27FC236}">
                <a16:creationId xmlns:a16="http://schemas.microsoft.com/office/drawing/2014/main" id="{4B459997-DDD4-B280-C7DA-B31EE494575F}"/>
              </a:ext>
            </a:extLst>
          </p:cNvPr>
          <p:cNvSpPr/>
          <p:nvPr/>
        </p:nvSpPr>
        <p:spPr>
          <a:xfrm>
            <a:off x="4286137" y="895589"/>
            <a:ext cx="2456121" cy="2275367"/>
          </a:xfrm>
          <a:prstGeom prst="mathMultiply">
            <a:avLst>
              <a:gd name="adj1" fmla="val 7165"/>
            </a:avLst>
          </a:prstGeom>
          <a:solidFill>
            <a:srgbClr val="FF0000"/>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53DA139-6B25-7ECC-9117-562C1D015324}"/>
              </a:ext>
            </a:extLst>
          </p:cNvPr>
          <p:cNvSpPr/>
          <p:nvPr/>
        </p:nvSpPr>
        <p:spPr>
          <a:xfrm rot="20925618">
            <a:off x="6762099" y="1548953"/>
            <a:ext cx="308344" cy="233916"/>
          </a:xfrm>
          <a:prstGeom prst="round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C96F5AB-E4EC-8077-C010-B7033E541B97}"/>
              </a:ext>
            </a:extLst>
          </p:cNvPr>
          <p:cNvCxnSpPr>
            <a:cxnSpLocks/>
          </p:cNvCxnSpPr>
          <p:nvPr/>
        </p:nvCxnSpPr>
        <p:spPr>
          <a:xfrm flipV="1">
            <a:off x="6655679" y="1677402"/>
            <a:ext cx="4162785" cy="11403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ight Triangle 13">
            <a:extLst>
              <a:ext uri="{FF2B5EF4-FFF2-40B4-BE49-F238E27FC236}">
                <a16:creationId xmlns:a16="http://schemas.microsoft.com/office/drawing/2014/main" id="{621C40B0-1C5F-16C5-3856-FC6D0761E9E5}"/>
              </a:ext>
            </a:extLst>
          </p:cNvPr>
          <p:cNvSpPr/>
          <p:nvPr/>
        </p:nvSpPr>
        <p:spPr>
          <a:xfrm rot="16200000">
            <a:off x="6297999" y="2254101"/>
            <a:ext cx="170121" cy="442466"/>
          </a:xfrm>
          <a:prstGeom prst="r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83CA9AC4-A47E-B0A5-01AA-451267E1745D}"/>
              </a:ext>
            </a:extLst>
          </p:cNvPr>
          <p:cNvSpPr/>
          <p:nvPr/>
        </p:nvSpPr>
        <p:spPr>
          <a:xfrm rot="15530464">
            <a:off x="6466677" y="1538721"/>
            <a:ext cx="170121" cy="442466"/>
          </a:xfrm>
          <a:prstGeom prst="rtTriangl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1104917-CBC2-97C7-2F04-70D71D562FF0}"/>
              </a:ext>
            </a:extLst>
          </p:cNvPr>
          <p:cNvSpPr/>
          <p:nvPr/>
        </p:nvSpPr>
        <p:spPr>
          <a:xfrm rot="1017300">
            <a:off x="6437831" y="2080575"/>
            <a:ext cx="2601872" cy="1567858"/>
          </a:xfrm>
          <a:custGeom>
            <a:avLst/>
            <a:gdLst>
              <a:gd name="connsiteX0" fmla="*/ 775 w 2601872"/>
              <a:gd name="connsiteY0" fmla="*/ 767147 h 1567858"/>
              <a:gd name="connsiteX1" fmla="*/ 117733 w 2601872"/>
              <a:gd name="connsiteY1" fmla="*/ 309947 h 1567858"/>
              <a:gd name="connsiteX2" fmla="*/ 734421 w 2601872"/>
              <a:gd name="connsiteY2" fmla="*/ 150458 h 1567858"/>
              <a:gd name="connsiteX3" fmla="*/ 1170356 w 2601872"/>
              <a:gd name="connsiteY3" fmla="*/ 660821 h 1567858"/>
              <a:gd name="connsiteX4" fmla="*/ 893910 w 2601872"/>
              <a:gd name="connsiteY4" fmla="*/ 1213714 h 1567858"/>
              <a:gd name="connsiteX5" fmla="*/ 1553128 w 2601872"/>
              <a:gd name="connsiteY5" fmla="*/ 1564588 h 1567858"/>
              <a:gd name="connsiteX6" fmla="*/ 1680719 w 2601872"/>
              <a:gd name="connsiteY6" fmla="*/ 1011695 h 1567858"/>
              <a:gd name="connsiteX7" fmla="*/ 2382468 w 2601872"/>
              <a:gd name="connsiteY7" fmla="*/ 480067 h 1567858"/>
              <a:gd name="connsiteX8" fmla="*/ 2573854 w 2601872"/>
              <a:gd name="connsiteY8" fmla="*/ 1118021 h 1567858"/>
              <a:gd name="connsiteX9" fmla="*/ 1861473 w 2601872"/>
              <a:gd name="connsiteY9" fmla="*/ 1075491 h 1567858"/>
              <a:gd name="connsiteX10" fmla="*/ 1329845 w 2601872"/>
              <a:gd name="connsiteY10" fmla="*/ 161091 h 1567858"/>
              <a:gd name="connsiteX11" fmla="*/ 1978431 w 2601872"/>
              <a:gd name="connsiteY11" fmla="*/ 22867 h 1567858"/>
              <a:gd name="connsiteX12" fmla="*/ 1989063 w 2601872"/>
              <a:gd name="connsiteY12" fmla="*/ 1602 h 1567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1872" h="1567858">
                <a:moveTo>
                  <a:pt x="775" y="767147"/>
                </a:moveTo>
                <a:cubicBezTo>
                  <a:pt x="-1883" y="589937"/>
                  <a:pt x="-4541" y="412728"/>
                  <a:pt x="117733" y="309947"/>
                </a:cubicBezTo>
                <a:cubicBezTo>
                  <a:pt x="240007" y="207166"/>
                  <a:pt x="558984" y="91979"/>
                  <a:pt x="734421" y="150458"/>
                </a:cubicBezTo>
                <a:cubicBezTo>
                  <a:pt x="909858" y="208937"/>
                  <a:pt x="1143775" y="483612"/>
                  <a:pt x="1170356" y="660821"/>
                </a:cubicBezTo>
                <a:cubicBezTo>
                  <a:pt x="1196937" y="838030"/>
                  <a:pt x="830115" y="1063086"/>
                  <a:pt x="893910" y="1213714"/>
                </a:cubicBezTo>
                <a:cubicBezTo>
                  <a:pt x="957705" y="1364342"/>
                  <a:pt x="1421993" y="1598258"/>
                  <a:pt x="1553128" y="1564588"/>
                </a:cubicBezTo>
                <a:cubicBezTo>
                  <a:pt x="1684263" y="1530918"/>
                  <a:pt x="1542496" y="1192448"/>
                  <a:pt x="1680719" y="1011695"/>
                </a:cubicBezTo>
                <a:cubicBezTo>
                  <a:pt x="1818942" y="830942"/>
                  <a:pt x="2233612" y="462346"/>
                  <a:pt x="2382468" y="480067"/>
                </a:cubicBezTo>
                <a:cubicBezTo>
                  <a:pt x="2531324" y="497788"/>
                  <a:pt x="2660686" y="1018784"/>
                  <a:pt x="2573854" y="1118021"/>
                </a:cubicBezTo>
                <a:cubicBezTo>
                  <a:pt x="2487022" y="1217258"/>
                  <a:pt x="2068808" y="1234979"/>
                  <a:pt x="1861473" y="1075491"/>
                </a:cubicBezTo>
                <a:cubicBezTo>
                  <a:pt x="1654138" y="916003"/>
                  <a:pt x="1310352" y="336528"/>
                  <a:pt x="1329845" y="161091"/>
                </a:cubicBezTo>
                <a:cubicBezTo>
                  <a:pt x="1349338" y="-14346"/>
                  <a:pt x="1868561" y="49448"/>
                  <a:pt x="1978431" y="22867"/>
                </a:cubicBezTo>
                <a:cubicBezTo>
                  <a:pt x="2088301" y="-3714"/>
                  <a:pt x="2038682" y="-1056"/>
                  <a:pt x="1989063" y="1602"/>
                </a:cubicBez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6A4DFF49-1EE1-55F9-B545-F4CB2274D866}"/>
              </a:ext>
            </a:extLst>
          </p:cNvPr>
          <p:cNvCxnSpPr>
            <a:cxnSpLocks/>
          </p:cNvCxnSpPr>
          <p:nvPr/>
        </p:nvCxnSpPr>
        <p:spPr>
          <a:xfrm flipV="1">
            <a:off x="4659539" y="1772888"/>
            <a:ext cx="2186660" cy="42201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932A565-5BC5-521B-FF4B-61C0660FE296}"/>
              </a:ext>
            </a:extLst>
          </p:cNvPr>
          <p:cNvSpPr txBox="1"/>
          <p:nvPr/>
        </p:nvSpPr>
        <p:spPr>
          <a:xfrm>
            <a:off x="5625664" y="3859527"/>
            <a:ext cx="6176476" cy="1631216"/>
          </a:xfrm>
          <a:prstGeom prst="rect">
            <a:avLst/>
          </a:prstGeom>
          <a:noFill/>
        </p:spPr>
        <p:txBody>
          <a:bodyPr wrap="square" rtlCol="0">
            <a:spAutoFit/>
          </a:bodyPr>
          <a:lstStyle/>
          <a:p>
            <a:pPr marL="342900" indent="-342900">
              <a:buAutoNum type="arabicPeriod"/>
            </a:pPr>
            <a:r>
              <a:rPr lang="en-US" sz="2000" dirty="0"/>
              <a:t>Keep it on the straight and narrow</a:t>
            </a:r>
          </a:p>
          <a:p>
            <a:pPr marL="342900" indent="-342900">
              <a:buAutoNum type="arabicPeriod"/>
            </a:pPr>
            <a:r>
              <a:rPr lang="en-US" sz="2000" dirty="0"/>
              <a:t>Mindfulness in the endoscopy suite</a:t>
            </a:r>
          </a:p>
          <a:p>
            <a:pPr marL="342900" indent="-342900">
              <a:buAutoNum type="arabicPeriod"/>
            </a:pPr>
            <a:r>
              <a:rPr lang="en-US" sz="2000" dirty="0"/>
              <a:t>Avoid dilating cancers unless you are prepared to deal with the consequences</a:t>
            </a:r>
          </a:p>
          <a:p>
            <a:pPr marL="342900" indent="-342900">
              <a:buAutoNum type="arabicPeriod"/>
            </a:pPr>
            <a:r>
              <a:rPr lang="en-US" sz="2000" dirty="0"/>
              <a:t>Just because you can doesn’t mean you should</a:t>
            </a:r>
          </a:p>
        </p:txBody>
      </p:sp>
      <p:sp>
        <p:nvSpPr>
          <p:cNvPr id="44" name="TextBox 43">
            <a:extLst>
              <a:ext uri="{FF2B5EF4-FFF2-40B4-BE49-F238E27FC236}">
                <a16:creationId xmlns:a16="http://schemas.microsoft.com/office/drawing/2014/main" id="{82F4C522-5437-AA7A-2991-82D178E9C91E}"/>
              </a:ext>
            </a:extLst>
          </p:cNvPr>
          <p:cNvSpPr txBox="1"/>
          <p:nvPr/>
        </p:nvSpPr>
        <p:spPr>
          <a:xfrm>
            <a:off x="249112" y="1573744"/>
            <a:ext cx="3201349" cy="2308324"/>
          </a:xfrm>
          <a:prstGeom prst="rect">
            <a:avLst/>
          </a:prstGeom>
          <a:noFill/>
        </p:spPr>
        <p:txBody>
          <a:bodyPr wrap="square" rtlCol="0">
            <a:spAutoFit/>
          </a:bodyPr>
          <a:lstStyle/>
          <a:p>
            <a:r>
              <a:rPr lang="en-US" b="1" u="sng" dirty="0"/>
              <a:t>AAPCE</a:t>
            </a:r>
          </a:p>
          <a:p>
            <a:r>
              <a:rPr lang="en-US" dirty="0"/>
              <a:t>The American Association of Primary Care Endoscopy …,</a:t>
            </a:r>
          </a:p>
          <a:p>
            <a:r>
              <a:rPr lang="en-US" dirty="0"/>
              <a:t>Improve their individual expertise and raise, </a:t>
            </a:r>
            <a:r>
              <a:rPr lang="en-US" b="1" u="sng" dirty="0"/>
              <a:t>with integrity</a:t>
            </a:r>
            <a:r>
              <a:rPr lang="en-US" dirty="0"/>
              <a:t>, the general level of primary care endoscopy practice.</a:t>
            </a:r>
          </a:p>
        </p:txBody>
      </p:sp>
    </p:spTree>
    <p:extLst>
      <p:ext uri="{BB962C8B-B14F-4D97-AF65-F5344CB8AC3E}">
        <p14:creationId xmlns:p14="http://schemas.microsoft.com/office/powerpoint/2010/main" val="343169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2"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par>
                          <p:cTn id="29" fill="hold">
                            <p:stCondLst>
                              <p:cond delay="500"/>
                            </p:stCondLst>
                            <p:childTnLst>
                              <p:par>
                                <p:cTn id="30" presetID="26" presetClass="emph" presetSubtype="0" fill="hold" grpId="0" nodeType="afterEffect">
                                  <p:stCondLst>
                                    <p:cond delay="0"/>
                                  </p:stCondLst>
                                  <p:childTnLst>
                                    <p:animEffect transition="out" filter="fade">
                                      <p:cBhvr>
                                        <p:cTn id="31" dur="500" tmFilter="0, 0; .2, .5; .8, .5; 1, 0"/>
                                        <p:tgtEl>
                                          <p:spTgt spid="9"/>
                                        </p:tgtEl>
                                      </p:cBhvr>
                                    </p:animEffect>
                                    <p:animScale>
                                      <p:cBhvr>
                                        <p:cTn id="32" dur="250" autoRev="1" fill="hold"/>
                                        <p:tgtEl>
                                          <p:spTgt spid="9"/>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8"/>
                                        </p:tgtEl>
                                      </p:cBhvr>
                                    </p:animEffect>
                                    <p:set>
                                      <p:cBhvr>
                                        <p:cTn id="43" dur="1" fill="hold">
                                          <p:stCondLst>
                                            <p:cond delay="499"/>
                                          </p:stCondLst>
                                        </p:cTn>
                                        <p:tgtEl>
                                          <p:spTgt spid="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10" presetClass="exit" presetSubtype="0" fill="hold" grpId="3" nodeType="withEffect">
                                  <p:stCondLst>
                                    <p:cond delay="0"/>
                                  </p:stCondLst>
                                  <p:childTnLst>
                                    <p:animEffect transition="out" filter="fade">
                                      <p:cBhvr>
                                        <p:cTn id="48" dur="500"/>
                                        <p:tgtEl>
                                          <p:spTgt spid="9"/>
                                        </p:tgtEl>
                                      </p:cBhvr>
                                    </p:animEffect>
                                    <p:set>
                                      <p:cBhvr>
                                        <p:cTn id="49" dur="1" fill="hold">
                                          <p:stCondLst>
                                            <p:cond delay="499"/>
                                          </p:stCondLst>
                                        </p:cTn>
                                        <p:tgtEl>
                                          <p:spTgt spid="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21"/>
                                        </p:tgtEl>
                                      </p:cBhvr>
                                    </p:animEffect>
                                    <p:set>
                                      <p:cBhvr>
                                        <p:cTn id="52" dur="1" fill="hold">
                                          <p:stCondLst>
                                            <p:cond delay="499"/>
                                          </p:stCondLst>
                                        </p:cTn>
                                        <p:tgtEl>
                                          <p:spTgt spid="2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2"/>
                                        </p:tgtEl>
                                      </p:cBhvr>
                                    </p:animEffect>
                                    <p:set>
                                      <p:cBhvr>
                                        <p:cTn id="73" dur="1" fill="hold">
                                          <p:stCondLst>
                                            <p:cond delay="499"/>
                                          </p:stCondLst>
                                        </p:cTn>
                                        <p:tgtEl>
                                          <p:spTgt spid="22"/>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5"/>
                                        </p:tgtEl>
                                      </p:cBhvr>
                                    </p:animEffect>
                                    <p:set>
                                      <p:cBhvr>
                                        <p:cTn id="85" dur="1" fill="hold">
                                          <p:stCondLst>
                                            <p:cond delay="499"/>
                                          </p:stCondLst>
                                        </p:cTn>
                                        <p:tgtEl>
                                          <p:spTgt spid="5"/>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4"/>
                                        </p:tgtEl>
                                      </p:cBhvr>
                                    </p:animEffect>
                                    <p:set>
                                      <p:cBhvr>
                                        <p:cTn id="88" dur="1" fill="hold">
                                          <p:stCondLst>
                                            <p:cond delay="499"/>
                                          </p:stCondLst>
                                        </p:cTn>
                                        <p:tgtEl>
                                          <p:spTgt spid="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43">
                                            <p:txEl>
                                              <p:pRg st="0" end="0"/>
                                            </p:txEl>
                                          </p:spTgt>
                                        </p:tgtEl>
                                        <p:attrNameLst>
                                          <p:attrName>style.visibility</p:attrName>
                                        </p:attrNameLst>
                                      </p:cBhvr>
                                      <p:to>
                                        <p:strVal val="visible"/>
                                      </p:to>
                                    </p:set>
                                    <p:animEffect transition="in" filter="fade">
                                      <p:cBhvr>
                                        <p:cTn id="93" dur="1000"/>
                                        <p:tgtEl>
                                          <p:spTgt spid="43">
                                            <p:txEl>
                                              <p:pRg st="0" end="0"/>
                                            </p:txEl>
                                          </p:spTgt>
                                        </p:tgtEl>
                                      </p:cBhvr>
                                    </p:animEffect>
                                    <p:anim calcmode="lin" valueType="num">
                                      <p:cBhvr>
                                        <p:cTn id="94" dur="1000" fill="hold"/>
                                        <p:tgtEl>
                                          <p:spTgt spid="43">
                                            <p:txEl>
                                              <p:pRg st="0" end="0"/>
                                            </p:txEl>
                                          </p:spTgt>
                                        </p:tgtEl>
                                        <p:attrNameLst>
                                          <p:attrName>ppt_x</p:attrName>
                                        </p:attrNameLst>
                                      </p:cBhvr>
                                      <p:tavLst>
                                        <p:tav tm="0">
                                          <p:val>
                                            <p:strVal val="#ppt_x"/>
                                          </p:val>
                                        </p:tav>
                                        <p:tav tm="100000">
                                          <p:val>
                                            <p:strVal val="#ppt_x"/>
                                          </p:val>
                                        </p:tav>
                                      </p:tavLst>
                                    </p:anim>
                                    <p:anim calcmode="lin" valueType="num">
                                      <p:cBhvr>
                                        <p:cTn id="95" dur="1000" fill="hold"/>
                                        <p:tgtEl>
                                          <p:spTgt spid="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43">
                                            <p:txEl>
                                              <p:pRg st="1" end="1"/>
                                            </p:txEl>
                                          </p:spTgt>
                                        </p:tgtEl>
                                        <p:attrNameLst>
                                          <p:attrName>style.visibility</p:attrName>
                                        </p:attrNameLst>
                                      </p:cBhvr>
                                      <p:to>
                                        <p:strVal val="visible"/>
                                      </p:to>
                                    </p:set>
                                    <p:animEffect transition="in" filter="fade">
                                      <p:cBhvr>
                                        <p:cTn id="100" dur="1000"/>
                                        <p:tgtEl>
                                          <p:spTgt spid="43">
                                            <p:txEl>
                                              <p:pRg st="1" end="1"/>
                                            </p:txEl>
                                          </p:spTgt>
                                        </p:tgtEl>
                                      </p:cBhvr>
                                    </p:animEffect>
                                    <p:anim calcmode="lin" valueType="num">
                                      <p:cBhvr>
                                        <p:cTn id="101" dur="1000" fill="hold"/>
                                        <p:tgtEl>
                                          <p:spTgt spid="43">
                                            <p:txEl>
                                              <p:pRg st="1" end="1"/>
                                            </p:txEl>
                                          </p:spTgt>
                                        </p:tgtEl>
                                        <p:attrNameLst>
                                          <p:attrName>ppt_x</p:attrName>
                                        </p:attrNameLst>
                                      </p:cBhvr>
                                      <p:tavLst>
                                        <p:tav tm="0">
                                          <p:val>
                                            <p:strVal val="#ppt_x"/>
                                          </p:val>
                                        </p:tav>
                                        <p:tav tm="100000">
                                          <p:val>
                                            <p:strVal val="#ppt_x"/>
                                          </p:val>
                                        </p:tav>
                                      </p:tavLst>
                                    </p:anim>
                                    <p:anim calcmode="lin" valueType="num">
                                      <p:cBhvr>
                                        <p:cTn id="102" dur="1000" fill="hold"/>
                                        <p:tgtEl>
                                          <p:spTgt spid="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43">
                                            <p:txEl>
                                              <p:pRg st="2" end="2"/>
                                            </p:txEl>
                                          </p:spTgt>
                                        </p:tgtEl>
                                        <p:attrNameLst>
                                          <p:attrName>style.visibility</p:attrName>
                                        </p:attrNameLst>
                                      </p:cBhvr>
                                      <p:to>
                                        <p:strVal val="visible"/>
                                      </p:to>
                                    </p:set>
                                    <p:animEffect transition="in" filter="fade">
                                      <p:cBhvr>
                                        <p:cTn id="107" dur="1000"/>
                                        <p:tgtEl>
                                          <p:spTgt spid="43">
                                            <p:txEl>
                                              <p:pRg st="2" end="2"/>
                                            </p:txEl>
                                          </p:spTgt>
                                        </p:tgtEl>
                                      </p:cBhvr>
                                    </p:animEffect>
                                    <p:anim calcmode="lin" valueType="num">
                                      <p:cBhvr>
                                        <p:cTn id="108" dur="1000" fill="hold"/>
                                        <p:tgtEl>
                                          <p:spTgt spid="43">
                                            <p:txEl>
                                              <p:pRg st="2" end="2"/>
                                            </p:txEl>
                                          </p:spTgt>
                                        </p:tgtEl>
                                        <p:attrNameLst>
                                          <p:attrName>ppt_x</p:attrName>
                                        </p:attrNameLst>
                                      </p:cBhvr>
                                      <p:tavLst>
                                        <p:tav tm="0">
                                          <p:val>
                                            <p:strVal val="#ppt_x"/>
                                          </p:val>
                                        </p:tav>
                                        <p:tav tm="100000">
                                          <p:val>
                                            <p:strVal val="#ppt_x"/>
                                          </p:val>
                                        </p:tav>
                                      </p:tavLst>
                                    </p:anim>
                                    <p:anim calcmode="lin" valueType="num">
                                      <p:cBhvr>
                                        <p:cTn id="109" dur="1000" fill="hold"/>
                                        <p:tgtEl>
                                          <p:spTgt spid="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43">
                                            <p:txEl>
                                              <p:pRg st="3" end="3"/>
                                            </p:txEl>
                                          </p:spTgt>
                                        </p:tgtEl>
                                        <p:attrNameLst>
                                          <p:attrName>style.visibility</p:attrName>
                                        </p:attrNameLst>
                                      </p:cBhvr>
                                      <p:to>
                                        <p:strVal val="visible"/>
                                      </p:to>
                                    </p:set>
                                    <p:animEffect transition="in" filter="fade">
                                      <p:cBhvr>
                                        <p:cTn id="114" dur="1000"/>
                                        <p:tgtEl>
                                          <p:spTgt spid="43">
                                            <p:txEl>
                                              <p:pRg st="3" end="3"/>
                                            </p:txEl>
                                          </p:spTgt>
                                        </p:tgtEl>
                                      </p:cBhvr>
                                    </p:animEffect>
                                    <p:anim calcmode="lin" valueType="num">
                                      <p:cBhvr>
                                        <p:cTn id="115" dur="1000" fill="hold"/>
                                        <p:tgtEl>
                                          <p:spTgt spid="43">
                                            <p:txEl>
                                              <p:pRg st="3" end="3"/>
                                            </p:txEl>
                                          </p:spTgt>
                                        </p:tgtEl>
                                        <p:attrNameLst>
                                          <p:attrName>ppt_x</p:attrName>
                                        </p:attrNameLst>
                                      </p:cBhvr>
                                      <p:tavLst>
                                        <p:tav tm="0">
                                          <p:val>
                                            <p:strVal val="#ppt_x"/>
                                          </p:val>
                                        </p:tav>
                                        <p:tav tm="100000">
                                          <p:val>
                                            <p:strVal val="#ppt_x"/>
                                          </p:val>
                                        </p:tav>
                                      </p:tavLst>
                                    </p:anim>
                                    <p:anim calcmode="lin" valueType="num">
                                      <p:cBhvr>
                                        <p:cTn id="116" dur="1000" fill="hold"/>
                                        <p:tgtEl>
                                          <p:spTgt spid="4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9" grpId="2" animBg="1"/>
      <p:bldP spid="9" grpId="3" animBg="1"/>
      <p:bldP spid="10" grpId="0" animBg="1"/>
      <p:bldP spid="10" grpId="1" animBg="1"/>
      <p:bldP spid="14" grpId="0" animBg="1"/>
      <p:bldP spid="14" grpId="1" animBg="1"/>
      <p:bldP spid="15" grpId="0" animBg="1"/>
      <p:bldP spid="15" grpId="1" animBg="1"/>
      <p:bldP spid="21" grpId="0" animBg="1"/>
      <p:bldP spid="21" grpId="1" animBg="1"/>
      <p:bldP spid="43" grpId="0" build="p"/>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E49C4-076D-7385-953E-FFC36C26DD56}"/>
              </a:ext>
            </a:extLst>
          </p:cNvPr>
          <p:cNvSpPr>
            <a:spLocks noGrp="1"/>
          </p:cNvSpPr>
          <p:nvPr>
            <p:ph type="title"/>
          </p:nvPr>
        </p:nvSpPr>
        <p:spPr>
          <a:xfrm>
            <a:off x="838200" y="365126"/>
            <a:ext cx="10515600" cy="645528"/>
          </a:xfrm>
        </p:spPr>
        <p:txBody>
          <a:bodyPr>
            <a:normAutofit/>
          </a:bodyPr>
          <a:lstStyle/>
          <a:p>
            <a:r>
              <a:rPr lang="en-US" sz="3600" dirty="0"/>
              <a:t>Summary</a:t>
            </a:r>
          </a:p>
        </p:txBody>
      </p:sp>
      <p:sp>
        <p:nvSpPr>
          <p:cNvPr id="3" name="Content Placeholder 2">
            <a:extLst>
              <a:ext uri="{FF2B5EF4-FFF2-40B4-BE49-F238E27FC236}">
                <a16:creationId xmlns:a16="http://schemas.microsoft.com/office/drawing/2014/main" id="{FA8848B1-A7A5-D727-B0F4-4DFA785143AE}"/>
              </a:ext>
            </a:extLst>
          </p:cNvPr>
          <p:cNvSpPr>
            <a:spLocks noGrp="1"/>
          </p:cNvSpPr>
          <p:nvPr>
            <p:ph idx="1"/>
          </p:nvPr>
        </p:nvSpPr>
        <p:spPr>
          <a:xfrm>
            <a:off x="838199" y="1180097"/>
            <a:ext cx="11115907" cy="4157448"/>
          </a:xfrm>
        </p:spPr>
        <p:txBody>
          <a:bodyPr>
            <a:normAutofit/>
          </a:bodyPr>
          <a:lstStyle/>
          <a:p>
            <a:r>
              <a:rPr lang="en-US" dirty="0"/>
              <a:t>Reviewed normal esophageal anatomy and physiology.</a:t>
            </a:r>
          </a:p>
          <a:p>
            <a:r>
              <a:rPr lang="en-US" dirty="0"/>
              <a:t>Discuss the common symptoms of patients with esophageal motility disorders and the importance of a </a:t>
            </a:r>
            <a:r>
              <a:rPr lang="en-US" b="1" u="sng" dirty="0"/>
              <a:t>comprehensive history </a:t>
            </a:r>
            <a:r>
              <a:rPr lang="en-US" dirty="0"/>
              <a:t>and exam.</a:t>
            </a:r>
          </a:p>
          <a:p>
            <a:r>
              <a:rPr lang="en-US" dirty="0"/>
              <a:t>Discuss the tools used in the diagnostic work up of dysphagia and esophageal motility disorders.</a:t>
            </a:r>
          </a:p>
          <a:p>
            <a:r>
              <a:rPr lang="en-US" dirty="0"/>
              <a:t>Review the manometry findings of esophageal motility disorders.</a:t>
            </a:r>
          </a:p>
          <a:p>
            <a:r>
              <a:rPr lang="en-US" dirty="0"/>
              <a:t>Discuss the treatment options of common esophageal motility disorders.</a:t>
            </a:r>
          </a:p>
          <a:p>
            <a:r>
              <a:rPr lang="en-US" dirty="0"/>
              <a:t>Upper endoscopy tips and tricks</a:t>
            </a:r>
          </a:p>
          <a:p>
            <a:pPr marL="0" indent="0">
              <a:buNone/>
            </a:pPr>
            <a:endParaRPr lang="en-US" dirty="0"/>
          </a:p>
        </p:txBody>
      </p:sp>
    </p:spTree>
    <p:extLst>
      <p:ext uri="{BB962C8B-B14F-4D97-AF65-F5344CB8AC3E}">
        <p14:creationId xmlns:p14="http://schemas.microsoft.com/office/powerpoint/2010/main" val="71815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10498-745C-79C3-79F9-BEE81FEDD579}"/>
              </a:ext>
            </a:extLst>
          </p:cNvPr>
          <p:cNvSpPr>
            <a:spLocks noGrp="1"/>
          </p:cNvSpPr>
          <p:nvPr>
            <p:ph type="title"/>
          </p:nvPr>
        </p:nvSpPr>
        <p:spPr>
          <a:xfrm>
            <a:off x="838200" y="365126"/>
            <a:ext cx="10515600" cy="804456"/>
          </a:xfrm>
        </p:spPr>
        <p:txBody>
          <a:bodyPr>
            <a:normAutofit/>
          </a:bodyPr>
          <a:lstStyle/>
          <a:p>
            <a:r>
              <a:rPr lang="en-US" sz="3600" dirty="0"/>
              <a:t>Thank you!</a:t>
            </a:r>
          </a:p>
        </p:txBody>
      </p:sp>
      <p:sp>
        <p:nvSpPr>
          <p:cNvPr id="3" name="Content Placeholder 2">
            <a:extLst>
              <a:ext uri="{FF2B5EF4-FFF2-40B4-BE49-F238E27FC236}">
                <a16:creationId xmlns:a16="http://schemas.microsoft.com/office/drawing/2014/main" id="{3707EBAF-6FBD-1B46-EA2A-23224274F03D}"/>
              </a:ext>
            </a:extLst>
          </p:cNvPr>
          <p:cNvSpPr>
            <a:spLocks noGrp="1"/>
          </p:cNvSpPr>
          <p:nvPr>
            <p:ph idx="1"/>
          </p:nvPr>
        </p:nvSpPr>
        <p:spPr/>
        <p:txBody>
          <a:bodyPr/>
          <a:lstStyle/>
          <a:p>
            <a:r>
              <a:rPr lang="en-US" dirty="0"/>
              <a:t>Questions?</a:t>
            </a:r>
          </a:p>
        </p:txBody>
      </p:sp>
    </p:spTree>
    <p:extLst>
      <p:ext uri="{BB962C8B-B14F-4D97-AF65-F5344CB8AC3E}">
        <p14:creationId xmlns:p14="http://schemas.microsoft.com/office/powerpoint/2010/main" val="34986463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692C1-AD6E-EF18-FB73-B954A1ED2CA5}"/>
              </a:ext>
            </a:extLst>
          </p:cNvPr>
          <p:cNvSpPr>
            <a:spLocks noGrp="1"/>
          </p:cNvSpPr>
          <p:nvPr>
            <p:ph type="title"/>
          </p:nvPr>
        </p:nvSpPr>
        <p:spPr>
          <a:xfrm>
            <a:off x="838200" y="365126"/>
            <a:ext cx="10515600" cy="836354"/>
          </a:xfrm>
        </p:spPr>
        <p:txBody>
          <a:bodyPr>
            <a:normAutofit/>
          </a:bodyPr>
          <a:lstStyle/>
          <a:p>
            <a:r>
              <a:rPr lang="en-US" sz="3600" dirty="0">
                <a:latin typeface="+mn-lt"/>
              </a:rPr>
              <a:t>The Ice Breaker</a:t>
            </a:r>
          </a:p>
        </p:txBody>
      </p:sp>
      <p:sp>
        <p:nvSpPr>
          <p:cNvPr id="3" name="Content Placeholder 2">
            <a:extLst>
              <a:ext uri="{FF2B5EF4-FFF2-40B4-BE49-F238E27FC236}">
                <a16:creationId xmlns:a16="http://schemas.microsoft.com/office/drawing/2014/main" id="{217734A6-29C1-DFBE-A6A2-26DFD8C7FA94}"/>
              </a:ext>
            </a:extLst>
          </p:cNvPr>
          <p:cNvSpPr>
            <a:spLocks noGrp="1"/>
          </p:cNvSpPr>
          <p:nvPr>
            <p:ph idx="1"/>
          </p:nvPr>
        </p:nvSpPr>
        <p:spPr>
          <a:xfrm>
            <a:off x="838200" y="1506648"/>
            <a:ext cx="6817242" cy="836355"/>
          </a:xfrm>
        </p:spPr>
        <p:txBody>
          <a:bodyPr/>
          <a:lstStyle/>
          <a:p>
            <a:r>
              <a:rPr lang="en-US" dirty="0"/>
              <a:t>What do you call a Moose with no name?</a:t>
            </a:r>
          </a:p>
          <a:p>
            <a:endParaRPr lang="en-US" dirty="0"/>
          </a:p>
        </p:txBody>
      </p:sp>
      <p:pic>
        <p:nvPicPr>
          <p:cNvPr id="4" name="Picture 3">
            <a:extLst>
              <a:ext uri="{FF2B5EF4-FFF2-40B4-BE49-F238E27FC236}">
                <a16:creationId xmlns:a16="http://schemas.microsoft.com/office/drawing/2014/main" id="{9830AA66-4CDF-6879-6E61-67CC1B45465B}"/>
              </a:ext>
            </a:extLst>
          </p:cNvPr>
          <p:cNvPicPr>
            <a:picLocks noChangeAspect="1"/>
          </p:cNvPicPr>
          <p:nvPr/>
        </p:nvPicPr>
        <p:blipFill rotWithShape="1">
          <a:blip r:embed="rId2"/>
          <a:srcRect l="8708"/>
          <a:stretch/>
        </p:blipFill>
        <p:spPr>
          <a:xfrm>
            <a:off x="7286703" y="735456"/>
            <a:ext cx="4067097" cy="4455042"/>
          </a:xfrm>
          <a:prstGeom prst="rect">
            <a:avLst/>
          </a:prstGeom>
        </p:spPr>
      </p:pic>
      <p:sp>
        <p:nvSpPr>
          <p:cNvPr id="5" name="TextBox 4">
            <a:extLst>
              <a:ext uri="{FF2B5EF4-FFF2-40B4-BE49-F238E27FC236}">
                <a16:creationId xmlns:a16="http://schemas.microsoft.com/office/drawing/2014/main" id="{BF9C2855-A6C9-0962-C46A-A9C12DDCF3D6}"/>
              </a:ext>
            </a:extLst>
          </p:cNvPr>
          <p:cNvSpPr txBox="1"/>
          <p:nvPr/>
        </p:nvSpPr>
        <p:spPr>
          <a:xfrm>
            <a:off x="4072270" y="2962977"/>
            <a:ext cx="2796984" cy="646331"/>
          </a:xfrm>
          <a:prstGeom prst="rect">
            <a:avLst/>
          </a:prstGeom>
          <a:noFill/>
        </p:spPr>
        <p:txBody>
          <a:bodyPr wrap="none" rtlCol="0">
            <a:spAutoFit/>
          </a:bodyPr>
          <a:lstStyle/>
          <a:p>
            <a:r>
              <a:rPr lang="en-US" sz="3600" dirty="0" err="1"/>
              <a:t>Anonymoose</a:t>
            </a:r>
            <a:r>
              <a:rPr lang="en-US" sz="3600" dirty="0"/>
              <a:t>!</a:t>
            </a:r>
          </a:p>
        </p:txBody>
      </p:sp>
    </p:spTree>
    <p:extLst>
      <p:ext uri="{BB962C8B-B14F-4D97-AF65-F5344CB8AC3E}">
        <p14:creationId xmlns:p14="http://schemas.microsoft.com/office/powerpoint/2010/main" val="280320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E49C4-076D-7385-953E-FFC36C26DD56}"/>
              </a:ext>
            </a:extLst>
          </p:cNvPr>
          <p:cNvSpPr>
            <a:spLocks noGrp="1"/>
          </p:cNvSpPr>
          <p:nvPr>
            <p:ph type="title"/>
          </p:nvPr>
        </p:nvSpPr>
        <p:spPr>
          <a:xfrm>
            <a:off x="838200" y="365126"/>
            <a:ext cx="10515600" cy="645528"/>
          </a:xfrm>
        </p:spPr>
        <p:txBody>
          <a:bodyPr>
            <a:normAutofit/>
          </a:bodyPr>
          <a:lstStyle/>
          <a:p>
            <a:r>
              <a:rPr lang="en-US" sz="3600" dirty="0"/>
              <a:t>Objectives</a:t>
            </a:r>
          </a:p>
        </p:txBody>
      </p:sp>
      <p:sp>
        <p:nvSpPr>
          <p:cNvPr id="3" name="Content Placeholder 2">
            <a:extLst>
              <a:ext uri="{FF2B5EF4-FFF2-40B4-BE49-F238E27FC236}">
                <a16:creationId xmlns:a16="http://schemas.microsoft.com/office/drawing/2014/main" id="{FA8848B1-A7A5-D727-B0F4-4DFA785143AE}"/>
              </a:ext>
            </a:extLst>
          </p:cNvPr>
          <p:cNvSpPr>
            <a:spLocks noGrp="1"/>
          </p:cNvSpPr>
          <p:nvPr>
            <p:ph idx="1"/>
          </p:nvPr>
        </p:nvSpPr>
        <p:spPr>
          <a:xfrm>
            <a:off x="838199" y="1180096"/>
            <a:ext cx="11115907" cy="5019981"/>
          </a:xfrm>
        </p:spPr>
        <p:txBody>
          <a:bodyPr>
            <a:normAutofit lnSpcReduction="10000"/>
          </a:bodyPr>
          <a:lstStyle/>
          <a:p>
            <a:r>
              <a:rPr lang="en-US" dirty="0"/>
              <a:t>Review normal esophageal anatomy and physiology.</a:t>
            </a:r>
          </a:p>
          <a:p>
            <a:r>
              <a:rPr lang="en-US" dirty="0"/>
              <a:t>Discuss the common symptoms of patients with esophageal motility disorders and the importance of a </a:t>
            </a:r>
            <a:r>
              <a:rPr lang="en-US" b="1" u="sng" dirty="0"/>
              <a:t>comprehensive history </a:t>
            </a:r>
            <a:r>
              <a:rPr lang="en-US" dirty="0"/>
              <a:t>and exam.</a:t>
            </a:r>
          </a:p>
          <a:p>
            <a:r>
              <a:rPr lang="en-US" dirty="0"/>
              <a:t>Discuss the tools used in the diagnostic work up of dysphagia and esophageal motility disorders.</a:t>
            </a:r>
          </a:p>
          <a:p>
            <a:r>
              <a:rPr lang="en-US" dirty="0"/>
              <a:t>Review the manometry findings of esophageal motility disorders.</a:t>
            </a:r>
          </a:p>
          <a:p>
            <a:r>
              <a:rPr lang="en-US" dirty="0"/>
              <a:t>Discuss the treatment options of common esophageal motility disorders.</a:t>
            </a:r>
          </a:p>
          <a:p>
            <a:r>
              <a:rPr lang="en-US" dirty="0"/>
              <a:t>Upper endoscopy tips and tricks</a:t>
            </a:r>
          </a:p>
          <a:p>
            <a:pPr marL="0" indent="0">
              <a:buNone/>
            </a:pPr>
            <a:endParaRPr lang="en-US" dirty="0"/>
          </a:p>
          <a:p>
            <a:pPr marL="0" indent="0">
              <a:buNone/>
            </a:pPr>
            <a:r>
              <a:rPr lang="en-US" dirty="0"/>
              <a:t>My Hope is that you can take something useful back to your practice and implement</a:t>
            </a:r>
          </a:p>
          <a:p>
            <a:endParaRPr lang="en-US" dirty="0"/>
          </a:p>
        </p:txBody>
      </p:sp>
    </p:spTree>
    <p:extLst>
      <p:ext uri="{BB962C8B-B14F-4D97-AF65-F5344CB8AC3E}">
        <p14:creationId xmlns:p14="http://schemas.microsoft.com/office/powerpoint/2010/main" val="1662720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81A2B-524C-5C65-331A-19EC9E6A0CEA}"/>
              </a:ext>
            </a:extLst>
          </p:cNvPr>
          <p:cNvSpPr>
            <a:spLocks noGrp="1"/>
          </p:cNvSpPr>
          <p:nvPr>
            <p:ph type="title"/>
          </p:nvPr>
        </p:nvSpPr>
        <p:spPr>
          <a:xfrm>
            <a:off x="199724" y="267151"/>
            <a:ext cx="11629725" cy="1039528"/>
          </a:xfrm>
        </p:spPr>
        <p:txBody>
          <a:bodyPr>
            <a:normAutofit/>
          </a:bodyPr>
          <a:lstStyle/>
          <a:p>
            <a:r>
              <a:rPr lang="en-US" sz="2800" dirty="0"/>
              <a:t>Why is Understanding Dysphagia and Esophageal Motility Disorders Important?</a:t>
            </a:r>
          </a:p>
        </p:txBody>
      </p:sp>
      <p:sp>
        <p:nvSpPr>
          <p:cNvPr id="3" name="Content Placeholder 2">
            <a:extLst>
              <a:ext uri="{FF2B5EF4-FFF2-40B4-BE49-F238E27FC236}">
                <a16:creationId xmlns:a16="http://schemas.microsoft.com/office/drawing/2014/main" id="{A2355FC7-D599-9070-CEF4-BBF6A3FD96AB}"/>
              </a:ext>
            </a:extLst>
          </p:cNvPr>
          <p:cNvSpPr>
            <a:spLocks noGrp="1"/>
          </p:cNvSpPr>
          <p:nvPr>
            <p:ph idx="1"/>
          </p:nvPr>
        </p:nvSpPr>
        <p:spPr>
          <a:xfrm>
            <a:off x="459606" y="1498366"/>
            <a:ext cx="10515600" cy="4351338"/>
          </a:xfrm>
        </p:spPr>
        <p:txBody>
          <a:bodyPr/>
          <a:lstStyle/>
          <a:p>
            <a:r>
              <a:rPr lang="en-US" dirty="0"/>
              <a:t>Dysphagia and non cardiac chest pain symptoms are Common </a:t>
            </a:r>
          </a:p>
          <a:p>
            <a:r>
              <a:rPr lang="en-US" dirty="0"/>
              <a:t>Complex problems to unwind</a:t>
            </a:r>
          </a:p>
          <a:p>
            <a:r>
              <a:rPr lang="en-US" dirty="0"/>
              <a:t>Family physicians are the front line</a:t>
            </a:r>
          </a:p>
          <a:p>
            <a:endParaRPr lang="en-US" dirty="0"/>
          </a:p>
          <a:p>
            <a:pPr marL="0" indent="0">
              <a:buNone/>
            </a:pPr>
            <a:endParaRPr lang="en-US" dirty="0"/>
          </a:p>
        </p:txBody>
      </p:sp>
    </p:spTree>
    <p:extLst>
      <p:ext uri="{BB962C8B-B14F-4D97-AF65-F5344CB8AC3E}">
        <p14:creationId xmlns:p14="http://schemas.microsoft.com/office/powerpoint/2010/main" val="396612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2225E-394F-DFFE-DC26-426A25287679}"/>
              </a:ext>
            </a:extLst>
          </p:cNvPr>
          <p:cNvSpPr>
            <a:spLocks noGrp="1"/>
          </p:cNvSpPr>
          <p:nvPr>
            <p:ph type="title"/>
          </p:nvPr>
        </p:nvSpPr>
        <p:spPr>
          <a:xfrm>
            <a:off x="83419" y="273685"/>
            <a:ext cx="12108581" cy="722530"/>
          </a:xfrm>
        </p:spPr>
        <p:txBody>
          <a:bodyPr>
            <a:noAutofit/>
          </a:bodyPr>
          <a:lstStyle/>
          <a:p>
            <a:r>
              <a:rPr lang="en-US" sz="3600" dirty="0"/>
              <a:t>Overlapping Symptoms and Prevalence of Esophageal Disorders</a:t>
            </a:r>
          </a:p>
        </p:txBody>
      </p:sp>
      <p:pic>
        <p:nvPicPr>
          <p:cNvPr id="4" name="Picture 3">
            <a:extLst>
              <a:ext uri="{FF2B5EF4-FFF2-40B4-BE49-F238E27FC236}">
                <a16:creationId xmlns:a16="http://schemas.microsoft.com/office/drawing/2014/main" id="{7CD2BF58-B4C8-DB0E-12BC-5D890587883D}"/>
              </a:ext>
            </a:extLst>
          </p:cNvPr>
          <p:cNvPicPr>
            <a:picLocks noChangeAspect="1"/>
          </p:cNvPicPr>
          <p:nvPr/>
        </p:nvPicPr>
        <p:blipFill rotWithShape="1">
          <a:blip r:embed="rId3"/>
          <a:srcRect l="18000" t="30877" r="41263" b="23228"/>
          <a:stretch/>
        </p:blipFill>
        <p:spPr>
          <a:xfrm>
            <a:off x="1322453" y="1101671"/>
            <a:ext cx="8651511" cy="5482644"/>
          </a:xfrm>
          <a:prstGeom prst="rect">
            <a:avLst/>
          </a:prstGeom>
        </p:spPr>
      </p:pic>
    </p:spTree>
    <p:extLst>
      <p:ext uri="{BB962C8B-B14F-4D97-AF65-F5344CB8AC3E}">
        <p14:creationId xmlns:p14="http://schemas.microsoft.com/office/powerpoint/2010/main" val="27452966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4F587-5774-6E66-7CE2-08982830BB5D}"/>
              </a:ext>
            </a:extLst>
          </p:cNvPr>
          <p:cNvSpPr>
            <a:spLocks noGrp="1"/>
          </p:cNvSpPr>
          <p:nvPr>
            <p:ph type="title"/>
          </p:nvPr>
        </p:nvSpPr>
        <p:spPr>
          <a:xfrm>
            <a:off x="838200" y="365125"/>
            <a:ext cx="10515600" cy="886159"/>
          </a:xfrm>
        </p:spPr>
        <p:txBody>
          <a:bodyPr/>
          <a:lstStyle/>
          <a:p>
            <a:r>
              <a:rPr lang="en-US" dirty="0"/>
              <a:t>Functional Esophageal Disorders</a:t>
            </a:r>
          </a:p>
        </p:txBody>
      </p:sp>
      <p:sp>
        <p:nvSpPr>
          <p:cNvPr id="3" name="Content Placeholder 2">
            <a:extLst>
              <a:ext uri="{FF2B5EF4-FFF2-40B4-BE49-F238E27FC236}">
                <a16:creationId xmlns:a16="http://schemas.microsoft.com/office/drawing/2014/main" id="{6FDF6910-D385-8F2E-3D07-9BC31E6AB3D0}"/>
              </a:ext>
            </a:extLst>
          </p:cNvPr>
          <p:cNvSpPr>
            <a:spLocks noGrp="1"/>
          </p:cNvSpPr>
          <p:nvPr>
            <p:ph idx="1"/>
          </p:nvPr>
        </p:nvSpPr>
        <p:spPr>
          <a:xfrm>
            <a:off x="838200" y="1251284"/>
            <a:ext cx="10515600" cy="4925679"/>
          </a:xfrm>
        </p:spPr>
        <p:txBody>
          <a:bodyPr/>
          <a:lstStyle/>
          <a:p>
            <a:r>
              <a:rPr lang="en-US" dirty="0"/>
              <a:t>Patients with functional esophageal disorders have excellent long-term outcomes: approximately 50% have complete resolution of symptoms, and another 30% improve to some degree over time.</a:t>
            </a:r>
          </a:p>
        </p:txBody>
      </p:sp>
    </p:spTree>
    <p:extLst>
      <p:ext uri="{BB962C8B-B14F-4D97-AF65-F5344CB8AC3E}">
        <p14:creationId xmlns:p14="http://schemas.microsoft.com/office/powerpoint/2010/main" val="2892938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18B1-9864-2091-3449-70D41129C513}"/>
              </a:ext>
            </a:extLst>
          </p:cNvPr>
          <p:cNvSpPr>
            <a:spLocks noGrp="1"/>
          </p:cNvSpPr>
          <p:nvPr>
            <p:ph type="title"/>
          </p:nvPr>
        </p:nvSpPr>
        <p:spPr>
          <a:xfrm>
            <a:off x="276447" y="365126"/>
            <a:ext cx="11490251" cy="1137278"/>
          </a:xfrm>
        </p:spPr>
        <p:txBody>
          <a:bodyPr>
            <a:normAutofit/>
          </a:bodyPr>
          <a:lstStyle/>
          <a:p>
            <a:r>
              <a:rPr lang="en-US" sz="3600" dirty="0"/>
              <a:t>Causes of Oropharyngeal Dysphagia</a:t>
            </a:r>
          </a:p>
        </p:txBody>
      </p:sp>
      <p:sp>
        <p:nvSpPr>
          <p:cNvPr id="3" name="Text Placeholder 2">
            <a:extLst>
              <a:ext uri="{FF2B5EF4-FFF2-40B4-BE49-F238E27FC236}">
                <a16:creationId xmlns:a16="http://schemas.microsoft.com/office/drawing/2014/main" id="{B180DF13-9EC5-9168-15DB-115837A20401}"/>
              </a:ext>
            </a:extLst>
          </p:cNvPr>
          <p:cNvSpPr>
            <a:spLocks noGrp="1"/>
          </p:cNvSpPr>
          <p:nvPr>
            <p:ph type="body" idx="1"/>
          </p:nvPr>
        </p:nvSpPr>
        <p:spPr>
          <a:xfrm>
            <a:off x="276447" y="1690688"/>
            <a:ext cx="3848987" cy="626102"/>
          </a:xfrm>
        </p:spPr>
        <p:txBody>
          <a:bodyPr/>
          <a:lstStyle/>
          <a:p>
            <a:r>
              <a:rPr lang="en-US" dirty="0"/>
              <a:t>Structural</a:t>
            </a:r>
          </a:p>
        </p:txBody>
      </p:sp>
      <p:sp>
        <p:nvSpPr>
          <p:cNvPr id="4" name="Content Placeholder 3">
            <a:extLst>
              <a:ext uri="{FF2B5EF4-FFF2-40B4-BE49-F238E27FC236}">
                <a16:creationId xmlns:a16="http://schemas.microsoft.com/office/drawing/2014/main" id="{1D930288-7EF9-F71F-2E7D-8522D58F9E21}"/>
              </a:ext>
            </a:extLst>
          </p:cNvPr>
          <p:cNvSpPr>
            <a:spLocks noGrp="1"/>
          </p:cNvSpPr>
          <p:nvPr>
            <p:ph sz="half" idx="2"/>
          </p:nvPr>
        </p:nvSpPr>
        <p:spPr>
          <a:xfrm>
            <a:off x="276447" y="2505075"/>
            <a:ext cx="3848986" cy="3684588"/>
          </a:xfrm>
        </p:spPr>
        <p:txBody>
          <a:bodyPr>
            <a:normAutofit fontScale="92500" lnSpcReduction="20000"/>
          </a:bodyPr>
          <a:lstStyle/>
          <a:p>
            <a:r>
              <a:rPr lang="en-US" dirty="0"/>
              <a:t>Tumors/Head Neck Surgery/Radiation</a:t>
            </a:r>
          </a:p>
          <a:p>
            <a:r>
              <a:rPr lang="en-US" dirty="0" err="1"/>
              <a:t>Postcricoid</a:t>
            </a:r>
            <a:r>
              <a:rPr lang="en-US" dirty="0"/>
              <a:t> web, Stenosis, Cricopharyngeal Bar</a:t>
            </a:r>
          </a:p>
          <a:p>
            <a:r>
              <a:rPr lang="en-US" dirty="0"/>
              <a:t>Lateral Pharyngeal Diverticula</a:t>
            </a:r>
          </a:p>
          <a:p>
            <a:r>
              <a:rPr lang="en-US" dirty="0" err="1"/>
              <a:t>Zenker’s</a:t>
            </a:r>
            <a:r>
              <a:rPr lang="en-US" dirty="0"/>
              <a:t> Diverticulum</a:t>
            </a:r>
          </a:p>
          <a:p>
            <a:r>
              <a:rPr lang="en-US" dirty="0"/>
              <a:t>Cervical Osteophytes</a:t>
            </a:r>
          </a:p>
          <a:p>
            <a:endParaRPr lang="en-US" dirty="0"/>
          </a:p>
        </p:txBody>
      </p:sp>
      <p:sp>
        <p:nvSpPr>
          <p:cNvPr id="5" name="Text Placeholder 4">
            <a:extLst>
              <a:ext uri="{FF2B5EF4-FFF2-40B4-BE49-F238E27FC236}">
                <a16:creationId xmlns:a16="http://schemas.microsoft.com/office/drawing/2014/main" id="{3AB6B5C2-F555-CFBD-AE2A-4DC789796A06}"/>
              </a:ext>
            </a:extLst>
          </p:cNvPr>
          <p:cNvSpPr>
            <a:spLocks noGrp="1"/>
          </p:cNvSpPr>
          <p:nvPr>
            <p:ph type="body" sz="quarter" idx="3"/>
          </p:nvPr>
        </p:nvSpPr>
        <p:spPr>
          <a:xfrm>
            <a:off x="4274289" y="1690688"/>
            <a:ext cx="3848986" cy="626102"/>
          </a:xfrm>
        </p:spPr>
        <p:txBody>
          <a:bodyPr/>
          <a:lstStyle/>
          <a:p>
            <a:r>
              <a:rPr lang="en-US" dirty="0"/>
              <a:t>Neurologic/Muscular</a:t>
            </a:r>
          </a:p>
        </p:txBody>
      </p:sp>
      <p:sp>
        <p:nvSpPr>
          <p:cNvPr id="6" name="Content Placeholder 5">
            <a:extLst>
              <a:ext uri="{FF2B5EF4-FFF2-40B4-BE49-F238E27FC236}">
                <a16:creationId xmlns:a16="http://schemas.microsoft.com/office/drawing/2014/main" id="{F68A3D2A-EA36-ADA5-734A-53E2BE9E5A0E}"/>
              </a:ext>
            </a:extLst>
          </p:cNvPr>
          <p:cNvSpPr>
            <a:spLocks noGrp="1"/>
          </p:cNvSpPr>
          <p:nvPr>
            <p:ph sz="quarter" idx="4"/>
          </p:nvPr>
        </p:nvSpPr>
        <p:spPr>
          <a:xfrm>
            <a:off x="4274289" y="2505075"/>
            <a:ext cx="3848986" cy="3684588"/>
          </a:xfrm>
        </p:spPr>
        <p:txBody>
          <a:bodyPr>
            <a:normAutofit fontScale="92500" lnSpcReduction="20000"/>
          </a:bodyPr>
          <a:lstStyle/>
          <a:p>
            <a:r>
              <a:rPr lang="en-US" dirty="0"/>
              <a:t>Stroke</a:t>
            </a:r>
          </a:p>
          <a:p>
            <a:r>
              <a:rPr lang="en-US" dirty="0"/>
              <a:t>Parkinson’s</a:t>
            </a:r>
          </a:p>
          <a:p>
            <a:r>
              <a:rPr lang="en-US" dirty="0"/>
              <a:t>Motor Neuron Disease</a:t>
            </a:r>
          </a:p>
          <a:p>
            <a:r>
              <a:rPr lang="en-US" dirty="0" err="1"/>
              <a:t>Postpolio</a:t>
            </a:r>
            <a:r>
              <a:rPr lang="en-US" dirty="0"/>
              <a:t> Syndrome</a:t>
            </a:r>
          </a:p>
          <a:p>
            <a:r>
              <a:rPr lang="en-US" dirty="0"/>
              <a:t>Myasthenia Gravis</a:t>
            </a:r>
          </a:p>
          <a:p>
            <a:r>
              <a:rPr lang="en-US" dirty="0"/>
              <a:t>Inflammatory Myopathies</a:t>
            </a:r>
          </a:p>
          <a:p>
            <a:r>
              <a:rPr lang="en-US" dirty="0"/>
              <a:t>Toxic and Metabolic, </a:t>
            </a:r>
            <a:r>
              <a:rPr lang="en-US" dirty="0" err="1"/>
              <a:t>Oculopharyngeal</a:t>
            </a:r>
            <a:r>
              <a:rPr lang="en-US" dirty="0"/>
              <a:t> Muscular Dystrophy</a:t>
            </a:r>
          </a:p>
          <a:p>
            <a:endParaRPr lang="en-US" dirty="0"/>
          </a:p>
          <a:p>
            <a:endParaRPr lang="en-US" dirty="0"/>
          </a:p>
        </p:txBody>
      </p:sp>
      <p:sp>
        <p:nvSpPr>
          <p:cNvPr id="10" name="Flowchart: Process 9">
            <a:extLst>
              <a:ext uri="{FF2B5EF4-FFF2-40B4-BE49-F238E27FC236}">
                <a16:creationId xmlns:a16="http://schemas.microsoft.com/office/drawing/2014/main" id="{DF2771C4-4B91-2EF3-5183-4F30235F33E2}"/>
              </a:ext>
            </a:extLst>
          </p:cNvPr>
          <p:cNvSpPr/>
          <p:nvPr/>
        </p:nvSpPr>
        <p:spPr>
          <a:xfrm>
            <a:off x="8272130" y="1700213"/>
            <a:ext cx="3494568" cy="616577"/>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2400" b="1" dirty="0">
                <a:solidFill>
                  <a:schemeClr val="tx1"/>
                </a:solidFill>
              </a:rPr>
              <a:t>Drugs</a:t>
            </a:r>
          </a:p>
        </p:txBody>
      </p:sp>
      <p:sp>
        <p:nvSpPr>
          <p:cNvPr id="11" name="Flowchart: Process 10">
            <a:extLst>
              <a:ext uri="{FF2B5EF4-FFF2-40B4-BE49-F238E27FC236}">
                <a16:creationId xmlns:a16="http://schemas.microsoft.com/office/drawing/2014/main" id="{4A6E294A-DCFF-45BD-B0F9-4A397612736B}"/>
              </a:ext>
            </a:extLst>
          </p:cNvPr>
          <p:cNvSpPr/>
          <p:nvPr/>
        </p:nvSpPr>
        <p:spPr>
          <a:xfrm>
            <a:off x="8272131" y="2505075"/>
            <a:ext cx="3643422" cy="3566116"/>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28600" indent="-228600">
              <a:lnSpc>
                <a:spcPct val="90000"/>
              </a:lnSpc>
              <a:spcBef>
                <a:spcPts val="500"/>
              </a:spcBef>
              <a:buFont typeface="Arial" panose="020B0604020202020204" pitchFamily="34" charset="0"/>
              <a:buChar char="•"/>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Dopamine antagonists: Phenothiazines and Metoclopramide</a:t>
            </a:r>
          </a:p>
          <a:p>
            <a:pPr marL="228600" indent="-228600">
              <a:lnSpc>
                <a:spcPct val="90000"/>
              </a:lnSpc>
              <a:spcBef>
                <a:spcPts val="500"/>
              </a:spcBef>
              <a:buFont typeface="Arial" panose="020B0604020202020204" pitchFamily="34" charset="0"/>
              <a:buChar char="•"/>
              <a:defRPr/>
            </a:pP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mn-cs"/>
              </a:rPr>
              <a:t>Benzodiazapines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 Clonazepam</a:t>
            </a:r>
          </a:p>
          <a:p>
            <a:pPr lvl="1"/>
            <a:r>
              <a:rPr lang="en-US" sz="2600" dirty="0"/>
              <a:t>e </a:t>
            </a:r>
            <a:r>
              <a:rPr lang="en-US" sz="3200" dirty="0"/>
              <a:t>antagonists: phenothiazines and metoclopramide</a:t>
            </a:r>
          </a:p>
          <a:p>
            <a:pPr marL="914400" lvl="1" indent="-457200">
              <a:buFont typeface="Arial" panose="020B0604020202020204" pitchFamily="34" charset="0"/>
              <a:buChar char="•"/>
            </a:pPr>
            <a:r>
              <a:rPr lang="en-US" sz="3200" dirty="0" err="1"/>
              <a:t>Benzodiazapines</a:t>
            </a:r>
            <a:r>
              <a:rPr lang="en-US" sz="3200" dirty="0"/>
              <a:t>: Clonazepam</a:t>
            </a:r>
          </a:p>
        </p:txBody>
      </p:sp>
    </p:spTree>
    <p:extLst>
      <p:ext uri="{BB962C8B-B14F-4D97-AF65-F5344CB8AC3E}">
        <p14:creationId xmlns:p14="http://schemas.microsoft.com/office/powerpoint/2010/main" val="16144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fade">
                                      <p:cBhvr>
                                        <p:cTn id="26" dur="1000"/>
                                        <p:tgtEl>
                                          <p:spTgt spid="4">
                                            <p:txEl>
                                              <p:pRg st="2" end="2"/>
                                            </p:txEl>
                                          </p:spTgt>
                                        </p:tgtEl>
                                      </p:cBhvr>
                                    </p:animEffect>
                                    <p:anim calcmode="lin" valueType="num">
                                      <p:cBhvr>
                                        <p:cTn id="27"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fade">
                                      <p:cBhvr>
                                        <p:cTn id="33" dur="1000"/>
                                        <p:tgtEl>
                                          <p:spTgt spid="4">
                                            <p:txEl>
                                              <p:pRg st="3" end="3"/>
                                            </p:txEl>
                                          </p:spTgt>
                                        </p:tgtEl>
                                      </p:cBhvr>
                                    </p:animEffect>
                                    <p:anim calcmode="lin" valueType="num">
                                      <p:cBhvr>
                                        <p:cTn id="34"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1000"/>
                                        <p:tgtEl>
                                          <p:spTgt spid="4">
                                            <p:txEl>
                                              <p:pRg st="4" end="4"/>
                                            </p:txEl>
                                          </p:spTgt>
                                        </p:tgtEl>
                                      </p:cBhvr>
                                    </p:animEffect>
                                    <p:anim calcmode="lin" valueType="num">
                                      <p:cBhvr>
                                        <p:cTn id="4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fade">
                                      <p:cBhvr>
                                        <p:cTn id="47" dur="500"/>
                                        <p:tgtEl>
                                          <p:spTgt spid="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
                                            <p:txEl>
                                              <p:pRg st="0" end="0"/>
                                            </p:txEl>
                                          </p:spTgt>
                                        </p:tgtEl>
                                        <p:attrNameLst>
                                          <p:attrName>style.visibility</p:attrName>
                                        </p:attrNameLst>
                                      </p:cBhvr>
                                      <p:to>
                                        <p:strVal val="visible"/>
                                      </p:to>
                                    </p:set>
                                    <p:animEffect transition="in" filter="fade">
                                      <p:cBhvr>
                                        <p:cTn id="52" dur="1000"/>
                                        <p:tgtEl>
                                          <p:spTgt spid="6">
                                            <p:txEl>
                                              <p:pRg st="0" end="0"/>
                                            </p:txEl>
                                          </p:spTgt>
                                        </p:tgtEl>
                                      </p:cBhvr>
                                    </p:animEffect>
                                    <p:anim calcmode="lin" valueType="num">
                                      <p:cBhvr>
                                        <p:cTn id="5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5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6">
                                            <p:txEl>
                                              <p:pRg st="1" end="1"/>
                                            </p:txEl>
                                          </p:spTgt>
                                        </p:tgtEl>
                                        <p:attrNameLst>
                                          <p:attrName>style.visibility</p:attrName>
                                        </p:attrNameLst>
                                      </p:cBhvr>
                                      <p:to>
                                        <p:strVal val="visible"/>
                                      </p:to>
                                    </p:set>
                                    <p:animEffect transition="in" filter="fade">
                                      <p:cBhvr>
                                        <p:cTn id="59" dur="1000"/>
                                        <p:tgtEl>
                                          <p:spTgt spid="6">
                                            <p:txEl>
                                              <p:pRg st="1" end="1"/>
                                            </p:txEl>
                                          </p:spTgt>
                                        </p:tgtEl>
                                      </p:cBhvr>
                                    </p:animEffect>
                                    <p:anim calcmode="lin" valueType="num">
                                      <p:cBhvr>
                                        <p:cTn id="6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6">
                                            <p:txEl>
                                              <p:pRg st="2" end="2"/>
                                            </p:txEl>
                                          </p:spTgt>
                                        </p:tgtEl>
                                        <p:attrNameLst>
                                          <p:attrName>style.visibility</p:attrName>
                                        </p:attrNameLst>
                                      </p:cBhvr>
                                      <p:to>
                                        <p:strVal val="visible"/>
                                      </p:to>
                                    </p:set>
                                    <p:animEffect transition="in" filter="fade">
                                      <p:cBhvr>
                                        <p:cTn id="66" dur="1000"/>
                                        <p:tgtEl>
                                          <p:spTgt spid="6">
                                            <p:txEl>
                                              <p:pRg st="2" end="2"/>
                                            </p:txEl>
                                          </p:spTgt>
                                        </p:tgtEl>
                                      </p:cBhvr>
                                    </p:animEffect>
                                    <p:anim calcmode="lin" valueType="num">
                                      <p:cBhvr>
                                        <p:cTn id="6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6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6">
                                            <p:txEl>
                                              <p:pRg st="3" end="3"/>
                                            </p:txEl>
                                          </p:spTgt>
                                        </p:tgtEl>
                                        <p:attrNameLst>
                                          <p:attrName>style.visibility</p:attrName>
                                        </p:attrNameLst>
                                      </p:cBhvr>
                                      <p:to>
                                        <p:strVal val="visible"/>
                                      </p:to>
                                    </p:set>
                                    <p:animEffect transition="in" filter="fade">
                                      <p:cBhvr>
                                        <p:cTn id="73" dur="1000"/>
                                        <p:tgtEl>
                                          <p:spTgt spid="6">
                                            <p:txEl>
                                              <p:pRg st="3" end="3"/>
                                            </p:txEl>
                                          </p:spTgt>
                                        </p:tgtEl>
                                      </p:cBhvr>
                                    </p:animEffect>
                                    <p:anim calcmode="lin" valueType="num">
                                      <p:cBhvr>
                                        <p:cTn id="7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7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6">
                                            <p:txEl>
                                              <p:pRg st="4" end="4"/>
                                            </p:txEl>
                                          </p:spTgt>
                                        </p:tgtEl>
                                        <p:attrNameLst>
                                          <p:attrName>style.visibility</p:attrName>
                                        </p:attrNameLst>
                                      </p:cBhvr>
                                      <p:to>
                                        <p:strVal val="visible"/>
                                      </p:to>
                                    </p:set>
                                    <p:animEffect transition="in" filter="fade">
                                      <p:cBhvr>
                                        <p:cTn id="80" dur="1000"/>
                                        <p:tgtEl>
                                          <p:spTgt spid="6">
                                            <p:txEl>
                                              <p:pRg st="4" end="4"/>
                                            </p:txEl>
                                          </p:spTgt>
                                        </p:tgtEl>
                                      </p:cBhvr>
                                    </p:animEffect>
                                    <p:anim calcmode="lin" valueType="num">
                                      <p:cBhvr>
                                        <p:cTn id="81"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82"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grpId="0" nodeType="clickEffect">
                                  <p:stCondLst>
                                    <p:cond delay="0"/>
                                  </p:stCondLst>
                                  <p:childTnLst>
                                    <p:set>
                                      <p:cBhvr>
                                        <p:cTn id="86" dur="1" fill="hold">
                                          <p:stCondLst>
                                            <p:cond delay="0"/>
                                          </p:stCondLst>
                                        </p:cTn>
                                        <p:tgtEl>
                                          <p:spTgt spid="6">
                                            <p:txEl>
                                              <p:pRg st="5" end="5"/>
                                            </p:txEl>
                                          </p:spTgt>
                                        </p:tgtEl>
                                        <p:attrNameLst>
                                          <p:attrName>style.visibility</p:attrName>
                                        </p:attrNameLst>
                                      </p:cBhvr>
                                      <p:to>
                                        <p:strVal val="visible"/>
                                      </p:to>
                                    </p:set>
                                    <p:animEffect transition="in" filter="fade">
                                      <p:cBhvr>
                                        <p:cTn id="87" dur="1000"/>
                                        <p:tgtEl>
                                          <p:spTgt spid="6">
                                            <p:txEl>
                                              <p:pRg st="5" end="5"/>
                                            </p:txEl>
                                          </p:spTgt>
                                        </p:tgtEl>
                                      </p:cBhvr>
                                    </p:animEffect>
                                    <p:anim calcmode="lin" valueType="num">
                                      <p:cBhvr>
                                        <p:cTn id="88"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89"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6">
                                            <p:txEl>
                                              <p:pRg st="6" end="6"/>
                                            </p:txEl>
                                          </p:spTgt>
                                        </p:tgtEl>
                                        <p:attrNameLst>
                                          <p:attrName>style.visibility</p:attrName>
                                        </p:attrNameLst>
                                      </p:cBhvr>
                                      <p:to>
                                        <p:strVal val="visible"/>
                                      </p:to>
                                    </p:set>
                                    <p:animEffect transition="in" filter="fade">
                                      <p:cBhvr>
                                        <p:cTn id="94" dur="1000"/>
                                        <p:tgtEl>
                                          <p:spTgt spid="6">
                                            <p:txEl>
                                              <p:pRg st="6" end="6"/>
                                            </p:txEl>
                                          </p:spTgt>
                                        </p:tgtEl>
                                      </p:cBhvr>
                                    </p:animEffect>
                                    <p:anim calcmode="lin" valueType="num">
                                      <p:cBhvr>
                                        <p:cTn id="95"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96"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fade">
                                      <p:cBhvr>
                                        <p:cTn id="101" dur="500"/>
                                        <p:tgtEl>
                                          <p:spTgt spid="10"/>
                                        </p:tgtEl>
                                      </p:cBhvr>
                                    </p:animEffect>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11">
                                            <p:txEl>
                                              <p:pRg st="0" end="0"/>
                                            </p:txEl>
                                          </p:spTgt>
                                        </p:tgtEl>
                                        <p:attrNameLst>
                                          <p:attrName>style.visibility</p:attrName>
                                        </p:attrNameLst>
                                      </p:cBhvr>
                                      <p:to>
                                        <p:strVal val="visible"/>
                                      </p:to>
                                    </p:set>
                                    <p:animEffect transition="in" filter="fade">
                                      <p:cBhvr>
                                        <p:cTn id="106" dur="1000"/>
                                        <p:tgtEl>
                                          <p:spTgt spid="11">
                                            <p:txEl>
                                              <p:pRg st="0" end="0"/>
                                            </p:txEl>
                                          </p:spTgt>
                                        </p:tgtEl>
                                      </p:cBhvr>
                                    </p:animEffect>
                                    <p:anim calcmode="lin" valueType="num">
                                      <p:cBhvr>
                                        <p:cTn id="10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08"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42" presetClass="entr" presetSubtype="0" fill="hold" grpId="0" nodeType="clickEffect">
                                  <p:stCondLst>
                                    <p:cond delay="0"/>
                                  </p:stCondLst>
                                  <p:childTnLst>
                                    <p:set>
                                      <p:cBhvr>
                                        <p:cTn id="112" dur="1" fill="hold">
                                          <p:stCondLst>
                                            <p:cond delay="0"/>
                                          </p:stCondLst>
                                        </p:cTn>
                                        <p:tgtEl>
                                          <p:spTgt spid="11">
                                            <p:txEl>
                                              <p:pRg st="1" end="1"/>
                                            </p:txEl>
                                          </p:spTgt>
                                        </p:tgtEl>
                                        <p:attrNameLst>
                                          <p:attrName>style.visibility</p:attrName>
                                        </p:attrNameLst>
                                      </p:cBhvr>
                                      <p:to>
                                        <p:strVal val="visible"/>
                                      </p:to>
                                    </p:set>
                                    <p:animEffect transition="in" filter="fade">
                                      <p:cBhvr>
                                        <p:cTn id="113" dur="1000"/>
                                        <p:tgtEl>
                                          <p:spTgt spid="11">
                                            <p:txEl>
                                              <p:pRg st="1" end="1"/>
                                            </p:txEl>
                                          </p:spTgt>
                                        </p:tgtEl>
                                      </p:cBhvr>
                                    </p:animEffect>
                                    <p:anim calcmode="lin" valueType="num">
                                      <p:cBhvr>
                                        <p:cTn id="114"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15"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11">
                                            <p:txEl>
                                              <p:pRg st="2" end="2"/>
                                            </p:txEl>
                                          </p:spTgt>
                                        </p:tgtEl>
                                        <p:attrNameLst>
                                          <p:attrName>style.visibility</p:attrName>
                                        </p:attrNameLst>
                                      </p:cBhvr>
                                      <p:to>
                                        <p:strVal val="visible"/>
                                      </p:to>
                                    </p:set>
                                    <p:animEffect transition="in" filter="fade">
                                      <p:cBhvr>
                                        <p:cTn id="118" dur="1000"/>
                                        <p:tgtEl>
                                          <p:spTgt spid="11">
                                            <p:txEl>
                                              <p:pRg st="2" end="2"/>
                                            </p:txEl>
                                          </p:spTgt>
                                        </p:tgtEl>
                                      </p:cBhvr>
                                    </p:animEffect>
                                    <p:anim calcmode="lin" valueType="num">
                                      <p:cBhvr>
                                        <p:cTn id="119"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20"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11">
                                            <p:txEl>
                                              <p:pRg st="3" end="3"/>
                                            </p:txEl>
                                          </p:spTgt>
                                        </p:tgtEl>
                                        <p:attrNameLst>
                                          <p:attrName>style.visibility</p:attrName>
                                        </p:attrNameLst>
                                      </p:cBhvr>
                                      <p:to>
                                        <p:strVal val="visible"/>
                                      </p:to>
                                    </p:set>
                                    <p:animEffect transition="in" filter="fade">
                                      <p:cBhvr>
                                        <p:cTn id="123" dur="1000"/>
                                        <p:tgtEl>
                                          <p:spTgt spid="11">
                                            <p:txEl>
                                              <p:pRg st="3" end="3"/>
                                            </p:txEl>
                                          </p:spTgt>
                                        </p:tgtEl>
                                      </p:cBhvr>
                                    </p:animEffect>
                                    <p:anim calcmode="lin" valueType="num">
                                      <p:cBhvr>
                                        <p:cTn id="124"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125"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6" grpId="0" build="p"/>
      <p:bldP spid="10" grpId="0"/>
      <p:bldP spid="1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CE168-1DD9-70C6-C750-CB91489ECEB6}"/>
              </a:ext>
            </a:extLst>
          </p:cNvPr>
          <p:cNvSpPr>
            <a:spLocks noGrp="1"/>
          </p:cNvSpPr>
          <p:nvPr>
            <p:ph type="title"/>
          </p:nvPr>
        </p:nvSpPr>
        <p:spPr>
          <a:xfrm>
            <a:off x="838200" y="365125"/>
            <a:ext cx="10515600" cy="846987"/>
          </a:xfrm>
        </p:spPr>
        <p:txBody>
          <a:bodyPr>
            <a:normAutofit/>
          </a:bodyPr>
          <a:lstStyle/>
          <a:p>
            <a:r>
              <a:rPr lang="en-US" sz="3600" dirty="0"/>
              <a:t>Oropharyngeal Dysphagia Workup</a:t>
            </a:r>
          </a:p>
        </p:txBody>
      </p:sp>
      <p:sp>
        <p:nvSpPr>
          <p:cNvPr id="3" name="TextBox 2">
            <a:extLst>
              <a:ext uri="{FF2B5EF4-FFF2-40B4-BE49-F238E27FC236}">
                <a16:creationId xmlns:a16="http://schemas.microsoft.com/office/drawing/2014/main" id="{0A950DB1-DCB9-EE92-CDBA-D8F46CB41B7F}"/>
              </a:ext>
            </a:extLst>
          </p:cNvPr>
          <p:cNvSpPr txBox="1"/>
          <p:nvPr/>
        </p:nvSpPr>
        <p:spPr>
          <a:xfrm>
            <a:off x="4956489" y="1666531"/>
            <a:ext cx="2279022" cy="523220"/>
          </a:xfrm>
          <a:prstGeom prst="rect">
            <a:avLst/>
          </a:prstGeom>
          <a:solidFill>
            <a:schemeClr val="accent2">
              <a:lumMod val="60000"/>
              <a:lumOff val="40000"/>
            </a:schemeClr>
          </a:solidFill>
        </p:spPr>
        <p:txBody>
          <a:bodyPr wrap="none" rtlCol="0">
            <a:spAutoFit/>
          </a:bodyPr>
          <a:lstStyle/>
          <a:p>
            <a:r>
              <a:rPr lang="en-US" sz="2800" dirty="0"/>
              <a:t>Video swallow</a:t>
            </a:r>
          </a:p>
        </p:txBody>
      </p:sp>
      <p:sp>
        <p:nvSpPr>
          <p:cNvPr id="4" name="TextBox 3">
            <a:extLst>
              <a:ext uri="{FF2B5EF4-FFF2-40B4-BE49-F238E27FC236}">
                <a16:creationId xmlns:a16="http://schemas.microsoft.com/office/drawing/2014/main" id="{9D3C3482-F731-365D-448B-349ECC7BE87B}"/>
              </a:ext>
            </a:extLst>
          </p:cNvPr>
          <p:cNvSpPr txBox="1"/>
          <p:nvPr/>
        </p:nvSpPr>
        <p:spPr>
          <a:xfrm>
            <a:off x="1715387" y="3167390"/>
            <a:ext cx="1616789" cy="523220"/>
          </a:xfrm>
          <a:prstGeom prst="rect">
            <a:avLst/>
          </a:prstGeom>
          <a:solidFill>
            <a:schemeClr val="accent1">
              <a:lumMod val="60000"/>
              <a:lumOff val="40000"/>
            </a:schemeClr>
          </a:solidFill>
        </p:spPr>
        <p:txBody>
          <a:bodyPr wrap="none" rtlCol="0">
            <a:spAutoFit/>
          </a:bodyPr>
          <a:lstStyle/>
          <a:p>
            <a:r>
              <a:rPr lang="en-US" sz="2800" dirty="0"/>
              <a:t>Structural</a:t>
            </a:r>
          </a:p>
        </p:txBody>
      </p:sp>
      <p:sp>
        <p:nvSpPr>
          <p:cNvPr id="5" name="TextBox 4">
            <a:extLst>
              <a:ext uri="{FF2B5EF4-FFF2-40B4-BE49-F238E27FC236}">
                <a16:creationId xmlns:a16="http://schemas.microsoft.com/office/drawing/2014/main" id="{CEFF82C0-F61B-5688-5B01-7396B7AB8A2A}"/>
              </a:ext>
            </a:extLst>
          </p:cNvPr>
          <p:cNvSpPr txBox="1"/>
          <p:nvPr/>
        </p:nvSpPr>
        <p:spPr>
          <a:xfrm>
            <a:off x="8532169" y="3167390"/>
            <a:ext cx="2429511" cy="523220"/>
          </a:xfrm>
          <a:prstGeom prst="rect">
            <a:avLst/>
          </a:prstGeom>
          <a:solidFill>
            <a:schemeClr val="accent6">
              <a:lumMod val="60000"/>
              <a:lumOff val="40000"/>
            </a:schemeClr>
          </a:solidFill>
        </p:spPr>
        <p:txBody>
          <a:bodyPr wrap="none" rtlCol="0">
            <a:spAutoFit/>
          </a:bodyPr>
          <a:lstStyle/>
          <a:p>
            <a:r>
              <a:rPr lang="en-US" sz="2800" dirty="0"/>
              <a:t>Neuromuscular</a:t>
            </a:r>
          </a:p>
        </p:txBody>
      </p:sp>
      <p:sp>
        <p:nvSpPr>
          <p:cNvPr id="6" name="TextBox 5">
            <a:extLst>
              <a:ext uri="{FF2B5EF4-FFF2-40B4-BE49-F238E27FC236}">
                <a16:creationId xmlns:a16="http://schemas.microsoft.com/office/drawing/2014/main" id="{77A9C750-9AAA-734B-7207-C173BAC2E0E1}"/>
              </a:ext>
            </a:extLst>
          </p:cNvPr>
          <p:cNvSpPr txBox="1"/>
          <p:nvPr/>
        </p:nvSpPr>
        <p:spPr>
          <a:xfrm>
            <a:off x="8900056" y="4332974"/>
            <a:ext cx="1693733" cy="523220"/>
          </a:xfrm>
          <a:prstGeom prst="rect">
            <a:avLst/>
          </a:prstGeom>
          <a:solidFill>
            <a:schemeClr val="accent6">
              <a:lumMod val="60000"/>
              <a:lumOff val="40000"/>
            </a:schemeClr>
          </a:solidFill>
        </p:spPr>
        <p:txBody>
          <a:bodyPr wrap="none" rtlCol="0">
            <a:spAutoFit/>
          </a:bodyPr>
          <a:lstStyle/>
          <a:p>
            <a:r>
              <a:rPr lang="en-US" sz="2800" dirty="0"/>
              <a:t>Neurology</a:t>
            </a:r>
          </a:p>
        </p:txBody>
      </p:sp>
      <p:sp>
        <p:nvSpPr>
          <p:cNvPr id="7" name="TextBox 6">
            <a:extLst>
              <a:ext uri="{FF2B5EF4-FFF2-40B4-BE49-F238E27FC236}">
                <a16:creationId xmlns:a16="http://schemas.microsoft.com/office/drawing/2014/main" id="{C0B08847-19E2-E3AA-1B7A-9098317662D9}"/>
              </a:ext>
            </a:extLst>
          </p:cNvPr>
          <p:cNvSpPr txBox="1"/>
          <p:nvPr/>
        </p:nvSpPr>
        <p:spPr>
          <a:xfrm>
            <a:off x="8364877" y="5384278"/>
            <a:ext cx="2764090" cy="523220"/>
          </a:xfrm>
          <a:prstGeom prst="rect">
            <a:avLst/>
          </a:prstGeom>
          <a:solidFill>
            <a:schemeClr val="accent6">
              <a:lumMod val="60000"/>
              <a:lumOff val="40000"/>
            </a:schemeClr>
          </a:solidFill>
        </p:spPr>
        <p:txBody>
          <a:bodyPr wrap="none" rtlCol="0">
            <a:spAutoFit/>
          </a:bodyPr>
          <a:lstStyle/>
          <a:p>
            <a:r>
              <a:rPr lang="en-US" sz="2800" dirty="0"/>
              <a:t>Speech Pathology</a:t>
            </a:r>
          </a:p>
        </p:txBody>
      </p:sp>
      <p:sp>
        <p:nvSpPr>
          <p:cNvPr id="8" name="TextBox 7">
            <a:extLst>
              <a:ext uri="{FF2B5EF4-FFF2-40B4-BE49-F238E27FC236}">
                <a16:creationId xmlns:a16="http://schemas.microsoft.com/office/drawing/2014/main" id="{B0DF7BD8-390B-CD2D-7B14-922D14F05BA3}"/>
              </a:ext>
            </a:extLst>
          </p:cNvPr>
          <p:cNvSpPr txBox="1"/>
          <p:nvPr/>
        </p:nvSpPr>
        <p:spPr>
          <a:xfrm>
            <a:off x="2140501" y="4332974"/>
            <a:ext cx="766557" cy="523220"/>
          </a:xfrm>
          <a:prstGeom prst="rect">
            <a:avLst/>
          </a:prstGeom>
          <a:solidFill>
            <a:schemeClr val="accent1">
              <a:lumMod val="60000"/>
              <a:lumOff val="40000"/>
            </a:schemeClr>
          </a:solidFill>
        </p:spPr>
        <p:txBody>
          <a:bodyPr wrap="none" rtlCol="0">
            <a:spAutoFit/>
          </a:bodyPr>
          <a:lstStyle/>
          <a:p>
            <a:r>
              <a:rPr lang="en-US" sz="2800" dirty="0"/>
              <a:t>ENT</a:t>
            </a:r>
          </a:p>
        </p:txBody>
      </p:sp>
      <p:cxnSp>
        <p:nvCxnSpPr>
          <p:cNvPr id="10" name="Straight Arrow Connector 9">
            <a:extLst>
              <a:ext uri="{FF2B5EF4-FFF2-40B4-BE49-F238E27FC236}">
                <a16:creationId xmlns:a16="http://schemas.microsoft.com/office/drawing/2014/main" id="{D640D46E-F544-DD16-C6CB-90D38EF5D698}"/>
              </a:ext>
            </a:extLst>
          </p:cNvPr>
          <p:cNvCxnSpPr>
            <a:cxnSpLocks/>
          </p:cNvCxnSpPr>
          <p:nvPr/>
        </p:nvCxnSpPr>
        <p:spPr>
          <a:xfrm flipH="1">
            <a:off x="3455580" y="2328530"/>
            <a:ext cx="1275908" cy="7484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654B27B3-EBCE-21DC-E5CD-C404D3D8B15A}"/>
              </a:ext>
            </a:extLst>
          </p:cNvPr>
          <p:cNvCxnSpPr>
            <a:cxnSpLocks/>
          </p:cNvCxnSpPr>
          <p:nvPr/>
        </p:nvCxnSpPr>
        <p:spPr>
          <a:xfrm>
            <a:off x="7368363" y="2328529"/>
            <a:ext cx="1013636" cy="7484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C1B7EC8-8684-5D54-30CB-40370143034C}"/>
              </a:ext>
            </a:extLst>
          </p:cNvPr>
          <p:cNvCxnSpPr>
            <a:cxnSpLocks/>
          </p:cNvCxnSpPr>
          <p:nvPr/>
        </p:nvCxnSpPr>
        <p:spPr>
          <a:xfrm>
            <a:off x="2523780" y="3842557"/>
            <a:ext cx="0" cy="3384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BB7423F-7457-6C8A-911A-41B19EE3E77E}"/>
              </a:ext>
            </a:extLst>
          </p:cNvPr>
          <p:cNvCxnSpPr>
            <a:cxnSpLocks/>
          </p:cNvCxnSpPr>
          <p:nvPr/>
        </p:nvCxnSpPr>
        <p:spPr>
          <a:xfrm>
            <a:off x="9743697" y="3842557"/>
            <a:ext cx="0" cy="33847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Multiplication Sign 20">
            <a:extLst>
              <a:ext uri="{FF2B5EF4-FFF2-40B4-BE49-F238E27FC236}">
                <a16:creationId xmlns:a16="http://schemas.microsoft.com/office/drawing/2014/main" id="{CFF0C842-90A8-32A2-1F26-0C685B382EC4}"/>
              </a:ext>
            </a:extLst>
          </p:cNvPr>
          <p:cNvSpPr/>
          <p:nvPr/>
        </p:nvSpPr>
        <p:spPr>
          <a:xfrm rot="18946301">
            <a:off x="9578892" y="4996806"/>
            <a:ext cx="329609" cy="317515"/>
          </a:xfrm>
          <a:prstGeom prst="mathMultiply">
            <a:avLst>
              <a:gd name="adj1" fmla="val 3753"/>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endParaRPr>
          </a:p>
        </p:txBody>
      </p:sp>
    </p:spTree>
    <p:extLst>
      <p:ext uri="{BB962C8B-B14F-4D97-AF65-F5344CB8AC3E}">
        <p14:creationId xmlns:p14="http://schemas.microsoft.com/office/powerpoint/2010/main" val="34329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fade">
                                      <p:cBhvr>
                                        <p:cTn id="44" dur="500"/>
                                        <p:tgtEl>
                                          <p:spTgt spid="6"/>
                                        </p:tgtEl>
                                      </p:cBhvr>
                                    </p:animEffec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8045</TotalTime>
  <Words>5465</Words>
  <Application>Microsoft Office PowerPoint</Application>
  <PresentationFormat>Widescreen</PresentationFormat>
  <Paragraphs>403</Paragraphs>
  <Slides>28</Slides>
  <Notes>20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helvetica</vt:lpstr>
      <vt:lpstr>Office Theme</vt:lpstr>
      <vt:lpstr>A Practical Guide For the Diagnosis and Treatment of Dysphagia and  Esophageal Motility Disorders</vt:lpstr>
      <vt:lpstr>Disclosure</vt:lpstr>
      <vt:lpstr>The Ice Breaker</vt:lpstr>
      <vt:lpstr>Objectives</vt:lpstr>
      <vt:lpstr>Why is Understanding Dysphagia and Esophageal Motility Disorders Important?</vt:lpstr>
      <vt:lpstr>Overlapping Symptoms and Prevalence of Esophageal Disorders</vt:lpstr>
      <vt:lpstr>Functional Esophageal Disorders</vt:lpstr>
      <vt:lpstr>Causes of Oropharyngeal Dysphagia</vt:lpstr>
      <vt:lpstr>Oropharyngeal Dysphagia Workup</vt:lpstr>
      <vt:lpstr>What Does Normal Esophageal Motility Look Like ?</vt:lpstr>
      <vt:lpstr>Symptoms Associated with Esophageal Motility Disorders: What is My Patient Trying to Tell Me? </vt:lpstr>
      <vt:lpstr>Common Tests to Evaluate Dysphagia and Esophageal Motility </vt:lpstr>
      <vt:lpstr>High Resolution Manometry (HRM): Normal Esophageal Study</vt:lpstr>
      <vt:lpstr>Chicago Classification v3.0 Hierarchical Analysis </vt:lpstr>
      <vt:lpstr>Disorders of Esophagogastric Junction (EGJ) Outflow Obstruction</vt:lpstr>
      <vt:lpstr>Peroral Endoscopic Myotomy (POEM)</vt:lpstr>
      <vt:lpstr>Major Disorders of Esophageal Motility</vt:lpstr>
      <vt:lpstr>Minor Disorders of Esophageal Motility:  Hypomotility</vt:lpstr>
      <vt:lpstr>Treatment Algorithm for Major Disorder of Esophageal Motility: Hypercontractile Esophagus to Absent Contractility</vt:lpstr>
      <vt:lpstr>Neuromodulators and Smooth Muscle Relaxers</vt:lpstr>
      <vt:lpstr> Lifestyle Modifications</vt:lpstr>
      <vt:lpstr>Connective Tissue Disorders Sjogren’s syndrome and Systemic Sclerosis</vt:lpstr>
      <vt:lpstr>Eosinophilic Esophagitis</vt:lpstr>
      <vt:lpstr>Opioid-Induced Esophageal Dysfunction</vt:lpstr>
      <vt:lpstr>Postsurgical Esophageal Motility Disorders</vt:lpstr>
      <vt:lpstr>Tips and Tricks</vt:lpstr>
      <vt:lpstr>Summary</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Practical Guide For the Diagnosis and Treatment of Dysphagia and  Esophageal Motility Disorders</dc:title>
  <dc:creator>chris reising</dc:creator>
  <cp:lastModifiedBy>Sam Pener</cp:lastModifiedBy>
  <cp:revision>10</cp:revision>
  <dcterms:created xsi:type="dcterms:W3CDTF">2023-10-29T00:33:00Z</dcterms:created>
  <dcterms:modified xsi:type="dcterms:W3CDTF">2023-11-03T16:40:21Z</dcterms:modified>
</cp:coreProperties>
</file>