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4"/>
  </p:sldMasterIdLst>
  <p:notesMasterIdLst>
    <p:notesMasterId r:id="rId37"/>
  </p:notesMasterIdLst>
  <p:sldIdLst>
    <p:sldId id="256" r:id="rId5"/>
    <p:sldId id="257" r:id="rId6"/>
    <p:sldId id="281" r:id="rId7"/>
    <p:sldId id="258" r:id="rId8"/>
    <p:sldId id="259" r:id="rId9"/>
    <p:sldId id="260" r:id="rId10"/>
    <p:sldId id="269" r:id="rId11"/>
    <p:sldId id="262" r:id="rId12"/>
    <p:sldId id="263" r:id="rId13"/>
    <p:sldId id="261" r:id="rId14"/>
    <p:sldId id="264" r:id="rId15"/>
    <p:sldId id="283" r:id="rId16"/>
    <p:sldId id="284" r:id="rId17"/>
    <p:sldId id="285" r:id="rId18"/>
    <p:sldId id="286" r:id="rId19"/>
    <p:sldId id="267" r:id="rId20"/>
    <p:sldId id="287" r:id="rId21"/>
    <p:sldId id="270" r:id="rId22"/>
    <p:sldId id="288" r:id="rId23"/>
    <p:sldId id="271" r:id="rId24"/>
    <p:sldId id="274" r:id="rId25"/>
    <p:sldId id="280" r:id="rId26"/>
    <p:sldId id="265" r:id="rId27"/>
    <p:sldId id="266" r:id="rId28"/>
    <p:sldId id="289" r:id="rId29"/>
    <p:sldId id="272" r:id="rId30"/>
    <p:sldId id="275" r:id="rId31"/>
    <p:sldId id="276" r:id="rId32"/>
    <p:sldId id="268" r:id="rId33"/>
    <p:sldId id="273" r:id="rId34"/>
    <p:sldId id="277" r:id="rId35"/>
    <p:sldId id="27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D6D6B0-E8BF-46FD-999E-2CC98BDF867D}" v="158" dt="2023-11-01T21:56:22.0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90" autoAdjust="0"/>
    <p:restoredTop sz="94660"/>
  </p:normalViewPr>
  <p:slideViewPr>
    <p:cSldViewPr snapToGrid="0">
      <p:cViewPr varScale="1">
        <p:scale>
          <a:sx n="86" d="100"/>
          <a:sy n="86" d="100"/>
        </p:scale>
        <p:origin x="8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B7B35B-B30D-41D4-88FF-3B99002F97D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7E8D505-AE01-46B6-A401-5C8EEAC92CCE}">
      <dgm:prSet/>
      <dgm:spPr/>
      <dgm:t>
        <a:bodyPr/>
        <a:lstStyle/>
        <a:p>
          <a:r>
            <a:rPr lang="en-US" dirty="0"/>
            <a:t>Make your patients love you and get the benefits they deserve</a:t>
          </a:r>
        </a:p>
      </dgm:t>
    </dgm:pt>
    <dgm:pt modelId="{1D1C28BE-604E-4FFA-827A-D156C1EC9634}" type="parTrans" cxnId="{DDA65F42-E1B2-4817-84BE-D73136841210}">
      <dgm:prSet/>
      <dgm:spPr/>
      <dgm:t>
        <a:bodyPr/>
        <a:lstStyle/>
        <a:p>
          <a:endParaRPr lang="en-US"/>
        </a:p>
      </dgm:t>
    </dgm:pt>
    <dgm:pt modelId="{6135E207-01DE-44E4-9514-23A7B38AF620}" type="sibTrans" cxnId="{DDA65F42-E1B2-4817-84BE-D73136841210}">
      <dgm:prSet/>
      <dgm:spPr/>
      <dgm:t>
        <a:bodyPr/>
        <a:lstStyle/>
        <a:p>
          <a:endParaRPr lang="en-US"/>
        </a:p>
      </dgm:t>
    </dgm:pt>
    <dgm:pt modelId="{22E1CBC3-C290-4E56-B11E-6CCEEA954E45}">
      <dgm:prSet/>
      <dgm:spPr/>
      <dgm:t>
        <a:bodyPr/>
        <a:lstStyle/>
        <a:p>
          <a:r>
            <a:rPr lang="en-US"/>
            <a:t>33</a:t>
          </a:r>
        </a:p>
      </dgm:t>
    </dgm:pt>
    <dgm:pt modelId="{E2737F00-EDC4-47CF-A72A-1F93444B924F}" type="parTrans" cxnId="{6F9C4B2B-8BCC-4F8B-BF40-23B9E15CC3BB}">
      <dgm:prSet/>
      <dgm:spPr/>
      <dgm:t>
        <a:bodyPr/>
        <a:lstStyle/>
        <a:p>
          <a:endParaRPr lang="en-US"/>
        </a:p>
      </dgm:t>
    </dgm:pt>
    <dgm:pt modelId="{F25991B1-02C4-4F9E-9808-8DA1D19F8BCD}" type="sibTrans" cxnId="{6F9C4B2B-8BCC-4F8B-BF40-23B9E15CC3BB}">
      <dgm:prSet/>
      <dgm:spPr/>
      <dgm:t>
        <a:bodyPr/>
        <a:lstStyle/>
        <a:p>
          <a:endParaRPr lang="en-US"/>
        </a:p>
      </dgm:t>
    </dgm:pt>
    <dgm:pt modelId="{EDD4DED0-BC73-4A6E-9907-9A091AEF278F}">
      <dgm:prSet/>
      <dgm:spPr/>
      <dgm:t>
        <a:bodyPr/>
        <a:lstStyle/>
        <a:p>
          <a:r>
            <a:rPr lang="en-US"/>
            <a:t>PT</a:t>
          </a:r>
        </a:p>
      </dgm:t>
    </dgm:pt>
    <dgm:pt modelId="{AEDEDA47-A4AC-4DE4-97EE-85EA814C4521}" type="parTrans" cxnId="{00CDF71F-D8F0-4EC1-9614-FBBC3FD3B07A}">
      <dgm:prSet/>
      <dgm:spPr/>
      <dgm:t>
        <a:bodyPr/>
        <a:lstStyle/>
        <a:p>
          <a:endParaRPr lang="en-US"/>
        </a:p>
      </dgm:t>
    </dgm:pt>
    <dgm:pt modelId="{A8C24D45-27E7-48C7-969D-90138513C64B}" type="sibTrans" cxnId="{00CDF71F-D8F0-4EC1-9614-FBBC3FD3B07A}">
      <dgm:prSet/>
      <dgm:spPr/>
      <dgm:t>
        <a:bodyPr/>
        <a:lstStyle/>
        <a:p>
          <a:endParaRPr lang="en-US"/>
        </a:p>
      </dgm:t>
    </dgm:pt>
    <dgm:pt modelId="{C8C1E37D-48D3-4F49-8AD4-E8238F45A8FB}">
      <dgm:prSet/>
      <dgm:spPr/>
      <dgm:t>
        <a:bodyPr/>
        <a:lstStyle/>
        <a:p>
          <a:r>
            <a:rPr lang="en-US"/>
            <a:t>51</a:t>
          </a:r>
        </a:p>
      </dgm:t>
    </dgm:pt>
    <dgm:pt modelId="{27818265-4C18-4A6F-9C93-490D16853882}" type="parTrans" cxnId="{8B010437-BAA2-43E7-9204-5A4580C88476}">
      <dgm:prSet/>
      <dgm:spPr/>
      <dgm:t>
        <a:bodyPr/>
        <a:lstStyle/>
        <a:p>
          <a:endParaRPr lang="en-US"/>
        </a:p>
      </dgm:t>
    </dgm:pt>
    <dgm:pt modelId="{F308A17A-A81E-4187-9D65-42405071372D}" type="sibTrans" cxnId="{8B010437-BAA2-43E7-9204-5A4580C88476}">
      <dgm:prSet/>
      <dgm:spPr/>
      <dgm:t>
        <a:bodyPr/>
        <a:lstStyle/>
        <a:p>
          <a:endParaRPr lang="en-US"/>
        </a:p>
      </dgm:t>
    </dgm:pt>
    <dgm:pt modelId="{0300CD8F-E8EE-4139-8626-D5041A9A124E}">
      <dgm:prSet/>
      <dgm:spPr/>
      <dgm:t>
        <a:bodyPr/>
        <a:lstStyle/>
        <a:p>
          <a:r>
            <a:rPr lang="en-US"/>
            <a:t>53</a:t>
          </a:r>
        </a:p>
      </dgm:t>
    </dgm:pt>
    <dgm:pt modelId="{A05433AC-ACCC-495F-B4D7-3CEB0A719ACA}" type="parTrans" cxnId="{8D564B0E-D7D0-49FE-873E-234FDDE2F5A9}">
      <dgm:prSet/>
      <dgm:spPr/>
      <dgm:t>
        <a:bodyPr/>
        <a:lstStyle/>
        <a:p>
          <a:endParaRPr lang="en-US"/>
        </a:p>
      </dgm:t>
    </dgm:pt>
    <dgm:pt modelId="{F383B36D-750E-491A-B6AA-81859DB6FE36}" type="sibTrans" cxnId="{8D564B0E-D7D0-49FE-873E-234FDDE2F5A9}">
      <dgm:prSet/>
      <dgm:spPr/>
      <dgm:t>
        <a:bodyPr/>
        <a:lstStyle/>
        <a:p>
          <a:endParaRPr lang="en-US"/>
        </a:p>
      </dgm:t>
    </dgm:pt>
    <dgm:pt modelId="{3E8A8C01-960C-4D36-883D-DBB9BD7F398A}">
      <dgm:prSet/>
      <dgm:spPr/>
      <dgm:t>
        <a:bodyPr/>
        <a:lstStyle/>
        <a:p>
          <a:r>
            <a:rPr lang="en-US"/>
            <a:t>59</a:t>
          </a:r>
        </a:p>
      </dgm:t>
    </dgm:pt>
    <dgm:pt modelId="{8A9D899D-DC49-4D0D-BEF5-2140DCB232D8}" type="parTrans" cxnId="{7FDC6544-5243-41D3-910D-086714A23889}">
      <dgm:prSet/>
      <dgm:spPr/>
      <dgm:t>
        <a:bodyPr/>
        <a:lstStyle/>
        <a:p>
          <a:endParaRPr lang="en-US"/>
        </a:p>
      </dgm:t>
    </dgm:pt>
    <dgm:pt modelId="{E184D16A-8AD9-41EE-86E4-C12490674963}" type="sibTrans" cxnId="{7FDC6544-5243-41D3-910D-086714A23889}">
      <dgm:prSet/>
      <dgm:spPr/>
      <dgm:t>
        <a:bodyPr/>
        <a:lstStyle/>
        <a:p>
          <a:endParaRPr lang="en-US"/>
        </a:p>
      </dgm:t>
    </dgm:pt>
    <dgm:pt modelId="{4DE7C15C-7710-48AC-BFE9-F4519C1EA3CA}">
      <dgm:prSet/>
      <dgm:spPr/>
      <dgm:t>
        <a:bodyPr/>
        <a:lstStyle/>
        <a:p>
          <a:r>
            <a:rPr lang="en-US"/>
            <a:t>KX</a:t>
          </a:r>
        </a:p>
      </dgm:t>
    </dgm:pt>
    <dgm:pt modelId="{825D7B8D-60DC-4819-A94D-DBCB7C8704FE}" type="parTrans" cxnId="{822CF4F9-8FF5-4E32-A0AC-04737CFBC9EB}">
      <dgm:prSet/>
      <dgm:spPr/>
      <dgm:t>
        <a:bodyPr/>
        <a:lstStyle/>
        <a:p>
          <a:endParaRPr lang="en-US"/>
        </a:p>
      </dgm:t>
    </dgm:pt>
    <dgm:pt modelId="{C9301E07-8FB7-440B-9EDF-0EC54DF7E093}" type="sibTrans" cxnId="{822CF4F9-8FF5-4E32-A0AC-04737CFBC9EB}">
      <dgm:prSet/>
      <dgm:spPr/>
      <dgm:t>
        <a:bodyPr/>
        <a:lstStyle/>
        <a:p>
          <a:endParaRPr lang="en-US"/>
        </a:p>
      </dgm:t>
    </dgm:pt>
    <dgm:pt modelId="{A11130E4-035F-4395-81F7-2D06FC3B06C5}" type="pres">
      <dgm:prSet presAssocID="{08B7B35B-B30D-41D4-88FF-3B99002F97DB}" presName="compositeShape" presStyleCnt="0">
        <dgm:presLayoutVars>
          <dgm:chMax val="7"/>
          <dgm:dir/>
          <dgm:resizeHandles val="exact"/>
        </dgm:presLayoutVars>
      </dgm:prSet>
      <dgm:spPr/>
    </dgm:pt>
    <dgm:pt modelId="{C6239955-4946-47D9-AD3C-B2CFDD3614F6}" type="pres">
      <dgm:prSet presAssocID="{37E8D505-AE01-46B6-A401-5C8EEAC92CCE}" presName="circ1" presStyleLbl="vennNode1" presStyleIdx="0" presStyleCnt="7"/>
      <dgm:spPr/>
    </dgm:pt>
    <dgm:pt modelId="{9F326D2D-E9C0-456D-8E1D-84B0B10A47CF}" type="pres">
      <dgm:prSet presAssocID="{37E8D505-AE01-46B6-A401-5C8EEAC92CCE}" presName="circ1Tx" presStyleLbl="revTx" presStyleIdx="0" presStyleCnt="0" custScaleX="411582">
        <dgm:presLayoutVars>
          <dgm:chMax val="0"/>
          <dgm:chPref val="0"/>
          <dgm:bulletEnabled val="1"/>
        </dgm:presLayoutVars>
      </dgm:prSet>
      <dgm:spPr/>
    </dgm:pt>
    <dgm:pt modelId="{FDFBAD7E-573A-4D5B-AC51-47A00B223CBD}" type="pres">
      <dgm:prSet presAssocID="{22E1CBC3-C290-4E56-B11E-6CCEEA954E45}" presName="circ2" presStyleLbl="vennNode1" presStyleIdx="1" presStyleCnt="7"/>
      <dgm:spPr/>
    </dgm:pt>
    <dgm:pt modelId="{21247EB9-2E11-4B3E-AF5C-434566B513C9}" type="pres">
      <dgm:prSet presAssocID="{22E1CBC3-C290-4E56-B11E-6CCEEA954E45}" presName="circ2Tx" presStyleLbl="revTx" presStyleIdx="0" presStyleCnt="0">
        <dgm:presLayoutVars>
          <dgm:chMax val="0"/>
          <dgm:chPref val="0"/>
          <dgm:bulletEnabled val="1"/>
        </dgm:presLayoutVars>
      </dgm:prSet>
      <dgm:spPr/>
    </dgm:pt>
    <dgm:pt modelId="{56D20BFF-26A4-49D2-A351-AF7D33919C9B}" type="pres">
      <dgm:prSet presAssocID="{EDD4DED0-BC73-4A6E-9907-9A091AEF278F}" presName="circ3" presStyleLbl="vennNode1" presStyleIdx="2" presStyleCnt="7"/>
      <dgm:spPr/>
    </dgm:pt>
    <dgm:pt modelId="{7301532A-E471-4CDE-B072-7C29243F1AD2}" type="pres">
      <dgm:prSet presAssocID="{EDD4DED0-BC73-4A6E-9907-9A091AEF278F}" presName="circ3Tx" presStyleLbl="revTx" presStyleIdx="0" presStyleCnt="0">
        <dgm:presLayoutVars>
          <dgm:chMax val="0"/>
          <dgm:chPref val="0"/>
          <dgm:bulletEnabled val="1"/>
        </dgm:presLayoutVars>
      </dgm:prSet>
      <dgm:spPr/>
    </dgm:pt>
    <dgm:pt modelId="{1DF8B079-8E6F-4F93-8DF0-07EB0EAB0E5F}" type="pres">
      <dgm:prSet presAssocID="{C8C1E37D-48D3-4F49-8AD4-E8238F45A8FB}" presName="circ4" presStyleLbl="vennNode1" presStyleIdx="3" presStyleCnt="7"/>
      <dgm:spPr/>
    </dgm:pt>
    <dgm:pt modelId="{72400794-4CEE-4E84-A980-3C2565A5AD29}" type="pres">
      <dgm:prSet presAssocID="{C8C1E37D-48D3-4F49-8AD4-E8238F45A8FB}" presName="circ4Tx" presStyleLbl="revTx" presStyleIdx="0" presStyleCnt="0">
        <dgm:presLayoutVars>
          <dgm:chMax val="0"/>
          <dgm:chPref val="0"/>
          <dgm:bulletEnabled val="1"/>
        </dgm:presLayoutVars>
      </dgm:prSet>
      <dgm:spPr/>
    </dgm:pt>
    <dgm:pt modelId="{BD1311C5-5C54-40CC-B1F1-ED05E50B710F}" type="pres">
      <dgm:prSet presAssocID="{0300CD8F-E8EE-4139-8626-D5041A9A124E}" presName="circ5" presStyleLbl="vennNode1" presStyleIdx="4" presStyleCnt="7"/>
      <dgm:spPr/>
    </dgm:pt>
    <dgm:pt modelId="{789EE5D4-E273-4C3C-BBEA-43B627812479}" type="pres">
      <dgm:prSet presAssocID="{0300CD8F-E8EE-4139-8626-D5041A9A124E}" presName="circ5Tx" presStyleLbl="revTx" presStyleIdx="0" presStyleCnt="0">
        <dgm:presLayoutVars>
          <dgm:chMax val="0"/>
          <dgm:chPref val="0"/>
          <dgm:bulletEnabled val="1"/>
        </dgm:presLayoutVars>
      </dgm:prSet>
      <dgm:spPr/>
    </dgm:pt>
    <dgm:pt modelId="{C592F547-240F-4075-9DE3-C00C3ACC76C4}" type="pres">
      <dgm:prSet presAssocID="{3E8A8C01-960C-4D36-883D-DBB9BD7F398A}" presName="circ6" presStyleLbl="vennNode1" presStyleIdx="5" presStyleCnt="7"/>
      <dgm:spPr/>
    </dgm:pt>
    <dgm:pt modelId="{E7ADDF3C-5197-4BAB-89A3-1F61B8320D1B}" type="pres">
      <dgm:prSet presAssocID="{3E8A8C01-960C-4D36-883D-DBB9BD7F398A}" presName="circ6Tx" presStyleLbl="revTx" presStyleIdx="0" presStyleCnt="0">
        <dgm:presLayoutVars>
          <dgm:chMax val="0"/>
          <dgm:chPref val="0"/>
          <dgm:bulletEnabled val="1"/>
        </dgm:presLayoutVars>
      </dgm:prSet>
      <dgm:spPr/>
    </dgm:pt>
    <dgm:pt modelId="{8F9ACE4A-CFD6-498A-B034-DBEE57E83BDA}" type="pres">
      <dgm:prSet presAssocID="{4DE7C15C-7710-48AC-BFE9-F4519C1EA3CA}" presName="circ7" presStyleLbl="vennNode1" presStyleIdx="6" presStyleCnt="7"/>
      <dgm:spPr/>
    </dgm:pt>
    <dgm:pt modelId="{314D21AA-AC16-415D-A7A1-457C2D6F7A46}" type="pres">
      <dgm:prSet presAssocID="{4DE7C15C-7710-48AC-BFE9-F4519C1EA3CA}" presName="circ7Tx" presStyleLbl="revTx" presStyleIdx="0" presStyleCnt="0">
        <dgm:presLayoutVars>
          <dgm:chMax val="0"/>
          <dgm:chPref val="0"/>
          <dgm:bulletEnabled val="1"/>
        </dgm:presLayoutVars>
      </dgm:prSet>
      <dgm:spPr/>
    </dgm:pt>
  </dgm:ptLst>
  <dgm:cxnLst>
    <dgm:cxn modelId="{8D564B0E-D7D0-49FE-873E-234FDDE2F5A9}" srcId="{08B7B35B-B30D-41D4-88FF-3B99002F97DB}" destId="{0300CD8F-E8EE-4139-8626-D5041A9A124E}" srcOrd="4" destOrd="0" parTransId="{A05433AC-ACCC-495F-B4D7-3CEB0A719ACA}" sibTransId="{F383B36D-750E-491A-B6AA-81859DB6FE36}"/>
    <dgm:cxn modelId="{E9098817-CEFC-4E1C-A760-2D18A35F5F1E}" type="presOf" srcId="{3E8A8C01-960C-4D36-883D-DBB9BD7F398A}" destId="{E7ADDF3C-5197-4BAB-89A3-1F61B8320D1B}" srcOrd="0" destOrd="0" presId="urn:microsoft.com/office/officeart/2005/8/layout/venn1"/>
    <dgm:cxn modelId="{CD115B1C-E5AB-4B73-9694-AA4EA5DAA04E}" type="presOf" srcId="{0300CD8F-E8EE-4139-8626-D5041A9A124E}" destId="{789EE5D4-E273-4C3C-BBEA-43B627812479}" srcOrd="0" destOrd="0" presId="urn:microsoft.com/office/officeart/2005/8/layout/venn1"/>
    <dgm:cxn modelId="{00CDF71F-D8F0-4EC1-9614-FBBC3FD3B07A}" srcId="{08B7B35B-B30D-41D4-88FF-3B99002F97DB}" destId="{EDD4DED0-BC73-4A6E-9907-9A091AEF278F}" srcOrd="2" destOrd="0" parTransId="{AEDEDA47-A4AC-4DE4-97EE-85EA814C4521}" sibTransId="{A8C24D45-27E7-48C7-969D-90138513C64B}"/>
    <dgm:cxn modelId="{26FDC722-B9F6-47DC-92AD-04F90B7DBEBD}" type="presOf" srcId="{08B7B35B-B30D-41D4-88FF-3B99002F97DB}" destId="{A11130E4-035F-4395-81F7-2D06FC3B06C5}" srcOrd="0" destOrd="0" presId="urn:microsoft.com/office/officeart/2005/8/layout/venn1"/>
    <dgm:cxn modelId="{6F9C4B2B-8BCC-4F8B-BF40-23B9E15CC3BB}" srcId="{08B7B35B-B30D-41D4-88FF-3B99002F97DB}" destId="{22E1CBC3-C290-4E56-B11E-6CCEEA954E45}" srcOrd="1" destOrd="0" parTransId="{E2737F00-EDC4-47CF-A72A-1F93444B924F}" sibTransId="{F25991B1-02C4-4F9E-9808-8DA1D19F8BCD}"/>
    <dgm:cxn modelId="{8B010437-BAA2-43E7-9204-5A4580C88476}" srcId="{08B7B35B-B30D-41D4-88FF-3B99002F97DB}" destId="{C8C1E37D-48D3-4F49-8AD4-E8238F45A8FB}" srcOrd="3" destOrd="0" parTransId="{27818265-4C18-4A6F-9C93-490D16853882}" sibTransId="{F308A17A-A81E-4187-9D65-42405071372D}"/>
    <dgm:cxn modelId="{26240741-6DD2-4570-8FEB-D6201B8F612E}" type="presOf" srcId="{22E1CBC3-C290-4E56-B11E-6CCEEA954E45}" destId="{21247EB9-2E11-4B3E-AF5C-434566B513C9}" srcOrd="0" destOrd="0" presId="urn:microsoft.com/office/officeart/2005/8/layout/venn1"/>
    <dgm:cxn modelId="{DDA65F42-E1B2-4817-84BE-D73136841210}" srcId="{08B7B35B-B30D-41D4-88FF-3B99002F97DB}" destId="{37E8D505-AE01-46B6-A401-5C8EEAC92CCE}" srcOrd="0" destOrd="0" parTransId="{1D1C28BE-604E-4FFA-827A-D156C1EC9634}" sibTransId="{6135E207-01DE-44E4-9514-23A7B38AF620}"/>
    <dgm:cxn modelId="{7FDC6544-5243-41D3-910D-086714A23889}" srcId="{08B7B35B-B30D-41D4-88FF-3B99002F97DB}" destId="{3E8A8C01-960C-4D36-883D-DBB9BD7F398A}" srcOrd="5" destOrd="0" parTransId="{8A9D899D-DC49-4D0D-BEF5-2140DCB232D8}" sibTransId="{E184D16A-8AD9-41EE-86E4-C12490674963}"/>
    <dgm:cxn modelId="{D63D1283-CA42-4DAB-B0F8-36A4FA8F7F3E}" type="presOf" srcId="{4DE7C15C-7710-48AC-BFE9-F4519C1EA3CA}" destId="{314D21AA-AC16-415D-A7A1-457C2D6F7A46}" srcOrd="0" destOrd="0" presId="urn:microsoft.com/office/officeart/2005/8/layout/venn1"/>
    <dgm:cxn modelId="{B7BCA2AF-0849-43C1-9A85-7C729DBF04AC}" type="presOf" srcId="{EDD4DED0-BC73-4A6E-9907-9A091AEF278F}" destId="{7301532A-E471-4CDE-B072-7C29243F1AD2}" srcOrd="0" destOrd="0" presId="urn:microsoft.com/office/officeart/2005/8/layout/venn1"/>
    <dgm:cxn modelId="{A60256B5-E112-4F9E-8FB6-F9C5A10EB20E}" type="presOf" srcId="{C8C1E37D-48D3-4F49-8AD4-E8238F45A8FB}" destId="{72400794-4CEE-4E84-A980-3C2565A5AD29}" srcOrd="0" destOrd="0" presId="urn:microsoft.com/office/officeart/2005/8/layout/venn1"/>
    <dgm:cxn modelId="{2C4AA8B6-5734-4D4D-A8C2-CEEBEF0B16E6}" type="presOf" srcId="{37E8D505-AE01-46B6-A401-5C8EEAC92CCE}" destId="{9F326D2D-E9C0-456D-8E1D-84B0B10A47CF}" srcOrd="0" destOrd="0" presId="urn:microsoft.com/office/officeart/2005/8/layout/venn1"/>
    <dgm:cxn modelId="{822CF4F9-8FF5-4E32-A0AC-04737CFBC9EB}" srcId="{08B7B35B-B30D-41D4-88FF-3B99002F97DB}" destId="{4DE7C15C-7710-48AC-BFE9-F4519C1EA3CA}" srcOrd="6" destOrd="0" parTransId="{825D7B8D-60DC-4819-A94D-DBCB7C8704FE}" sibTransId="{C9301E07-8FB7-440B-9EDF-0EC54DF7E093}"/>
    <dgm:cxn modelId="{DE8B7C05-485E-4503-BC4C-59422224A34C}" type="presParOf" srcId="{A11130E4-035F-4395-81F7-2D06FC3B06C5}" destId="{C6239955-4946-47D9-AD3C-B2CFDD3614F6}" srcOrd="0" destOrd="0" presId="urn:microsoft.com/office/officeart/2005/8/layout/venn1"/>
    <dgm:cxn modelId="{14EEA153-4E9C-438F-AFC5-1C52E0E6612D}" type="presParOf" srcId="{A11130E4-035F-4395-81F7-2D06FC3B06C5}" destId="{9F326D2D-E9C0-456D-8E1D-84B0B10A47CF}" srcOrd="1" destOrd="0" presId="urn:microsoft.com/office/officeart/2005/8/layout/venn1"/>
    <dgm:cxn modelId="{E6690501-2C6D-4E21-9A11-CC0A53D89290}" type="presParOf" srcId="{A11130E4-035F-4395-81F7-2D06FC3B06C5}" destId="{FDFBAD7E-573A-4D5B-AC51-47A00B223CBD}" srcOrd="2" destOrd="0" presId="urn:microsoft.com/office/officeart/2005/8/layout/venn1"/>
    <dgm:cxn modelId="{53C8EE3D-0E30-4C6B-9DD0-E4E6940FCAEF}" type="presParOf" srcId="{A11130E4-035F-4395-81F7-2D06FC3B06C5}" destId="{21247EB9-2E11-4B3E-AF5C-434566B513C9}" srcOrd="3" destOrd="0" presId="urn:microsoft.com/office/officeart/2005/8/layout/venn1"/>
    <dgm:cxn modelId="{DB176C95-8A19-4A4B-AF9B-9C7FE53B9392}" type="presParOf" srcId="{A11130E4-035F-4395-81F7-2D06FC3B06C5}" destId="{56D20BFF-26A4-49D2-A351-AF7D33919C9B}" srcOrd="4" destOrd="0" presId="urn:microsoft.com/office/officeart/2005/8/layout/venn1"/>
    <dgm:cxn modelId="{B36DA6E4-4753-479F-B4E8-80A9F967BA6B}" type="presParOf" srcId="{A11130E4-035F-4395-81F7-2D06FC3B06C5}" destId="{7301532A-E471-4CDE-B072-7C29243F1AD2}" srcOrd="5" destOrd="0" presId="urn:microsoft.com/office/officeart/2005/8/layout/venn1"/>
    <dgm:cxn modelId="{E6175A43-49C1-4231-BF81-3C47901141E0}" type="presParOf" srcId="{A11130E4-035F-4395-81F7-2D06FC3B06C5}" destId="{1DF8B079-8E6F-4F93-8DF0-07EB0EAB0E5F}" srcOrd="6" destOrd="0" presId="urn:microsoft.com/office/officeart/2005/8/layout/venn1"/>
    <dgm:cxn modelId="{E3C56819-7349-46CD-87FB-F9C0D8A93C35}" type="presParOf" srcId="{A11130E4-035F-4395-81F7-2D06FC3B06C5}" destId="{72400794-4CEE-4E84-A980-3C2565A5AD29}" srcOrd="7" destOrd="0" presId="urn:microsoft.com/office/officeart/2005/8/layout/venn1"/>
    <dgm:cxn modelId="{75BC5BE3-ECE1-48DF-A50A-19D8172704DD}" type="presParOf" srcId="{A11130E4-035F-4395-81F7-2D06FC3B06C5}" destId="{BD1311C5-5C54-40CC-B1F1-ED05E50B710F}" srcOrd="8" destOrd="0" presId="urn:microsoft.com/office/officeart/2005/8/layout/venn1"/>
    <dgm:cxn modelId="{1023E07B-2E41-4D64-B976-3CBD8A1664EC}" type="presParOf" srcId="{A11130E4-035F-4395-81F7-2D06FC3B06C5}" destId="{789EE5D4-E273-4C3C-BBEA-43B627812479}" srcOrd="9" destOrd="0" presId="urn:microsoft.com/office/officeart/2005/8/layout/venn1"/>
    <dgm:cxn modelId="{73589EA8-1CAA-412E-81F7-667175785913}" type="presParOf" srcId="{A11130E4-035F-4395-81F7-2D06FC3B06C5}" destId="{C592F547-240F-4075-9DE3-C00C3ACC76C4}" srcOrd="10" destOrd="0" presId="urn:microsoft.com/office/officeart/2005/8/layout/venn1"/>
    <dgm:cxn modelId="{EACF51C6-B287-44F3-8EBC-1FC239B3D8B8}" type="presParOf" srcId="{A11130E4-035F-4395-81F7-2D06FC3B06C5}" destId="{E7ADDF3C-5197-4BAB-89A3-1F61B8320D1B}" srcOrd="11" destOrd="0" presId="urn:microsoft.com/office/officeart/2005/8/layout/venn1"/>
    <dgm:cxn modelId="{71FF5BDD-15B7-4C3E-B043-2958702975A8}" type="presParOf" srcId="{A11130E4-035F-4395-81F7-2D06FC3B06C5}" destId="{8F9ACE4A-CFD6-498A-B034-DBEE57E83BDA}" srcOrd="12" destOrd="0" presId="urn:microsoft.com/office/officeart/2005/8/layout/venn1"/>
    <dgm:cxn modelId="{56322853-2ED6-48C5-BEFA-19857396A77D}" type="presParOf" srcId="{A11130E4-035F-4395-81F7-2D06FC3B06C5}" destId="{314D21AA-AC16-415D-A7A1-457C2D6F7A46}"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39955-4946-47D9-AD3C-B2CFDD3614F6}">
      <dsp:nvSpPr>
        <dsp:cNvPr id="0" name=""/>
        <dsp:cNvSpPr/>
      </dsp:nvSpPr>
      <dsp:spPr>
        <a:xfrm>
          <a:off x="3841542" y="961942"/>
          <a:ext cx="1232314" cy="12324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F326D2D-E9C0-456D-8E1D-84B0B10A47CF}">
      <dsp:nvSpPr>
        <dsp:cNvPr id="0" name=""/>
        <dsp:cNvSpPr/>
      </dsp:nvSpPr>
      <dsp:spPr>
        <a:xfrm>
          <a:off x="1551876" y="0"/>
          <a:ext cx="5811646" cy="75565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dirty="0"/>
            <a:t>Make your patients love you and get the benefits they deserve</a:t>
          </a:r>
        </a:p>
      </dsp:txBody>
      <dsp:txXfrm>
        <a:off x="1551876" y="0"/>
        <a:ext cx="5811646" cy="755650"/>
      </dsp:txXfrm>
    </dsp:sp>
    <dsp:sp modelId="{FDFBAD7E-573A-4D5B-AC51-47A00B223CBD}">
      <dsp:nvSpPr>
        <dsp:cNvPr id="0" name=""/>
        <dsp:cNvSpPr/>
      </dsp:nvSpPr>
      <dsp:spPr>
        <a:xfrm>
          <a:off x="4203021" y="1135741"/>
          <a:ext cx="1232314" cy="12324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1247EB9-2E11-4B3E-AF5C-434566B513C9}">
      <dsp:nvSpPr>
        <dsp:cNvPr id="0" name=""/>
        <dsp:cNvSpPr/>
      </dsp:nvSpPr>
      <dsp:spPr>
        <a:xfrm>
          <a:off x="5587321" y="717867"/>
          <a:ext cx="1335006" cy="83121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a:t>33</a:t>
          </a:r>
        </a:p>
      </dsp:txBody>
      <dsp:txXfrm>
        <a:off x="5587321" y="717867"/>
        <a:ext cx="1335006" cy="831215"/>
      </dsp:txXfrm>
    </dsp:sp>
    <dsp:sp modelId="{56D20BFF-26A4-49D2-A351-AF7D33919C9B}">
      <dsp:nvSpPr>
        <dsp:cNvPr id="0" name=""/>
        <dsp:cNvSpPr/>
      </dsp:nvSpPr>
      <dsp:spPr>
        <a:xfrm>
          <a:off x="4291851" y="1526790"/>
          <a:ext cx="1232314" cy="12324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301532A-E471-4CDE-B072-7C29243F1AD2}">
      <dsp:nvSpPr>
        <dsp:cNvPr id="0" name=""/>
        <dsp:cNvSpPr/>
      </dsp:nvSpPr>
      <dsp:spPr>
        <a:xfrm>
          <a:off x="5715687" y="1775777"/>
          <a:ext cx="1309333" cy="88788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a:t>PT</a:t>
          </a:r>
        </a:p>
      </dsp:txBody>
      <dsp:txXfrm>
        <a:off x="5715687" y="1775777"/>
        <a:ext cx="1309333" cy="887888"/>
      </dsp:txXfrm>
    </dsp:sp>
    <dsp:sp modelId="{1DF8B079-8E6F-4F93-8DF0-07EB0EAB0E5F}">
      <dsp:nvSpPr>
        <dsp:cNvPr id="0" name=""/>
        <dsp:cNvSpPr/>
      </dsp:nvSpPr>
      <dsp:spPr>
        <a:xfrm>
          <a:off x="4041794" y="1840385"/>
          <a:ext cx="1232314" cy="12324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2400794-4CEE-4E84-A980-3C2565A5AD29}">
      <dsp:nvSpPr>
        <dsp:cNvPr id="0" name=""/>
        <dsp:cNvSpPr/>
      </dsp:nvSpPr>
      <dsp:spPr>
        <a:xfrm>
          <a:off x="5150876" y="2965926"/>
          <a:ext cx="1412026" cy="81232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a:t>51</a:t>
          </a:r>
        </a:p>
      </dsp:txBody>
      <dsp:txXfrm>
        <a:off x="5150876" y="2965926"/>
        <a:ext cx="1412026" cy="812323"/>
      </dsp:txXfrm>
    </dsp:sp>
    <dsp:sp modelId="{BD1311C5-5C54-40CC-B1F1-ED05E50B710F}">
      <dsp:nvSpPr>
        <dsp:cNvPr id="0" name=""/>
        <dsp:cNvSpPr/>
      </dsp:nvSpPr>
      <dsp:spPr>
        <a:xfrm>
          <a:off x="3641291" y="1840385"/>
          <a:ext cx="1232314" cy="12324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89EE5D4-E273-4C3C-BBEA-43B627812479}">
      <dsp:nvSpPr>
        <dsp:cNvPr id="0" name=""/>
        <dsp:cNvSpPr/>
      </dsp:nvSpPr>
      <dsp:spPr>
        <a:xfrm>
          <a:off x="2352496" y="2965926"/>
          <a:ext cx="1412026" cy="81232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a:t>53</a:t>
          </a:r>
        </a:p>
      </dsp:txBody>
      <dsp:txXfrm>
        <a:off x="2352496" y="2965926"/>
        <a:ext cx="1412026" cy="812323"/>
      </dsp:txXfrm>
    </dsp:sp>
    <dsp:sp modelId="{C592F547-240F-4075-9DE3-C00C3ACC76C4}">
      <dsp:nvSpPr>
        <dsp:cNvPr id="0" name=""/>
        <dsp:cNvSpPr/>
      </dsp:nvSpPr>
      <dsp:spPr>
        <a:xfrm>
          <a:off x="3391234" y="1526790"/>
          <a:ext cx="1232314" cy="12324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7ADDF3C-5197-4BAB-89A3-1F61B8320D1B}">
      <dsp:nvSpPr>
        <dsp:cNvPr id="0" name=""/>
        <dsp:cNvSpPr/>
      </dsp:nvSpPr>
      <dsp:spPr>
        <a:xfrm>
          <a:off x="1890379" y="1775777"/>
          <a:ext cx="1309333" cy="88788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a:t>59</a:t>
          </a:r>
        </a:p>
      </dsp:txBody>
      <dsp:txXfrm>
        <a:off x="1890379" y="1775777"/>
        <a:ext cx="1309333" cy="887888"/>
      </dsp:txXfrm>
    </dsp:sp>
    <dsp:sp modelId="{8F9ACE4A-CFD6-498A-B034-DBEE57E83BDA}">
      <dsp:nvSpPr>
        <dsp:cNvPr id="0" name=""/>
        <dsp:cNvSpPr/>
      </dsp:nvSpPr>
      <dsp:spPr>
        <a:xfrm>
          <a:off x="3480064" y="1135741"/>
          <a:ext cx="1232314" cy="12324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14D21AA-AC16-415D-A7A1-457C2D6F7A46}">
      <dsp:nvSpPr>
        <dsp:cNvPr id="0" name=""/>
        <dsp:cNvSpPr/>
      </dsp:nvSpPr>
      <dsp:spPr>
        <a:xfrm>
          <a:off x="1993071" y="717867"/>
          <a:ext cx="1335006" cy="83121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n-US" sz="2600" kern="1200"/>
            <a:t>KX</a:t>
          </a:r>
        </a:p>
      </dsp:txBody>
      <dsp:txXfrm>
        <a:off x="1993071" y="717867"/>
        <a:ext cx="1335006" cy="83121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D186E-C3A0-42C4-9E9D-8A6BA84EF70F}"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ED3AB0-439F-4F80-98EE-9E2C99953A2D}" type="slidenum">
              <a:rPr lang="en-US" smtClean="0"/>
              <a:t>‹#›</a:t>
            </a:fld>
            <a:endParaRPr lang="en-US"/>
          </a:p>
        </p:txBody>
      </p:sp>
    </p:spTree>
    <p:extLst>
      <p:ext uri="{BB962C8B-B14F-4D97-AF65-F5344CB8AC3E}">
        <p14:creationId xmlns:p14="http://schemas.microsoft.com/office/powerpoint/2010/main" val="191204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BC6295-19A9-4015-99ED-F1F817AABB8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44951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BC6295-19A9-4015-99ED-F1F817AABB8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7603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BC6295-19A9-4015-99ED-F1F817AABB8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E5C449-8DA7-4CB4-85B4-E0D08E55B18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8054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1BC6295-19A9-4015-99ED-F1F817AABB8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3844910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1BC6295-19A9-4015-99ED-F1F817AABB8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E5C449-8DA7-4CB4-85B4-E0D08E55B18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1751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1BC6295-19A9-4015-99ED-F1F817AABB8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1052022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BC6295-19A9-4015-99ED-F1F817AABB8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1368425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BC6295-19A9-4015-99ED-F1F817AABB8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236085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BC6295-19A9-4015-99ED-F1F817AABB8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258976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BC6295-19A9-4015-99ED-F1F817AABB8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2878731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BC6295-19A9-4015-99ED-F1F817AABB8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268432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BC6295-19A9-4015-99ED-F1F817AABB8C}"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266590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BC6295-19A9-4015-99ED-F1F817AABB8C}"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313170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C6295-19A9-4015-99ED-F1F817AABB8C}"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3598547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BC6295-19A9-4015-99ED-F1F817AABB8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509213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BC6295-19A9-4015-99ED-F1F817AABB8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E5C449-8DA7-4CB4-85B4-E0D08E55B18D}" type="slidenum">
              <a:rPr lang="en-US" smtClean="0"/>
              <a:t>‹#›</a:t>
            </a:fld>
            <a:endParaRPr lang="en-US"/>
          </a:p>
        </p:txBody>
      </p:sp>
    </p:spTree>
    <p:extLst>
      <p:ext uri="{BB962C8B-B14F-4D97-AF65-F5344CB8AC3E}">
        <p14:creationId xmlns:p14="http://schemas.microsoft.com/office/powerpoint/2010/main" val="4047524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BC6295-19A9-4015-99ED-F1F817AABB8C}" type="datetimeFigureOut">
              <a:rPr lang="en-US" smtClean="0"/>
              <a:t>11/3/2023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E5C449-8DA7-4CB4-85B4-E0D08E55B18D}" type="slidenum">
              <a:rPr lang="en-US" smtClean="0"/>
              <a:t>‹#›</a:t>
            </a:fld>
            <a:endParaRPr lang="en-US"/>
          </a:p>
        </p:txBody>
      </p:sp>
    </p:spTree>
    <p:extLst>
      <p:ext uri="{BB962C8B-B14F-4D97-AF65-F5344CB8AC3E}">
        <p14:creationId xmlns:p14="http://schemas.microsoft.com/office/powerpoint/2010/main" val="2451254650"/>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gastro.org/practice-resources/reimbursement/coding/coding-faq-screening-colonoscopy/" TargetMode="External"/><Relationship Id="rId7" Type="http://schemas.openxmlformats.org/officeDocument/2006/relationships/hyperlink" Target="https://codingintel.com/coding-for-screening-colonoscopy/" TargetMode="External"/><Relationship Id="rId2" Type="http://schemas.openxmlformats.org/officeDocument/2006/relationships/hyperlink" Target="https://gastro.org/practice-resources/reimbursement/coding/coding-guide-free-crc-screening/" TargetMode="External"/><Relationship Id="rId1" Type="http://schemas.openxmlformats.org/officeDocument/2006/relationships/slideLayout" Target="../slideLayouts/slideLayout2.xml"/><Relationship Id="rId6" Type="http://schemas.openxmlformats.org/officeDocument/2006/relationships/hyperlink" Target="https://www.novitas-solutions.com/webcenter/portal/MedicareJH/pagebyid?contentId=00144532&amp;_adf.ctrl-state=86hvagjfk_33" TargetMode="External"/><Relationship Id="rId5" Type="http://schemas.openxmlformats.org/officeDocument/2006/relationships/hyperlink" Target="https://gastro.org/news/medicare-requires-new-modifier-for-crc-follow-on-colonoscopy-claims/" TargetMode="External"/><Relationship Id="rId4" Type="http://schemas.openxmlformats.org/officeDocument/2006/relationships/hyperlink" Target="https://gi.org/practice-management/coding-and-reimbursement-ne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A0185-63E7-5EEE-C43A-F3237085C33A}"/>
              </a:ext>
            </a:extLst>
          </p:cNvPr>
          <p:cNvSpPr>
            <a:spLocks noGrp="1"/>
          </p:cNvSpPr>
          <p:nvPr>
            <p:ph type="ctrTitle"/>
          </p:nvPr>
        </p:nvSpPr>
        <p:spPr>
          <a:xfrm>
            <a:off x="1600200" y="868362"/>
            <a:ext cx="9144000" cy="2387600"/>
          </a:xfrm>
        </p:spPr>
        <p:txBody>
          <a:bodyPr>
            <a:normAutofit fontScale="90000"/>
          </a:bodyPr>
          <a:lstStyle/>
          <a:p>
            <a:r>
              <a:rPr lang="en-US" dirty="0"/>
              <a:t>Show Me the Money!</a:t>
            </a:r>
            <a:br>
              <a:rPr lang="en-US" dirty="0"/>
            </a:br>
            <a:r>
              <a:rPr lang="en-US" dirty="0"/>
              <a:t>How to Charge Colonoscopies and EGD’s Like a Boss</a:t>
            </a:r>
          </a:p>
        </p:txBody>
      </p:sp>
      <p:sp>
        <p:nvSpPr>
          <p:cNvPr id="3" name="Subtitle 2">
            <a:extLst>
              <a:ext uri="{FF2B5EF4-FFF2-40B4-BE49-F238E27FC236}">
                <a16:creationId xmlns:a16="http://schemas.microsoft.com/office/drawing/2014/main" id="{7947F8C1-F801-1DEA-32D7-09FB74C3ACC1}"/>
              </a:ext>
            </a:extLst>
          </p:cNvPr>
          <p:cNvSpPr>
            <a:spLocks noGrp="1"/>
          </p:cNvSpPr>
          <p:nvPr>
            <p:ph type="subTitle" idx="1"/>
          </p:nvPr>
        </p:nvSpPr>
        <p:spPr>
          <a:xfrm>
            <a:off x="2515518" y="3756274"/>
            <a:ext cx="9144000" cy="2474912"/>
          </a:xfrm>
        </p:spPr>
        <p:txBody>
          <a:bodyPr>
            <a:normAutofit fontScale="92500" lnSpcReduction="20000"/>
          </a:bodyPr>
          <a:lstStyle/>
          <a:p>
            <a:r>
              <a:rPr lang="en-US" dirty="0"/>
              <a:t>Chad Johanning, MD FAAFP</a:t>
            </a:r>
          </a:p>
          <a:p>
            <a:r>
              <a:rPr lang="en-US" dirty="0"/>
              <a:t>Lawrence Family Practice Center</a:t>
            </a:r>
          </a:p>
          <a:p>
            <a:r>
              <a:rPr lang="en-US" dirty="0"/>
              <a:t>Lawrence, Kansas</a:t>
            </a:r>
          </a:p>
          <a:p>
            <a:endParaRPr lang="en-US" dirty="0"/>
          </a:p>
          <a:p>
            <a:r>
              <a:rPr lang="en-US" dirty="0"/>
              <a:t>AAPCE 2023 Conference</a:t>
            </a:r>
          </a:p>
          <a:p>
            <a:r>
              <a:rPr lang="en-US" dirty="0"/>
              <a:t>November 3, 2023</a:t>
            </a:r>
          </a:p>
          <a:p>
            <a:r>
              <a:rPr lang="en-US" dirty="0"/>
              <a:t>Orlando, Florida</a:t>
            </a:r>
          </a:p>
        </p:txBody>
      </p:sp>
    </p:spTree>
    <p:extLst>
      <p:ext uri="{BB962C8B-B14F-4D97-AF65-F5344CB8AC3E}">
        <p14:creationId xmlns:p14="http://schemas.microsoft.com/office/powerpoint/2010/main" val="342434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0194-528B-4837-A8AD-D80C25141AB9}"/>
              </a:ext>
            </a:extLst>
          </p:cNvPr>
          <p:cNvSpPr>
            <a:spLocks noGrp="1"/>
          </p:cNvSpPr>
          <p:nvPr>
            <p:ph type="title"/>
          </p:nvPr>
        </p:nvSpPr>
        <p:spPr/>
        <p:txBody>
          <a:bodyPr/>
          <a:lstStyle/>
          <a:p>
            <a:r>
              <a:rPr lang="en-US" dirty="0"/>
              <a:t>Screening Modifiers</a:t>
            </a:r>
          </a:p>
        </p:txBody>
      </p:sp>
      <p:sp>
        <p:nvSpPr>
          <p:cNvPr id="3" name="Content Placeholder 2">
            <a:extLst>
              <a:ext uri="{FF2B5EF4-FFF2-40B4-BE49-F238E27FC236}">
                <a16:creationId xmlns:a16="http://schemas.microsoft.com/office/drawing/2014/main" id="{ADF42FC7-6921-19A7-64D7-F90E205A53F5}"/>
              </a:ext>
            </a:extLst>
          </p:cNvPr>
          <p:cNvSpPr>
            <a:spLocks noGrp="1"/>
          </p:cNvSpPr>
          <p:nvPr>
            <p:ph idx="1"/>
          </p:nvPr>
        </p:nvSpPr>
        <p:spPr>
          <a:xfrm>
            <a:off x="1148808" y="1527812"/>
            <a:ext cx="10515600" cy="5037225"/>
          </a:xfrm>
        </p:spPr>
        <p:txBody>
          <a:bodyPr>
            <a:normAutofit fontScale="92500"/>
          </a:bodyPr>
          <a:lstStyle/>
          <a:p>
            <a:r>
              <a:rPr lang="en-US" sz="2400" dirty="0"/>
              <a:t>Appending these modifiers triggers the 100% screening benefit as defined by ACA</a:t>
            </a:r>
          </a:p>
          <a:p>
            <a:endParaRPr lang="en-US" sz="2800" b="0" i="0" dirty="0">
              <a:effectLst/>
            </a:endParaRPr>
          </a:p>
          <a:p>
            <a:r>
              <a:rPr lang="en-US" sz="2800" b="0" i="0" dirty="0">
                <a:effectLst/>
              </a:rPr>
              <a:t>33 Modifier (preventative services) -</a:t>
            </a:r>
            <a:r>
              <a:rPr lang="en-US" b="1" i="1" dirty="0"/>
              <a:t> </a:t>
            </a:r>
            <a:r>
              <a:rPr lang="en-US" sz="2800" b="1" i="1" dirty="0"/>
              <a:t>Co</a:t>
            </a:r>
            <a:r>
              <a:rPr lang="en-US" sz="2800" b="1" i="1" dirty="0">
                <a:effectLst/>
              </a:rPr>
              <a:t>mmercial insurance </a:t>
            </a:r>
          </a:p>
          <a:p>
            <a:pPr lvl="1"/>
            <a:r>
              <a:rPr lang="en-US" dirty="0"/>
              <a:t>33 modifier c</a:t>
            </a:r>
            <a:r>
              <a:rPr lang="en-US" b="0" i="0" dirty="0">
                <a:effectLst/>
              </a:rPr>
              <a:t>reated in response to ACA that requires insurance companies to cover at full benefit certain recommended services.</a:t>
            </a:r>
          </a:p>
          <a:p>
            <a:pPr lvl="1"/>
            <a:endParaRPr lang="en-US" dirty="0">
              <a:latin typeface="Nunito Sans" panose="020F0502020204030204" pitchFamily="2" charset="0"/>
            </a:endParaRPr>
          </a:p>
          <a:p>
            <a:r>
              <a:rPr lang="en-US" sz="2800" b="0" i="0" dirty="0">
                <a:effectLst/>
              </a:rPr>
              <a:t>PT Modifier (colorectal cancer screening test; converted to diagnostic test or other procedure) - </a:t>
            </a:r>
            <a:r>
              <a:rPr lang="en-US" sz="2800" b="1" i="1" dirty="0">
                <a:effectLst/>
              </a:rPr>
              <a:t>Medicare </a:t>
            </a:r>
            <a:endParaRPr lang="en-US" sz="2800" b="1" i="1" dirty="0"/>
          </a:p>
          <a:p>
            <a:pPr lvl="1"/>
            <a:r>
              <a:rPr lang="en-US" b="0" i="0" dirty="0">
                <a:effectLst/>
              </a:rPr>
              <a:t>CMS developed the PT modifier to indicate when a colonoscopy started as a screening and was converted to a diagnostic or therapeutic procedur</a:t>
            </a:r>
            <a:r>
              <a:rPr lang="en-US" dirty="0"/>
              <a:t>e (i.e. polypectomy)</a:t>
            </a:r>
          </a:p>
          <a:p>
            <a:pPr lvl="1"/>
            <a:r>
              <a:rPr lang="en-US" dirty="0"/>
              <a:t>If not used, Medicare believes this to be a diagnostic procedure and will be subject to the associated copay/deductible. </a:t>
            </a:r>
          </a:p>
          <a:p>
            <a:pPr lvl="1"/>
            <a:endParaRPr lang="en-US" dirty="0"/>
          </a:p>
        </p:txBody>
      </p:sp>
    </p:spTree>
    <p:extLst>
      <p:ext uri="{BB962C8B-B14F-4D97-AF65-F5344CB8AC3E}">
        <p14:creationId xmlns:p14="http://schemas.microsoft.com/office/powerpoint/2010/main" val="1654267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90341-F038-8FBF-B8BC-22FA1F3A6688}"/>
              </a:ext>
            </a:extLst>
          </p:cNvPr>
          <p:cNvSpPr>
            <a:spLocks noGrp="1"/>
          </p:cNvSpPr>
          <p:nvPr>
            <p:ph type="title"/>
          </p:nvPr>
        </p:nvSpPr>
        <p:spPr/>
        <p:txBody>
          <a:bodyPr/>
          <a:lstStyle/>
          <a:p>
            <a:r>
              <a:rPr lang="en-US" dirty="0"/>
              <a:t>Polypectomy diagnosis codes</a:t>
            </a:r>
          </a:p>
        </p:txBody>
      </p:sp>
      <p:sp>
        <p:nvSpPr>
          <p:cNvPr id="3" name="Content Placeholder 2">
            <a:extLst>
              <a:ext uri="{FF2B5EF4-FFF2-40B4-BE49-F238E27FC236}">
                <a16:creationId xmlns:a16="http://schemas.microsoft.com/office/drawing/2014/main" id="{9D9C6A74-1D29-EACF-2F3F-3D67FB390889}"/>
              </a:ext>
            </a:extLst>
          </p:cNvPr>
          <p:cNvSpPr>
            <a:spLocks noGrp="1"/>
          </p:cNvSpPr>
          <p:nvPr>
            <p:ph idx="1"/>
          </p:nvPr>
        </p:nvSpPr>
        <p:spPr>
          <a:xfrm>
            <a:off x="808838" y="1585609"/>
            <a:ext cx="6953834" cy="2916482"/>
          </a:xfrm>
        </p:spPr>
        <p:txBody>
          <a:bodyPr>
            <a:normAutofit fontScale="40000" lnSpcReduction="20000"/>
          </a:bodyPr>
          <a:lstStyle/>
          <a:p>
            <a:r>
              <a:rPr lang="en-US" sz="3400" dirty="0">
                <a:latin typeface="+mj-lt"/>
              </a:rPr>
              <a:t>Z12.11- </a:t>
            </a:r>
            <a:r>
              <a:rPr lang="en-US" sz="3400" i="0" dirty="0">
                <a:effectLst/>
                <a:latin typeface="+mj-lt"/>
              </a:rPr>
              <a:t>Encounter for screening for malignant neoplasm of colon </a:t>
            </a:r>
          </a:p>
          <a:p>
            <a:pPr lvl="1"/>
            <a:r>
              <a:rPr lang="en-US" sz="3400" i="0" dirty="0">
                <a:effectLst/>
                <a:latin typeface="+mj-lt"/>
              </a:rPr>
              <a:t>this code must be listed first when reporting multiple diagnosis codes</a:t>
            </a:r>
          </a:p>
          <a:p>
            <a:r>
              <a:rPr lang="en-US" sz="3400" i="0" dirty="0">
                <a:effectLst/>
                <a:latin typeface="+mj-lt"/>
              </a:rPr>
              <a:t>Z12.1</a:t>
            </a:r>
            <a:r>
              <a:rPr lang="en-US" sz="3400" dirty="0">
                <a:latin typeface="+mj-lt"/>
              </a:rPr>
              <a:t>2- </a:t>
            </a:r>
            <a:r>
              <a:rPr lang="en-US" sz="3400" i="0" dirty="0">
                <a:effectLst/>
                <a:latin typeface="+mj-lt"/>
              </a:rPr>
              <a:t>Encounter for screening for malignant neoplasm of rectum</a:t>
            </a:r>
          </a:p>
          <a:p>
            <a:pPr lvl="1"/>
            <a:r>
              <a:rPr lang="en-US" sz="3400" i="0" dirty="0">
                <a:effectLst/>
                <a:latin typeface="+mj-lt"/>
              </a:rPr>
              <a:t>this code must be listed first when reporting multiple diagnosis codes</a:t>
            </a:r>
          </a:p>
          <a:p>
            <a:endParaRPr lang="en-US" sz="2600" dirty="0">
              <a:latin typeface="+mj-lt"/>
            </a:endParaRPr>
          </a:p>
          <a:p>
            <a:r>
              <a:rPr lang="en-US" sz="2200" i="0" dirty="0">
                <a:effectLst/>
                <a:latin typeface="+mj-lt"/>
              </a:rPr>
              <a:t>Z80.0 – Family</a:t>
            </a:r>
            <a:r>
              <a:rPr lang="en-US" sz="2200" dirty="0">
                <a:latin typeface="+mj-lt"/>
              </a:rPr>
              <a:t> history of colon cancer</a:t>
            </a:r>
          </a:p>
          <a:p>
            <a:r>
              <a:rPr lang="en-US" sz="2200" dirty="0">
                <a:latin typeface="+mj-lt"/>
              </a:rPr>
              <a:t>Z83.71- </a:t>
            </a:r>
            <a:r>
              <a:rPr lang="en-US" sz="2200" i="0" dirty="0">
                <a:effectLst/>
                <a:latin typeface="+mj-lt"/>
              </a:rPr>
              <a:t>Family history of colonic polyps</a:t>
            </a:r>
          </a:p>
          <a:p>
            <a:r>
              <a:rPr lang="en-US" sz="2200" dirty="0">
                <a:latin typeface="+mj-lt"/>
              </a:rPr>
              <a:t>Z85.038 - </a:t>
            </a:r>
            <a:r>
              <a:rPr lang="en-US" sz="2200" i="0" dirty="0">
                <a:effectLst/>
                <a:latin typeface="+mj-lt"/>
              </a:rPr>
              <a:t>Personal history of other malignant neoplasm of large intestine</a:t>
            </a:r>
          </a:p>
          <a:p>
            <a:r>
              <a:rPr lang="en-US" sz="2200" dirty="0">
                <a:latin typeface="+mj-lt"/>
              </a:rPr>
              <a:t>Z85.048 - </a:t>
            </a:r>
            <a:r>
              <a:rPr lang="en-US" sz="2200" i="0" dirty="0">
                <a:effectLst/>
                <a:latin typeface="+mj-lt"/>
              </a:rPr>
              <a:t>Personal history of other malignant lesion of rectum, rectosigmoid junction and anus</a:t>
            </a:r>
          </a:p>
          <a:p>
            <a:r>
              <a:rPr lang="en-US" sz="2200" dirty="0">
                <a:latin typeface="+mj-lt"/>
              </a:rPr>
              <a:t>Z86.010 – Personal history of colon polyps</a:t>
            </a:r>
          </a:p>
          <a:p>
            <a:endParaRPr lang="en-US" dirty="0"/>
          </a:p>
        </p:txBody>
      </p:sp>
      <p:sp>
        <p:nvSpPr>
          <p:cNvPr id="4" name="Oval 3">
            <a:extLst>
              <a:ext uri="{FF2B5EF4-FFF2-40B4-BE49-F238E27FC236}">
                <a16:creationId xmlns:a16="http://schemas.microsoft.com/office/drawing/2014/main" id="{15A34FA8-F7C5-A3DB-63EC-2A1C7A95DBE9}"/>
              </a:ext>
            </a:extLst>
          </p:cNvPr>
          <p:cNvSpPr/>
          <p:nvPr/>
        </p:nvSpPr>
        <p:spPr>
          <a:xfrm>
            <a:off x="8346332" y="1697574"/>
            <a:ext cx="3568890" cy="193785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spc="50" dirty="0">
                <a:ln w="9525" cmpd="sng">
                  <a:solidFill>
                    <a:schemeClr val="accent1"/>
                  </a:solidFill>
                  <a:prstDash val="solid"/>
                </a:ln>
                <a:solidFill>
                  <a:srgbClr val="70AD47">
                    <a:tint val="1000"/>
                  </a:srgbClr>
                </a:solidFill>
                <a:effectLst>
                  <a:glow rad="38100">
                    <a:schemeClr val="accent1">
                      <a:alpha val="40000"/>
                    </a:schemeClr>
                  </a:glow>
                </a:effectLst>
              </a:rPr>
              <a:t>Same as Screenings</a:t>
            </a:r>
          </a:p>
        </p:txBody>
      </p:sp>
      <p:sp>
        <p:nvSpPr>
          <p:cNvPr id="5" name="TextBox 4">
            <a:extLst>
              <a:ext uri="{FF2B5EF4-FFF2-40B4-BE49-F238E27FC236}">
                <a16:creationId xmlns:a16="http://schemas.microsoft.com/office/drawing/2014/main" id="{BA1AEB59-A545-FF9B-B2AB-625569BDA2AD}"/>
              </a:ext>
            </a:extLst>
          </p:cNvPr>
          <p:cNvSpPr txBox="1"/>
          <p:nvPr/>
        </p:nvSpPr>
        <p:spPr>
          <a:xfrm>
            <a:off x="2336392" y="4558582"/>
            <a:ext cx="5965272" cy="1477328"/>
          </a:xfrm>
          <a:prstGeom prst="rect">
            <a:avLst/>
          </a:prstGeom>
          <a:noFill/>
        </p:spPr>
        <p:txBody>
          <a:bodyPr wrap="square" rtlCol="0">
            <a:spAutoFit/>
          </a:bodyPr>
          <a:lstStyle/>
          <a:p>
            <a:r>
              <a:rPr lang="en-US" b="1" u="sng" dirty="0"/>
              <a:t>AND</a:t>
            </a:r>
          </a:p>
          <a:p>
            <a:r>
              <a:rPr lang="en-US" dirty="0"/>
              <a:t>Appropriate Dx code indicating the polyp:</a:t>
            </a:r>
          </a:p>
          <a:p>
            <a:pPr marL="285750" indent="-285750">
              <a:buFont typeface="Arial" panose="020B0604020202020204" pitchFamily="34" charset="0"/>
              <a:buChar char="•"/>
            </a:pPr>
            <a:r>
              <a:rPr lang="en-US" dirty="0"/>
              <a:t>D12.0 – D12.8 – Benign neoplasm of the </a:t>
            </a:r>
            <a:r>
              <a:rPr lang="en-US" i="1" dirty="0"/>
              <a:t>____ </a:t>
            </a:r>
            <a:r>
              <a:rPr lang="en-US" dirty="0"/>
              <a:t>location</a:t>
            </a:r>
          </a:p>
          <a:p>
            <a:pPr marL="285750" indent="-285750">
              <a:buFont typeface="Arial" panose="020B0604020202020204" pitchFamily="34" charset="0"/>
              <a:buChar char="•"/>
            </a:pPr>
            <a:r>
              <a:rPr lang="en-US" i="1" dirty="0"/>
              <a:t>or</a:t>
            </a:r>
          </a:p>
          <a:p>
            <a:pPr marL="285750" indent="-285750">
              <a:buFont typeface="Arial" panose="020B0604020202020204" pitchFamily="34" charset="0"/>
              <a:buChar char="•"/>
            </a:pPr>
            <a:r>
              <a:rPr lang="en-US" dirty="0"/>
              <a:t>K63.5 – Benign Colon Polyp </a:t>
            </a:r>
          </a:p>
        </p:txBody>
      </p:sp>
      <p:sp>
        <p:nvSpPr>
          <p:cNvPr id="7" name="Arrow: Left 6">
            <a:extLst>
              <a:ext uri="{FF2B5EF4-FFF2-40B4-BE49-F238E27FC236}">
                <a16:creationId xmlns:a16="http://schemas.microsoft.com/office/drawing/2014/main" id="{CCEDE53E-4B96-F51D-93DD-38CA4A8419A2}"/>
              </a:ext>
            </a:extLst>
          </p:cNvPr>
          <p:cNvSpPr/>
          <p:nvPr/>
        </p:nvSpPr>
        <p:spPr>
          <a:xfrm>
            <a:off x="7573876" y="2601828"/>
            <a:ext cx="727788" cy="34523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18187F9-1102-D067-3527-B963C4165CA6}"/>
              </a:ext>
            </a:extLst>
          </p:cNvPr>
          <p:cNvSpPr/>
          <p:nvPr/>
        </p:nvSpPr>
        <p:spPr>
          <a:xfrm>
            <a:off x="538236" y="1417873"/>
            <a:ext cx="7107704" cy="291648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651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C7FE-BAF0-746A-5143-461BC2D941CA}"/>
              </a:ext>
            </a:extLst>
          </p:cNvPr>
          <p:cNvSpPr>
            <a:spLocks noGrp="1"/>
          </p:cNvSpPr>
          <p:nvPr>
            <p:ph type="title"/>
          </p:nvPr>
        </p:nvSpPr>
        <p:spPr/>
        <p:txBody>
          <a:bodyPr/>
          <a:lstStyle/>
          <a:p>
            <a:r>
              <a:rPr lang="en-US" dirty="0"/>
              <a:t>Coding Example #1</a:t>
            </a:r>
          </a:p>
        </p:txBody>
      </p:sp>
      <p:sp>
        <p:nvSpPr>
          <p:cNvPr id="3" name="Content Placeholder 2">
            <a:extLst>
              <a:ext uri="{FF2B5EF4-FFF2-40B4-BE49-F238E27FC236}">
                <a16:creationId xmlns:a16="http://schemas.microsoft.com/office/drawing/2014/main" id="{FF7E524F-7062-AF1D-8299-C41D4D97356C}"/>
              </a:ext>
            </a:extLst>
          </p:cNvPr>
          <p:cNvSpPr>
            <a:spLocks noGrp="1"/>
          </p:cNvSpPr>
          <p:nvPr>
            <p:ph idx="1"/>
          </p:nvPr>
        </p:nvSpPr>
        <p:spPr/>
        <p:txBody>
          <a:bodyPr>
            <a:normAutofit/>
          </a:bodyPr>
          <a:lstStyle/>
          <a:p>
            <a:r>
              <a:rPr lang="en-US" sz="2400" b="0" i="0" dirty="0">
                <a:effectLst/>
              </a:rPr>
              <a:t>Indication: Colon screening- average risk</a:t>
            </a:r>
          </a:p>
          <a:p>
            <a:r>
              <a:rPr lang="en-US" sz="2400" b="0" i="0" dirty="0">
                <a:effectLst/>
              </a:rPr>
              <a:t>Post-endoscopy finding: Normal Colon Exam</a:t>
            </a:r>
          </a:p>
          <a:p>
            <a:r>
              <a:rPr lang="en-US" sz="2400" b="0" i="0" dirty="0">
                <a:effectLst/>
              </a:rPr>
              <a:t>Diagnosis code: Z12.11</a:t>
            </a:r>
            <a:endParaRPr lang="en-US" sz="2400" dirty="0"/>
          </a:p>
          <a:p>
            <a:endParaRPr lang="en-US" sz="2400" b="0" i="0" dirty="0">
              <a:effectLst/>
            </a:endParaRPr>
          </a:p>
          <a:p>
            <a:r>
              <a:rPr lang="en-US" sz="2400" b="0" i="0" dirty="0">
                <a:effectLst/>
              </a:rPr>
              <a:t>Procedure code: G0121 (</a:t>
            </a:r>
            <a:r>
              <a:rPr lang="en-US" sz="2400" b="0" i="1" dirty="0">
                <a:effectLst/>
              </a:rPr>
              <a:t>Average risk screening</a:t>
            </a:r>
            <a:r>
              <a:rPr lang="en-US" sz="2400" b="0" i="0" dirty="0">
                <a:effectLst/>
              </a:rPr>
              <a:t>) for Medicare or 45378-33 for commercial insurance</a:t>
            </a:r>
          </a:p>
          <a:p>
            <a:pPr marL="0" indent="0">
              <a:buNone/>
            </a:pPr>
            <a:endParaRPr lang="en-US" sz="2400" b="0" i="0" dirty="0">
              <a:effectLst/>
            </a:endParaRPr>
          </a:p>
        </p:txBody>
      </p:sp>
      <p:sp>
        <p:nvSpPr>
          <p:cNvPr id="4" name="Footer Placeholder 3">
            <a:extLst>
              <a:ext uri="{FF2B5EF4-FFF2-40B4-BE49-F238E27FC236}">
                <a16:creationId xmlns:a16="http://schemas.microsoft.com/office/drawing/2014/main" id="{426FBB1B-8759-A50C-1BBD-0F8434D0538E}"/>
              </a:ext>
            </a:extLst>
          </p:cNvPr>
          <p:cNvSpPr>
            <a:spLocks noGrp="1"/>
          </p:cNvSpPr>
          <p:nvPr>
            <p:ph type="ftr" sz="quarter" idx="11"/>
          </p:nvPr>
        </p:nvSpPr>
        <p:spPr>
          <a:xfrm>
            <a:off x="4048125" y="5628323"/>
            <a:ext cx="7479484" cy="365125"/>
          </a:xfrm>
        </p:spPr>
        <p:txBody>
          <a:bodyPr/>
          <a:lstStyle/>
          <a:p>
            <a:r>
              <a:rPr lang="en-US" dirty="0"/>
              <a:t>https://gastro.org/practice-resources/reimbursement/coding/coding-faq-screening-colonoscopy/</a:t>
            </a:r>
          </a:p>
        </p:txBody>
      </p:sp>
    </p:spTree>
    <p:extLst>
      <p:ext uri="{BB962C8B-B14F-4D97-AF65-F5344CB8AC3E}">
        <p14:creationId xmlns:p14="http://schemas.microsoft.com/office/powerpoint/2010/main" val="377502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9CB8-7576-F698-4391-2888779650A3}"/>
              </a:ext>
            </a:extLst>
          </p:cNvPr>
          <p:cNvSpPr>
            <a:spLocks noGrp="1"/>
          </p:cNvSpPr>
          <p:nvPr>
            <p:ph type="title"/>
          </p:nvPr>
        </p:nvSpPr>
        <p:spPr/>
        <p:txBody>
          <a:bodyPr/>
          <a:lstStyle/>
          <a:p>
            <a:r>
              <a:rPr lang="en-US" dirty="0"/>
              <a:t>Coding Example #2</a:t>
            </a:r>
          </a:p>
        </p:txBody>
      </p:sp>
      <p:sp>
        <p:nvSpPr>
          <p:cNvPr id="3" name="Content Placeholder 2">
            <a:extLst>
              <a:ext uri="{FF2B5EF4-FFF2-40B4-BE49-F238E27FC236}">
                <a16:creationId xmlns:a16="http://schemas.microsoft.com/office/drawing/2014/main" id="{F127A939-6EBA-42CA-79A3-7111F7BB867A}"/>
              </a:ext>
            </a:extLst>
          </p:cNvPr>
          <p:cNvSpPr>
            <a:spLocks noGrp="1"/>
          </p:cNvSpPr>
          <p:nvPr>
            <p:ph idx="1"/>
          </p:nvPr>
        </p:nvSpPr>
        <p:spPr/>
        <p:txBody>
          <a:bodyPr>
            <a:normAutofit/>
          </a:bodyPr>
          <a:lstStyle/>
          <a:p>
            <a:r>
              <a:rPr lang="en-US" sz="2400" b="0" i="0" dirty="0">
                <a:effectLst/>
                <a:latin typeface="Nunito Sans" pitchFamily="2" charset="0"/>
              </a:rPr>
              <a:t>Indication: Personal history of colon polyps, Colon screening</a:t>
            </a:r>
          </a:p>
          <a:p>
            <a:r>
              <a:rPr lang="en-US" sz="2400" b="0" i="0" dirty="0">
                <a:effectLst/>
                <a:latin typeface="Nunito Sans" pitchFamily="2" charset="0"/>
              </a:rPr>
              <a:t>Post-endoscopy findings: Normal colonoscopy</a:t>
            </a:r>
          </a:p>
          <a:p>
            <a:r>
              <a:rPr lang="en-US" sz="2400" b="0" i="0" dirty="0">
                <a:effectLst/>
                <a:latin typeface="Nunito Sans" pitchFamily="2" charset="0"/>
              </a:rPr>
              <a:t>Diagnosis code: Z12.11; Z86.010 (personal h/o polyps)</a:t>
            </a:r>
            <a:endParaRPr lang="en-US" sz="2400" dirty="0"/>
          </a:p>
          <a:p>
            <a:endParaRPr lang="en-US" sz="2400" b="0" i="0" dirty="0">
              <a:effectLst/>
              <a:latin typeface="Nunito Sans" pitchFamily="2" charset="0"/>
            </a:endParaRPr>
          </a:p>
          <a:p>
            <a:r>
              <a:rPr lang="en-US" sz="2400" b="0" i="0" dirty="0">
                <a:effectLst/>
                <a:latin typeface="Nunito Sans" pitchFamily="2" charset="0"/>
              </a:rPr>
              <a:t>Procedure code: G0105 (</a:t>
            </a:r>
            <a:r>
              <a:rPr lang="en-US" sz="2400" b="0" i="1" dirty="0">
                <a:effectLst/>
                <a:latin typeface="Nunito Sans" pitchFamily="2" charset="0"/>
              </a:rPr>
              <a:t>High risk screening</a:t>
            </a:r>
            <a:r>
              <a:rPr lang="en-US" sz="2400" b="0" i="0" dirty="0">
                <a:effectLst/>
                <a:latin typeface="Nunito Sans" pitchFamily="2" charset="0"/>
              </a:rPr>
              <a:t>) for Medicare or 45378-33 for commercial insurance</a:t>
            </a:r>
          </a:p>
          <a:p>
            <a:endParaRPr lang="en-US" sz="2400" b="0" i="0" dirty="0">
              <a:effectLst/>
              <a:latin typeface="Nunito Sans" pitchFamily="2" charset="0"/>
            </a:endParaRPr>
          </a:p>
        </p:txBody>
      </p:sp>
      <p:sp>
        <p:nvSpPr>
          <p:cNvPr id="4" name="Footer Placeholder 3">
            <a:extLst>
              <a:ext uri="{FF2B5EF4-FFF2-40B4-BE49-F238E27FC236}">
                <a16:creationId xmlns:a16="http://schemas.microsoft.com/office/drawing/2014/main" id="{62BDF8E5-162A-4D48-B1B5-61EC110C7747}"/>
              </a:ext>
            </a:extLst>
          </p:cNvPr>
          <p:cNvSpPr>
            <a:spLocks noGrp="1"/>
          </p:cNvSpPr>
          <p:nvPr>
            <p:ph type="ftr" sz="quarter" idx="11"/>
          </p:nvPr>
        </p:nvSpPr>
        <p:spPr>
          <a:xfrm>
            <a:off x="4048125" y="5691531"/>
            <a:ext cx="7479484" cy="365125"/>
          </a:xfrm>
        </p:spPr>
        <p:txBody>
          <a:bodyPr/>
          <a:lstStyle/>
          <a:p>
            <a:r>
              <a:rPr lang="en-US" dirty="0"/>
              <a:t>https://gastro.org/practice-resources/reimbursement/coding/coding-faq-screening-colonoscopy/</a:t>
            </a:r>
          </a:p>
        </p:txBody>
      </p:sp>
    </p:spTree>
    <p:extLst>
      <p:ext uri="{BB962C8B-B14F-4D97-AF65-F5344CB8AC3E}">
        <p14:creationId xmlns:p14="http://schemas.microsoft.com/office/powerpoint/2010/main" val="414584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FE7B2-1488-D488-255C-206800BFF460}"/>
              </a:ext>
            </a:extLst>
          </p:cNvPr>
          <p:cNvSpPr>
            <a:spLocks noGrp="1"/>
          </p:cNvSpPr>
          <p:nvPr>
            <p:ph type="title"/>
          </p:nvPr>
        </p:nvSpPr>
        <p:spPr/>
        <p:txBody>
          <a:bodyPr/>
          <a:lstStyle/>
          <a:p>
            <a:r>
              <a:rPr lang="en-US" dirty="0"/>
              <a:t>Coding Example 3</a:t>
            </a:r>
          </a:p>
        </p:txBody>
      </p:sp>
      <p:sp>
        <p:nvSpPr>
          <p:cNvPr id="3" name="Content Placeholder 2">
            <a:extLst>
              <a:ext uri="{FF2B5EF4-FFF2-40B4-BE49-F238E27FC236}">
                <a16:creationId xmlns:a16="http://schemas.microsoft.com/office/drawing/2014/main" id="{A78EB2F6-B58A-9544-2841-48FE5A9C39F1}"/>
              </a:ext>
            </a:extLst>
          </p:cNvPr>
          <p:cNvSpPr>
            <a:spLocks noGrp="1"/>
          </p:cNvSpPr>
          <p:nvPr>
            <p:ph idx="1"/>
          </p:nvPr>
        </p:nvSpPr>
        <p:spPr>
          <a:xfrm>
            <a:off x="1294362" y="1401715"/>
            <a:ext cx="9603275" cy="3704374"/>
          </a:xfrm>
        </p:spPr>
        <p:txBody>
          <a:bodyPr>
            <a:noAutofit/>
          </a:bodyPr>
          <a:lstStyle/>
          <a:p>
            <a:r>
              <a:rPr lang="en-US" sz="2400" b="0" i="0" dirty="0">
                <a:effectLst/>
                <a:latin typeface="Nunito Sans" pitchFamily="2" charset="0"/>
              </a:rPr>
              <a:t>Indication: Colon screening- average risk</a:t>
            </a:r>
          </a:p>
          <a:p>
            <a:r>
              <a:rPr lang="en-US" sz="2400" b="0" i="0" dirty="0">
                <a:effectLst/>
                <a:latin typeface="Nunito Sans" pitchFamily="2" charset="0"/>
              </a:rPr>
              <a:t>Post-endoscopy findings: Polyps in the cecum and sigmoid colon</a:t>
            </a:r>
          </a:p>
          <a:p>
            <a:r>
              <a:rPr lang="en-US" sz="2400" b="0" i="0" dirty="0">
                <a:effectLst/>
                <a:latin typeface="Nunito Sans" pitchFamily="2" charset="0"/>
              </a:rPr>
              <a:t>Procedure: Colonoscopy with snare removal of cecal and sigmoid polyps</a:t>
            </a:r>
          </a:p>
          <a:p>
            <a:r>
              <a:rPr lang="en-US" sz="2400" b="0" i="0" dirty="0">
                <a:effectLst/>
                <a:latin typeface="Nunito Sans" pitchFamily="2" charset="0"/>
              </a:rPr>
              <a:t>Diagnosis code: Z12.11; K63.5 (polyps)</a:t>
            </a:r>
            <a:endParaRPr lang="en-US" sz="2400" dirty="0"/>
          </a:p>
          <a:p>
            <a:endParaRPr lang="en-US" sz="2400" b="0" i="0" dirty="0">
              <a:effectLst/>
              <a:latin typeface="Nunito Sans" pitchFamily="2" charset="0"/>
            </a:endParaRPr>
          </a:p>
          <a:p>
            <a:r>
              <a:rPr lang="en-US" sz="2400" b="0" i="0" dirty="0">
                <a:effectLst/>
                <a:latin typeface="Nunito Sans" pitchFamily="2" charset="0"/>
              </a:rPr>
              <a:t>Procedure code: 45385 (</a:t>
            </a:r>
            <a:r>
              <a:rPr lang="en-US" sz="2400" b="0" i="1" dirty="0">
                <a:effectLst/>
                <a:latin typeface="Nunito Sans" pitchFamily="2" charset="0"/>
              </a:rPr>
              <a:t>Colonoscopy with removal of polyp by snare</a:t>
            </a:r>
            <a:r>
              <a:rPr lang="en-US" sz="2400" b="0" i="0" dirty="0">
                <a:effectLst/>
                <a:latin typeface="Nunito Sans" pitchFamily="2" charset="0"/>
              </a:rPr>
              <a:t>)</a:t>
            </a:r>
          </a:p>
          <a:p>
            <a:r>
              <a:rPr lang="en-US" sz="2400" b="0" i="0" dirty="0">
                <a:effectLst/>
                <a:latin typeface="Nunito Sans" pitchFamily="2" charset="0"/>
              </a:rPr>
              <a:t>Modifier PT (</a:t>
            </a:r>
            <a:r>
              <a:rPr lang="en-US" sz="2400" b="0" i="1" dirty="0">
                <a:effectLst/>
                <a:latin typeface="Nunito Sans" pitchFamily="2" charset="0"/>
              </a:rPr>
              <a:t>if Medicare patient</a:t>
            </a:r>
            <a:r>
              <a:rPr lang="en-US" sz="2400" b="0" i="0" dirty="0">
                <a:effectLst/>
                <a:latin typeface="Nunito Sans" pitchFamily="2" charset="0"/>
              </a:rPr>
              <a:t>) or Modifier 33 (</a:t>
            </a:r>
            <a:r>
              <a:rPr lang="en-US" sz="2400" b="0" i="1" dirty="0">
                <a:effectLst/>
                <a:latin typeface="Nunito Sans" pitchFamily="2" charset="0"/>
              </a:rPr>
              <a:t>if non-Medicare</a:t>
            </a:r>
            <a:r>
              <a:rPr lang="en-US" sz="2400" b="0" i="0" dirty="0">
                <a:effectLst/>
                <a:latin typeface="Nunito Sans" pitchFamily="2" charset="0"/>
              </a:rPr>
              <a:t>) should be added to indicate this was a preventive service</a:t>
            </a:r>
          </a:p>
        </p:txBody>
      </p:sp>
      <p:sp>
        <p:nvSpPr>
          <p:cNvPr id="4" name="Footer Placeholder 3">
            <a:extLst>
              <a:ext uri="{FF2B5EF4-FFF2-40B4-BE49-F238E27FC236}">
                <a16:creationId xmlns:a16="http://schemas.microsoft.com/office/drawing/2014/main" id="{6845B92A-2765-4FC9-3947-0BD2D4411449}"/>
              </a:ext>
            </a:extLst>
          </p:cNvPr>
          <p:cNvSpPr>
            <a:spLocks noGrp="1"/>
          </p:cNvSpPr>
          <p:nvPr>
            <p:ph type="ftr" sz="quarter" idx="11"/>
          </p:nvPr>
        </p:nvSpPr>
        <p:spPr>
          <a:xfrm>
            <a:off x="4182893" y="6381587"/>
            <a:ext cx="7479484" cy="365125"/>
          </a:xfrm>
        </p:spPr>
        <p:txBody>
          <a:bodyPr/>
          <a:lstStyle/>
          <a:p>
            <a:r>
              <a:rPr lang="en-US" dirty="0"/>
              <a:t>https://gastro.org/practice-resources/reimbursement/coding/coding-faq-screening-colonoscopy/</a:t>
            </a:r>
          </a:p>
        </p:txBody>
      </p:sp>
    </p:spTree>
    <p:extLst>
      <p:ext uri="{BB962C8B-B14F-4D97-AF65-F5344CB8AC3E}">
        <p14:creationId xmlns:p14="http://schemas.microsoft.com/office/powerpoint/2010/main" val="336918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D6ED8-7F4B-3D22-8EC5-454F195B26C9}"/>
              </a:ext>
            </a:extLst>
          </p:cNvPr>
          <p:cNvSpPr>
            <a:spLocks noGrp="1"/>
          </p:cNvSpPr>
          <p:nvPr>
            <p:ph type="title"/>
          </p:nvPr>
        </p:nvSpPr>
        <p:spPr/>
        <p:txBody>
          <a:bodyPr/>
          <a:lstStyle/>
          <a:p>
            <a:r>
              <a:rPr lang="en-US" dirty="0"/>
              <a:t>Coding Example 4</a:t>
            </a:r>
          </a:p>
        </p:txBody>
      </p:sp>
      <p:sp>
        <p:nvSpPr>
          <p:cNvPr id="3" name="Content Placeholder 2">
            <a:extLst>
              <a:ext uri="{FF2B5EF4-FFF2-40B4-BE49-F238E27FC236}">
                <a16:creationId xmlns:a16="http://schemas.microsoft.com/office/drawing/2014/main" id="{DBA31ED3-97A3-C0C8-4717-DEDEA575240A}"/>
              </a:ext>
            </a:extLst>
          </p:cNvPr>
          <p:cNvSpPr>
            <a:spLocks noGrp="1"/>
          </p:cNvSpPr>
          <p:nvPr>
            <p:ph idx="1"/>
          </p:nvPr>
        </p:nvSpPr>
        <p:spPr>
          <a:xfrm>
            <a:off x="1439694" y="1400783"/>
            <a:ext cx="9980577" cy="5012757"/>
          </a:xfrm>
        </p:spPr>
        <p:txBody>
          <a:bodyPr>
            <a:normAutofit/>
          </a:bodyPr>
          <a:lstStyle/>
          <a:p>
            <a:r>
              <a:rPr lang="en-US" sz="2400" b="0" i="0" dirty="0">
                <a:effectLst/>
                <a:latin typeface="Nunito Sans" pitchFamily="2" charset="0"/>
              </a:rPr>
              <a:t>Indication: Personal history of colon polyps; Colon screening</a:t>
            </a:r>
          </a:p>
          <a:p>
            <a:r>
              <a:rPr lang="en-US" sz="2400" b="0" i="0" dirty="0">
                <a:effectLst/>
                <a:latin typeface="Nunito Sans" pitchFamily="2" charset="0"/>
              </a:rPr>
              <a:t>Post-endoscopy findings: Large sessile polyp in the rectum, unable to resect, pending pathology</a:t>
            </a:r>
          </a:p>
          <a:p>
            <a:r>
              <a:rPr lang="en-US" sz="2400" b="0" i="0" dirty="0">
                <a:effectLst/>
                <a:latin typeface="Nunito Sans" pitchFamily="2" charset="0"/>
              </a:rPr>
              <a:t>Procedure: Colonoscopy with biopsy of rectal polyp. Will await pathology and consider surgical referral.</a:t>
            </a:r>
          </a:p>
          <a:p>
            <a:r>
              <a:rPr lang="en-US" sz="2400" b="0" i="0" dirty="0">
                <a:effectLst/>
                <a:latin typeface="Nunito Sans" pitchFamily="2" charset="0"/>
              </a:rPr>
              <a:t>Diagnosis code: Z12.11; Z86.010 (personal h/o polyps); K63.5</a:t>
            </a:r>
            <a:endParaRPr lang="en-US" sz="2400" dirty="0"/>
          </a:p>
          <a:p>
            <a:pPr marL="0" indent="0">
              <a:buNone/>
            </a:pPr>
            <a:endParaRPr lang="en-US" sz="2400" b="0" i="0" dirty="0">
              <a:effectLst/>
              <a:latin typeface="Nunito Sans" pitchFamily="2" charset="0"/>
            </a:endParaRPr>
          </a:p>
          <a:p>
            <a:r>
              <a:rPr lang="en-US" sz="2400" b="0" i="0" dirty="0">
                <a:effectLst/>
                <a:latin typeface="Nunito Sans" pitchFamily="2" charset="0"/>
              </a:rPr>
              <a:t>Procedure code: 45380 (</a:t>
            </a:r>
            <a:r>
              <a:rPr lang="en-US" sz="2400" b="0" i="1" dirty="0">
                <a:effectLst/>
                <a:latin typeface="Nunito Sans" pitchFamily="2" charset="0"/>
              </a:rPr>
              <a:t>Colonoscopy with biopsy</a:t>
            </a:r>
            <a:r>
              <a:rPr lang="en-US" sz="2400" b="0" i="0" dirty="0">
                <a:effectLst/>
                <a:latin typeface="Nunito Sans" pitchFamily="2" charset="0"/>
              </a:rPr>
              <a:t>)</a:t>
            </a:r>
          </a:p>
          <a:p>
            <a:r>
              <a:rPr lang="en-US" sz="2400" b="0" i="0" dirty="0">
                <a:effectLst/>
                <a:latin typeface="Nunito Sans" pitchFamily="2" charset="0"/>
              </a:rPr>
              <a:t>Modifier PT (</a:t>
            </a:r>
            <a:r>
              <a:rPr lang="en-US" sz="2400" b="0" i="1" dirty="0">
                <a:effectLst/>
                <a:latin typeface="Nunito Sans" pitchFamily="2" charset="0"/>
              </a:rPr>
              <a:t>if Medicare</a:t>
            </a:r>
            <a:r>
              <a:rPr lang="en-US" sz="2400" b="0" i="0" dirty="0">
                <a:effectLst/>
                <a:latin typeface="Nunito Sans" pitchFamily="2" charset="0"/>
              </a:rPr>
              <a:t>) or Modifier 33 (</a:t>
            </a:r>
            <a:r>
              <a:rPr lang="en-US" sz="2400" b="0" i="1" dirty="0">
                <a:effectLst/>
                <a:latin typeface="Nunito Sans" pitchFamily="2" charset="0"/>
              </a:rPr>
              <a:t>non-Medicare</a:t>
            </a:r>
            <a:r>
              <a:rPr lang="en-US" sz="2400" b="0" i="0" dirty="0">
                <a:effectLst/>
                <a:latin typeface="Nunito Sans" pitchFamily="2" charset="0"/>
              </a:rPr>
              <a:t>) should be added to indicate this was a preventive service</a:t>
            </a:r>
          </a:p>
        </p:txBody>
      </p:sp>
      <p:sp>
        <p:nvSpPr>
          <p:cNvPr id="4" name="Footer Placeholder 3">
            <a:extLst>
              <a:ext uri="{FF2B5EF4-FFF2-40B4-BE49-F238E27FC236}">
                <a16:creationId xmlns:a16="http://schemas.microsoft.com/office/drawing/2014/main" id="{B9BDDC93-F658-41A7-632D-BA9F5256E658}"/>
              </a:ext>
            </a:extLst>
          </p:cNvPr>
          <p:cNvSpPr>
            <a:spLocks noGrp="1"/>
          </p:cNvSpPr>
          <p:nvPr>
            <p:ph type="ftr" sz="quarter" idx="11"/>
          </p:nvPr>
        </p:nvSpPr>
        <p:spPr>
          <a:xfrm>
            <a:off x="4096966" y="6413540"/>
            <a:ext cx="7479484" cy="365125"/>
          </a:xfrm>
        </p:spPr>
        <p:txBody>
          <a:bodyPr/>
          <a:lstStyle/>
          <a:p>
            <a:r>
              <a:rPr lang="en-US" dirty="0"/>
              <a:t>https://gastro.org/practice-resources/reimbursement/coding/coding-faq-screening-colonoscopy/</a:t>
            </a:r>
          </a:p>
        </p:txBody>
      </p:sp>
    </p:spTree>
    <p:extLst>
      <p:ext uri="{BB962C8B-B14F-4D97-AF65-F5344CB8AC3E}">
        <p14:creationId xmlns:p14="http://schemas.microsoft.com/office/powerpoint/2010/main" val="126568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8ACF-65AF-38A6-A9B8-C1CC84A1BF07}"/>
              </a:ext>
            </a:extLst>
          </p:cNvPr>
          <p:cNvSpPr>
            <a:spLocks noGrp="1"/>
          </p:cNvSpPr>
          <p:nvPr>
            <p:ph type="title"/>
          </p:nvPr>
        </p:nvSpPr>
        <p:spPr/>
        <p:txBody>
          <a:bodyPr/>
          <a:lstStyle/>
          <a:p>
            <a:r>
              <a:rPr lang="en-US" dirty="0"/>
              <a:t>CPT coding for EGD</a:t>
            </a:r>
            <a:br>
              <a:rPr lang="en-US" dirty="0"/>
            </a:br>
            <a:r>
              <a:rPr lang="en-US" dirty="0"/>
              <a:t>	Common Codes</a:t>
            </a:r>
          </a:p>
        </p:txBody>
      </p:sp>
      <p:sp>
        <p:nvSpPr>
          <p:cNvPr id="3" name="Content Placeholder 2">
            <a:extLst>
              <a:ext uri="{FF2B5EF4-FFF2-40B4-BE49-F238E27FC236}">
                <a16:creationId xmlns:a16="http://schemas.microsoft.com/office/drawing/2014/main" id="{BC709D28-E35A-BA1B-AAF8-8401D5ACD072}"/>
              </a:ext>
            </a:extLst>
          </p:cNvPr>
          <p:cNvSpPr>
            <a:spLocks noGrp="1"/>
          </p:cNvSpPr>
          <p:nvPr>
            <p:ph idx="1"/>
          </p:nvPr>
        </p:nvSpPr>
        <p:spPr/>
        <p:txBody>
          <a:bodyPr>
            <a:normAutofit/>
          </a:bodyPr>
          <a:lstStyle/>
          <a:p>
            <a:r>
              <a:rPr lang="en-US" dirty="0"/>
              <a:t>43235- Esophagogastroduodenoscopy, flexible, transoral; </a:t>
            </a:r>
            <a:r>
              <a:rPr lang="en-US" b="1" u="sng" dirty="0"/>
              <a:t>diagnostic</a:t>
            </a:r>
            <a:r>
              <a:rPr lang="en-US" dirty="0"/>
              <a:t>, including collection of specimen(s) by brushing or washing</a:t>
            </a:r>
          </a:p>
          <a:p>
            <a:r>
              <a:rPr lang="en-US" dirty="0"/>
              <a:t>43239- Esophagogastroduodenoscopy, flexible, transoral; with </a:t>
            </a:r>
            <a:r>
              <a:rPr lang="en-US" b="1" u="sng" dirty="0"/>
              <a:t>biopsy</a:t>
            </a:r>
            <a:r>
              <a:rPr lang="en-US" dirty="0"/>
              <a:t>, single or multiple</a:t>
            </a:r>
          </a:p>
          <a:p>
            <a:r>
              <a:rPr lang="en-US" dirty="0"/>
              <a:t>43251- Esophagogastroduodenoscopy, flexible, transoral; with removal of tumor(s), polyp(s), or other lesion(s) by </a:t>
            </a:r>
            <a:r>
              <a:rPr lang="en-US" b="1" u="sng" dirty="0"/>
              <a:t>snare</a:t>
            </a:r>
            <a:r>
              <a:rPr lang="en-US" dirty="0"/>
              <a:t> technique</a:t>
            </a:r>
          </a:p>
          <a:p>
            <a:r>
              <a:rPr lang="en-US" dirty="0"/>
              <a:t>43270 - Esophagogastroduodenoscopy, flexible, transoral; with </a:t>
            </a:r>
            <a:r>
              <a:rPr lang="en-US" b="1" u="sng" dirty="0"/>
              <a:t>ablation</a:t>
            </a:r>
            <a:r>
              <a:rPr lang="en-US" dirty="0"/>
              <a:t> of tumor(s), polyp(s), or other lesion(s)</a:t>
            </a:r>
          </a:p>
        </p:txBody>
      </p:sp>
    </p:spTree>
    <p:extLst>
      <p:ext uri="{BB962C8B-B14F-4D97-AF65-F5344CB8AC3E}">
        <p14:creationId xmlns:p14="http://schemas.microsoft.com/office/powerpoint/2010/main" val="3316934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BD0B-CC1F-B900-629D-E2E746E0EA26}"/>
              </a:ext>
            </a:extLst>
          </p:cNvPr>
          <p:cNvSpPr>
            <a:spLocks noGrp="1"/>
          </p:cNvSpPr>
          <p:nvPr>
            <p:ph type="title"/>
          </p:nvPr>
        </p:nvSpPr>
        <p:spPr/>
        <p:txBody>
          <a:bodyPr/>
          <a:lstStyle/>
          <a:p>
            <a:r>
              <a:rPr lang="en-US" b="1" dirty="0"/>
              <a:t>Modifiers</a:t>
            </a:r>
          </a:p>
        </p:txBody>
      </p:sp>
      <p:graphicFrame>
        <p:nvGraphicFramePr>
          <p:cNvPr id="5" name="Content Placeholder 4">
            <a:extLst>
              <a:ext uri="{FF2B5EF4-FFF2-40B4-BE49-F238E27FC236}">
                <a16:creationId xmlns:a16="http://schemas.microsoft.com/office/drawing/2014/main" id="{D93BA8EE-C5AD-3EDF-ED39-8CA590F71924}"/>
              </a:ext>
            </a:extLst>
          </p:cNvPr>
          <p:cNvGraphicFramePr>
            <a:graphicFrameLocks noGrp="1"/>
          </p:cNvGraphicFramePr>
          <p:nvPr>
            <p:ph idx="1"/>
            <p:extLst>
              <p:ext uri="{D42A27DB-BD31-4B8C-83A1-F6EECF244321}">
                <p14:modId xmlns:p14="http://schemas.microsoft.com/office/powerpoint/2010/main" val="41428648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0694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C2662-C893-841B-621E-C6B643E02BA2}"/>
              </a:ext>
            </a:extLst>
          </p:cNvPr>
          <p:cNvSpPr>
            <a:spLocks noGrp="1"/>
          </p:cNvSpPr>
          <p:nvPr>
            <p:ph type="title"/>
          </p:nvPr>
        </p:nvSpPr>
        <p:spPr/>
        <p:txBody>
          <a:bodyPr/>
          <a:lstStyle/>
          <a:p>
            <a:r>
              <a:rPr lang="en-US" dirty="0"/>
              <a:t>51 Modifier - Combination EGD/ Colonoscopy</a:t>
            </a:r>
          </a:p>
        </p:txBody>
      </p:sp>
      <p:sp>
        <p:nvSpPr>
          <p:cNvPr id="3" name="Content Placeholder 2">
            <a:extLst>
              <a:ext uri="{FF2B5EF4-FFF2-40B4-BE49-F238E27FC236}">
                <a16:creationId xmlns:a16="http://schemas.microsoft.com/office/drawing/2014/main" id="{571ECE58-CBDA-18BF-30AF-54F4E7114CC3}"/>
              </a:ext>
            </a:extLst>
          </p:cNvPr>
          <p:cNvSpPr>
            <a:spLocks noGrp="1"/>
          </p:cNvSpPr>
          <p:nvPr>
            <p:ph idx="1"/>
          </p:nvPr>
        </p:nvSpPr>
        <p:spPr>
          <a:xfrm>
            <a:off x="2589211" y="2133599"/>
            <a:ext cx="9375809" cy="4413116"/>
          </a:xfrm>
        </p:spPr>
        <p:txBody>
          <a:bodyPr>
            <a:normAutofit/>
          </a:bodyPr>
          <a:lstStyle/>
          <a:p>
            <a:r>
              <a:rPr lang="en-US" sz="2000" dirty="0"/>
              <a:t>51 modifier- </a:t>
            </a:r>
            <a:r>
              <a:rPr lang="en-US" sz="2000" b="0" i="0" dirty="0">
                <a:effectLst/>
              </a:rPr>
              <a:t>Multiple surgeries performed on the same day, during the same surgical session. </a:t>
            </a:r>
            <a:r>
              <a:rPr lang="en-US" sz="2000" dirty="0"/>
              <a:t>(not of the same location)</a:t>
            </a:r>
          </a:p>
          <a:p>
            <a:pPr lvl="1"/>
            <a:r>
              <a:rPr lang="en-US" sz="2000" dirty="0"/>
              <a:t>Colonoscopy and EGD</a:t>
            </a:r>
          </a:p>
          <a:p>
            <a:endParaRPr lang="en-US" sz="2000" b="0" i="0" dirty="0">
              <a:effectLst/>
            </a:endParaRPr>
          </a:p>
          <a:p>
            <a:r>
              <a:rPr lang="en-US" sz="2000" dirty="0"/>
              <a:t>Append the 51 modifier on the CPT code that is the lesser RVU. </a:t>
            </a:r>
          </a:p>
          <a:p>
            <a:pPr lvl="1"/>
            <a:r>
              <a:rPr lang="en-US" sz="2000" dirty="0"/>
              <a:t>In combination EGD/colon cases, the EGD code would receive the 51 modifier, not the colonoscopy code. </a:t>
            </a:r>
          </a:p>
          <a:p>
            <a:pPr lvl="2"/>
            <a:r>
              <a:rPr lang="en-US" sz="2000" dirty="0"/>
              <a:t>45378 Colonoscopy    43239-51  EGD with biopsy</a:t>
            </a:r>
          </a:p>
          <a:p>
            <a:pPr lvl="1"/>
            <a:endParaRPr lang="en-US" sz="2000" dirty="0"/>
          </a:p>
          <a:p>
            <a:r>
              <a:rPr lang="en-US" sz="2000" dirty="0"/>
              <a:t>Payment: Medicare pays 100% of the higher code and typically 50% of additional codes</a:t>
            </a:r>
          </a:p>
        </p:txBody>
      </p:sp>
    </p:spTree>
    <p:extLst>
      <p:ext uri="{BB962C8B-B14F-4D97-AF65-F5344CB8AC3E}">
        <p14:creationId xmlns:p14="http://schemas.microsoft.com/office/powerpoint/2010/main" val="629525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BF06A-F882-EAD6-619C-1F1C4AB30E1F}"/>
              </a:ext>
            </a:extLst>
          </p:cNvPr>
          <p:cNvSpPr>
            <a:spLocks noGrp="1"/>
          </p:cNvSpPr>
          <p:nvPr>
            <p:ph type="title"/>
          </p:nvPr>
        </p:nvSpPr>
        <p:spPr/>
        <p:txBody>
          <a:bodyPr>
            <a:normAutofit/>
          </a:bodyPr>
          <a:lstStyle/>
          <a:p>
            <a:r>
              <a:rPr lang="en-US" sz="3200" dirty="0"/>
              <a:t>Coding Example #5</a:t>
            </a:r>
          </a:p>
        </p:txBody>
      </p:sp>
      <p:sp>
        <p:nvSpPr>
          <p:cNvPr id="3" name="Content Placeholder 2">
            <a:extLst>
              <a:ext uri="{FF2B5EF4-FFF2-40B4-BE49-F238E27FC236}">
                <a16:creationId xmlns:a16="http://schemas.microsoft.com/office/drawing/2014/main" id="{B114F2FB-8CC8-CDA4-0AB8-4E85A6F17CDE}"/>
              </a:ext>
            </a:extLst>
          </p:cNvPr>
          <p:cNvSpPr>
            <a:spLocks noGrp="1"/>
          </p:cNvSpPr>
          <p:nvPr>
            <p:ph idx="1"/>
          </p:nvPr>
        </p:nvSpPr>
        <p:spPr>
          <a:xfrm>
            <a:off x="2376148" y="1689716"/>
            <a:ext cx="8915400" cy="4657817"/>
          </a:xfrm>
        </p:spPr>
        <p:txBody>
          <a:bodyPr>
            <a:normAutofit/>
          </a:bodyPr>
          <a:lstStyle/>
          <a:p>
            <a:r>
              <a:rPr lang="en-US" sz="2400" dirty="0"/>
              <a:t>Indication: GERD; Colon Cancer screening- average risk</a:t>
            </a:r>
          </a:p>
          <a:p>
            <a:r>
              <a:rPr lang="en-US" sz="2400" dirty="0"/>
              <a:t>Findings: GERD- biopsy obtained; Colon polyp in sigmoid</a:t>
            </a:r>
          </a:p>
          <a:p>
            <a:r>
              <a:rPr lang="en-US" sz="2400" dirty="0"/>
              <a:t>Procedures: EGD with cold </a:t>
            </a:r>
            <a:r>
              <a:rPr lang="en-US" sz="2400" dirty="0" err="1"/>
              <a:t>forcep</a:t>
            </a:r>
            <a:r>
              <a:rPr lang="en-US" sz="2400" dirty="0"/>
              <a:t> bx. Colonoscopy with snare</a:t>
            </a:r>
          </a:p>
          <a:p>
            <a:r>
              <a:rPr lang="en-US" sz="2400" dirty="0"/>
              <a:t>Diagnosis Codes: z12.11 K63.5 (Colonoscopy)  K21.9 GERD (EGD)</a:t>
            </a:r>
          </a:p>
          <a:p>
            <a:endParaRPr lang="en-US" sz="2400" dirty="0"/>
          </a:p>
          <a:p>
            <a:r>
              <a:rPr lang="en-US" sz="2400" dirty="0"/>
              <a:t>Procedure code: </a:t>
            </a:r>
          </a:p>
          <a:p>
            <a:pPr lvl="1"/>
            <a:r>
              <a:rPr lang="en-US" sz="2400" dirty="0"/>
              <a:t>45385 Colonoscopy with snare (33 or PT modifier); </a:t>
            </a:r>
          </a:p>
          <a:p>
            <a:pPr lvl="1"/>
            <a:r>
              <a:rPr lang="en-US" sz="2400" dirty="0"/>
              <a:t>43239 EGD with bx (51 modifier) </a:t>
            </a:r>
          </a:p>
        </p:txBody>
      </p:sp>
    </p:spTree>
    <p:extLst>
      <p:ext uri="{BB962C8B-B14F-4D97-AF65-F5344CB8AC3E}">
        <p14:creationId xmlns:p14="http://schemas.microsoft.com/office/powerpoint/2010/main" val="353839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C5A7D-5479-AF6F-2269-A635E787AD96}"/>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FD736056-A216-78B9-4C97-A3FBD5BBA336}"/>
              </a:ext>
            </a:extLst>
          </p:cNvPr>
          <p:cNvSpPr>
            <a:spLocks noGrp="1"/>
          </p:cNvSpPr>
          <p:nvPr>
            <p:ph idx="1"/>
          </p:nvPr>
        </p:nvSpPr>
        <p:spPr/>
        <p:txBody>
          <a:bodyPr>
            <a:normAutofit/>
          </a:bodyPr>
          <a:lstStyle/>
          <a:p>
            <a:r>
              <a:rPr lang="en-US" sz="2000" dirty="0"/>
              <a:t>Improve knowledge of appropriate charge coding for EGD’s and Colonoscopies</a:t>
            </a:r>
          </a:p>
          <a:p>
            <a:r>
              <a:rPr lang="en-US" sz="2000" dirty="0"/>
              <a:t>Understand the differences between screening and diagnostic procedures</a:t>
            </a:r>
          </a:p>
          <a:p>
            <a:r>
              <a:rPr lang="en-US" sz="2000" dirty="0"/>
              <a:t>Identify common pitfalls for charge rejections and patient dissatisfactions for incorrect billing</a:t>
            </a:r>
          </a:p>
        </p:txBody>
      </p:sp>
    </p:spTree>
    <p:extLst>
      <p:ext uri="{BB962C8B-B14F-4D97-AF65-F5344CB8AC3E}">
        <p14:creationId xmlns:p14="http://schemas.microsoft.com/office/powerpoint/2010/main" val="2530646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FC641-724F-E106-6B44-4211F34ACC02}"/>
              </a:ext>
            </a:extLst>
          </p:cNvPr>
          <p:cNvSpPr>
            <a:spLocks noGrp="1"/>
          </p:cNvSpPr>
          <p:nvPr>
            <p:ph type="title"/>
          </p:nvPr>
        </p:nvSpPr>
        <p:spPr/>
        <p:txBody>
          <a:bodyPr/>
          <a:lstStyle/>
          <a:p>
            <a:r>
              <a:rPr lang="en-US" dirty="0"/>
              <a:t>59 modifier - Multiple therapies during same Procedure	</a:t>
            </a:r>
          </a:p>
        </p:txBody>
      </p:sp>
      <p:sp>
        <p:nvSpPr>
          <p:cNvPr id="3" name="Content Placeholder 2">
            <a:extLst>
              <a:ext uri="{FF2B5EF4-FFF2-40B4-BE49-F238E27FC236}">
                <a16:creationId xmlns:a16="http://schemas.microsoft.com/office/drawing/2014/main" id="{42093312-F95C-58CB-D1CD-97034ED5A571}"/>
              </a:ext>
            </a:extLst>
          </p:cNvPr>
          <p:cNvSpPr>
            <a:spLocks noGrp="1"/>
          </p:cNvSpPr>
          <p:nvPr>
            <p:ph idx="1"/>
          </p:nvPr>
        </p:nvSpPr>
        <p:spPr>
          <a:xfrm>
            <a:off x="2015231" y="2133600"/>
            <a:ext cx="9489381" cy="4490936"/>
          </a:xfrm>
        </p:spPr>
        <p:txBody>
          <a:bodyPr>
            <a:normAutofit fontScale="92500" lnSpcReduction="10000"/>
          </a:bodyPr>
          <a:lstStyle/>
          <a:p>
            <a:r>
              <a:rPr lang="en-US" sz="2000" dirty="0"/>
              <a:t>59 modifier. </a:t>
            </a:r>
            <a:r>
              <a:rPr lang="en-US" sz="2000" b="0" i="0" dirty="0">
                <a:effectLst/>
              </a:rPr>
              <a:t>Use of modifier </a:t>
            </a:r>
            <a:r>
              <a:rPr lang="en-US" sz="2000" i="0" dirty="0">
                <a:effectLst/>
              </a:rPr>
              <a:t>59 is only appropriate if the two procedures are performed on </a:t>
            </a:r>
            <a:r>
              <a:rPr lang="en-US" sz="2000" b="1" i="0" dirty="0">
                <a:effectLst/>
              </a:rPr>
              <a:t>separate</a:t>
            </a:r>
            <a:r>
              <a:rPr lang="en-US" sz="2000" i="0" dirty="0">
                <a:effectLst/>
              </a:rPr>
              <a:t> lesion</a:t>
            </a:r>
            <a:r>
              <a:rPr lang="en-US" sz="2000" dirty="0"/>
              <a:t>s </a:t>
            </a:r>
          </a:p>
          <a:p>
            <a:r>
              <a:rPr lang="en-US" sz="2000" dirty="0"/>
              <a:t>Examples: </a:t>
            </a:r>
          </a:p>
          <a:p>
            <a:pPr lvl="1"/>
            <a:r>
              <a:rPr lang="en-US" sz="2000" dirty="0"/>
              <a:t>Colonoscopy with snare technique on one polyp, cold </a:t>
            </a:r>
            <a:r>
              <a:rPr lang="en-US" sz="2000" dirty="0" err="1"/>
              <a:t>forcep</a:t>
            </a:r>
            <a:r>
              <a:rPr lang="en-US" sz="2000" dirty="0"/>
              <a:t> on </a:t>
            </a:r>
            <a:r>
              <a:rPr lang="en-US" sz="2000" b="1" dirty="0"/>
              <a:t>another</a:t>
            </a:r>
            <a:r>
              <a:rPr lang="en-US" sz="2000" dirty="0"/>
              <a:t> polyp</a:t>
            </a:r>
          </a:p>
          <a:p>
            <a:pPr lvl="1"/>
            <a:r>
              <a:rPr lang="en-US" sz="2000" dirty="0"/>
              <a:t>Colonoscopy with biopsy of colon cancer with injection of ink</a:t>
            </a:r>
          </a:p>
          <a:p>
            <a:pPr lvl="2"/>
            <a:r>
              <a:rPr lang="en-US" sz="1800" dirty="0"/>
              <a:t>*Snaring a polyp and using argon on the same polyp to ablate the remnants does not qualify for the use of this modifier. It must be separate</a:t>
            </a:r>
          </a:p>
          <a:p>
            <a:r>
              <a:rPr lang="en-US" sz="2000" dirty="0"/>
              <a:t>Modifier stresses that a separate/difference procedure took place within the element of the initial procedure</a:t>
            </a:r>
            <a:endParaRPr lang="en-US" sz="1800" dirty="0"/>
          </a:p>
          <a:p>
            <a:r>
              <a:rPr lang="en-US" sz="2000" dirty="0"/>
              <a:t>Append 59 modifier on the lesser RVU of the two procedures</a:t>
            </a:r>
          </a:p>
          <a:p>
            <a:pPr lvl="1"/>
            <a:r>
              <a:rPr lang="en-US" sz="2000" dirty="0"/>
              <a:t>C</a:t>
            </a:r>
            <a:r>
              <a:rPr lang="en-US" sz="2000" b="0" i="0" dirty="0">
                <a:effectLst/>
              </a:rPr>
              <a:t>PT 45385 and 45380-59</a:t>
            </a:r>
          </a:p>
          <a:p>
            <a:r>
              <a:rPr lang="en-US" sz="2200" dirty="0"/>
              <a:t>*Some Medicare payers request “XS” instead of 59*</a:t>
            </a:r>
          </a:p>
          <a:p>
            <a:endParaRPr lang="en-US" sz="2000" dirty="0"/>
          </a:p>
        </p:txBody>
      </p:sp>
    </p:spTree>
    <p:extLst>
      <p:ext uri="{BB962C8B-B14F-4D97-AF65-F5344CB8AC3E}">
        <p14:creationId xmlns:p14="http://schemas.microsoft.com/office/powerpoint/2010/main" val="1850190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BC8E-9A85-D5BB-B29A-2F0D86CECDD7}"/>
              </a:ext>
            </a:extLst>
          </p:cNvPr>
          <p:cNvSpPr>
            <a:spLocks noGrp="1"/>
          </p:cNvSpPr>
          <p:nvPr>
            <p:ph type="title"/>
          </p:nvPr>
        </p:nvSpPr>
        <p:spPr/>
        <p:txBody>
          <a:bodyPr/>
          <a:lstStyle/>
          <a:p>
            <a:r>
              <a:rPr lang="en-US" dirty="0"/>
              <a:t>Details of 59 modifier - payment</a:t>
            </a:r>
          </a:p>
        </p:txBody>
      </p:sp>
      <p:sp>
        <p:nvSpPr>
          <p:cNvPr id="3" name="Content Placeholder 2">
            <a:extLst>
              <a:ext uri="{FF2B5EF4-FFF2-40B4-BE49-F238E27FC236}">
                <a16:creationId xmlns:a16="http://schemas.microsoft.com/office/drawing/2014/main" id="{3C136A6E-F976-36A8-FA08-A23D73C57A5F}"/>
              </a:ext>
            </a:extLst>
          </p:cNvPr>
          <p:cNvSpPr>
            <a:spLocks noGrp="1"/>
          </p:cNvSpPr>
          <p:nvPr>
            <p:ph idx="1"/>
          </p:nvPr>
        </p:nvSpPr>
        <p:spPr>
          <a:xfrm>
            <a:off x="1225684" y="1825624"/>
            <a:ext cx="10128115" cy="4742955"/>
          </a:xfrm>
        </p:spPr>
        <p:txBody>
          <a:bodyPr>
            <a:noAutofit/>
          </a:bodyPr>
          <a:lstStyle/>
          <a:p>
            <a:r>
              <a:rPr lang="en-US" sz="2000" b="0" i="0" dirty="0">
                <a:effectLst/>
              </a:rPr>
              <a:t>Usually, commercial payer payment is 100% of first procedure and 50% for each additional procedure.</a:t>
            </a:r>
            <a:r>
              <a:rPr lang="en-US" sz="2000" dirty="0"/>
              <a:t> (differs considerably)</a:t>
            </a:r>
            <a:endParaRPr lang="en-US" sz="2000" b="0" i="0" dirty="0">
              <a:effectLst/>
            </a:endParaRPr>
          </a:p>
          <a:p>
            <a:pPr algn="l"/>
            <a:endParaRPr lang="en-US" sz="2000" b="0" i="0" dirty="0">
              <a:effectLst/>
            </a:endParaRPr>
          </a:p>
          <a:p>
            <a:pPr algn="l"/>
            <a:r>
              <a:rPr lang="en-US" sz="2000" b="0" i="0" dirty="0">
                <a:effectLst/>
              </a:rPr>
              <a:t>CMS allows payment for more than one endoscopic procedure as long as it is done to a separate lesion / location and the use of a different technique / instrument. </a:t>
            </a:r>
          </a:p>
          <a:p>
            <a:pPr lvl="1"/>
            <a:r>
              <a:rPr lang="en-US" sz="2000" b="0" i="0" dirty="0">
                <a:effectLst/>
              </a:rPr>
              <a:t>Payment of 100% of highest RVU and then the difference between each additional procedure minus the base code (head of the family) Example: 45385 and 45380 and 45378</a:t>
            </a:r>
          </a:p>
          <a:p>
            <a:pPr lvl="2"/>
            <a:r>
              <a:rPr lang="en-US" sz="2000" b="0" i="0" dirty="0">
                <a:effectLst/>
              </a:rPr>
              <a:t>45385 has 7.45 RVUs/ 45380 has 5.86 RVUs / 45378 has 5.40 RVUs. </a:t>
            </a:r>
          </a:p>
          <a:p>
            <a:pPr lvl="1"/>
            <a:r>
              <a:rPr lang="en-US" sz="2000" b="0" i="0" dirty="0">
                <a:effectLst/>
              </a:rPr>
              <a:t>CMS payment would be based on 7.45 RVUS and .46 RVUs (Difference between 45380 and 45378).  </a:t>
            </a:r>
          </a:p>
          <a:p>
            <a:pPr lvl="2"/>
            <a:r>
              <a:rPr lang="en-US" sz="2000" dirty="0"/>
              <a:t>.46 RVU’s converts to $15.58</a:t>
            </a:r>
          </a:p>
          <a:p>
            <a:endParaRPr lang="en-US" sz="2000" dirty="0"/>
          </a:p>
        </p:txBody>
      </p:sp>
    </p:spTree>
    <p:extLst>
      <p:ext uri="{BB962C8B-B14F-4D97-AF65-F5344CB8AC3E}">
        <p14:creationId xmlns:p14="http://schemas.microsoft.com/office/powerpoint/2010/main" val="1471237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018B7-C377-8299-34BA-2014C00FF8D8}"/>
              </a:ext>
            </a:extLst>
          </p:cNvPr>
          <p:cNvSpPr>
            <a:spLocks noGrp="1"/>
          </p:cNvSpPr>
          <p:nvPr>
            <p:ph type="title"/>
          </p:nvPr>
        </p:nvSpPr>
        <p:spPr>
          <a:xfrm>
            <a:off x="1953732" y="579722"/>
            <a:ext cx="8911687" cy="1280890"/>
          </a:xfrm>
        </p:spPr>
        <p:txBody>
          <a:bodyPr/>
          <a:lstStyle/>
          <a:p>
            <a:r>
              <a:rPr lang="en-US" dirty="0"/>
              <a:t>Coding Example #6 : 51/59 modifier	</a:t>
            </a:r>
          </a:p>
        </p:txBody>
      </p:sp>
      <p:sp>
        <p:nvSpPr>
          <p:cNvPr id="3" name="Content Placeholder 2">
            <a:extLst>
              <a:ext uri="{FF2B5EF4-FFF2-40B4-BE49-F238E27FC236}">
                <a16:creationId xmlns:a16="http://schemas.microsoft.com/office/drawing/2014/main" id="{1E9471F3-093E-FE31-6002-5CF21248ACDE}"/>
              </a:ext>
            </a:extLst>
          </p:cNvPr>
          <p:cNvSpPr>
            <a:spLocks noGrp="1"/>
          </p:cNvSpPr>
          <p:nvPr>
            <p:ph idx="1"/>
          </p:nvPr>
        </p:nvSpPr>
        <p:spPr>
          <a:xfrm>
            <a:off x="1441851" y="1509894"/>
            <a:ext cx="9603275" cy="4453162"/>
          </a:xfrm>
        </p:spPr>
        <p:txBody>
          <a:bodyPr>
            <a:noAutofit/>
          </a:bodyPr>
          <a:lstStyle/>
          <a:p>
            <a:r>
              <a:rPr lang="en-US" sz="1600" dirty="0"/>
              <a:t>Patient undergoes a diagnostic EGD and screening colonoscopy. </a:t>
            </a:r>
          </a:p>
          <a:p>
            <a:pPr lvl="1"/>
            <a:r>
              <a:rPr lang="en-US" dirty="0"/>
              <a:t>EGD – biopsy of the duodenum (43239) and cold snare polypectomy stomach (43251)</a:t>
            </a:r>
          </a:p>
          <a:p>
            <a:pPr lvl="1"/>
            <a:r>
              <a:rPr lang="en-US" dirty="0"/>
              <a:t>Colon – cold snare of sigmoid polyp (45385); cold </a:t>
            </a:r>
            <a:r>
              <a:rPr lang="en-US" dirty="0" err="1"/>
              <a:t>forcep</a:t>
            </a:r>
            <a:r>
              <a:rPr lang="en-US" dirty="0"/>
              <a:t> bx of rectal polyp (45380)</a:t>
            </a:r>
          </a:p>
          <a:p>
            <a:pPr lvl="1"/>
            <a:endParaRPr lang="en-US" dirty="0"/>
          </a:p>
          <a:p>
            <a:pPr lvl="1"/>
            <a:r>
              <a:rPr lang="en-US" dirty="0"/>
              <a:t>Always list the more expensive/RVU procedure first </a:t>
            </a:r>
          </a:p>
          <a:p>
            <a:pPr lvl="2"/>
            <a:r>
              <a:rPr lang="en-US" sz="1600" dirty="0"/>
              <a:t>Document locations to be sure to signify specific procedures at specific sites </a:t>
            </a:r>
          </a:p>
          <a:p>
            <a:pPr lvl="3"/>
            <a:r>
              <a:rPr lang="en-US" sz="1600" dirty="0"/>
              <a:t>(box 19/narrative location for coders)</a:t>
            </a:r>
          </a:p>
          <a:p>
            <a:pPr lvl="2"/>
            <a:endParaRPr lang="en-US" sz="1600" dirty="0"/>
          </a:p>
          <a:p>
            <a:r>
              <a:rPr lang="en-US" sz="1600" dirty="0"/>
              <a:t>ANSWER</a:t>
            </a:r>
          </a:p>
          <a:p>
            <a:pPr lvl="1"/>
            <a:r>
              <a:rPr lang="en-US" dirty="0"/>
              <a:t>45385-33 (or PT) sigmoid (box 19)  </a:t>
            </a:r>
            <a:r>
              <a:rPr lang="en-US" dirty="0">
                <a:sym typeface="Wingdings" panose="05000000000000000000" pitchFamily="2" charset="2"/>
              </a:rPr>
              <a:t> Screening procedure (Colonoscopy)</a:t>
            </a:r>
            <a:endParaRPr lang="en-US" dirty="0"/>
          </a:p>
          <a:p>
            <a:pPr lvl="1"/>
            <a:r>
              <a:rPr lang="en-US" dirty="0"/>
              <a:t>45380-59 rectum       </a:t>
            </a:r>
            <a:r>
              <a:rPr lang="en-US" dirty="0">
                <a:sym typeface="Wingdings" panose="05000000000000000000" pitchFamily="2" charset="2"/>
              </a:rPr>
              <a:t> Multiple therapies in the same procedure</a:t>
            </a:r>
            <a:endParaRPr lang="en-US" dirty="0"/>
          </a:p>
          <a:p>
            <a:pPr lvl="1"/>
            <a:r>
              <a:rPr lang="en-US" dirty="0"/>
              <a:t>43251-51 stomach  </a:t>
            </a:r>
            <a:r>
              <a:rPr lang="en-US" dirty="0">
                <a:sym typeface="Wingdings" panose="05000000000000000000" pitchFamily="2" charset="2"/>
              </a:rPr>
              <a:t> Distinctly different family of procedure codes (EGD)</a:t>
            </a:r>
            <a:endParaRPr lang="en-US" dirty="0"/>
          </a:p>
          <a:p>
            <a:pPr lvl="1"/>
            <a:r>
              <a:rPr lang="en-US" dirty="0"/>
              <a:t>43239-59 duodenum  </a:t>
            </a:r>
            <a:r>
              <a:rPr lang="en-US" dirty="0">
                <a:sym typeface="Wingdings" panose="05000000000000000000" pitchFamily="2" charset="2"/>
              </a:rPr>
              <a:t> Multiple therapies in the same procedure</a:t>
            </a:r>
            <a:endParaRPr lang="en-US" dirty="0"/>
          </a:p>
        </p:txBody>
      </p:sp>
    </p:spTree>
    <p:extLst>
      <p:ext uri="{BB962C8B-B14F-4D97-AF65-F5344CB8AC3E}">
        <p14:creationId xmlns:p14="http://schemas.microsoft.com/office/powerpoint/2010/main" val="1180427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745C-5BAD-6CC8-69BB-49461B911FED}"/>
              </a:ext>
            </a:extLst>
          </p:cNvPr>
          <p:cNvSpPr>
            <a:spLocks noGrp="1"/>
          </p:cNvSpPr>
          <p:nvPr>
            <p:ph type="title"/>
          </p:nvPr>
        </p:nvSpPr>
        <p:spPr/>
        <p:txBody>
          <a:bodyPr/>
          <a:lstStyle/>
          <a:p>
            <a:r>
              <a:rPr lang="en-US" dirty="0"/>
              <a:t>Screenings after Positive Stool Tests	- NEW</a:t>
            </a:r>
          </a:p>
        </p:txBody>
      </p:sp>
      <p:sp>
        <p:nvSpPr>
          <p:cNvPr id="3" name="Content Placeholder 2">
            <a:extLst>
              <a:ext uri="{FF2B5EF4-FFF2-40B4-BE49-F238E27FC236}">
                <a16:creationId xmlns:a16="http://schemas.microsoft.com/office/drawing/2014/main" id="{596F876C-1443-D2DE-110F-B7E643D172D8}"/>
              </a:ext>
            </a:extLst>
          </p:cNvPr>
          <p:cNvSpPr>
            <a:spLocks noGrp="1"/>
          </p:cNvSpPr>
          <p:nvPr>
            <p:ph idx="1"/>
          </p:nvPr>
        </p:nvSpPr>
        <p:spPr/>
        <p:txBody>
          <a:bodyPr>
            <a:normAutofit/>
          </a:bodyPr>
          <a:lstStyle/>
          <a:p>
            <a:r>
              <a:rPr lang="en-US" sz="2400" b="0" i="0" dirty="0">
                <a:effectLst/>
              </a:rPr>
              <a:t>As of Jan 1, 2023, both Medicare and most </a:t>
            </a:r>
            <a:r>
              <a:rPr lang="en-US" sz="2400" dirty="0"/>
              <a:t>commercial insurances will pay </a:t>
            </a:r>
            <a:r>
              <a:rPr lang="en-US" sz="2400" b="0" i="0" dirty="0">
                <a:effectLst/>
              </a:rPr>
              <a:t>for both the stool-based test and subsequent screening colonoscopy if stool test is positive, at no cost. </a:t>
            </a:r>
          </a:p>
          <a:p>
            <a:endParaRPr lang="en-US" sz="2400" b="0" i="0" dirty="0">
              <a:effectLst/>
            </a:endParaRPr>
          </a:p>
          <a:p>
            <a:r>
              <a:rPr lang="en-US" sz="2400" b="0" i="0" dirty="0">
                <a:effectLst/>
              </a:rPr>
              <a:t>Medicare patients will have to pay some of the cost of the colonoscopy if polyps are removed. (coinsurance) This is consistent with any Medicare procedure that initiates as a screening and ends with an intervention. </a:t>
            </a:r>
            <a:endParaRPr lang="en-US" sz="2400" dirty="0"/>
          </a:p>
        </p:txBody>
      </p:sp>
    </p:spTree>
    <p:extLst>
      <p:ext uri="{BB962C8B-B14F-4D97-AF65-F5344CB8AC3E}">
        <p14:creationId xmlns:p14="http://schemas.microsoft.com/office/powerpoint/2010/main" val="1928778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C714A-0D0F-83B0-90C6-4A25CA141CFC}"/>
              </a:ext>
            </a:extLst>
          </p:cNvPr>
          <p:cNvSpPr>
            <a:spLocks noGrp="1"/>
          </p:cNvSpPr>
          <p:nvPr>
            <p:ph type="title"/>
          </p:nvPr>
        </p:nvSpPr>
        <p:spPr/>
        <p:txBody>
          <a:bodyPr/>
          <a:lstStyle/>
          <a:p>
            <a:r>
              <a:rPr lang="en-US" dirty="0"/>
              <a:t>Modifiers after positive stool tests  - NEW</a:t>
            </a:r>
          </a:p>
        </p:txBody>
      </p:sp>
      <p:sp>
        <p:nvSpPr>
          <p:cNvPr id="3" name="Content Placeholder 2">
            <a:extLst>
              <a:ext uri="{FF2B5EF4-FFF2-40B4-BE49-F238E27FC236}">
                <a16:creationId xmlns:a16="http://schemas.microsoft.com/office/drawing/2014/main" id="{AF13EC80-7328-97DB-1C96-03D222BFE522}"/>
              </a:ext>
            </a:extLst>
          </p:cNvPr>
          <p:cNvSpPr>
            <a:spLocks noGrp="1"/>
          </p:cNvSpPr>
          <p:nvPr>
            <p:ph idx="1"/>
          </p:nvPr>
        </p:nvSpPr>
        <p:spPr>
          <a:xfrm>
            <a:off x="2589212" y="2133599"/>
            <a:ext cx="8915400" cy="4481209"/>
          </a:xfrm>
        </p:spPr>
        <p:txBody>
          <a:bodyPr>
            <a:normAutofit/>
          </a:bodyPr>
          <a:lstStyle/>
          <a:p>
            <a:r>
              <a:rPr lang="en-US" sz="2000" dirty="0"/>
              <a:t>Commercial insurance – use 33 modifier (same as if they had never had a stool test). Use this on whichever CPT code used </a:t>
            </a:r>
          </a:p>
          <a:p>
            <a:r>
              <a:rPr lang="en-US" sz="2000" dirty="0"/>
              <a:t>Medicare – if normal colonoscopy after positive stool test, you must use the G0121 or G0105 code with a </a:t>
            </a:r>
            <a:r>
              <a:rPr lang="en-US" sz="2000" b="1" dirty="0"/>
              <a:t>KX</a:t>
            </a:r>
            <a:r>
              <a:rPr lang="en-US" sz="2000" dirty="0"/>
              <a:t> modifier. This will allow patient to access Medicare screening benefits. If G0121 is used and not modified, it will be rejected as “</a:t>
            </a:r>
            <a:r>
              <a:rPr lang="en-US" sz="2000" dirty="0" err="1"/>
              <a:t>unprocessable</a:t>
            </a:r>
            <a:r>
              <a:rPr lang="en-US" sz="2000" dirty="0"/>
              <a:t>” because Medicare sees the previous stool test screening and assumes that benefit has been used. </a:t>
            </a:r>
          </a:p>
          <a:p>
            <a:r>
              <a:rPr lang="en-US" sz="2000" dirty="0"/>
              <a:t>Medicare – If polyp removal, use PT modifier to the appropriate code (i.e. 45385, 45380)- (same as if they never had a stool test- No KX modifier is needed)</a:t>
            </a:r>
          </a:p>
          <a:p>
            <a:endParaRPr lang="en-US" sz="2000" dirty="0"/>
          </a:p>
        </p:txBody>
      </p:sp>
    </p:spTree>
    <p:extLst>
      <p:ext uri="{BB962C8B-B14F-4D97-AF65-F5344CB8AC3E}">
        <p14:creationId xmlns:p14="http://schemas.microsoft.com/office/powerpoint/2010/main" val="2973136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B41C-2984-774F-305C-A38403EF6B28}"/>
              </a:ext>
            </a:extLst>
          </p:cNvPr>
          <p:cNvSpPr>
            <a:spLocks noGrp="1"/>
          </p:cNvSpPr>
          <p:nvPr>
            <p:ph type="title"/>
          </p:nvPr>
        </p:nvSpPr>
        <p:spPr/>
        <p:txBody>
          <a:bodyPr/>
          <a:lstStyle/>
          <a:p>
            <a:r>
              <a:rPr lang="en-US" dirty="0"/>
              <a:t>Coding Example #7 </a:t>
            </a:r>
          </a:p>
        </p:txBody>
      </p:sp>
      <p:sp>
        <p:nvSpPr>
          <p:cNvPr id="3" name="Content Placeholder 2">
            <a:extLst>
              <a:ext uri="{FF2B5EF4-FFF2-40B4-BE49-F238E27FC236}">
                <a16:creationId xmlns:a16="http://schemas.microsoft.com/office/drawing/2014/main" id="{CE2AECAC-3FC8-DC0F-4CC7-3DDD3B0BCAE9}"/>
              </a:ext>
            </a:extLst>
          </p:cNvPr>
          <p:cNvSpPr>
            <a:spLocks noGrp="1"/>
          </p:cNvSpPr>
          <p:nvPr>
            <p:ph idx="1"/>
          </p:nvPr>
        </p:nvSpPr>
        <p:spPr>
          <a:xfrm>
            <a:off x="2500435" y="1627572"/>
            <a:ext cx="8915400" cy="4606317"/>
          </a:xfrm>
        </p:spPr>
        <p:txBody>
          <a:bodyPr>
            <a:normAutofit/>
          </a:bodyPr>
          <a:lstStyle/>
          <a:p>
            <a:r>
              <a:rPr lang="en-US" sz="2400" dirty="0"/>
              <a:t>Indication: Positive Cologuard; Colon Cancer screening; </a:t>
            </a:r>
          </a:p>
          <a:p>
            <a:r>
              <a:rPr lang="en-US" sz="2400" dirty="0"/>
              <a:t>Findings: Normal Colon; Hemorrhoids</a:t>
            </a:r>
          </a:p>
          <a:p>
            <a:r>
              <a:rPr lang="en-US" sz="2400" dirty="0"/>
              <a:t>Procedures: Colonoscopy – no biopsy</a:t>
            </a:r>
          </a:p>
          <a:p>
            <a:r>
              <a:rPr lang="en-US" sz="2400" dirty="0"/>
              <a:t>Diagnosis Codes: z12.11; R19.5 (+ Cologuard); K64.9 (hemorrhoids)</a:t>
            </a:r>
          </a:p>
          <a:p>
            <a:endParaRPr lang="en-US" sz="2400" dirty="0"/>
          </a:p>
          <a:p>
            <a:r>
              <a:rPr lang="en-US" sz="2400" dirty="0"/>
              <a:t>Procedure code: </a:t>
            </a:r>
            <a:r>
              <a:rPr lang="en-US" sz="2400" b="0" i="0" dirty="0">
                <a:effectLst/>
              </a:rPr>
              <a:t>G0121-KX for Medicare or 45378-33 for commercial insurance</a:t>
            </a:r>
          </a:p>
          <a:p>
            <a:endParaRPr lang="en-US" sz="2400" b="1" dirty="0"/>
          </a:p>
        </p:txBody>
      </p:sp>
    </p:spTree>
    <p:extLst>
      <p:ext uri="{BB962C8B-B14F-4D97-AF65-F5344CB8AC3E}">
        <p14:creationId xmlns:p14="http://schemas.microsoft.com/office/powerpoint/2010/main" val="251120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998DB-5E47-DFEB-6313-034106D83F3F}"/>
              </a:ext>
            </a:extLst>
          </p:cNvPr>
          <p:cNvSpPr>
            <a:spLocks noGrp="1"/>
          </p:cNvSpPr>
          <p:nvPr>
            <p:ph type="title"/>
          </p:nvPr>
        </p:nvSpPr>
        <p:spPr/>
        <p:txBody>
          <a:bodyPr>
            <a:normAutofit/>
          </a:bodyPr>
          <a:lstStyle/>
          <a:p>
            <a:r>
              <a:rPr lang="en-US" dirty="0"/>
              <a:t>53 Modifier - Discontinued Procedure</a:t>
            </a:r>
          </a:p>
        </p:txBody>
      </p:sp>
      <p:sp>
        <p:nvSpPr>
          <p:cNvPr id="3" name="Content Placeholder 2">
            <a:extLst>
              <a:ext uri="{FF2B5EF4-FFF2-40B4-BE49-F238E27FC236}">
                <a16:creationId xmlns:a16="http://schemas.microsoft.com/office/drawing/2014/main" id="{375B3365-EC57-7D07-B9F1-27B37A48DFE9}"/>
              </a:ext>
            </a:extLst>
          </p:cNvPr>
          <p:cNvSpPr>
            <a:spLocks noGrp="1"/>
          </p:cNvSpPr>
          <p:nvPr>
            <p:ph idx="1"/>
          </p:nvPr>
        </p:nvSpPr>
        <p:spPr>
          <a:xfrm>
            <a:off x="1811045" y="1540189"/>
            <a:ext cx="9693567" cy="4899522"/>
          </a:xfrm>
        </p:spPr>
        <p:txBody>
          <a:bodyPr>
            <a:normAutofit/>
          </a:bodyPr>
          <a:lstStyle/>
          <a:p>
            <a:r>
              <a:rPr lang="en-US" sz="2000" dirty="0"/>
              <a:t>53 modifier - </a:t>
            </a:r>
            <a:r>
              <a:rPr lang="en-US" sz="2000" b="0" i="0" dirty="0">
                <a:solidFill>
                  <a:srgbClr val="323A45"/>
                </a:solidFill>
                <a:effectLst/>
              </a:rPr>
              <a:t>A colonoscopy that is attempted but cannot be completed because of extenuating circumstances = an incomplete colonoscopy</a:t>
            </a:r>
          </a:p>
          <a:p>
            <a:pPr lvl="1"/>
            <a:r>
              <a:rPr lang="en-US" sz="2000" b="0" i="0" dirty="0">
                <a:solidFill>
                  <a:srgbClr val="323A45"/>
                </a:solidFill>
                <a:effectLst/>
              </a:rPr>
              <a:t>Examples: poor preparation; tortuous colon, patient decompensation</a:t>
            </a:r>
          </a:p>
          <a:p>
            <a:r>
              <a:rPr lang="en-US" sz="2000" b="0" i="0" dirty="0">
                <a:solidFill>
                  <a:srgbClr val="323A45"/>
                </a:solidFill>
                <a:effectLst/>
              </a:rPr>
              <a:t>The failed procedure is billed and paid using 45378, G0105 or G0121</a:t>
            </a:r>
            <a:r>
              <a:rPr lang="en-US" sz="2000" dirty="0">
                <a:solidFill>
                  <a:srgbClr val="323A45"/>
                </a:solidFill>
              </a:rPr>
              <a:t> </a:t>
            </a:r>
            <a:r>
              <a:rPr lang="en-US" sz="2000" dirty="0"/>
              <a:t>(or therapeutic code). </a:t>
            </a:r>
            <a:endParaRPr lang="en-US" sz="2000" b="0" i="0" dirty="0">
              <a:solidFill>
                <a:srgbClr val="323A45"/>
              </a:solidFill>
              <a:effectLst/>
            </a:endParaRPr>
          </a:p>
          <a:p>
            <a:r>
              <a:rPr lang="en-US" sz="2000" b="0" i="0" dirty="0">
                <a:solidFill>
                  <a:srgbClr val="323A45"/>
                </a:solidFill>
                <a:effectLst/>
              </a:rPr>
              <a:t>When a covered screening colonoscopy is next attempted and completed, insurance will pay for that screening colonoscopy</a:t>
            </a:r>
            <a:r>
              <a:rPr lang="en-US" sz="2000" dirty="0">
                <a:solidFill>
                  <a:srgbClr val="323A45"/>
                </a:solidFill>
              </a:rPr>
              <a:t> at the original 100% rate. </a:t>
            </a:r>
            <a:endParaRPr lang="en-US" sz="2000" b="0" i="0" dirty="0">
              <a:solidFill>
                <a:srgbClr val="323A45"/>
              </a:solidFill>
              <a:effectLst/>
            </a:endParaRPr>
          </a:p>
          <a:p>
            <a:r>
              <a:rPr lang="en-US" sz="2000" dirty="0">
                <a:solidFill>
                  <a:srgbClr val="323A45"/>
                </a:solidFill>
              </a:rPr>
              <a:t>53 modifiers are generally paid at </a:t>
            </a:r>
            <a:r>
              <a:rPr lang="en-US" sz="2000" u="sng" dirty="0">
                <a:solidFill>
                  <a:srgbClr val="323A45"/>
                </a:solidFill>
              </a:rPr>
              <a:t>half</a:t>
            </a:r>
            <a:r>
              <a:rPr lang="en-US" sz="2000" dirty="0">
                <a:solidFill>
                  <a:srgbClr val="323A45"/>
                </a:solidFill>
              </a:rPr>
              <a:t> the rate of a completed procedure.</a:t>
            </a:r>
            <a:endParaRPr lang="en-US" sz="2000" dirty="0"/>
          </a:p>
        </p:txBody>
      </p:sp>
    </p:spTree>
    <p:extLst>
      <p:ext uri="{BB962C8B-B14F-4D97-AF65-F5344CB8AC3E}">
        <p14:creationId xmlns:p14="http://schemas.microsoft.com/office/powerpoint/2010/main" val="77979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0ED15-B951-1C8B-9D1E-B43071EC933C}"/>
              </a:ext>
            </a:extLst>
          </p:cNvPr>
          <p:cNvSpPr>
            <a:spLocks noGrp="1"/>
          </p:cNvSpPr>
          <p:nvPr>
            <p:ph type="title"/>
          </p:nvPr>
        </p:nvSpPr>
        <p:spPr/>
        <p:txBody>
          <a:bodyPr/>
          <a:lstStyle/>
          <a:p>
            <a:r>
              <a:rPr lang="en-US" dirty="0"/>
              <a:t>53 modifier examples</a:t>
            </a:r>
          </a:p>
        </p:txBody>
      </p:sp>
      <p:sp>
        <p:nvSpPr>
          <p:cNvPr id="3" name="Content Placeholder 2">
            <a:extLst>
              <a:ext uri="{FF2B5EF4-FFF2-40B4-BE49-F238E27FC236}">
                <a16:creationId xmlns:a16="http://schemas.microsoft.com/office/drawing/2014/main" id="{140C0C9B-8176-E354-F48C-E9EC476E0FDC}"/>
              </a:ext>
            </a:extLst>
          </p:cNvPr>
          <p:cNvSpPr>
            <a:spLocks noGrp="1"/>
          </p:cNvSpPr>
          <p:nvPr>
            <p:ph idx="1"/>
          </p:nvPr>
        </p:nvSpPr>
        <p:spPr>
          <a:xfrm>
            <a:off x="2056552" y="1528407"/>
            <a:ext cx="9768504" cy="4860587"/>
          </a:xfrm>
        </p:spPr>
        <p:txBody>
          <a:bodyPr>
            <a:normAutofit/>
          </a:bodyPr>
          <a:lstStyle/>
          <a:p>
            <a:r>
              <a:rPr lang="en-US" sz="2000" dirty="0"/>
              <a:t>Screening colonoscopy – clear to transverse colon but unable to get past transverse because of poor prep or tortuous colon. </a:t>
            </a:r>
          </a:p>
          <a:p>
            <a:pPr lvl="1"/>
            <a:r>
              <a:rPr lang="en-US" sz="2000" dirty="0"/>
              <a:t>Appropriate code is 45378/G0121/G0105 (or therapeutic code) with a 53 modifier</a:t>
            </a:r>
          </a:p>
          <a:p>
            <a:pPr lvl="2"/>
            <a:r>
              <a:rPr lang="en-US" sz="2000" dirty="0"/>
              <a:t>Do NOT use the sigmoidoscopy code. While the depth of exam is enough for a sigmoidoscopy, if this code is used, patient will not be allowed to repeat the procedure until the allotted screening duration has elapsed. </a:t>
            </a:r>
          </a:p>
          <a:p>
            <a:pPr lvl="2"/>
            <a:r>
              <a:rPr lang="en-US" sz="2000" dirty="0"/>
              <a:t>If the intention was for a complete colonoscopy, use the appropriate procedure code with 53 modifier. </a:t>
            </a:r>
          </a:p>
          <a:p>
            <a:pPr lvl="2"/>
            <a:r>
              <a:rPr lang="en-US" sz="2000" dirty="0"/>
              <a:t>May be reattempted at any time. </a:t>
            </a:r>
          </a:p>
          <a:p>
            <a:pPr lvl="2"/>
            <a:r>
              <a:rPr lang="en-US" sz="2000" dirty="0"/>
              <a:t>When the next procedure is completed completely, it will be paid at 100% </a:t>
            </a:r>
          </a:p>
          <a:p>
            <a:pPr lvl="2"/>
            <a:endParaRPr lang="en-US" sz="2000" dirty="0"/>
          </a:p>
        </p:txBody>
      </p:sp>
    </p:spTree>
    <p:extLst>
      <p:ext uri="{BB962C8B-B14F-4D97-AF65-F5344CB8AC3E}">
        <p14:creationId xmlns:p14="http://schemas.microsoft.com/office/powerpoint/2010/main" val="1815581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46110-1685-0852-29C0-65B4E96A4FCC}"/>
              </a:ext>
            </a:extLst>
          </p:cNvPr>
          <p:cNvSpPr>
            <a:spLocks noGrp="1"/>
          </p:cNvSpPr>
          <p:nvPr>
            <p:ph type="title"/>
          </p:nvPr>
        </p:nvSpPr>
        <p:spPr/>
        <p:txBody>
          <a:bodyPr/>
          <a:lstStyle/>
          <a:p>
            <a:r>
              <a:rPr lang="en-US" dirty="0"/>
              <a:t>53 modifier examples</a:t>
            </a:r>
          </a:p>
        </p:txBody>
      </p:sp>
      <p:sp>
        <p:nvSpPr>
          <p:cNvPr id="3" name="Content Placeholder 2">
            <a:extLst>
              <a:ext uri="{FF2B5EF4-FFF2-40B4-BE49-F238E27FC236}">
                <a16:creationId xmlns:a16="http://schemas.microsoft.com/office/drawing/2014/main" id="{C4E95DB2-95DF-2F79-3CFE-86D7A51FF255}"/>
              </a:ext>
            </a:extLst>
          </p:cNvPr>
          <p:cNvSpPr>
            <a:spLocks noGrp="1"/>
          </p:cNvSpPr>
          <p:nvPr>
            <p:ph idx="1"/>
          </p:nvPr>
        </p:nvSpPr>
        <p:spPr>
          <a:xfrm>
            <a:off x="2592925" y="1637489"/>
            <a:ext cx="8915400" cy="3777622"/>
          </a:xfrm>
        </p:spPr>
        <p:txBody>
          <a:bodyPr>
            <a:normAutofit/>
          </a:bodyPr>
          <a:lstStyle/>
          <a:p>
            <a:r>
              <a:rPr lang="en-US" sz="2000" dirty="0"/>
              <a:t>Patient presents for screening colonoscopy and scope is advanced fully to cecum, but visualization was poor, not a high-quality procedure and physician wishes to repeat in 6-12 months. </a:t>
            </a:r>
          </a:p>
          <a:p>
            <a:pPr lvl="1"/>
            <a:r>
              <a:rPr lang="en-US" sz="2000" dirty="0"/>
              <a:t>Given Medicare’s time restriction of 2 year intervals between high risk screenings and 10 years between average risk procedure, if the physician wants to repeat sooner than these intervals due to poor prep, bill this first procedure with a 53 modifier to ensure there is full benefits for the patient at the time of the 2</a:t>
            </a:r>
            <a:r>
              <a:rPr lang="en-US" sz="2000" baseline="30000" dirty="0"/>
              <a:t>nd</a:t>
            </a:r>
            <a:r>
              <a:rPr lang="en-US" sz="2000" dirty="0"/>
              <a:t> procedure. </a:t>
            </a:r>
          </a:p>
          <a:p>
            <a:pPr lvl="1"/>
            <a:endParaRPr lang="en-US" sz="2000" dirty="0"/>
          </a:p>
        </p:txBody>
      </p:sp>
    </p:spTree>
    <p:extLst>
      <p:ext uri="{BB962C8B-B14F-4D97-AF65-F5344CB8AC3E}">
        <p14:creationId xmlns:p14="http://schemas.microsoft.com/office/powerpoint/2010/main" val="1517780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2C19E-32ED-F9FC-4730-33FA19B31B20}"/>
              </a:ext>
            </a:extLst>
          </p:cNvPr>
          <p:cNvSpPr>
            <a:spLocks noGrp="1"/>
          </p:cNvSpPr>
          <p:nvPr>
            <p:ph type="title"/>
          </p:nvPr>
        </p:nvSpPr>
        <p:spPr/>
        <p:txBody>
          <a:bodyPr/>
          <a:lstStyle/>
          <a:p>
            <a:r>
              <a:rPr lang="en-US" dirty="0"/>
              <a:t>Medicare Coinsurance for Polyp removal</a:t>
            </a:r>
          </a:p>
        </p:txBody>
      </p:sp>
      <p:sp>
        <p:nvSpPr>
          <p:cNvPr id="3" name="Content Placeholder 2">
            <a:extLst>
              <a:ext uri="{FF2B5EF4-FFF2-40B4-BE49-F238E27FC236}">
                <a16:creationId xmlns:a16="http://schemas.microsoft.com/office/drawing/2014/main" id="{22C0DB8C-B9B1-A79F-B333-5C6B4830FDF6}"/>
              </a:ext>
            </a:extLst>
          </p:cNvPr>
          <p:cNvSpPr>
            <a:spLocks noGrp="1"/>
          </p:cNvSpPr>
          <p:nvPr>
            <p:ph idx="1"/>
          </p:nvPr>
        </p:nvSpPr>
        <p:spPr>
          <a:xfrm>
            <a:off x="2589212" y="1763949"/>
            <a:ext cx="8915400" cy="3777622"/>
          </a:xfrm>
        </p:spPr>
        <p:txBody>
          <a:bodyPr>
            <a:noAutofit/>
          </a:bodyPr>
          <a:lstStyle/>
          <a:p>
            <a:endParaRPr lang="en-US" sz="2400" dirty="0"/>
          </a:p>
          <a:p>
            <a:r>
              <a:rPr lang="en-US" sz="2400" dirty="0">
                <a:latin typeface="Nunito Sans" pitchFamily="2" charset="0"/>
              </a:rPr>
              <a:t>Medicare waives deductible for colonoscopies initiated as a screening, but patient is responsible for coinsurance on the colonoscopy when it’s converted to therapeutic procedure. </a:t>
            </a:r>
            <a:endParaRPr lang="en-US" sz="2400" dirty="0"/>
          </a:p>
          <a:p>
            <a:endParaRPr lang="en-US" sz="2400" b="0" i="0" dirty="0">
              <a:effectLst/>
              <a:latin typeface="Nunito Sans" pitchFamily="2" charset="0"/>
            </a:endParaRPr>
          </a:p>
          <a:p>
            <a:r>
              <a:rPr lang="en-US" sz="2400" b="0" i="0" dirty="0">
                <a:effectLst/>
                <a:latin typeface="Nunito Sans" pitchFamily="2" charset="0"/>
              </a:rPr>
              <a:t>If a polyp is removed during a Medicare screening colonoscopy, the Medicare beneficiary is responsible for 15% of the cost from 2023 to 2026. This falls to 10% of the cost from 2027 to 2029, and in 2030 it will be covered 100% by Medicare.</a:t>
            </a:r>
          </a:p>
          <a:p>
            <a:endParaRPr lang="en-US" sz="2400" dirty="0"/>
          </a:p>
          <a:p>
            <a:endParaRPr lang="en-US" sz="2400" dirty="0"/>
          </a:p>
        </p:txBody>
      </p:sp>
    </p:spTree>
    <p:extLst>
      <p:ext uri="{BB962C8B-B14F-4D97-AF65-F5344CB8AC3E}">
        <p14:creationId xmlns:p14="http://schemas.microsoft.com/office/powerpoint/2010/main" val="25738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10384-057A-ACD3-B15D-42E842675929}"/>
              </a:ext>
            </a:extLst>
          </p:cNvPr>
          <p:cNvSpPr>
            <a:spLocks noGrp="1"/>
          </p:cNvSpPr>
          <p:nvPr>
            <p:ph type="title"/>
          </p:nvPr>
        </p:nvSpPr>
        <p:spPr/>
        <p:txBody>
          <a:bodyPr/>
          <a:lstStyle/>
          <a:p>
            <a:r>
              <a:rPr lang="en-US" dirty="0"/>
              <a:t>Disclosures		</a:t>
            </a:r>
          </a:p>
        </p:txBody>
      </p:sp>
      <p:sp>
        <p:nvSpPr>
          <p:cNvPr id="3" name="Content Placeholder 2">
            <a:extLst>
              <a:ext uri="{FF2B5EF4-FFF2-40B4-BE49-F238E27FC236}">
                <a16:creationId xmlns:a16="http://schemas.microsoft.com/office/drawing/2014/main" id="{395031DA-68D4-2704-09F2-B8BAEABE75D7}"/>
              </a:ext>
            </a:extLst>
          </p:cNvPr>
          <p:cNvSpPr>
            <a:spLocks noGrp="1"/>
          </p:cNvSpPr>
          <p:nvPr>
            <p:ph sz="half" idx="1"/>
          </p:nvPr>
        </p:nvSpPr>
        <p:spPr/>
        <p:txBody>
          <a:bodyPr/>
          <a:lstStyle/>
          <a:p>
            <a:r>
              <a:rPr lang="en-US" dirty="0"/>
              <a:t>I had my first screening colonoscopy this year.</a:t>
            </a:r>
          </a:p>
          <a:p>
            <a:r>
              <a:rPr lang="en-US" dirty="0"/>
              <a:t>No other disclosures.</a:t>
            </a:r>
          </a:p>
          <a:p>
            <a:endParaRPr lang="en-US" dirty="0"/>
          </a:p>
        </p:txBody>
      </p:sp>
      <p:sp>
        <p:nvSpPr>
          <p:cNvPr id="6" name="Content Placeholder 5">
            <a:extLst>
              <a:ext uri="{FF2B5EF4-FFF2-40B4-BE49-F238E27FC236}">
                <a16:creationId xmlns:a16="http://schemas.microsoft.com/office/drawing/2014/main" id="{6546440D-4BB3-AF84-D9C6-353972B427D9}"/>
              </a:ext>
            </a:extLst>
          </p:cNvPr>
          <p:cNvSpPr>
            <a:spLocks noGrp="1"/>
          </p:cNvSpPr>
          <p:nvPr>
            <p:ph sz="half" idx="2"/>
          </p:nvPr>
        </p:nvSpPr>
        <p:spPr/>
        <p:txBody>
          <a:bodyPr/>
          <a:lstStyle/>
          <a:p>
            <a:endParaRPr lang="en-US"/>
          </a:p>
        </p:txBody>
      </p:sp>
      <p:pic>
        <p:nvPicPr>
          <p:cNvPr id="5" name="Picture 4" descr="A close up of a paper&#10;&#10;Description automatically generated with medium confidence">
            <a:extLst>
              <a:ext uri="{FF2B5EF4-FFF2-40B4-BE49-F238E27FC236}">
                <a16:creationId xmlns:a16="http://schemas.microsoft.com/office/drawing/2014/main" id="{7D6CEB02-33C3-3E38-A552-EE4F8E242D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956249"/>
            <a:ext cx="5109483" cy="5536626"/>
          </a:xfrm>
          <a:prstGeom prst="rect">
            <a:avLst/>
          </a:prstGeom>
        </p:spPr>
      </p:pic>
    </p:spTree>
    <p:extLst>
      <p:ext uri="{BB962C8B-B14F-4D97-AF65-F5344CB8AC3E}">
        <p14:creationId xmlns:p14="http://schemas.microsoft.com/office/powerpoint/2010/main" val="4014358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BB69-4327-F2B4-7835-1E4ECCB940F7}"/>
              </a:ext>
            </a:extLst>
          </p:cNvPr>
          <p:cNvSpPr>
            <a:spLocks noGrp="1"/>
          </p:cNvSpPr>
          <p:nvPr>
            <p:ph type="title"/>
          </p:nvPr>
        </p:nvSpPr>
        <p:spPr/>
        <p:txBody>
          <a:bodyPr/>
          <a:lstStyle/>
          <a:p>
            <a:r>
              <a:rPr lang="en-US" dirty="0"/>
              <a:t>Conscious Sedation</a:t>
            </a:r>
          </a:p>
        </p:txBody>
      </p:sp>
      <p:sp>
        <p:nvSpPr>
          <p:cNvPr id="3" name="Content Placeholder 2">
            <a:extLst>
              <a:ext uri="{FF2B5EF4-FFF2-40B4-BE49-F238E27FC236}">
                <a16:creationId xmlns:a16="http://schemas.microsoft.com/office/drawing/2014/main" id="{90516966-71F3-F0A8-17E1-30697F99F981}"/>
              </a:ext>
            </a:extLst>
          </p:cNvPr>
          <p:cNvSpPr>
            <a:spLocks noGrp="1"/>
          </p:cNvSpPr>
          <p:nvPr>
            <p:ph idx="1"/>
          </p:nvPr>
        </p:nvSpPr>
        <p:spPr>
          <a:xfrm>
            <a:off x="2589211" y="1404025"/>
            <a:ext cx="9336899" cy="5084324"/>
          </a:xfrm>
        </p:spPr>
        <p:txBody>
          <a:bodyPr>
            <a:normAutofit lnSpcReduction="10000"/>
          </a:bodyPr>
          <a:lstStyle/>
          <a:p>
            <a:r>
              <a:rPr lang="en-US" dirty="0"/>
              <a:t>As of 2018, endoscopists administering conscious sedation for their procedures may add these on to the endoscopic CPT code to show the additional work/risk in administering conscious sedation</a:t>
            </a:r>
          </a:p>
          <a:p>
            <a:r>
              <a:rPr lang="en-US" dirty="0"/>
              <a:t>Medicare </a:t>
            </a:r>
          </a:p>
          <a:p>
            <a:pPr lvl="1"/>
            <a:r>
              <a:rPr lang="en-US" sz="1800" dirty="0"/>
              <a:t>G0500 – Moderate sedation services provided by the same physician performing a </a:t>
            </a:r>
            <a:r>
              <a:rPr lang="en-US" sz="1800" u="sng" dirty="0"/>
              <a:t>GI endoscopic </a:t>
            </a:r>
            <a:r>
              <a:rPr lang="en-US" sz="1800" dirty="0"/>
              <a:t>service that the sedation supports, initial 15 min.</a:t>
            </a:r>
          </a:p>
          <a:p>
            <a:pPr lvl="2"/>
            <a:r>
              <a:rPr lang="en-US" sz="1800" dirty="0"/>
              <a:t>0.16 RVU= $5.42</a:t>
            </a:r>
          </a:p>
          <a:p>
            <a:pPr lvl="1"/>
            <a:r>
              <a:rPr lang="en-US" sz="1800" dirty="0"/>
              <a:t>99153 – each additional 15 min of time</a:t>
            </a:r>
          </a:p>
          <a:p>
            <a:pPr lvl="2"/>
            <a:r>
              <a:rPr lang="en-US" sz="1800" dirty="0"/>
              <a:t>0.33 RVU= $11.88</a:t>
            </a:r>
          </a:p>
          <a:p>
            <a:r>
              <a:rPr lang="en-US" dirty="0"/>
              <a:t>Commercial</a:t>
            </a:r>
          </a:p>
          <a:p>
            <a:pPr lvl="1"/>
            <a:r>
              <a:rPr lang="en-US" sz="1800" dirty="0"/>
              <a:t>99152 – Moderate sedation service provided by the same physician performing the diagnostic or therapeutic service that the sedation supports, initial 15 min</a:t>
            </a:r>
          </a:p>
          <a:p>
            <a:pPr lvl="1"/>
            <a:r>
              <a:rPr lang="en-US" sz="1800" dirty="0"/>
              <a:t>99153 – each additional 15 min of time</a:t>
            </a:r>
          </a:p>
          <a:p>
            <a:pPr lvl="1"/>
            <a:endParaRPr lang="en-US" sz="1800" dirty="0"/>
          </a:p>
        </p:txBody>
      </p:sp>
    </p:spTree>
    <p:extLst>
      <p:ext uri="{BB962C8B-B14F-4D97-AF65-F5344CB8AC3E}">
        <p14:creationId xmlns:p14="http://schemas.microsoft.com/office/powerpoint/2010/main" val="2482326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1FE9F-7B13-36B2-CC65-74F9B65AE6C2}"/>
              </a:ext>
            </a:extLst>
          </p:cNvPr>
          <p:cNvSpPr>
            <a:spLocks noGrp="1"/>
          </p:cNvSpPr>
          <p:nvPr>
            <p:ph type="title"/>
          </p:nvPr>
        </p:nvSpPr>
        <p:spPr/>
        <p:txBody>
          <a:bodyPr/>
          <a:lstStyle/>
          <a:p>
            <a:r>
              <a:rPr lang="en-US" dirty="0"/>
              <a:t>Conscious Sedation		</a:t>
            </a:r>
          </a:p>
        </p:txBody>
      </p:sp>
      <p:sp>
        <p:nvSpPr>
          <p:cNvPr id="3" name="Content Placeholder 2">
            <a:extLst>
              <a:ext uri="{FF2B5EF4-FFF2-40B4-BE49-F238E27FC236}">
                <a16:creationId xmlns:a16="http://schemas.microsoft.com/office/drawing/2014/main" id="{379CD627-FB75-C504-62E3-8A3B852B38FF}"/>
              </a:ext>
            </a:extLst>
          </p:cNvPr>
          <p:cNvSpPr>
            <a:spLocks noGrp="1"/>
          </p:cNvSpPr>
          <p:nvPr>
            <p:ph idx="1"/>
          </p:nvPr>
        </p:nvSpPr>
        <p:spPr/>
        <p:txBody>
          <a:bodyPr>
            <a:normAutofit/>
          </a:bodyPr>
          <a:lstStyle/>
          <a:p>
            <a:r>
              <a:rPr lang="en-US" sz="2000" dirty="0"/>
              <a:t>Definitions</a:t>
            </a:r>
          </a:p>
          <a:p>
            <a:pPr lvl="1"/>
            <a:r>
              <a:rPr lang="en-US" sz="2000" dirty="0"/>
              <a:t>Time defined: </a:t>
            </a:r>
          </a:p>
          <a:p>
            <a:pPr lvl="2"/>
            <a:r>
              <a:rPr lang="en-US" sz="2000" dirty="0"/>
              <a:t>Begins the administration of the sedating agent</a:t>
            </a:r>
          </a:p>
          <a:p>
            <a:pPr lvl="2"/>
            <a:r>
              <a:rPr lang="en-US" sz="2000" dirty="0"/>
              <a:t>Ends when the procedure is completed, the patient is stable for recovery status and the provider giving sedation ends the personal continuous face to face time with the patient</a:t>
            </a:r>
          </a:p>
        </p:txBody>
      </p:sp>
    </p:spTree>
    <p:extLst>
      <p:ext uri="{BB962C8B-B14F-4D97-AF65-F5344CB8AC3E}">
        <p14:creationId xmlns:p14="http://schemas.microsoft.com/office/powerpoint/2010/main" val="1726276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F35D7-1EEC-4248-3A4D-4F4EB1E233D8}"/>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3938F958-3D40-F354-CC01-FFFA1F081DAB}"/>
              </a:ext>
            </a:extLst>
          </p:cNvPr>
          <p:cNvSpPr>
            <a:spLocks noGrp="1"/>
          </p:cNvSpPr>
          <p:nvPr>
            <p:ph idx="1"/>
          </p:nvPr>
        </p:nvSpPr>
        <p:spPr/>
        <p:txBody>
          <a:bodyPr>
            <a:normAutofit/>
          </a:bodyPr>
          <a:lstStyle/>
          <a:p>
            <a:r>
              <a:rPr lang="en-US" dirty="0">
                <a:hlinkClick r:id="rId2"/>
              </a:rPr>
              <a:t>https://gastro.org/practice-resources/reimbursement/coding/coding-guide-free-crc-screening/</a:t>
            </a:r>
            <a:endParaRPr lang="en-US" dirty="0"/>
          </a:p>
          <a:p>
            <a:r>
              <a:rPr lang="en-US" dirty="0">
                <a:hlinkClick r:id="rId3"/>
              </a:rPr>
              <a:t>https://gastro.org/practice-resources/reimbursement/coding/coding-faq-screening-colonoscopy/</a:t>
            </a:r>
            <a:endParaRPr lang="en-US" dirty="0"/>
          </a:p>
          <a:p>
            <a:r>
              <a:rPr lang="en-US" dirty="0">
                <a:hlinkClick r:id="rId4"/>
              </a:rPr>
              <a:t>https://gi.org/practice-management/coding-and-reimbursement-new/</a:t>
            </a:r>
            <a:endParaRPr lang="en-US" dirty="0"/>
          </a:p>
          <a:p>
            <a:r>
              <a:rPr lang="en-US" dirty="0">
                <a:hlinkClick r:id="rId5"/>
              </a:rPr>
              <a:t>https://gastro.org/news/medicare-requires-new-modifier-for-crc-follow-on-colonoscopy-claims/</a:t>
            </a:r>
            <a:endParaRPr lang="en-US" dirty="0"/>
          </a:p>
          <a:p>
            <a:r>
              <a:rPr lang="en-US" dirty="0">
                <a:hlinkClick r:id="rId6"/>
              </a:rPr>
              <a:t>https://www.novitas-solutions.com/webcenter/portal/MedicareJH/pagebyid?contentId=00144532&amp;_adf.ctrl-state=86hvagjfk_33</a:t>
            </a:r>
            <a:endParaRPr lang="en-US" dirty="0"/>
          </a:p>
          <a:p>
            <a:r>
              <a:rPr lang="en-US" dirty="0">
                <a:hlinkClick r:id="rId7"/>
              </a:rPr>
              <a:t>https://codingintel.com/coding-for-screening-colonoscopy/</a:t>
            </a:r>
            <a:endParaRPr lang="en-US" dirty="0"/>
          </a:p>
        </p:txBody>
      </p:sp>
    </p:spTree>
    <p:extLst>
      <p:ext uri="{BB962C8B-B14F-4D97-AF65-F5344CB8AC3E}">
        <p14:creationId xmlns:p14="http://schemas.microsoft.com/office/powerpoint/2010/main" val="1461858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B99B1-0D00-F835-D4AB-B332EE418BD4}"/>
              </a:ext>
            </a:extLst>
          </p:cNvPr>
          <p:cNvSpPr>
            <a:spLocks noGrp="1"/>
          </p:cNvSpPr>
          <p:nvPr>
            <p:ph type="title"/>
          </p:nvPr>
        </p:nvSpPr>
        <p:spPr/>
        <p:txBody>
          <a:bodyPr/>
          <a:lstStyle/>
          <a:p>
            <a:r>
              <a:rPr lang="en-US" dirty="0"/>
              <a:t>Colonoscopy Indication Definitions</a:t>
            </a:r>
          </a:p>
        </p:txBody>
      </p:sp>
      <p:sp>
        <p:nvSpPr>
          <p:cNvPr id="3" name="Content Placeholder 2">
            <a:extLst>
              <a:ext uri="{FF2B5EF4-FFF2-40B4-BE49-F238E27FC236}">
                <a16:creationId xmlns:a16="http://schemas.microsoft.com/office/drawing/2014/main" id="{B677A144-6A95-6758-A6A0-F1C8F4F12D52}"/>
              </a:ext>
            </a:extLst>
          </p:cNvPr>
          <p:cNvSpPr>
            <a:spLocks noGrp="1"/>
          </p:cNvSpPr>
          <p:nvPr>
            <p:ph idx="1"/>
          </p:nvPr>
        </p:nvSpPr>
        <p:spPr>
          <a:xfrm>
            <a:off x="2148258" y="1692924"/>
            <a:ext cx="9356354" cy="4335295"/>
          </a:xfrm>
        </p:spPr>
        <p:txBody>
          <a:bodyPr>
            <a:normAutofit/>
          </a:bodyPr>
          <a:lstStyle/>
          <a:p>
            <a:r>
              <a:rPr lang="en-US" dirty="0"/>
              <a:t>Screening- test performed on an asymptomatic patient to detect the presence of colon cancer or polyps</a:t>
            </a:r>
          </a:p>
          <a:p>
            <a:r>
              <a:rPr lang="en-US" dirty="0"/>
              <a:t>Diagnostic – test performed because of an abnormal finding, sign or symptom such as abdominal pain, bleeding, diarrhea, etc. </a:t>
            </a:r>
          </a:p>
          <a:p>
            <a:r>
              <a:rPr lang="en-US" dirty="0"/>
              <a:t>High Risk for Colon Cancer</a:t>
            </a:r>
          </a:p>
          <a:p>
            <a:pPr lvl="1"/>
            <a:r>
              <a:rPr lang="en-US" sz="1800" dirty="0"/>
              <a:t>1</a:t>
            </a:r>
            <a:r>
              <a:rPr lang="en-US" sz="1800" baseline="30000" dirty="0"/>
              <a:t>st</a:t>
            </a:r>
            <a:r>
              <a:rPr lang="en-US" sz="1800" dirty="0"/>
              <a:t> degree relative with colon cancer or adenomatous polyp</a:t>
            </a:r>
          </a:p>
          <a:p>
            <a:pPr lvl="1"/>
            <a:r>
              <a:rPr lang="en-US" sz="1800" dirty="0"/>
              <a:t>Family history of familial adenomatous polyposis</a:t>
            </a:r>
          </a:p>
          <a:p>
            <a:pPr lvl="1"/>
            <a:r>
              <a:rPr lang="en-US" sz="1800" dirty="0"/>
              <a:t>Family history of hereditary nonpolyposis colon cancer</a:t>
            </a:r>
          </a:p>
          <a:p>
            <a:pPr lvl="1"/>
            <a:r>
              <a:rPr lang="en-US" sz="1800" dirty="0"/>
              <a:t>Personal history of colon cancer or colon polyps</a:t>
            </a:r>
          </a:p>
          <a:p>
            <a:pPr lvl="1"/>
            <a:r>
              <a:rPr lang="en-US" sz="1800" dirty="0"/>
              <a:t>Inflammatory bowel disease, including Crohn’s disease and ulcerative colitis</a:t>
            </a:r>
          </a:p>
        </p:txBody>
      </p:sp>
    </p:spTree>
    <p:extLst>
      <p:ext uri="{BB962C8B-B14F-4D97-AF65-F5344CB8AC3E}">
        <p14:creationId xmlns:p14="http://schemas.microsoft.com/office/powerpoint/2010/main" val="309589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35CE9-D824-B4D4-24BA-E0D294A461A4}"/>
              </a:ext>
            </a:extLst>
          </p:cNvPr>
          <p:cNvSpPr>
            <a:spLocks noGrp="1"/>
          </p:cNvSpPr>
          <p:nvPr>
            <p:ph type="title"/>
          </p:nvPr>
        </p:nvSpPr>
        <p:spPr/>
        <p:txBody>
          <a:bodyPr/>
          <a:lstStyle/>
          <a:p>
            <a:r>
              <a:rPr lang="en-US" dirty="0"/>
              <a:t>Why are definitions important?</a:t>
            </a:r>
          </a:p>
        </p:txBody>
      </p:sp>
      <p:sp>
        <p:nvSpPr>
          <p:cNvPr id="3" name="Content Placeholder 2">
            <a:extLst>
              <a:ext uri="{FF2B5EF4-FFF2-40B4-BE49-F238E27FC236}">
                <a16:creationId xmlns:a16="http://schemas.microsoft.com/office/drawing/2014/main" id="{ACC58272-E510-DCDF-7D6B-E3A0395E52BD}"/>
              </a:ext>
            </a:extLst>
          </p:cNvPr>
          <p:cNvSpPr>
            <a:spLocks noGrp="1"/>
          </p:cNvSpPr>
          <p:nvPr>
            <p:ph idx="1"/>
          </p:nvPr>
        </p:nvSpPr>
        <p:spPr/>
        <p:txBody>
          <a:bodyPr>
            <a:normAutofit/>
          </a:bodyPr>
          <a:lstStyle/>
          <a:p>
            <a:r>
              <a:rPr lang="en-US" sz="2000" dirty="0"/>
              <a:t>As part of the Affordable Care Act, Medicare and most third-party payors are require to cover services given an A or B rating by the USPSTF without a co-pay or deductible, but the correct CPT code, modifiers and ICD-10 codes must be submitted to trigger coverage at 100%. </a:t>
            </a:r>
          </a:p>
        </p:txBody>
      </p:sp>
    </p:spTree>
    <p:extLst>
      <p:ext uri="{BB962C8B-B14F-4D97-AF65-F5344CB8AC3E}">
        <p14:creationId xmlns:p14="http://schemas.microsoft.com/office/powerpoint/2010/main" val="40043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54CB-7612-8533-3FD6-A38767AC4338}"/>
              </a:ext>
            </a:extLst>
          </p:cNvPr>
          <p:cNvSpPr>
            <a:spLocks noGrp="1"/>
          </p:cNvSpPr>
          <p:nvPr>
            <p:ph type="title"/>
          </p:nvPr>
        </p:nvSpPr>
        <p:spPr/>
        <p:txBody>
          <a:bodyPr/>
          <a:lstStyle/>
          <a:p>
            <a:r>
              <a:rPr lang="en-US" dirty="0"/>
              <a:t>CPT coding – Colonoscopy- screening and diagnostic</a:t>
            </a:r>
          </a:p>
        </p:txBody>
      </p:sp>
      <p:sp>
        <p:nvSpPr>
          <p:cNvPr id="7" name="Content Placeholder 6">
            <a:extLst>
              <a:ext uri="{FF2B5EF4-FFF2-40B4-BE49-F238E27FC236}">
                <a16:creationId xmlns:a16="http://schemas.microsoft.com/office/drawing/2014/main" id="{DA6FF3C5-7B9E-C2D6-996A-7D0E11C4D3E1}"/>
              </a:ext>
            </a:extLst>
          </p:cNvPr>
          <p:cNvSpPr>
            <a:spLocks noGrp="1"/>
          </p:cNvSpPr>
          <p:nvPr>
            <p:ph idx="1"/>
          </p:nvPr>
        </p:nvSpPr>
        <p:spPr>
          <a:xfrm>
            <a:off x="2589211" y="2133600"/>
            <a:ext cx="9443903" cy="4539574"/>
          </a:xfrm>
        </p:spPr>
        <p:txBody>
          <a:bodyPr>
            <a:normAutofit lnSpcReduction="10000"/>
          </a:bodyPr>
          <a:lstStyle/>
          <a:p>
            <a:r>
              <a:rPr lang="en-US" dirty="0"/>
              <a:t>45378- </a:t>
            </a:r>
            <a:r>
              <a:rPr lang="en-US" b="0" i="0" dirty="0">
                <a:effectLst/>
                <a:latin typeface="Nunito Sans" panose="020F0502020204030204" pitchFamily="2" charset="0"/>
              </a:rPr>
              <a:t>Colonoscopy, flexible; diagnostic, including collection of specimen(s) by brushing or washing</a:t>
            </a:r>
          </a:p>
          <a:p>
            <a:pPr lvl="1"/>
            <a:r>
              <a:rPr lang="en-US" dirty="0">
                <a:latin typeface="Nunito Sans" panose="020F0502020204030204" pitchFamily="2" charset="0"/>
              </a:rPr>
              <a:t>Commercial- </a:t>
            </a:r>
            <a:r>
              <a:rPr lang="en-US" b="1" dirty="0">
                <a:latin typeface="Nunito Sans" panose="020F0502020204030204" pitchFamily="2" charset="0"/>
              </a:rPr>
              <a:t>33 modifier </a:t>
            </a:r>
            <a:r>
              <a:rPr lang="en-US" dirty="0">
                <a:latin typeface="Nunito Sans" panose="020F0502020204030204" pitchFamily="2" charset="0"/>
              </a:rPr>
              <a:t>for screening; no modifier for diagnostic</a:t>
            </a:r>
          </a:p>
          <a:p>
            <a:pPr lvl="2"/>
            <a:r>
              <a:rPr lang="en-US" dirty="0"/>
              <a:t>33 modifier c</a:t>
            </a:r>
            <a:r>
              <a:rPr lang="en-US" b="0" i="0" dirty="0">
                <a:effectLst/>
              </a:rPr>
              <a:t>reated in response to ACA that requires insurance companies to cover at full benefit certain recommended services.</a:t>
            </a:r>
          </a:p>
          <a:p>
            <a:pPr lvl="2"/>
            <a:r>
              <a:rPr lang="en-US" dirty="0"/>
              <a:t>Appending this modifier triggers the 100% screening benefit</a:t>
            </a:r>
            <a:endParaRPr lang="en-US" dirty="0">
              <a:latin typeface="Nunito Sans" panose="020F0502020204030204" pitchFamily="2" charset="0"/>
            </a:endParaRPr>
          </a:p>
          <a:p>
            <a:pPr lvl="1"/>
            <a:r>
              <a:rPr lang="en-US" b="0" i="0" dirty="0">
                <a:effectLst/>
                <a:latin typeface="Nunito Sans" panose="020F0502020204030204" pitchFamily="2" charset="0"/>
              </a:rPr>
              <a:t>Medicare – only use 45378 if the procedure started as a diagnostic procedure and ended without any therapeutic intervention provided. </a:t>
            </a:r>
          </a:p>
          <a:p>
            <a:pPr lvl="1"/>
            <a:endParaRPr lang="en-US" b="0" i="0" dirty="0">
              <a:effectLst/>
              <a:latin typeface="Nunito Sans" panose="020F0502020204030204" pitchFamily="2" charset="0"/>
            </a:endParaRPr>
          </a:p>
          <a:p>
            <a:r>
              <a:rPr lang="en-US" dirty="0"/>
              <a:t>G0121- </a:t>
            </a:r>
            <a:r>
              <a:rPr lang="en-US" b="0" i="0" dirty="0">
                <a:effectLst/>
                <a:latin typeface="Nunito Sans" pitchFamily="2" charset="0"/>
              </a:rPr>
              <a:t>Colorectal cancer screening; colonoscopy on individual not meeting criteria for high risk</a:t>
            </a:r>
          </a:p>
          <a:p>
            <a:endParaRPr lang="en-US" dirty="0"/>
          </a:p>
          <a:p>
            <a:r>
              <a:rPr lang="en-US" dirty="0"/>
              <a:t>G0105- </a:t>
            </a:r>
            <a:r>
              <a:rPr lang="en-US" b="0" i="0" dirty="0">
                <a:effectLst/>
                <a:latin typeface="Nunito Sans" pitchFamily="2" charset="0"/>
              </a:rPr>
              <a:t>Colorectal cancer screening; colonoscopy on individual at high risk (</a:t>
            </a:r>
            <a:r>
              <a:rPr lang="en-US" b="0" i="0" u="sng" dirty="0">
                <a:effectLst/>
                <a:latin typeface="Nunito Sans" pitchFamily="2" charset="0"/>
              </a:rPr>
              <a:t>remember those definitions</a:t>
            </a:r>
            <a:r>
              <a:rPr lang="en-US" b="0" i="0" dirty="0">
                <a:effectLst/>
                <a:latin typeface="Nunito Sans" pitchFamily="2" charset="0"/>
              </a:rPr>
              <a:t>!)</a:t>
            </a:r>
            <a:endParaRPr lang="en-US" dirty="0"/>
          </a:p>
          <a:p>
            <a:endParaRPr lang="en-US" dirty="0"/>
          </a:p>
        </p:txBody>
      </p:sp>
    </p:spTree>
    <p:extLst>
      <p:ext uri="{BB962C8B-B14F-4D97-AF65-F5344CB8AC3E}">
        <p14:creationId xmlns:p14="http://schemas.microsoft.com/office/powerpoint/2010/main" val="240886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092E3-FAA5-927A-877E-26A68FEEE228}"/>
              </a:ext>
            </a:extLst>
          </p:cNvPr>
          <p:cNvSpPr>
            <a:spLocks noGrp="1"/>
          </p:cNvSpPr>
          <p:nvPr>
            <p:ph type="title"/>
          </p:nvPr>
        </p:nvSpPr>
        <p:spPr/>
        <p:txBody>
          <a:bodyPr/>
          <a:lstStyle/>
          <a:p>
            <a:r>
              <a:rPr lang="en-US" dirty="0"/>
              <a:t>Why are G0121 and G0105 so important?</a:t>
            </a:r>
          </a:p>
        </p:txBody>
      </p:sp>
      <p:sp>
        <p:nvSpPr>
          <p:cNvPr id="3" name="Content Placeholder 2">
            <a:extLst>
              <a:ext uri="{FF2B5EF4-FFF2-40B4-BE49-F238E27FC236}">
                <a16:creationId xmlns:a16="http://schemas.microsoft.com/office/drawing/2014/main" id="{1C7AC7A1-1335-8889-0048-B4B1A14FA20E}"/>
              </a:ext>
            </a:extLst>
          </p:cNvPr>
          <p:cNvSpPr>
            <a:spLocks noGrp="1"/>
          </p:cNvSpPr>
          <p:nvPr>
            <p:ph idx="1"/>
          </p:nvPr>
        </p:nvSpPr>
        <p:spPr/>
        <p:txBody>
          <a:bodyPr>
            <a:normAutofit/>
          </a:bodyPr>
          <a:lstStyle/>
          <a:p>
            <a:r>
              <a:rPr lang="en-US" sz="2000" dirty="0"/>
              <a:t>If a Medicare beneficiary has a G0121 code used, patient is not eligible for a repeat screening for 10 years. </a:t>
            </a:r>
          </a:p>
          <a:p>
            <a:endParaRPr lang="en-US" sz="2000" dirty="0"/>
          </a:p>
          <a:p>
            <a:r>
              <a:rPr lang="en-US" sz="2000" dirty="0"/>
              <a:t>If a Medicare beneficiary has a G0105 code used (high risk), patient is eligible for screening every 2 years.  It must be submitted with the diagnosis code that indicates the reasoning for high risk. </a:t>
            </a:r>
          </a:p>
        </p:txBody>
      </p:sp>
    </p:spTree>
    <p:extLst>
      <p:ext uri="{BB962C8B-B14F-4D97-AF65-F5344CB8AC3E}">
        <p14:creationId xmlns:p14="http://schemas.microsoft.com/office/powerpoint/2010/main" val="1009177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C1D3-16F2-FFBE-B07F-7C26F3B9B7ED}"/>
              </a:ext>
            </a:extLst>
          </p:cNvPr>
          <p:cNvSpPr>
            <a:spLocks noGrp="1"/>
          </p:cNvSpPr>
          <p:nvPr>
            <p:ph type="title"/>
          </p:nvPr>
        </p:nvSpPr>
        <p:spPr/>
        <p:txBody>
          <a:bodyPr/>
          <a:lstStyle/>
          <a:p>
            <a:r>
              <a:rPr lang="en-US" dirty="0"/>
              <a:t>Screening diagnosis codes to use</a:t>
            </a:r>
          </a:p>
        </p:txBody>
      </p:sp>
      <p:sp>
        <p:nvSpPr>
          <p:cNvPr id="3" name="Content Placeholder 2">
            <a:extLst>
              <a:ext uri="{FF2B5EF4-FFF2-40B4-BE49-F238E27FC236}">
                <a16:creationId xmlns:a16="http://schemas.microsoft.com/office/drawing/2014/main" id="{7F781BCE-B486-9C42-6F68-F14304D24A93}"/>
              </a:ext>
            </a:extLst>
          </p:cNvPr>
          <p:cNvSpPr>
            <a:spLocks noGrp="1"/>
          </p:cNvSpPr>
          <p:nvPr>
            <p:ph idx="1"/>
          </p:nvPr>
        </p:nvSpPr>
        <p:spPr>
          <a:xfrm>
            <a:off x="838200" y="1825624"/>
            <a:ext cx="10515600" cy="4591953"/>
          </a:xfrm>
        </p:spPr>
        <p:txBody>
          <a:bodyPr>
            <a:normAutofit/>
          </a:bodyPr>
          <a:lstStyle/>
          <a:p>
            <a:r>
              <a:rPr lang="en-US" sz="2600" dirty="0">
                <a:latin typeface="+mj-lt"/>
              </a:rPr>
              <a:t>Z12.11- </a:t>
            </a:r>
            <a:r>
              <a:rPr lang="en-US" sz="2600" i="0" dirty="0">
                <a:effectLst/>
                <a:latin typeface="+mj-lt"/>
              </a:rPr>
              <a:t>Encounter for screening for malignant neoplasm of colon </a:t>
            </a:r>
          </a:p>
          <a:p>
            <a:pPr lvl="2"/>
            <a:r>
              <a:rPr lang="en-US" i="0" dirty="0">
                <a:effectLst/>
                <a:latin typeface="+mj-lt"/>
              </a:rPr>
              <a:t>this code must be listed first when reporting multiple diagnosis codes</a:t>
            </a:r>
          </a:p>
          <a:p>
            <a:r>
              <a:rPr lang="en-US" sz="2600" i="0" dirty="0">
                <a:effectLst/>
                <a:latin typeface="+mj-lt"/>
              </a:rPr>
              <a:t>Z12.1</a:t>
            </a:r>
            <a:r>
              <a:rPr lang="en-US" sz="2600" dirty="0">
                <a:latin typeface="+mj-lt"/>
              </a:rPr>
              <a:t>2- </a:t>
            </a:r>
            <a:r>
              <a:rPr lang="en-US" sz="2600" i="0" dirty="0">
                <a:effectLst/>
                <a:latin typeface="+mj-lt"/>
              </a:rPr>
              <a:t>Encounter for screening for malignant neoplasm of rectum</a:t>
            </a:r>
          </a:p>
          <a:p>
            <a:pPr lvl="2"/>
            <a:r>
              <a:rPr lang="en-US" i="0" dirty="0">
                <a:effectLst/>
                <a:latin typeface="+mj-lt"/>
              </a:rPr>
              <a:t>this code must be listed first when reporting multiple diagnosis codes</a:t>
            </a:r>
            <a:endParaRPr lang="en-US" sz="2400" dirty="0">
              <a:latin typeface="+mj-lt"/>
            </a:endParaRPr>
          </a:p>
          <a:p>
            <a:pPr lvl="1"/>
            <a:r>
              <a:rPr lang="en-US" sz="2400" dirty="0">
                <a:latin typeface="+mj-lt"/>
              </a:rPr>
              <a:t>High Risk Dx code examples:</a:t>
            </a:r>
          </a:p>
          <a:p>
            <a:pPr lvl="2"/>
            <a:r>
              <a:rPr lang="en-US" sz="1200" i="0" dirty="0">
                <a:effectLst/>
                <a:latin typeface="+mj-lt"/>
              </a:rPr>
              <a:t>Z80.0 – Family</a:t>
            </a:r>
            <a:r>
              <a:rPr lang="en-US" sz="1200" dirty="0">
                <a:latin typeface="+mj-lt"/>
              </a:rPr>
              <a:t> history of colon cancer</a:t>
            </a:r>
          </a:p>
          <a:p>
            <a:pPr lvl="2"/>
            <a:r>
              <a:rPr lang="en-US" sz="1200" dirty="0">
                <a:latin typeface="+mj-lt"/>
              </a:rPr>
              <a:t>Z83.71- </a:t>
            </a:r>
            <a:r>
              <a:rPr lang="en-US" sz="1200" i="0" dirty="0">
                <a:effectLst/>
                <a:latin typeface="+mj-lt"/>
              </a:rPr>
              <a:t>Family history of colonic polyps</a:t>
            </a:r>
          </a:p>
          <a:p>
            <a:pPr lvl="2"/>
            <a:r>
              <a:rPr lang="en-US" sz="1200" dirty="0">
                <a:latin typeface="+mj-lt"/>
              </a:rPr>
              <a:t>Z85.038 - </a:t>
            </a:r>
            <a:r>
              <a:rPr lang="en-US" sz="1200" i="0" dirty="0">
                <a:effectLst/>
                <a:latin typeface="+mj-lt"/>
              </a:rPr>
              <a:t>Personal history of other malignant neoplasm of large intestine</a:t>
            </a:r>
          </a:p>
          <a:p>
            <a:pPr lvl="2"/>
            <a:r>
              <a:rPr lang="en-US" sz="1200" dirty="0">
                <a:latin typeface="+mj-lt"/>
              </a:rPr>
              <a:t>Z85.048 - </a:t>
            </a:r>
            <a:r>
              <a:rPr lang="en-US" sz="1200" i="0" dirty="0">
                <a:effectLst/>
                <a:latin typeface="+mj-lt"/>
              </a:rPr>
              <a:t>Personal history of other malignant lesion of rectum, rectosigmoid junction and anus</a:t>
            </a:r>
          </a:p>
          <a:p>
            <a:pPr lvl="2"/>
            <a:r>
              <a:rPr lang="en-US" sz="1200" dirty="0">
                <a:latin typeface="+mj-lt"/>
              </a:rPr>
              <a:t>Z86.010 – Personal history of colon polyps</a:t>
            </a:r>
          </a:p>
          <a:p>
            <a:endParaRPr lang="en-US" dirty="0">
              <a:solidFill>
                <a:srgbClr val="678598"/>
              </a:solidFill>
              <a:latin typeface="Nunito Sans" pitchFamily="2" charset="0"/>
            </a:endParaRPr>
          </a:p>
        </p:txBody>
      </p:sp>
    </p:spTree>
    <p:extLst>
      <p:ext uri="{BB962C8B-B14F-4D97-AF65-F5344CB8AC3E}">
        <p14:creationId xmlns:p14="http://schemas.microsoft.com/office/powerpoint/2010/main" val="157613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C3E6-F3A0-4FCA-21BF-67F92CD9E4C7}"/>
              </a:ext>
            </a:extLst>
          </p:cNvPr>
          <p:cNvSpPr>
            <a:spLocks noGrp="1"/>
          </p:cNvSpPr>
          <p:nvPr>
            <p:ph type="title"/>
          </p:nvPr>
        </p:nvSpPr>
        <p:spPr/>
        <p:txBody>
          <a:bodyPr/>
          <a:lstStyle/>
          <a:p>
            <a:r>
              <a:rPr lang="en-US" dirty="0"/>
              <a:t>Colonoscopies with Polypectomy</a:t>
            </a:r>
            <a:br>
              <a:rPr lang="en-US" dirty="0"/>
            </a:br>
            <a:r>
              <a:rPr lang="en-US" dirty="0"/>
              <a:t>	-Common Codes</a:t>
            </a:r>
          </a:p>
        </p:txBody>
      </p:sp>
      <p:sp>
        <p:nvSpPr>
          <p:cNvPr id="3" name="Content Placeholder 2">
            <a:extLst>
              <a:ext uri="{FF2B5EF4-FFF2-40B4-BE49-F238E27FC236}">
                <a16:creationId xmlns:a16="http://schemas.microsoft.com/office/drawing/2014/main" id="{5BBAAB64-F504-2BB2-AA5D-021D5FB84875}"/>
              </a:ext>
            </a:extLst>
          </p:cNvPr>
          <p:cNvSpPr>
            <a:spLocks noGrp="1"/>
          </p:cNvSpPr>
          <p:nvPr>
            <p:ph idx="1"/>
          </p:nvPr>
        </p:nvSpPr>
        <p:spPr/>
        <p:txBody>
          <a:bodyPr>
            <a:noAutofit/>
          </a:bodyPr>
          <a:lstStyle/>
          <a:p>
            <a:r>
              <a:rPr lang="en-US" sz="2400" dirty="0"/>
              <a:t>45380 - </a:t>
            </a:r>
            <a:r>
              <a:rPr lang="en-US" sz="2400" b="0" i="0" dirty="0">
                <a:effectLst/>
              </a:rPr>
              <a:t>Colonoscopy, flexible; with </a:t>
            </a:r>
            <a:r>
              <a:rPr lang="en-US" sz="2400" b="1" i="0" u="sng" dirty="0">
                <a:effectLst/>
              </a:rPr>
              <a:t>biopsy</a:t>
            </a:r>
            <a:r>
              <a:rPr lang="en-US" sz="2400" b="0" i="0" dirty="0">
                <a:effectLst/>
              </a:rPr>
              <a:t>, single or multiple</a:t>
            </a:r>
          </a:p>
          <a:p>
            <a:r>
              <a:rPr lang="en-US" sz="2400" b="0" i="0" dirty="0">
                <a:effectLst/>
              </a:rPr>
              <a:t>453</a:t>
            </a:r>
            <a:r>
              <a:rPr lang="en-US" sz="2400" dirty="0"/>
              <a:t>81 - </a:t>
            </a:r>
            <a:r>
              <a:rPr lang="en-US" sz="2400" b="0" i="0" dirty="0">
                <a:solidFill>
                  <a:srgbClr val="202124"/>
                </a:solidFill>
                <a:effectLst/>
              </a:rPr>
              <a:t>Colonoscopy, flexible, proximal to splenic flexure; with directed </a:t>
            </a:r>
            <a:r>
              <a:rPr lang="en-US" sz="2400" b="1" i="0" u="sng" dirty="0">
                <a:solidFill>
                  <a:srgbClr val="202124"/>
                </a:solidFill>
                <a:effectLst/>
              </a:rPr>
              <a:t>submucosal injection</a:t>
            </a:r>
          </a:p>
          <a:p>
            <a:r>
              <a:rPr lang="en-US" sz="2400" dirty="0"/>
              <a:t>45384 - </a:t>
            </a:r>
            <a:r>
              <a:rPr lang="en-US" sz="2400" b="0" i="0" dirty="0">
                <a:effectLst/>
              </a:rPr>
              <a:t>Colonoscopy, flexible; with </a:t>
            </a:r>
            <a:r>
              <a:rPr lang="en-US" sz="2400" b="1" i="0" u="sng" dirty="0">
                <a:effectLst/>
              </a:rPr>
              <a:t>hot biopsy </a:t>
            </a:r>
            <a:r>
              <a:rPr lang="en-US" sz="2400" b="0" i="0" dirty="0">
                <a:effectLst/>
              </a:rPr>
              <a:t>forceps</a:t>
            </a:r>
          </a:p>
          <a:p>
            <a:r>
              <a:rPr lang="en-US" sz="2400" dirty="0"/>
              <a:t>45385 - </a:t>
            </a:r>
            <a:r>
              <a:rPr lang="en-US" sz="2400" b="0" i="0" dirty="0">
                <a:effectLst/>
              </a:rPr>
              <a:t>Colonoscopy, flexible; with removal of tumor(s), polyp(s), or other lesion(s) by </a:t>
            </a:r>
            <a:r>
              <a:rPr lang="en-US" sz="2400" b="1" i="0" u="sng" dirty="0">
                <a:effectLst/>
              </a:rPr>
              <a:t>snare</a:t>
            </a:r>
            <a:r>
              <a:rPr lang="en-US" sz="2400" b="0" i="0" dirty="0">
                <a:effectLst/>
              </a:rPr>
              <a:t> technique</a:t>
            </a:r>
          </a:p>
          <a:p>
            <a:pPr lvl="1"/>
            <a:r>
              <a:rPr lang="en-US" sz="2200" b="0" i="0" dirty="0">
                <a:effectLst/>
              </a:rPr>
              <a:t>*no difference </a:t>
            </a:r>
            <a:r>
              <a:rPr lang="en-US" sz="2200" dirty="0"/>
              <a:t>between cold or hot technique</a:t>
            </a:r>
            <a:endParaRPr lang="en-US" sz="2200" b="0" i="0" dirty="0">
              <a:effectLst/>
            </a:endParaRPr>
          </a:p>
          <a:p>
            <a:r>
              <a:rPr lang="en-US" sz="2400" dirty="0"/>
              <a:t>45388 - </a:t>
            </a:r>
            <a:r>
              <a:rPr lang="en-US" sz="2400" b="0" i="0" dirty="0">
                <a:effectLst/>
              </a:rPr>
              <a:t>Colonoscopy, flexible; with </a:t>
            </a:r>
            <a:r>
              <a:rPr lang="en-US" sz="2400" b="1" i="0" u="sng" dirty="0">
                <a:effectLst/>
              </a:rPr>
              <a:t>ablation</a:t>
            </a:r>
            <a:r>
              <a:rPr lang="en-US" sz="2400" b="0" i="0" dirty="0">
                <a:effectLst/>
              </a:rPr>
              <a:t> of tumor(s), polyp(s), or other lesion(s) (i.e. Argon) </a:t>
            </a:r>
          </a:p>
        </p:txBody>
      </p:sp>
    </p:spTree>
    <p:extLst>
      <p:ext uri="{BB962C8B-B14F-4D97-AF65-F5344CB8AC3E}">
        <p14:creationId xmlns:p14="http://schemas.microsoft.com/office/powerpoint/2010/main" val="29041216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C05C7DE0424A47AED3FDACFF441CA4" ma:contentTypeVersion="8" ma:contentTypeDescription="Create a new document." ma:contentTypeScope="" ma:versionID="50114d9fbb9047dcdb566b1e645429b9">
  <xsd:schema xmlns:xsd="http://www.w3.org/2001/XMLSchema" xmlns:xs="http://www.w3.org/2001/XMLSchema" xmlns:p="http://schemas.microsoft.com/office/2006/metadata/properties" xmlns:ns3="040e9e34-bae2-4b8e-a8fa-0558a6e1065b" targetNamespace="http://schemas.microsoft.com/office/2006/metadata/properties" ma:root="true" ma:fieldsID="bd5c0ac4cbed5361f36ce0685d2e3a5e" ns3:_="">
    <xsd:import namespace="040e9e34-bae2-4b8e-a8fa-0558a6e1065b"/>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e9e34-bae2-4b8e-a8fa-0558a6e106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49E268-49E0-4032-8389-A564A477F7B0}">
  <ds:schemaRefs>
    <ds:schemaRef ds:uri="http://schemas.microsoft.com/sharepoint/v3/contenttype/forms"/>
  </ds:schemaRefs>
</ds:datastoreItem>
</file>

<file path=customXml/itemProps2.xml><?xml version="1.0" encoding="utf-8"?>
<ds:datastoreItem xmlns:ds="http://schemas.openxmlformats.org/officeDocument/2006/customXml" ds:itemID="{1C4FA9C4-0982-4747-AE79-3A06CE3099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e9e34-bae2-4b8e-a8fa-0558a6e10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91E478-A552-460D-9C5E-D4C4DB213E23}">
  <ds:schemaRefs>
    <ds:schemaRef ds:uri="http://schemas.microsoft.com/office/2006/documentManagement/types"/>
    <ds:schemaRef ds:uri="http://purl.org/dc/elements/1.1/"/>
    <ds:schemaRef ds:uri="http://schemas.microsoft.com/office/infopath/2007/PartnerControls"/>
    <ds:schemaRef ds:uri="http://purl.org/dc/terms/"/>
    <ds:schemaRef ds:uri="040e9e34-bae2-4b8e-a8fa-0558a6e1065b"/>
    <ds:schemaRef ds:uri="http://schemas.openxmlformats.org/package/2006/metadata/core-properties"/>
    <ds:schemaRef ds:uri="http://schemas.microsoft.com/office/2006/metadata/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TM02892315[[fn=Wisp]]</Template>
  <TotalTime>2621</TotalTime>
  <Words>2710</Words>
  <Application>Microsoft Office PowerPoint</Application>
  <PresentationFormat>Widescreen</PresentationFormat>
  <Paragraphs>237</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Nunito Sans</vt:lpstr>
      <vt:lpstr>Wingdings 3</vt:lpstr>
      <vt:lpstr>Wisp</vt:lpstr>
      <vt:lpstr>Show Me the Money! How to Charge Colonoscopies and EGD’s Like a Boss</vt:lpstr>
      <vt:lpstr>Learning Objectives</vt:lpstr>
      <vt:lpstr>Disclosures  </vt:lpstr>
      <vt:lpstr>Colonoscopy Indication Definitions</vt:lpstr>
      <vt:lpstr>Why are definitions important?</vt:lpstr>
      <vt:lpstr>CPT coding – Colonoscopy- screening and diagnostic</vt:lpstr>
      <vt:lpstr>Why are G0121 and G0105 so important?</vt:lpstr>
      <vt:lpstr>Screening diagnosis codes to use</vt:lpstr>
      <vt:lpstr>Colonoscopies with Polypectomy  -Common Codes</vt:lpstr>
      <vt:lpstr>Screening Modifiers</vt:lpstr>
      <vt:lpstr>Polypectomy diagnosis codes</vt:lpstr>
      <vt:lpstr>Coding Example #1</vt:lpstr>
      <vt:lpstr>Coding Example #2</vt:lpstr>
      <vt:lpstr>Coding Example 3</vt:lpstr>
      <vt:lpstr>Coding Example 4</vt:lpstr>
      <vt:lpstr>CPT coding for EGD  Common Codes</vt:lpstr>
      <vt:lpstr>Modifiers</vt:lpstr>
      <vt:lpstr>51 Modifier - Combination EGD/ Colonoscopy</vt:lpstr>
      <vt:lpstr>Coding Example #5</vt:lpstr>
      <vt:lpstr>59 modifier - Multiple therapies during same Procedure </vt:lpstr>
      <vt:lpstr>Details of 59 modifier - payment</vt:lpstr>
      <vt:lpstr>Coding Example #6 : 51/59 modifier </vt:lpstr>
      <vt:lpstr>Screenings after Positive Stool Tests - NEW</vt:lpstr>
      <vt:lpstr>Modifiers after positive stool tests  - NEW</vt:lpstr>
      <vt:lpstr>Coding Example #7 </vt:lpstr>
      <vt:lpstr>53 Modifier - Discontinued Procedure</vt:lpstr>
      <vt:lpstr>53 modifier examples</vt:lpstr>
      <vt:lpstr>53 modifier examples</vt:lpstr>
      <vt:lpstr>Medicare Coinsurance for Polyp removal</vt:lpstr>
      <vt:lpstr>Conscious Sedation</vt:lpstr>
      <vt:lpstr>Conscious Sedation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 Me the Money! How to Charge Colonoscopies and EGD’s Like a Boss</dc:title>
  <dc:creator>Chad Johanning</dc:creator>
  <cp:lastModifiedBy>Sam Pener</cp:lastModifiedBy>
  <cp:revision>16</cp:revision>
  <dcterms:created xsi:type="dcterms:W3CDTF">2023-10-25T19:00:53Z</dcterms:created>
  <dcterms:modified xsi:type="dcterms:W3CDTF">2023-11-03T15:02:31Z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0x010100FEC05C7DE0424A47AED3FDACFF441CA4</vt:lpwstr>
  </property>
</Properties>
</file>