
<file path=[Content_Types].xml><?xml version="1.0" encoding="utf-8"?>
<Types xmlns="http://schemas.openxmlformats.org/package/2006/content-types">
  <Default Extension="jpeg" ContentType="image/jpeg"/>
  <Default Extension="jpg" ContentType="image/jpeg"/>
  <Default Extension="jpg!d"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3" r:id="rId5"/>
    <p:sldMasterId id="2147483678" r:id="rId6"/>
  </p:sldMasterIdLst>
  <p:notesMasterIdLst>
    <p:notesMasterId r:id="rId51"/>
  </p:notesMasterIdLst>
  <p:sldIdLst>
    <p:sldId id="267" r:id="rId7"/>
    <p:sldId id="481" r:id="rId8"/>
    <p:sldId id="349" r:id="rId9"/>
    <p:sldId id="482" r:id="rId10"/>
    <p:sldId id="483" r:id="rId11"/>
    <p:sldId id="484" r:id="rId12"/>
    <p:sldId id="486" r:id="rId13"/>
    <p:sldId id="520" r:id="rId14"/>
    <p:sldId id="487" r:id="rId15"/>
    <p:sldId id="488" r:id="rId16"/>
    <p:sldId id="489" r:id="rId17"/>
    <p:sldId id="490" r:id="rId18"/>
    <p:sldId id="496" r:id="rId19"/>
    <p:sldId id="519" r:id="rId20"/>
    <p:sldId id="518" r:id="rId21"/>
    <p:sldId id="497" r:id="rId22"/>
    <p:sldId id="498" r:id="rId23"/>
    <p:sldId id="499" r:id="rId24"/>
    <p:sldId id="500" r:id="rId25"/>
    <p:sldId id="492" r:id="rId26"/>
    <p:sldId id="494" r:id="rId27"/>
    <p:sldId id="495" r:id="rId28"/>
    <p:sldId id="501" r:id="rId29"/>
    <p:sldId id="491" r:id="rId30"/>
    <p:sldId id="502" r:id="rId31"/>
    <p:sldId id="503" r:id="rId32"/>
    <p:sldId id="504" r:id="rId33"/>
    <p:sldId id="505" r:id="rId34"/>
    <p:sldId id="506" r:id="rId35"/>
    <p:sldId id="507" r:id="rId36"/>
    <p:sldId id="493" r:id="rId37"/>
    <p:sldId id="509" r:id="rId38"/>
    <p:sldId id="510" r:id="rId39"/>
    <p:sldId id="511" r:id="rId40"/>
    <p:sldId id="279" r:id="rId41"/>
    <p:sldId id="512" r:id="rId42"/>
    <p:sldId id="513" r:id="rId43"/>
    <p:sldId id="514" r:id="rId44"/>
    <p:sldId id="515" r:id="rId45"/>
    <p:sldId id="516" r:id="rId46"/>
    <p:sldId id="517" r:id="rId47"/>
    <p:sldId id="282" r:id="rId48"/>
    <p:sldId id="521" r:id="rId49"/>
    <p:sldId id="26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C6DB"/>
    <a:srgbClr val="C7E0EB"/>
    <a:srgbClr val="65B0CA"/>
    <a:srgbClr val="CCCED2"/>
    <a:srgbClr val="FAE6CD"/>
    <a:srgbClr val="F6CFA4"/>
    <a:srgbClr val="F5BA7F"/>
    <a:srgbClr val="F7901E"/>
    <a:srgbClr val="A4A6AE"/>
    <a:srgbClr val="8285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06" autoAdjust="0"/>
    <p:restoredTop sz="96357" autoAdjust="0"/>
  </p:normalViewPr>
  <p:slideViewPr>
    <p:cSldViewPr snapToGrid="0">
      <p:cViewPr varScale="1">
        <p:scale>
          <a:sx n="86" d="100"/>
          <a:sy n="86" d="100"/>
        </p:scale>
        <p:origin x="643"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A598A7-D375-4418-9D87-46311329AA5C}" type="datetimeFigureOut">
              <a:rPr lang="en-US" smtClean="0"/>
              <a:t>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99F744-FD9C-44F3-92AB-510D9A2A268B}" type="slidenum">
              <a:rPr lang="en-US" smtClean="0"/>
              <a:t>‹#›</a:t>
            </a:fld>
            <a:endParaRPr lang="en-US"/>
          </a:p>
        </p:txBody>
      </p:sp>
    </p:spTree>
    <p:extLst>
      <p:ext uri="{BB962C8B-B14F-4D97-AF65-F5344CB8AC3E}">
        <p14:creationId xmlns:p14="http://schemas.microsoft.com/office/powerpoint/2010/main" val="1976313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99F744-FD9C-44F3-92AB-510D9A2A268B}" type="slidenum">
              <a:rPr lang="en-US" smtClean="0"/>
              <a:t>1</a:t>
            </a:fld>
            <a:endParaRPr lang="en-US"/>
          </a:p>
        </p:txBody>
      </p:sp>
    </p:spTree>
    <p:extLst>
      <p:ext uri="{BB962C8B-B14F-4D97-AF65-F5344CB8AC3E}">
        <p14:creationId xmlns:p14="http://schemas.microsoft.com/office/powerpoint/2010/main" val="10858038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3CE6E-202A-480B-BA54-5D98F99FE4DF}"/>
              </a:ext>
            </a:extLst>
          </p:cNvPr>
          <p:cNvSpPr>
            <a:spLocks noGrp="1"/>
          </p:cNvSpPr>
          <p:nvPr>
            <p:ph type="ctrTitle" hasCustomPrompt="1"/>
          </p:nvPr>
        </p:nvSpPr>
        <p:spPr>
          <a:xfrm>
            <a:off x="520700" y="1295399"/>
            <a:ext cx="7518400" cy="2214563"/>
          </a:xfrm>
        </p:spPr>
        <p:txBody>
          <a:bodyPr anchor="b"/>
          <a:lstStyle>
            <a:lvl1pPr algn="l">
              <a:defRPr sz="6000">
                <a:solidFill>
                  <a:schemeClr val="bg1"/>
                </a:solidFill>
              </a:defRPr>
            </a:lvl1pPr>
          </a:lstStyle>
          <a:p>
            <a:r>
              <a:rPr lang="en-US" dirty="0"/>
              <a:t>Title: Arial Bold, 40-60 / white</a:t>
            </a:r>
          </a:p>
        </p:txBody>
      </p:sp>
      <p:sp>
        <p:nvSpPr>
          <p:cNvPr id="3" name="Subtitle 2">
            <a:extLst>
              <a:ext uri="{FF2B5EF4-FFF2-40B4-BE49-F238E27FC236}">
                <a16:creationId xmlns:a16="http://schemas.microsoft.com/office/drawing/2014/main" id="{EF1FC547-C509-46CB-9E66-6AA01C27ED12}"/>
              </a:ext>
            </a:extLst>
          </p:cNvPr>
          <p:cNvSpPr>
            <a:spLocks noGrp="1"/>
          </p:cNvSpPr>
          <p:nvPr>
            <p:ph type="subTitle" idx="1" hasCustomPrompt="1"/>
          </p:nvPr>
        </p:nvSpPr>
        <p:spPr>
          <a:xfrm>
            <a:off x="520700" y="3552191"/>
            <a:ext cx="7518400" cy="1198562"/>
          </a:xfrm>
        </p:spPr>
        <p:txBody>
          <a:bodyPr anchor="b">
            <a:normAutofit/>
          </a:bodyPr>
          <a:lstStyle>
            <a:lvl1pPr marL="0" indent="0" algn="l">
              <a:buNone/>
              <a:defRPr sz="36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Arial Bold, 24-36 / orange</a:t>
            </a:r>
          </a:p>
        </p:txBody>
      </p:sp>
      <p:sp>
        <p:nvSpPr>
          <p:cNvPr id="5" name="Text Placeholder 4">
            <a:extLst>
              <a:ext uri="{FF2B5EF4-FFF2-40B4-BE49-F238E27FC236}">
                <a16:creationId xmlns:a16="http://schemas.microsoft.com/office/drawing/2014/main" id="{88FC5653-E33E-4AF1-9770-669F9F0F001F}"/>
              </a:ext>
            </a:extLst>
          </p:cNvPr>
          <p:cNvSpPr>
            <a:spLocks noGrp="1"/>
          </p:cNvSpPr>
          <p:nvPr>
            <p:ph type="body" sz="quarter" idx="10" hasCustomPrompt="1"/>
          </p:nvPr>
        </p:nvSpPr>
        <p:spPr>
          <a:xfrm>
            <a:off x="520700" y="4792982"/>
            <a:ext cx="7518400" cy="521968"/>
          </a:xfrm>
        </p:spPr>
        <p:txBody>
          <a:bodyPr anchor="b">
            <a:normAutofit/>
          </a:bodyPr>
          <a:lstStyle>
            <a:lvl1pPr marL="0" indent="0">
              <a:buNone/>
              <a:defRPr sz="2400">
                <a:solidFill>
                  <a:schemeClr val="bg1"/>
                </a:solidFill>
              </a:defRPr>
            </a:lvl1pPr>
          </a:lstStyle>
          <a:p>
            <a:pPr lvl="0"/>
            <a:r>
              <a:rPr lang="en-US" dirty="0"/>
              <a:t>Presenter and Date, Arial Bold, 18-24 / white</a:t>
            </a:r>
          </a:p>
        </p:txBody>
      </p:sp>
    </p:spTree>
    <p:extLst>
      <p:ext uri="{BB962C8B-B14F-4D97-AF65-F5344CB8AC3E}">
        <p14:creationId xmlns:p14="http://schemas.microsoft.com/office/powerpoint/2010/main" val="1170362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879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4FF51-24AA-475C-8ED0-958F6759D5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FFD707C-7F9C-4C5A-AA20-C7479542AA04}"/>
              </a:ext>
            </a:extLst>
          </p:cNvPr>
          <p:cNvSpPr>
            <a:spLocks noGrp="1"/>
          </p:cNvSpPr>
          <p:nvPr>
            <p:ph idx="1" hasCustomPrompt="1"/>
          </p:nvPr>
        </p:nvSpPr>
        <p:spPr>
          <a:xfrm>
            <a:off x="5183188" y="987425"/>
            <a:ext cx="6172200" cy="4873625"/>
          </a:xfrm>
        </p:spPr>
        <p:txBody>
          <a:bodyPr/>
          <a:lstStyle>
            <a:lvl1pPr>
              <a:lnSpc>
                <a:spcPct val="100000"/>
              </a:lnSpc>
              <a:spcBef>
                <a:spcPts val="0"/>
              </a:spcBef>
              <a:defRPr sz="3200"/>
            </a:lvl1pPr>
            <a:lvl2pPr>
              <a:lnSpc>
                <a:spcPct val="100000"/>
              </a:lnSpc>
              <a:spcBef>
                <a:spcPts val="0"/>
              </a:spcBef>
              <a:defRPr sz="2800"/>
            </a:lvl2pPr>
            <a:lvl3pPr>
              <a:lnSpc>
                <a:spcPct val="100000"/>
              </a:lnSpc>
              <a:spcBef>
                <a:spcPts val="0"/>
              </a:spcBef>
              <a:defRPr sz="2400"/>
            </a:lvl3pPr>
            <a:lvl4pPr>
              <a:lnSpc>
                <a:spcPct val="100000"/>
              </a:lnSpc>
              <a:spcBef>
                <a:spcPts val="0"/>
              </a:spcBef>
              <a:defRPr sz="2000"/>
            </a:lvl4pPr>
            <a:lvl5pPr>
              <a:lnSpc>
                <a:spcPct val="100000"/>
              </a:lnSpc>
              <a:spcBef>
                <a:spcPts val="0"/>
              </a:spcBef>
              <a:defRPr sz="2000"/>
            </a:lvl5pPr>
            <a:lvl6pPr>
              <a:defRPr sz="2000"/>
            </a:lvl6pPr>
            <a:lvl7pPr>
              <a:defRPr sz="2000"/>
            </a:lvl7pPr>
            <a:lvl8pPr>
              <a:defRPr sz="2000"/>
            </a:lvl8pPr>
            <a:lvl9pPr>
              <a:defRPr sz="2000"/>
            </a:lvl9pPr>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B72984DA-660F-4ACB-A870-86EA3DACE3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96908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30E86-6534-4FCB-9096-AF7BD6B0CB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8FC382-6BA5-49E4-8ED4-12086863D0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808A7DD-380C-4B6C-A1CE-5D348E56D4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4956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4ACC8-5CA2-4882-BD40-22F53D769298}"/>
              </a:ext>
            </a:extLst>
          </p:cNvPr>
          <p:cNvSpPr>
            <a:spLocks noGrp="1"/>
          </p:cNvSpPr>
          <p:nvPr>
            <p:ph type="title" hasCustomPrompt="1"/>
          </p:nvPr>
        </p:nvSpPr>
        <p:spPr/>
        <p:txBody>
          <a:bodyPr/>
          <a:lstStyle/>
          <a:p>
            <a:r>
              <a:rPr lang="en-US" dirty="0"/>
              <a:t>Headline: Arial Bold, 36-48 / black</a:t>
            </a:r>
          </a:p>
        </p:txBody>
      </p:sp>
      <p:sp>
        <p:nvSpPr>
          <p:cNvPr id="3" name="Vertical Text Placeholder 2">
            <a:extLst>
              <a:ext uri="{FF2B5EF4-FFF2-40B4-BE49-F238E27FC236}">
                <a16:creationId xmlns:a16="http://schemas.microsoft.com/office/drawing/2014/main" id="{6DE0703C-BF51-4AB1-A60B-175EEABDC8B7}"/>
              </a:ext>
            </a:extLst>
          </p:cNvPr>
          <p:cNvSpPr>
            <a:spLocks noGrp="1"/>
          </p:cNvSpPr>
          <p:nvPr>
            <p:ph type="body" orient="vert" idx="1" hasCustomPrompt="1"/>
          </p:nvPr>
        </p:nvSpPr>
        <p:spPr/>
        <p:txBody>
          <a:bodyPr vert="eaVert"/>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8990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6DB986-04B1-47E5-B445-197AEA1A7F6C}"/>
              </a:ext>
            </a:extLst>
          </p:cNvPr>
          <p:cNvSpPr>
            <a:spLocks noGrp="1"/>
          </p:cNvSpPr>
          <p:nvPr>
            <p:ph type="title" orient="vert" hasCustomPrompt="1"/>
          </p:nvPr>
        </p:nvSpPr>
        <p:spPr>
          <a:xfrm>
            <a:off x="8724900" y="365125"/>
            <a:ext cx="2628900" cy="5811838"/>
          </a:xfrm>
        </p:spPr>
        <p:txBody>
          <a:bodyPr vert="eaVert"/>
          <a:lstStyle/>
          <a:p>
            <a:r>
              <a:rPr lang="en-US" dirty="0"/>
              <a:t>Headline: Arial Bold, 36-48 / black</a:t>
            </a:r>
          </a:p>
        </p:txBody>
      </p:sp>
      <p:sp>
        <p:nvSpPr>
          <p:cNvPr id="3" name="Vertical Text Placeholder 2">
            <a:extLst>
              <a:ext uri="{FF2B5EF4-FFF2-40B4-BE49-F238E27FC236}">
                <a16:creationId xmlns:a16="http://schemas.microsoft.com/office/drawing/2014/main" id="{4BAAB312-AD17-4AEE-B816-49BAE59013CB}"/>
              </a:ext>
            </a:extLst>
          </p:cNvPr>
          <p:cNvSpPr>
            <a:spLocks noGrp="1"/>
          </p:cNvSpPr>
          <p:nvPr>
            <p:ph type="body" orient="vert" idx="1" hasCustomPrompt="1"/>
          </p:nvPr>
        </p:nvSpPr>
        <p:spPr>
          <a:xfrm>
            <a:off x="838200" y="365125"/>
            <a:ext cx="7734300" cy="5811838"/>
          </a:xfrm>
        </p:spPr>
        <p:txBody>
          <a:bodyPr vert="eaVert"/>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2455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3CE6E-202A-480B-BA54-5D98F99FE4DF}"/>
              </a:ext>
            </a:extLst>
          </p:cNvPr>
          <p:cNvSpPr>
            <a:spLocks noGrp="1"/>
          </p:cNvSpPr>
          <p:nvPr>
            <p:ph type="ctrTitle" hasCustomPrompt="1"/>
          </p:nvPr>
        </p:nvSpPr>
        <p:spPr>
          <a:xfrm>
            <a:off x="520700" y="1295399"/>
            <a:ext cx="7518400" cy="2214563"/>
          </a:xfrm>
        </p:spPr>
        <p:txBody>
          <a:bodyPr anchor="b"/>
          <a:lstStyle>
            <a:lvl1pPr algn="l">
              <a:defRPr sz="6000">
                <a:solidFill>
                  <a:schemeClr val="bg1"/>
                </a:solidFill>
              </a:defRPr>
            </a:lvl1pPr>
          </a:lstStyle>
          <a:p>
            <a:r>
              <a:rPr lang="en-US" dirty="0"/>
              <a:t>Title: Arial Bold, 40-60 / white</a:t>
            </a:r>
          </a:p>
        </p:txBody>
      </p:sp>
      <p:sp>
        <p:nvSpPr>
          <p:cNvPr id="3" name="Subtitle 2">
            <a:extLst>
              <a:ext uri="{FF2B5EF4-FFF2-40B4-BE49-F238E27FC236}">
                <a16:creationId xmlns:a16="http://schemas.microsoft.com/office/drawing/2014/main" id="{EF1FC547-C509-46CB-9E66-6AA01C27ED12}"/>
              </a:ext>
            </a:extLst>
          </p:cNvPr>
          <p:cNvSpPr>
            <a:spLocks noGrp="1"/>
          </p:cNvSpPr>
          <p:nvPr>
            <p:ph type="subTitle" idx="1" hasCustomPrompt="1"/>
          </p:nvPr>
        </p:nvSpPr>
        <p:spPr>
          <a:xfrm>
            <a:off x="520700" y="3552191"/>
            <a:ext cx="7518400" cy="1198562"/>
          </a:xfrm>
        </p:spPr>
        <p:txBody>
          <a:bodyPr anchor="b">
            <a:normAutofit/>
          </a:bodyPr>
          <a:lstStyle>
            <a:lvl1pPr marL="0" indent="0" algn="l">
              <a:buNone/>
              <a:defRPr sz="36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Arial Bold, 24-36 / orange</a:t>
            </a:r>
          </a:p>
        </p:txBody>
      </p:sp>
      <p:sp>
        <p:nvSpPr>
          <p:cNvPr id="5" name="Text Placeholder 4">
            <a:extLst>
              <a:ext uri="{FF2B5EF4-FFF2-40B4-BE49-F238E27FC236}">
                <a16:creationId xmlns:a16="http://schemas.microsoft.com/office/drawing/2014/main" id="{88FC5653-E33E-4AF1-9770-669F9F0F001F}"/>
              </a:ext>
            </a:extLst>
          </p:cNvPr>
          <p:cNvSpPr>
            <a:spLocks noGrp="1"/>
          </p:cNvSpPr>
          <p:nvPr>
            <p:ph type="body" sz="quarter" idx="10" hasCustomPrompt="1"/>
          </p:nvPr>
        </p:nvSpPr>
        <p:spPr>
          <a:xfrm>
            <a:off x="520700" y="4792982"/>
            <a:ext cx="7518400" cy="521968"/>
          </a:xfrm>
        </p:spPr>
        <p:txBody>
          <a:bodyPr anchor="b">
            <a:normAutofit/>
          </a:bodyPr>
          <a:lstStyle>
            <a:lvl1pPr marL="0" indent="0">
              <a:buNone/>
              <a:defRPr sz="2400">
                <a:solidFill>
                  <a:schemeClr val="bg1"/>
                </a:solidFill>
              </a:defRPr>
            </a:lvl1pPr>
          </a:lstStyle>
          <a:p>
            <a:pPr lvl="0"/>
            <a:r>
              <a:rPr lang="en-US" dirty="0"/>
              <a:t>Presenter and Date, Arial Bold, 18-24 / white</a:t>
            </a:r>
          </a:p>
        </p:txBody>
      </p:sp>
    </p:spTree>
    <p:extLst>
      <p:ext uri="{BB962C8B-B14F-4D97-AF65-F5344CB8AC3E}">
        <p14:creationId xmlns:p14="http://schemas.microsoft.com/office/powerpoint/2010/main" val="3570990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7A752-8AF5-43D4-A5D4-F173BA465AB6}"/>
              </a:ext>
            </a:extLst>
          </p:cNvPr>
          <p:cNvSpPr>
            <a:spLocks noGrp="1"/>
          </p:cNvSpPr>
          <p:nvPr>
            <p:ph type="title" hasCustomPrompt="1"/>
          </p:nvPr>
        </p:nvSpPr>
        <p:spPr/>
        <p:txBody>
          <a:bodyPr>
            <a:normAutofit/>
          </a:bodyPr>
          <a:lstStyle>
            <a:lvl1pPr>
              <a:defRPr sz="4400"/>
            </a:lvl1pPr>
          </a:lstStyle>
          <a:p>
            <a:r>
              <a:rPr lang="en-US" dirty="0"/>
              <a:t>Headline: Arial Bold, 36-48 / black</a:t>
            </a:r>
          </a:p>
        </p:txBody>
      </p:sp>
      <p:sp>
        <p:nvSpPr>
          <p:cNvPr id="3" name="Content Placeholder 2">
            <a:extLst>
              <a:ext uri="{FF2B5EF4-FFF2-40B4-BE49-F238E27FC236}">
                <a16:creationId xmlns:a16="http://schemas.microsoft.com/office/drawing/2014/main" id="{E35A520B-C146-419B-AB84-F145A14EDD47}"/>
              </a:ext>
            </a:extLst>
          </p:cNvPr>
          <p:cNvSpPr>
            <a:spLocks noGrp="1"/>
          </p:cNvSpPr>
          <p:nvPr>
            <p:ph idx="1" hasCustomPrompt="1"/>
          </p:nvPr>
        </p:nvSpPr>
        <p:spPr/>
        <p:txBody>
          <a:bodyPr/>
          <a:lstStyle>
            <a:lvl1pPr>
              <a:defRPr/>
            </a:lvl1pPr>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107A7967-B26D-4488-9BF4-D9C8D427BF58}"/>
              </a:ext>
            </a:extLst>
          </p:cNvPr>
          <p:cNvSpPr>
            <a:spLocks noGrp="1"/>
          </p:cNvSpPr>
          <p:nvPr>
            <p:ph type="sldNum" sz="quarter" idx="10"/>
          </p:nvPr>
        </p:nvSpPr>
        <p:spPr>
          <a:xfrm>
            <a:off x="294968" y="6292646"/>
            <a:ext cx="403122" cy="412954"/>
          </a:xfrm>
          <a:prstGeom prst="rect">
            <a:avLst/>
          </a:prstGeom>
        </p:spPr>
        <p:txBody>
          <a:bodyPr/>
          <a:lstStyle>
            <a:lvl1pPr algn="ctr">
              <a:defRPr/>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2569465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5A520B-C146-419B-AB84-F145A14EDD47}"/>
              </a:ext>
            </a:extLst>
          </p:cNvPr>
          <p:cNvSpPr>
            <a:spLocks noGrp="1"/>
          </p:cNvSpPr>
          <p:nvPr>
            <p:ph idx="1" hasCustomPrompt="1"/>
          </p:nvPr>
        </p:nvSpPr>
        <p:spPr>
          <a:xfrm>
            <a:off x="4754880" y="225425"/>
            <a:ext cx="7143750" cy="4037965"/>
          </a:xfrm>
        </p:spPr>
        <p:txBody>
          <a:bodyPr/>
          <a:lstStyle>
            <a:lvl1pPr>
              <a:defRPr/>
            </a:lvl1pPr>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a:extLst>
              <a:ext uri="{FF2B5EF4-FFF2-40B4-BE49-F238E27FC236}">
                <a16:creationId xmlns:a16="http://schemas.microsoft.com/office/drawing/2014/main" id="{1131D636-0E1F-40A0-AB1C-D8BCD02B4E4A}"/>
              </a:ext>
            </a:extLst>
          </p:cNvPr>
          <p:cNvSpPr>
            <a:spLocks noGrp="1"/>
          </p:cNvSpPr>
          <p:nvPr>
            <p:ph sz="quarter" idx="10" hasCustomPrompt="1"/>
          </p:nvPr>
        </p:nvSpPr>
        <p:spPr>
          <a:xfrm>
            <a:off x="4011613" y="4594861"/>
            <a:ext cx="4492625" cy="1120140"/>
          </a:xfrm>
        </p:spPr>
        <p:txBody>
          <a:bodyPr>
            <a:normAutofit/>
          </a:bodyPr>
          <a:lstStyle>
            <a:lvl1pPr marL="0" indent="-228600">
              <a:spcBef>
                <a:spcPts val="0"/>
              </a:spcBef>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Arial Regular, 18 </a:t>
            </a:r>
            <a:r>
              <a:rPr lang="en-US" dirty="0" err="1"/>
              <a:t>pt</a:t>
            </a:r>
            <a:r>
              <a:rPr lang="en-US" dirty="0"/>
              <a:t> / white </a:t>
            </a:r>
          </a:p>
        </p:txBody>
      </p:sp>
    </p:spTree>
    <p:extLst>
      <p:ext uri="{BB962C8B-B14F-4D97-AF65-F5344CB8AC3E}">
        <p14:creationId xmlns:p14="http://schemas.microsoft.com/office/powerpoint/2010/main" val="9523108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5A520B-C146-419B-AB84-F145A14EDD47}"/>
              </a:ext>
            </a:extLst>
          </p:cNvPr>
          <p:cNvSpPr>
            <a:spLocks noGrp="1"/>
          </p:cNvSpPr>
          <p:nvPr>
            <p:ph idx="1" hasCustomPrompt="1"/>
          </p:nvPr>
        </p:nvSpPr>
        <p:spPr>
          <a:xfrm>
            <a:off x="6309360" y="1865078"/>
            <a:ext cx="5132070" cy="3438442"/>
          </a:xfrm>
        </p:spPr>
        <p:txBody>
          <a:bodyPr/>
          <a:lstStyle>
            <a:lvl1pPr marL="228600" indent="-228600">
              <a:spcBef>
                <a:spcPts val="0"/>
              </a:spcBef>
              <a:buFont typeface="Wingdings" panose="05000000000000000000" pitchFamily="2" charset="2"/>
              <a:buChar char="§"/>
              <a:defRPr/>
            </a:lvl1pPr>
            <a:lvl2pPr marL="457200" indent="0">
              <a:buNone/>
              <a:defRPr/>
            </a:lvl2pPr>
          </a:lstStyle>
          <a:p>
            <a:pPr lvl="0"/>
            <a:r>
              <a:rPr lang="en-US" dirty="0"/>
              <a:t>Body: Arial Regular, 18-32 / black</a:t>
            </a:r>
          </a:p>
          <a:p>
            <a:pPr lvl="0"/>
            <a:endParaRPr lang="en-US" dirty="0"/>
          </a:p>
        </p:txBody>
      </p:sp>
      <p:pic>
        <p:nvPicPr>
          <p:cNvPr id="2" name="Picture 1">
            <a:extLst>
              <a:ext uri="{FF2B5EF4-FFF2-40B4-BE49-F238E27FC236}">
                <a16:creationId xmlns:a16="http://schemas.microsoft.com/office/drawing/2014/main" id="{5440C980-E9FD-4434-8AAB-FEDF9AD8DC49}"/>
              </a:ext>
            </a:extLst>
          </p:cNvPr>
          <p:cNvPicPr>
            <a:picLocks noChangeAspect="1"/>
          </p:cNvPicPr>
          <p:nvPr userDrawn="1"/>
        </p:nvPicPr>
        <p:blipFill>
          <a:blip r:embed="rId3"/>
          <a:stretch>
            <a:fillRect/>
          </a:stretch>
        </p:blipFill>
        <p:spPr>
          <a:xfrm>
            <a:off x="0" y="1865078"/>
            <a:ext cx="5681964" cy="3438442"/>
          </a:xfrm>
          <a:prstGeom prst="rect">
            <a:avLst/>
          </a:prstGeom>
        </p:spPr>
      </p:pic>
      <p:sp>
        <p:nvSpPr>
          <p:cNvPr id="7" name="Picture Placeholder 6">
            <a:extLst>
              <a:ext uri="{FF2B5EF4-FFF2-40B4-BE49-F238E27FC236}">
                <a16:creationId xmlns:a16="http://schemas.microsoft.com/office/drawing/2014/main" id="{BE3CE161-E5BD-453D-A62E-5B104CFEB979}"/>
              </a:ext>
            </a:extLst>
          </p:cNvPr>
          <p:cNvSpPr>
            <a:spLocks noGrp="1"/>
          </p:cNvSpPr>
          <p:nvPr>
            <p:ph type="pic" sz="quarter" idx="11"/>
          </p:nvPr>
        </p:nvSpPr>
        <p:spPr>
          <a:xfrm>
            <a:off x="0" y="1865313"/>
            <a:ext cx="5683250" cy="3438525"/>
          </a:xfrm>
        </p:spPr>
        <p:txBody>
          <a:bodyPr/>
          <a:lstStyle/>
          <a:p>
            <a:endParaRPr lang="en-US"/>
          </a:p>
        </p:txBody>
      </p:sp>
      <p:sp>
        <p:nvSpPr>
          <p:cNvPr id="13" name="Text Placeholder 12">
            <a:extLst>
              <a:ext uri="{FF2B5EF4-FFF2-40B4-BE49-F238E27FC236}">
                <a16:creationId xmlns:a16="http://schemas.microsoft.com/office/drawing/2014/main" id="{8AF396B7-26C9-496A-B925-51A6340C45BE}"/>
              </a:ext>
            </a:extLst>
          </p:cNvPr>
          <p:cNvSpPr>
            <a:spLocks noGrp="1"/>
          </p:cNvSpPr>
          <p:nvPr>
            <p:ph type="body" sz="quarter" idx="12" hasCustomPrompt="1"/>
          </p:nvPr>
        </p:nvSpPr>
        <p:spPr>
          <a:xfrm>
            <a:off x="698500" y="373063"/>
            <a:ext cx="10742613" cy="1258887"/>
          </a:xfrm>
        </p:spPr>
        <p:txBody>
          <a:bodyPr anchor="t">
            <a:normAutofit/>
          </a:bodyPr>
          <a:lstStyle>
            <a:lvl1pPr marL="0" indent="0" algn="l">
              <a:buNone/>
              <a:defRPr sz="4000" b="1"/>
            </a:lvl1pPr>
          </a:lstStyle>
          <a:p>
            <a:pPr lvl="0"/>
            <a:r>
              <a:rPr lang="en-US" dirty="0"/>
              <a:t>Headline:  Arial Bold 36-48 </a:t>
            </a:r>
            <a:r>
              <a:rPr lang="en-US" dirty="0" err="1"/>
              <a:t>pt</a:t>
            </a:r>
            <a:r>
              <a:rPr lang="en-US" dirty="0"/>
              <a:t> / black </a:t>
            </a:r>
          </a:p>
        </p:txBody>
      </p:sp>
    </p:spTree>
    <p:extLst>
      <p:ext uri="{BB962C8B-B14F-4D97-AF65-F5344CB8AC3E}">
        <p14:creationId xmlns:p14="http://schemas.microsoft.com/office/powerpoint/2010/main" val="4736602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656">
          <p15:clr>
            <a:srgbClr val="FBAE40"/>
          </p15:clr>
        </p15:guide>
        <p15:guide id="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AE9A-706C-49E5-ADBE-180CEDDDEBB7}"/>
              </a:ext>
            </a:extLst>
          </p:cNvPr>
          <p:cNvSpPr>
            <a:spLocks noGrp="1"/>
          </p:cNvSpPr>
          <p:nvPr>
            <p:ph type="title"/>
          </p:nvPr>
        </p:nvSpPr>
        <p:spPr>
          <a:xfrm>
            <a:off x="1474470" y="1732598"/>
            <a:ext cx="7360920" cy="3570922"/>
          </a:xfrm>
        </p:spPr>
        <p:txBody>
          <a:bodyPr anchor="t">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58955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7A752-8AF5-43D4-A5D4-F173BA465AB6}"/>
              </a:ext>
            </a:extLst>
          </p:cNvPr>
          <p:cNvSpPr>
            <a:spLocks noGrp="1"/>
          </p:cNvSpPr>
          <p:nvPr>
            <p:ph type="title" hasCustomPrompt="1"/>
          </p:nvPr>
        </p:nvSpPr>
        <p:spPr/>
        <p:txBody>
          <a:bodyPr/>
          <a:lstStyle>
            <a:lvl1pPr>
              <a:defRPr/>
            </a:lvl1pPr>
          </a:lstStyle>
          <a:p>
            <a:r>
              <a:rPr lang="en-US" dirty="0"/>
              <a:t>Headline: Arial Bold, 36-48 / black</a:t>
            </a:r>
          </a:p>
        </p:txBody>
      </p:sp>
      <p:sp>
        <p:nvSpPr>
          <p:cNvPr id="3" name="Content Placeholder 2">
            <a:extLst>
              <a:ext uri="{FF2B5EF4-FFF2-40B4-BE49-F238E27FC236}">
                <a16:creationId xmlns:a16="http://schemas.microsoft.com/office/drawing/2014/main" id="{E35A520B-C146-419B-AB84-F145A14EDD47}"/>
              </a:ext>
            </a:extLst>
          </p:cNvPr>
          <p:cNvSpPr>
            <a:spLocks noGrp="1"/>
          </p:cNvSpPr>
          <p:nvPr>
            <p:ph idx="1" hasCustomPrompt="1"/>
          </p:nvPr>
        </p:nvSpPr>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25302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AE9A-706C-49E5-ADBE-180CEDDDEBB7}"/>
              </a:ext>
            </a:extLst>
          </p:cNvPr>
          <p:cNvSpPr>
            <a:spLocks noGrp="1"/>
          </p:cNvSpPr>
          <p:nvPr>
            <p:ph type="title"/>
          </p:nvPr>
        </p:nvSpPr>
        <p:spPr>
          <a:xfrm>
            <a:off x="4057650" y="1629728"/>
            <a:ext cx="7212330" cy="3548062"/>
          </a:xfrm>
        </p:spPr>
        <p:txBody>
          <a:bodyPr anchor="t">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821050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95AFE-9400-494B-9609-CA6DADF2094F}"/>
              </a:ext>
            </a:extLst>
          </p:cNvPr>
          <p:cNvSpPr>
            <a:spLocks noGrp="1"/>
          </p:cNvSpPr>
          <p:nvPr>
            <p:ph type="title" hasCustomPrompt="1"/>
          </p:nvPr>
        </p:nvSpPr>
        <p:spPr/>
        <p:txBody>
          <a:bodyPr>
            <a:normAutofit/>
          </a:bodyPr>
          <a:lstStyle>
            <a:lvl1pPr>
              <a:defRPr sz="4400"/>
            </a:lvl1pPr>
          </a:lstStyle>
          <a:p>
            <a:r>
              <a:rPr lang="en-US" dirty="0"/>
              <a:t>Headline: Arial Bold, 36-48 / black</a:t>
            </a:r>
          </a:p>
        </p:txBody>
      </p:sp>
      <p:sp>
        <p:nvSpPr>
          <p:cNvPr id="3" name="Content Placeholder 2">
            <a:extLst>
              <a:ext uri="{FF2B5EF4-FFF2-40B4-BE49-F238E27FC236}">
                <a16:creationId xmlns:a16="http://schemas.microsoft.com/office/drawing/2014/main" id="{6F40CEEB-F1FA-41C6-80C9-AB0D6FF4D609}"/>
              </a:ext>
            </a:extLst>
          </p:cNvPr>
          <p:cNvSpPr>
            <a:spLocks noGrp="1"/>
          </p:cNvSpPr>
          <p:nvPr>
            <p:ph sz="half" idx="1" hasCustomPrompt="1"/>
          </p:nvPr>
        </p:nvSpPr>
        <p:spPr>
          <a:xfrm>
            <a:off x="838200" y="1825625"/>
            <a:ext cx="5181600" cy="4351338"/>
          </a:xfrm>
        </p:spPr>
        <p:txBody>
          <a:bodyPr/>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6853783-399C-4952-A52D-2A86A2CBDD96}"/>
              </a:ext>
            </a:extLst>
          </p:cNvPr>
          <p:cNvSpPr>
            <a:spLocks noGrp="1"/>
          </p:cNvSpPr>
          <p:nvPr>
            <p:ph sz="half" idx="2" hasCustomPrompt="1"/>
          </p:nvPr>
        </p:nvSpPr>
        <p:spPr>
          <a:xfrm>
            <a:off x="6172200" y="1825625"/>
            <a:ext cx="5181600" cy="4351338"/>
          </a:xfrm>
        </p:spPr>
        <p:txBody>
          <a:bodyPr/>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50218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17B41-1C13-4D9F-8F4E-1315482B24BC}"/>
              </a:ext>
            </a:extLst>
          </p:cNvPr>
          <p:cNvSpPr>
            <a:spLocks noGrp="1"/>
          </p:cNvSpPr>
          <p:nvPr>
            <p:ph type="title" hasCustomPrompt="1"/>
          </p:nvPr>
        </p:nvSpPr>
        <p:spPr>
          <a:xfrm>
            <a:off x="839788" y="365125"/>
            <a:ext cx="10515600" cy="1325563"/>
          </a:xfrm>
        </p:spPr>
        <p:txBody>
          <a:bodyPr/>
          <a:lstStyle/>
          <a:p>
            <a:r>
              <a:rPr lang="en-US" dirty="0"/>
              <a:t>Headline: Arial Bold, 36-48 / black</a:t>
            </a:r>
          </a:p>
        </p:txBody>
      </p:sp>
      <p:sp>
        <p:nvSpPr>
          <p:cNvPr id="3" name="Text Placeholder 2">
            <a:extLst>
              <a:ext uri="{FF2B5EF4-FFF2-40B4-BE49-F238E27FC236}">
                <a16:creationId xmlns:a16="http://schemas.microsoft.com/office/drawing/2014/main" id="{A7597D80-9373-422B-B4E9-AD0DC050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80BE34-7244-46FD-8CB9-2190D796DE33}"/>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CA6C2A3-B873-4C7D-AE1E-5AFFC4691B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FC6446-808A-4F61-ADF9-BA2D5029A2AA}"/>
              </a:ext>
            </a:extLst>
          </p:cNvPr>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8587582"/>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C4243-E65E-43D5-A55F-086B6DF40E84}"/>
              </a:ext>
            </a:extLst>
          </p:cNvPr>
          <p:cNvSpPr>
            <a:spLocks noGrp="1"/>
          </p:cNvSpPr>
          <p:nvPr>
            <p:ph type="title" hasCustomPrompt="1"/>
          </p:nvPr>
        </p:nvSpPr>
        <p:spPr/>
        <p:txBody>
          <a:bodyPr/>
          <a:lstStyle/>
          <a:p>
            <a:r>
              <a:rPr lang="en-US" dirty="0"/>
              <a:t>Headline: Arial Bold, 36-48 / black</a:t>
            </a:r>
          </a:p>
        </p:txBody>
      </p:sp>
    </p:spTree>
    <p:extLst>
      <p:ext uri="{BB962C8B-B14F-4D97-AF65-F5344CB8AC3E}">
        <p14:creationId xmlns:p14="http://schemas.microsoft.com/office/powerpoint/2010/main" val="11007442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52466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4FF51-24AA-475C-8ED0-958F6759D5D9}"/>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DFFD707C-7F9C-4C5A-AA20-C7479542AA04}"/>
              </a:ext>
            </a:extLst>
          </p:cNvPr>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B72984DA-660F-4ACB-A870-86EA3DACE3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302638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30E86-6534-4FCB-9096-AF7BD6B0CB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8FC382-6BA5-49E4-8ED4-12086863D0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08A7DD-380C-4B6C-A1CE-5D348E56D4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654173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4ACC8-5CA2-4882-BD40-22F53D769298}"/>
              </a:ext>
            </a:extLst>
          </p:cNvPr>
          <p:cNvSpPr>
            <a:spLocks noGrp="1"/>
          </p:cNvSpPr>
          <p:nvPr>
            <p:ph type="title" hasCustomPrompt="1"/>
          </p:nvPr>
        </p:nvSpPr>
        <p:spPr/>
        <p:txBody>
          <a:bodyPr/>
          <a:lstStyle/>
          <a:p>
            <a:r>
              <a:rPr lang="en-US" dirty="0"/>
              <a:t>Headline: Arial Bold, 36-48 / black</a:t>
            </a:r>
          </a:p>
        </p:txBody>
      </p:sp>
      <p:sp>
        <p:nvSpPr>
          <p:cNvPr id="3" name="Vertical Text Placeholder 2">
            <a:extLst>
              <a:ext uri="{FF2B5EF4-FFF2-40B4-BE49-F238E27FC236}">
                <a16:creationId xmlns:a16="http://schemas.microsoft.com/office/drawing/2014/main" id="{6DE0703C-BF51-4AB1-A60B-175EEABDC8B7}"/>
              </a:ext>
            </a:extLst>
          </p:cNvPr>
          <p:cNvSpPr>
            <a:spLocks noGrp="1"/>
          </p:cNvSpPr>
          <p:nvPr>
            <p:ph type="body" orient="vert" idx="1" hasCustomPrompt="1"/>
          </p:nvPr>
        </p:nvSpPr>
        <p:spPr/>
        <p:txBody>
          <a:bodyPr vert="eaVert"/>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55313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6DB986-04B1-47E5-B445-197AEA1A7F6C}"/>
              </a:ext>
            </a:extLst>
          </p:cNvPr>
          <p:cNvSpPr>
            <a:spLocks noGrp="1"/>
          </p:cNvSpPr>
          <p:nvPr>
            <p:ph type="title" orient="vert" hasCustomPrompt="1"/>
          </p:nvPr>
        </p:nvSpPr>
        <p:spPr>
          <a:xfrm>
            <a:off x="8724900" y="365125"/>
            <a:ext cx="2628900" cy="5811838"/>
          </a:xfrm>
        </p:spPr>
        <p:txBody>
          <a:bodyPr vert="eaVert"/>
          <a:lstStyle/>
          <a:p>
            <a:r>
              <a:rPr lang="en-US" dirty="0"/>
              <a:t>Headline: Arial Bold, 36-48 / black</a:t>
            </a:r>
          </a:p>
        </p:txBody>
      </p:sp>
      <p:sp>
        <p:nvSpPr>
          <p:cNvPr id="3" name="Vertical Text Placeholder 2">
            <a:extLst>
              <a:ext uri="{FF2B5EF4-FFF2-40B4-BE49-F238E27FC236}">
                <a16:creationId xmlns:a16="http://schemas.microsoft.com/office/drawing/2014/main" id="{4BAAB312-AD17-4AEE-B816-49BAE59013CB}"/>
              </a:ext>
            </a:extLst>
          </p:cNvPr>
          <p:cNvSpPr>
            <a:spLocks noGrp="1"/>
          </p:cNvSpPr>
          <p:nvPr>
            <p:ph type="body" orient="vert" idx="1" hasCustomPrompt="1"/>
          </p:nvPr>
        </p:nvSpPr>
        <p:spPr>
          <a:xfrm>
            <a:off x="838200" y="365125"/>
            <a:ext cx="7734300" cy="5811838"/>
          </a:xfrm>
        </p:spPr>
        <p:txBody>
          <a:bodyPr vert="eaVert"/>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4771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3CE6E-202A-480B-BA54-5D98F99FE4DF}"/>
              </a:ext>
            </a:extLst>
          </p:cNvPr>
          <p:cNvSpPr>
            <a:spLocks noGrp="1"/>
          </p:cNvSpPr>
          <p:nvPr>
            <p:ph type="ctrTitle" hasCustomPrompt="1"/>
          </p:nvPr>
        </p:nvSpPr>
        <p:spPr>
          <a:xfrm>
            <a:off x="520700" y="1295399"/>
            <a:ext cx="7518400" cy="2214563"/>
          </a:xfrm>
        </p:spPr>
        <p:txBody>
          <a:bodyPr anchor="b"/>
          <a:lstStyle>
            <a:lvl1pPr algn="l">
              <a:defRPr sz="6000">
                <a:solidFill>
                  <a:schemeClr val="bg1"/>
                </a:solidFill>
              </a:defRPr>
            </a:lvl1pPr>
          </a:lstStyle>
          <a:p>
            <a:r>
              <a:rPr lang="en-US" dirty="0"/>
              <a:t>Title: Arial Bold, 40-60 / white</a:t>
            </a:r>
          </a:p>
        </p:txBody>
      </p:sp>
      <p:sp>
        <p:nvSpPr>
          <p:cNvPr id="3" name="Subtitle 2">
            <a:extLst>
              <a:ext uri="{FF2B5EF4-FFF2-40B4-BE49-F238E27FC236}">
                <a16:creationId xmlns:a16="http://schemas.microsoft.com/office/drawing/2014/main" id="{EF1FC547-C509-46CB-9E66-6AA01C27ED12}"/>
              </a:ext>
            </a:extLst>
          </p:cNvPr>
          <p:cNvSpPr>
            <a:spLocks noGrp="1"/>
          </p:cNvSpPr>
          <p:nvPr>
            <p:ph type="subTitle" idx="1" hasCustomPrompt="1"/>
          </p:nvPr>
        </p:nvSpPr>
        <p:spPr>
          <a:xfrm>
            <a:off x="520700" y="3552191"/>
            <a:ext cx="7518400" cy="1198562"/>
          </a:xfrm>
        </p:spPr>
        <p:txBody>
          <a:bodyPr anchor="b">
            <a:normAutofit/>
          </a:bodyPr>
          <a:lstStyle>
            <a:lvl1pPr marL="0" indent="0" algn="l">
              <a:buNone/>
              <a:defRPr sz="36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Arial Bold, 24-36 / orange</a:t>
            </a:r>
          </a:p>
        </p:txBody>
      </p:sp>
      <p:sp>
        <p:nvSpPr>
          <p:cNvPr id="5" name="Text Placeholder 4">
            <a:extLst>
              <a:ext uri="{FF2B5EF4-FFF2-40B4-BE49-F238E27FC236}">
                <a16:creationId xmlns:a16="http://schemas.microsoft.com/office/drawing/2014/main" id="{88FC5653-E33E-4AF1-9770-669F9F0F001F}"/>
              </a:ext>
            </a:extLst>
          </p:cNvPr>
          <p:cNvSpPr>
            <a:spLocks noGrp="1"/>
          </p:cNvSpPr>
          <p:nvPr>
            <p:ph type="body" sz="quarter" idx="10" hasCustomPrompt="1"/>
          </p:nvPr>
        </p:nvSpPr>
        <p:spPr>
          <a:xfrm>
            <a:off x="520700" y="4792982"/>
            <a:ext cx="7518400" cy="521968"/>
          </a:xfrm>
        </p:spPr>
        <p:txBody>
          <a:bodyPr anchor="b">
            <a:normAutofit/>
          </a:bodyPr>
          <a:lstStyle>
            <a:lvl1pPr marL="0" indent="0">
              <a:buNone/>
              <a:defRPr sz="2400">
                <a:solidFill>
                  <a:schemeClr val="bg1"/>
                </a:solidFill>
              </a:defRPr>
            </a:lvl1pPr>
          </a:lstStyle>
          <a:p>
            <a:pPr lvl="0"/>
            <a:r>
              <a:rPr lang="en-US" dirty="0"/>
              <a:t>Presenter and Date, Arial Bold, 18-24 / white</a:t>
            </a:r>
          </a:p>
        </p:txBody>
      </p:sp>
    </p:spTree>
    <p:extLst>
      <p:ext uri="{BB962C8B-B14F-4D97-AF65-F5344CB8AC3E}">
        <p14:creationId xmlns:p14="http://schemas.microsoft.com/office/powerpoint/2010/main" val="925746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5A520B-C146-419B-AB84-F145A14EDD47}"/>
              </a:ext>
            </a:extLst>
          </p:cNvPr>
          <p:cNvSpPr>
            <a:spLocks noGrp="1"/>
          </p:cNvSpPr>
          <p:nvPr>
            <p:ph idx="1" hasCustomPrompt="1"/>
          </p:nvPr>
        </p:nvSpPr>
        <p:spPr>
          <a:xfrm>
            <a:off x="4754880" y="225425"/>
            <a:ext cx="7143750" cy="4037965"/>
          </a:xfrm>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a:extLst>
              <a:ext uri="{FF2B5EF4-FFF2-40B4-BE49-F238E27FC236}">
                <a16:creationId xmlns:a16="http://schemas.microsoft.com/office/drawing/2014/main" id="{1131D636-0E1F-40A0-AB1C-D8BCD02B4E4A}"/>
              </a:ext>
            </a:extLst>
          </p:cNvPr>
          <p:cNvSpPr>
            <a:spLocks noGrp="1"/>
          </p:cNvSpPr>
          <p:nvPr>
            <p:ph sz="quarter" idx="10" hasCustomPrompt="1"/>
          </p:nvPr>
        </p:nvSpPr>
        <p:spPr>
          <a:xfrm>
            <a:off x="4011613" y="4594861"/>
            <a:ext cx="4492625" cy="1120140"/>
          </a:xfrm>
        </p:spPr>
        <p:txBody>
          <a:bodyPr>
            <a:norm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Arial Regular, 18 </a:t>
            </a:r>
            <a:r>
              <a:rPr lang="en-US" dirty="0" err="1"/>
              <a:t>pt</a:t>
            </a:r>
            <a:r>
              <a:rPr lang="en-US" dirty="0"/>
              <a:t> / white </a:t>
            </a:r>
          </a:p>
        </p:txBody>
      </p:sp>
    </p:spTree>
    <p:extLst>
      <p:ext uri="{BB962C8B-B14F-4D97-AF65-F5344CB8AC3E}">
        <p14:creationId xmlns:p14="http://schemas.microsoft.com/office/powerpoint/2010/main" val="2358185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7A752-8AF5-43D4-A5D4-F173BA465AB6}"/>
              </a:ext>
            </a:extLst>
          </p:cNvPr>
          <p:cNvSpPr>
            <a:spLocks noGrp="1"/>
          </p:cNvSpPr>
          <p:nvPr>
            <p:ph type="title" hasCustomPrompt="1"/>
          </p:nvPr>
        </p:nvSpPr>
        <p:spPr/>
        <p:txBody>
          <a:bodyPr>
            <a:normAutofit/>
          </a:bodyPr>
          <a:lstStyle>
            <a:lvl1pPr>
              <a:defRPr sz="4400"/>
            </a:lvl1pPr>
          </a:lstStyle>
          <a:p>
            <a:r>
              <a:rPr lang="en-US" dirty="0"/>
              <a:t>Headline: Arial Bold, 36-48 / black</a:t>
            </a:r>
          </a:p>
        </p:txBody>
      </p:sp>
      <p:sp>
        <p:nvSpPr>
          <p:cNvPr id="3" name="Content Placeholder 2">
            <a:extLst>
              <a:ext uri="{FF2B5EF4-FFF2-40B4-BE49-F238E27FC236}">
                <a16:creationId xmlns:a16="http://schemas.microsoft.com/office/drawing/2014/main" id="{E35A520B-C146-419B-AB84-F145A14EDD47}"/>
              </a:ext>
            </a:extLst>
          </p:cNvPr>
          <p:cNvSpPr>
            <a:spLocks noGrp="1"/>
          </p:cNvSpPr>
          <p:nvPr>
            <p:ph idx="1" hasCustomPrompt="1"/>
          </p:nvPr>
        </p:nvSpPr>
        <p:spPr/>
        <p:txBody>
          <a:bodyPr/>
          <a:lstStyle>
            <a:lvl1pPr>
              <a:defRPr/>
            </a:lvl1pPr>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107A7967-B26D-4488-9BF4-D9C8D427BF58}"/>
              </a:ext>
            </a:extLst>
          </p:cNvPr>
          <p:cNvSpPr>
            <a:spLocks noGrp="1"/>
          </p:cNvSpPr>
          <p:nvPr>
            <p:ph type="sldNum" sz="quarter" idx="10"/>
          </p:nvPr>
        </p:nvSpPr>
        <p:spPr>
          <a:xfrm>
            <a:off x="294968" y="6292646"/>
            <a:ext cx="403122" cy="412954"/>
          </a:xfrm>
        </p:spPr>
        <p:txBody>
          <a:bodyPr/>
          <a:lstStyle>
            <a:lvl1pPr algn="ctr">
              <a:defRPr/>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397326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5A520B-C146-419B-AB84-F145A14EDD47}"/>
              </a:ext>
            </a:extLst>
          </p:cNvPr>
          <p:cNvSpPr>
            <a:spLocks noGrp="1"/>
          </p:cNvSpPr>
          <p:nvPr>
            <p:ph idx="1" hasCustomPrompt="1"/>
          </p:nvPr>
        </p:nvSpPr>
        <p:spPr>
          <a:xfrm>
            <a:off x="4754880" y="225425"/>
            <a:ext cx="7143750" cy="4037965"/>
          </a:xfrm>
        </p:spPr>
        <p:txBody>
          <a:bodyPr/>
          <a:lstStyle>
            <a:lvl1pPr>
              <a:defRPr/>
            </a:lvl1pPr>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a:extLst>
              <a:ext uri="{FF2B5EF4-FFF2-40B4-BE49-F238E27FC236}">
                <a16:creationId xmlns:a16="http://schemas.microsoft.com/office/drawing/2014/main" id="{1131D636-0E1F-40A0-AB1C-D8BCD02B4E4A}"/>
              </a:ext>
            </a:extLst>
          </p:cNvPr>
          <p:cNvSpPr>
            <a:spLocks noGrp="1"/>
          </p:cNvSpPr>
          <p:nvPr>
            <p:ph sz="quarter" idx="10" hasCustomPrompt="1"/>
          </p:nvPr>
        </p:nvSpPr>
        <p:spPr>
          <a:xfrm>
            <a:off x="4011613" y="4594861"/>
            <a:ext cx="4492625" cy="1120140"/>
          </a:xfrm>
        </p:spPr>
        <p:txBody>
          <a:bodyPr>
            <a:normAutofit/>
          </a:bodyPr>
          <a:lstStyle>
            <a:lvl1pPr marL="0" indent="-228600">
              <a:spcBef>
                <a:spcPts val="0"/>
              </a:spcBef>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Arial Regular, 18 </a:t>
            </a:r>
            <a:r>
              <a:rPr lang="en-US" dirty="0" err="1"/>
              <a:t>pt</a:t>
            </a:r>
            <a:r>
              <a:rPr lang="en-US" dirty="0"/>
              <a:t> / white </a:t>
            </a:r>
          </a:p>
        </p:txBody>
      </p:sp>
      <p:sp>
        <p:nvSpPr>
          <p:cNvPr id="6" name="Slide Number Placeholder 5">
            <a:extLst>
              <a:ext uri="{FF2B5EF4-FFF2-40B4-BE49-F238E27FC236}">
                <a16:creationId xmlns:a16="http://schemas.microsoft.com/office/drawing/2014/main" id="{73E0AF03-4D55-454D-BA0D-17F8DBE8E4B9}"/>
              </a:ext>
            </a:extLst>
          </p:cNvPr>
          <p:cNvSpPr>
            <a:spLocks noGrp="1"/>
          </p:cNvSpPr>
          <p:nvPr>
            <p:ph type="sldNum" sz="quarter" idx="11"/>
          </p:nvPr>
        </p:nvSpPr>
        <p:spPr/>
        <p:txBody>
          <a:bodyPr/>
          <a:lstStyle/>
          <a:p>
            <a:fld id="{AC38F574-C4C0-48B1-B81D-85833E98F04F}" type="slidenum">
              <a:rPr lang="en-US" smtClean="0"/>
              <a:t>‹#›</a:t>
            </a:fld>
            <a:endParaRPr lang="en-US" dirty="0"/>
          </a:p>
        </p:txBody>
      </p:sp>
    </p:spTree>
    <p:extLst>
      <p:ext uri="{BB962C8B-B14F-4D97-AF65-F5344CB8AC3E}">
        <p14:creationId xmlns:p14="http://schemas.microsoft.com/office/powerpoint/2010/main" val="11309043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5A520B-C146-419B-AB84-F145A14EDD47}"/>
              </a:ext>
            </a:extLst>
          </p:cNvPr>
          <p:cNvSpPr>
            <a:spLocks noGrp="1"/>
          </p:cNvSpPr>
          <p:nvPr>
            <p:ph idx="1" hasCustomPrompt="1"/>
          </p:nvPr>
        </p:nvSpPr>
        <p:spPr>
          <a:xfrm>
            <a:off x="6309360" y="1865078"/>
            <a:ext cx="5132070" cy="3438442"/>
          </a:xfrm>
        </p:spPr>
        <p:txBody>
          <a:bodyPr/>
          <a:lstStyle>
            <a:lvl1pPr marL="228600" indent="-228600">
              <a:spcBef>
                <a:spcPts val="0"/>
              </a:spcBef>
              <a:buFont typeface="Wingdings" panose="05000000000000000000" pitchFamily="2" charset="2"/>
              <a:buChar char="§"/>
              <a:defRPr/>
            </a:lvl1pPr>
            <a:lvl2pPr marL="457200" indent="0">
              <a:buNone/>
              <a:defRPr/>
            </a:lvl2pPr>
          </a:lstStyle>
          <a:p>
            <a:pPr lvl="0"/>
            <a:r>
              <a:rPr lang="en-US" dirty="0"/>
              <a:t>Body: Arial Regular, 18-32 / black</a:t>
            </a:r>
          </a:p>
          <a:p>
            <a:pPr lvl="0"/>
            <a:endParaRPr lang="en-US" dirty="0"/>
          </a:p>
        </p:txBody>
      </p:sp>
      <p:sp>
        <p:nvSpPr>
          <p:cNvPr id="4" name="Slide Number Placeholder 3">
            <a:extLst>
              <a:ext uri="{FF2B5EF4-FFF2-40B4-BE49-F238E27FC236}">
                <a16:creationId xmlns:a16="http://schemas.microsoft.com/office/drawing/2014/main" id="{C80FCF73-9439-4A85-92BD-8A6E52BEA29B}"/>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dirty="0"/>
          </a:p>
        </p:txBody>
      </p:sp>
      <p:pic>
        <p:nvPicPr>
          <p:cNvPr id="2" name="Picture 1">
            <a:extLst>
              <a:ext uri="{FF2B5EF4-FFF2-40B4-BE49-F238E27FC236}">
                <a16:creationId xmlns:a16="http://schemas.microsoft.com/office/drawing/2014/main" id="{5440C980-E9FD-4434-8AAB-FEDF9AD8DC49}"/>
              </a:ext>
            </a:extLst>
          </p:cNvPr>
          <p:cNvPicPr>
            <a:picLocks noChangeAspect="1"/>
          </p:cNvPicPr>
          <p:nvPr userDrawn="1"/>
        </p:nvPicPr>
        <p:blipFill>
          <a:blip r:embed="rId3"/>
          <a:stretch>
            <a:fillRect/>
          </a:stretch>
        </p:blipFill>
        <p:spPr>
          <a:xfrm>
            <a:off x="0" y="1865078"/>
            <a:ext cx="5681964" cy="3438442"/>
          </a:xfrm>
          <a:prstGeom prst="rect">
            <a:avLst/>
          </a:prstGeom>
        </p:spPr>
      </p:pic>
      <p:sp>
        <p:nvSpPr>
          <p:cNvPr id="7" name="Picture Placeholder 6">
            <a:extLst>
              <a:ext uri="{FF2B5EF4-FFF2-40B4-BE49-F238E27FC236}">
                <a16:creationId xmlns:a16="http://schemas.microsoft.com/office/drawing/2014/main" id="{BE3CE161-E5BD-453D-A62E-5B104CFEB979}"/>
              </a:ext>
            </a:extLst>
          </p:cNvPr>
          <p:cNvSpPr>
            <a:spLocks noGrp="1"/>
          </p:cNvSpPr>
          <p:nvPr>
            <p:ph type="pic" sz="quarter" idx="11"/>
          </p:nvPr>
        </p:nvSpPr>
        <p:spPr>
          <a:xfrm>
            <a:off x="0" y="1865313"/>
            <a:ext cx="5683250" cy="3438525"/>
          </a:xfrm>
        </p:spPr>
        <p:txBody>
          <a:bodyPr/>
          <a:lstStyle/>
          <a:p>
            <a:endParaRPr lang="en-US" dirty="0"/>
          </a:p>
        </p:txBody>
      </p:sp>
      <p:sp>
        <p:nvSpPr>
          <p:cNvPr id="13" name="Text Placeholder 12">
            <a:extLst>
              <a:ext uri="{FF2B5EF4-FFF2-40B4-BE49-F238E27FC236}">
                <a16:creationId xmlns:a16="http://schemas.microsoft.com/office/drawing/2014/main" id="{8AF396B7-26C9-496A-B925-51A6340C45BE}"/>
              </a:ext>
            </a:extLst>
          </p:cNvPr>
          <p:cNvSpPr>
            <a:spLocks noGrp="1"/>
          </p:cNvSpPr>
          <p:nvPr>
            <p:ph type="body" sz="quarter" idx="12" hasCustomPrompt="1"/>
          </p:nvPr>
        </p:nvSpPr>
        <p:spPr>
          <a:xfrm>
            <a:off x="698500" y="373063"/>
            <a:ext cx="10742613" cy="1258887"/>
          </a:xfrm>
        </p:spPr>
        <p:txBody>
          <a:bodyPr anchor="t">
            <a:normAutofit/>
          </a:bodyPr>
          <a:lstStyle>
            <a:lvl1pPr marL="0" indent="0" algn="l">
              <a:buNone/>
              <a:defRPr sz="4000" b="1"/>
            </a:lvl1pPr>
          </a:lstStyle>
          <a:p>
            <a:pPr lvl="0"/>
            <a:r>
              <a:rPr lang="en-US" dirty="0"/>
              <a:t>Headline:  Arial Bold 36-48 </a:t>
            </a:r>
            <a:r>
              <a:rPr lang="en-US" dirty="0" err="1"/>
              <a:t>pt</a:t>
            </a:r>
            <a:r>
              <a:rPr lang="en-US" dirty="0"/>
              <a:t> / black </a:t>
            </a:r>
          </a:p>
        </p:txBody>
      </p:sp>
    </p:spTree>
    <p:extLst>
      <p:ext uri="{BB962C8B-B14F-4D97-AF65-F5344CB8AC3E}">
        <p14:creationId xmlns:p14="http://schemas.microsoft.com/office/powerpoint/2010/main" val="1335801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656">
          <p15:clr>
            <a:srgbClr val="FBAE40"/>
          </p15:clr>
        </p15:guide>
        <p15:guide id="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AE9A-706C-49E5-ADBE-180CEDDDEBB7}"/>
              </a:ext>
            </a:extLst>
          </p:cNvPr>
          <p:cNvSpPr>
            <a:spLocks noGrp="1"/>
          </p:cNvSpPr>
          <p:nvPr>
            <p:ph type="title"/>
          </p:nvPr>
        </p:nvSpPr>
        <p:spPr>
          <a:xfrm>
            <a:off x="1474470" y="1732598"/>
            <a:ext cx="7360920" cy="3570922"/>
          </a:xfrm>
        </p:spPr>
        <p:txBody>
          <a:bodyPr anchor="t">
            <a:normAutofit/>
          </a:bodyPr>
          <a:lstStyle>
            <a:lvl1pPr>
              <a:defRPr sz="4000">
                <a:solidFill>
                  <a:schemeClr val="bg1"/>
                </a:solidFill>
              </a:defRPr>
            </a:lvl1pPr>
          </a:lstStyle>
          <a:p>
            <a:r>
              <a:rPr lang="en-US" dirty="0"/>
              <a:t>Click to edit Master title style</a:t>
            </a:r>
          </a:p>
        </p:txBody>
      </p:sp>
      <p:sp>
        <p:nvSpPr>
          <p:cNvPr id="7" name="Slide Number Placeholder 6">
            <a:extLst>
              <a:ext uri="{FF2B5EF4-FFF2-40B4-BE49-F238E27FC236}">
                <a16:creationId xmlns:a16="http://schemas.microsoft.com/office/drawing/2014/main" id="{E0AC78CB-7971-469D-8B53-F376091A7A09}"/>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2544534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AE9A-706C-49E5-ADBE-180CEDDDEBB7}"/>
              </a:ext>
            </a:extLst>
          </p:cNvPr>
          <p:cNvSpPr>
            <a:spLocks noGrp="1"/>
          </p:cNvSpPr>
          <p:nvPr>
            <p:ph type="title"/>
          </p:nvPr>
        </p:nvSpPr>
        <p:spPr>
          <a:xfrm>
            <a:off x="4057650" y="1629728"/>
            <a:ext cx="7212330" cy="3548062"/>
          </a:xfrm>
        </p:spPr>
        <p:txBody>
          <a:bodyPr anchor="t">
            <a:normAutofit/>
          </a:bodyPr>
          <a:lstStyle>
            <a:lvl1pPr>
              <a:defRPr sz="4000">
                <a:solidFill>
                  <a:schemeClr val="bg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5642DBB4-4B7C-43D6-B512-0BABBC5F2473}"/>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3748162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95AFE-9400-494B-9609-CA6DADF2094F}"/>
              </a:ext>
            </a:extLst>
          </p:cNvPr>
          <p:cNvSpPr>
            <a:spLocks noGrp="1"/>
          </p:cNvSpPr>
          <p:nvPr>
            <p:ph type="title" hasCustomPrompt="1"/>
          </p:nvPr>
        </p:nvSpPr>
        <p:spPr/>
        <p:txBody>
          <a:bodyPr>
            <a:normAutofit/>
          </a:bodyPr>
          <a:lstStyle>
            <a:lvl1pPr>
              <a:defRPr sz="4400"/>
            </a:lvl1pPr>
          </a:lstStyle>
          <a:p>
            <a:r>
              <a:rPr lang="en-US" dirty="0"/>
              <a:t>Headline: Arial Bold, 36-48 / black</a:t>
            </a:r>
          </a:p>
        </p:txBody>
      </p:sp>
      <p:sp>
        <p:nvSpPr>
          <p:cNvPr id="3" name="Content Placeholder 2">
            <a:extLst>
              <a:ext uri="{FF2B5EF4-FFF2-40B4-BE49-F238E27FC236}">
                <a16:creationId xmlns:a16="http://schemas.microsoft.com/office/drawing/2014/main" id="{6F40CEEB-F1FA-41C6-80C9-AB0D6FF4D609}"/>
              </a:ext>
            </a:extLst>
          </p:cNvPr>
          <p:cNvSpPr>
            <a:spLocks noGrp="1"/>
          </p:cNvSpPr>
          <p:nvPr>
            <p:ph sz="half" idx="1" hasCustomPrompt="1"/>
          </p:nvPr>
        </p:nvSpPr>
        <p:spPr>
          <a:xfrm>
            <a:off x="838200" y="1825625"/>
            <a:ext cx="5181600" cy="4351338"/>
          </a:xfrm>
        </p:spPr>
        <p:txBody>
          <a:bodyPr/>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6853783-399C-4952-A52D-2A86A2CBDD96}"/>
              </a:ext>
            </a:extLst>
          </p:cNvPr>
          <p:cNvSpPr>
            <a:spLocks noGrp="1"/>
          </p:cNvSpPr>
          <p:nvPr>
            <p:ph sz="half" idx="2" hasCustomPrompt="1"/>
          </p:nvPr>
        </p:nvSpPr>
        <p:spPr>
          <a:xfrm>
            <a:off x="6172200" y="1825625"/>
            <a:ext cx="5181600" cy="4351338"/>
          </a:xfrm>
        </p:spPr>
        <p:txBody>
          <a:bodyPr/>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4243C010-4CA6-48ED-B79D-8786987BA3BB}"/>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15590592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17B41-1C13-4D9F-8F4E-1315482B24BC}"/>
              </a:ext>
            </a:extLst>
          </p:cNvPr>
          <p:cNvSpPr>
            <a:spLocks noGrp="1"/>
          </p:cNvSpPr>
          <p:nvPr>
            <p:ph type="title" hasCustomPrompt="1"/>
          </p:nvPr>
        </p:nvSpPr>
        <p:spPr>
          <a:xfrm>
            <a:off x="839788" y="365125"/>
            <a:ext cx="10515600" cy="1325563"/>
          </a:xfrm>
        </p:spPr>
        <p:txBody>
          <a:bodyPr/>
          <a:lstStyle/>
          <a:p>
            <a:r>
              <a:rPr lang="en-US" dirty="0"/>
              <a:t>Headline: Arial Bold, 36-48 / black</a:t>
            </a:r>
          </a:p>
        </p:txBody>
      </p:sp>
      <p:sp>
        <p:nvSpPr>
          <p:cNvPr id="3" name="Text Placeholder 2">
            <a:extLst>
              <a:ext uri="{FF2B5EF4-FFF2-40B4-BE49-F238E27FC236}">
                <a16:creationId xmlns:a16="http://schemas.microsoft.com/office/drawing/2014/main" id="{A7597D80-9373-422B-B4E9-AD0DC050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80BE34-7244-46FD-8CB9-2190D796DE33}"/>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CA6C2A3-B873-4C7D-AE1E-5AFFC4691B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FC6446-808A-4F61-ADF9-BA2D5029A2AA}"/>
              </a:ext>
            </a:extLst>
          </p:cNvPr>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A75DC033-9F66-406F-820E-44815212035F}"/>
              </a:ext>
            </a:extLst>
          </p:cNvPr>
          <p:cNvSpPr/>
          <p:nvPr userDrawn="1"/>
        </p:nvSpPr>
        <p:spPr>
          <a:xfrm>
            <a:off x="275303" y="6331663"/>
            <a:ext cx="452284" cy="307777"/>
          </a:xfrm>
          <a:prstGeom prst="rect">
            <a:avLst/>
          </a:prstGeom>
        </p:spPr>
        <p:txBody>
          <a:bodyPr wrap="square">
            <a:spAutoFit/>
          </a:bodyPr>
          <a:lstStyle/>
          <a:p>
            <a:pPr algn="ctr"/>
            <a:fld id="{AC38F574-C4C0-48B1-B81D-85833E98F04F}" type="slidenum">
              <a:rPr lang="en-US" sz="1400" b="1" smtClean="0">
                <a:solidFill>
                  <a:schemeClr val="bg1"/>
                </a:solidFill>
              </a:rPr>
              <a:pPr algn="ctr"/>
              <a:t>‹#›</a:t>
            </a:fld>
            <a:endParaRPr lang="en-US" sz="1400" b="1" dirty="0">
              <a:solidFill>
                <a:schemeClr val="bg1"/>
              </a:solidFill>
            </a:endParaRPr>
          </a:p>
        </p:txBody>
      </p:sp>
    </p:spTree>
    <p:extLst>
      <p:ext uri="{BB962C8B-B14F-4D97-AF65-F5344CB8AC3E}">
        <p14:creationId xmlns:p14="http://schemas.microsoft.com/office/powerpoint/2010/main" val="3569008144"/>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C4243-E65E-43D5-A55F-086B6DF40E84}"/>
              </a:ext>
            </a:extLst>
          </p:cNvPr>
          <p:cNvSpPr>
            <a:spLocks noGrp="1"/>
          </p:cNvSpPr>
          <p:nvPr>
            <p:ph type="title" hasCustomPrompt="1"/>
          </p:nvPr>
        </p:nvSpPr>
        <p:spPr/>
        <p:txBody>
          <a:bodyPr/>
          <a:lstStyle/>
          <a:p>
            <a:r>
              <a:rPr lang="en-US" dirty="0"/>
              <a:t>Headline: Arial Bold, 36-48 / black</a:t>
            </a:r>
          </a:p>
        </p:txBody>
      </p:sp>
      <p:sp>
        <p:nvSpPr>
          <p:cNvPr id="6" name="Slide Number Placeholder 5">
            <a:extLst>
              <a:ext uri="{FF2B5EF4-FFF2-40B4-BE49-F238E27FC236}">
                <a16:creationId xmlns:a16="http://schemas.microsoft.com/office/drawing/2014/main" id="{E0E4707D-B6B7-49B3-B18C-B61254E4A1D0}"/>
              </a:ext>
            </a:extLst>
          </p:cNvPr>
          <p:cNvSpPr>
            <a:spLocks noGrp="1"/>
          </p:cNvSpPr>
          <p:nvPr>
            <p:ph type="sldNum" sz="quarter" idx="10"/>
          </p:nvPr>
        </p:nvSpPr>
        <p:spPr>
          <a:xfrm>
            <a:off x="294968" y="6263150"/>
            <a:ext cx="403122" cy="434514"/>
          </a:xfrm>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18312331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388056-F1AF-4D00-8876-6F9D99943082}"/>
              </a:ext>
            </a:extLst>
          </p:cNvPr>
          <p:cNvSpPr>
            <a:spLocks noGrp="1"/>
          </p:cNvSpPr>
          <p:nvPr>
            <p:ph type="sldNum" sz="quarter" idx="10"/>
          </p:nvPr>
        </p:nvSpPr>
        <p:spPr>
          <a:xfrm>
            <a:off x="294968" y="6278255"/>
            <a:ext cx="403122" cy="409575"/>
          </a:xfrm>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30403406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4FF51-24AA-475C-8ED0-958F6759D5D9}"/>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DFFD707C-7F9C-4C5A-AA20-C7479542AA04}"/>
              </a:ext>
            </a:extLst>
          </p:cNvPr>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B72984DA-660F-4ACB-A870-86EA3DACE3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89668A8D-9152-454A-81DE-03D95A0AFD8D}"/>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3434250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5A520B-C146-419B-AB84-F145A14EDD47}"/>
              </a:ext>
            </a:extLst>
          </p:cNvPr>
          <p:cNvSpPr>
            <a:spLocks noGrp="1"/>
          </p:cNvSpPr>
          <p:nvPr>
            <p:ph idx="1" hasCustomPrompt="1"/>
          </p:nvPr>
        </p:nvSpPr>
        <p:spPr>
          <a:xfrm>
            <a:off x="6309360" y="1865078"/>
            <a:ext cx="5132070" cy="3438442"/>
          </a:xfrm>
        </p:spPr>
        <p:txBody>
          <a:bodyPr/>
          <a:lstStyle>
            <a:lvl1pPr marL="457200" indent="-457200">
              <a:buFont typeface="Wingdings" panose="05000000000000000000" pitchFamily="2" charset="2"/>
              <a:buChar char="§"/>
              <a:defRPr/>
            </a:lvl1pPr>
            <a:lvl2pPr marL="457200" indent="0">
              <a:buNone/>
              <a:defRPr/>
            </a:lvl2pPr>
          </a:lstStyle>
          <a:p>
            <a:pPr lvl="0"/>
            <a:r>
              <a:rPr lang="en-US" dirty="0"/>
              <a:t>Body: Arial Regular, 18-32 / black</a:t>
            </a:r>
          </a:p>
          <a:p>
            <a:pPr lvl="0"/>
            <a:endParaRPr lang="en-US" dirty="0"/>
          </a:p>
        </p:txBody>
      </p:sp>
      <p:pic>
        <p:nvPicPr>
          <p:cNvPr id="2" name="Picture 1">
            <a:extLst>
              <a:ext uri="{FF2B5EF4-FFF2-40B4-BE49-F238E27FC236}">
                <a16:creationId xmlns:a16="http://schemas.microsoft.com/office/drawing/2014/main" id="{5440C980-E9FD-4434-8AAB-FEDF9AD8DC49}"/>
              </a:ext>
            </a:extLst>
          </p:cNvPr>
          <p:cNvPicPr>
            <a:picLocks noChangeAspect="1"/>
          </p:cNvPicPr>
          <p:nvPr userDrawn="1"/>
        </p:nvPicPr>
        <p:blipFill>
          <a:blip r:embed="rId3"/>
          <a:stretch>
            <a:fillRect/>
          </a:stretch>
        </p:blipFill>
        <p:spPr>
          <a:xfrm>
            <a:off x="0" y="1865078"/>
            <a:ext cx="5681964" cy="3438442"/>
          </a:xfrm>
          <a:prstGeom prst="rect">
            <a:avLst/>
          </a:prstGeom>
        </p:spPr>
      </p:pic>
      <p:sp>
        <p:nvSpPr>
          <p:cNvPr id="7" name="Picture Placeholder 6">
            <a:extLst>
              <a:ext uri="{FF2B5EF4-FFF2-40B4-BE49-F238E27FC236}">
                <a16:creationId xmlns:a16="http://schemas.microsoft.com/office/drawing/2014/main" id="{BE3CE161-E5BD-453D-A62E-5B104CFEB979}"/>
              </a:ext>
            </a:extLst>
          </p:cNvPr>
          <p:cNvSpPr>
            <a:spLocks noGrp="1"/>
          </p:cNvSpPr>
          <p:nvPr>
            <p:ph type="pic" sz="quarter" idx="11"/>
          </p:nvPr>
        </p:nvSpPr>
        <p:spPr>
          <a:xfrm>
            <a:off x="0" y="1865313"/>
            <a:ext cx="5683250" cy="3438525"/>
          </a:xfrm>
        </p:spPr>
        <p:txBody>
          <a:bodyPr/>
          <a:lstStyle/>
          <a:p>
            <a:r>
              <a:rPr lang="en-US"/>
              <a:t>Click icon to add picture</a:t>
            </a:r>
          </a:p>
        </p:txBody>
      </p:sp>
      <p:sp>
        <p:nvSpPr>
          <p:cNvPr id="13" name="Text Placeholder 12">
            <a:extLst>
              <a:ext uri="{FF2B5EF4-FFF2-40B4-BE49-F238E27FC236}">
                <a16:creationId xmlns:a16="http://schemas.microsoft.com/office/drawing/2014/main" id="{8AF396B7-26C9-496A-B925-51A6340C45BE}"/>
              </a:ext>
            </a:extLst>
          </p:cNvPr>
          <p:cNvSpPr>
            <a:spLocks noGrp="1"/>
          </p:cNvSpPr>
          <p:nvPr>
            <p:ph type="body" sz="quarter" idx="12" hasCustomPrompt="1"/>
          </p:nvPr>
        </p:nvSpPr>
        <p:spPr>
          <a:xfrm>
            <a:off x="698500" y="373063"/>
            <a:ext cx="10742613" cy="1258887"/>
          </a:xfrm>
        </p:spPr>
        <p:txBody>
          <a:bodyPr anchor="t">
            <a:normAutofit/>
          </a:bodyPr>
          <a:lstStyle>
            <a:lvl1pPr marL="0" indent="0" algn="ctr">
              <a:buNone/>
              <a:defRPr sz="3600" b="1"/>
            </a:lvl1pPr>
          </a:lstStyle>
          <a:p>
            <a:pPr lvl="0"/>
            <a:r>
              <a:rPr lang="en-US" dirty="0"/>
              <a:t>Headline:  Arial Bold 36-48 </a:t>
            </a:r>
            <a:r>
              <a:rPr lang="en-US" dirty="0" err="1"/>
              <a:t>pt</a:t>
            </a:r>
            <a:r>
              <a:rPr lang="en-US" dirty="0"/>
              <a:t> / black </a:t>
            </a:r>
          </a:p>
        </p:txBody>
      </p:sp>
    </p:spTree>
    <p:extLst>
      <p:ext uri="{BB962C8B-B14F-4D97-AF65-F5344CB8AC3E}">
        <p14:creationId xmlns:p14="http://schemas.microsoft.com/office/powerpoint/2010/main" val="5882374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56" userDrawn="1">
          <p15:clr>
            <a:srgbClr val="FBAE40"/>
          </p15:clr>
        </p15:guide>
        <p15:guide id="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30E86-6534-4FCB-9096-AF7BD6B0CB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8FC382-6BA5-49E4-8ED4-12086863D0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808A7DD-380C-4B6C-A1CE-5D348E56D4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C0E1477E-6872-4DFA-8FD1-3DB0A6DA948B}"/>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1947838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4ACC8-5CA2-4882-BD40-22F53D769298}"/>
              </a:ext>
            </a:extLst>
          </p:cNvPr>
          <p:cNvSpPr>
            <a:spLocks noGrp="1"/>
          </p:cNvSpPr>
          <p:nvPr>
            <p:ph type="title" hasCustomPrompt="1"/>
          </p:nvPr>
        </p:nvSpPr>
        <p:spPr/>
        <p:txBody>
          <a:bodyPr/>
          <a:lstStyle/>
          <a:p>
            <a:r>
              <a:rPr lang="en-US" dirty="0"/>
              <a:t>Headline: Arial Bold, 36-48 / black</a:t>
            </a:r>
          </a:p>
        </p:txBody>
      </p:sp>
      <p:sp>
        <p:nvSpPr>
          <p:cNvPr id="3" name="Vertical Text Placeholder 2">
            <a:extLst>
              <a:ext uri="{FF2B5EF4-FFF2-40B4-BE49-F238E27FC236}">
                <a16:creationId xmlns:a16="http://schemas.microsoft.com/office/drawing/2014/main" id="{6DE0703C-BF51-4AB1-A60B-175EEABDC8B7}"/>
              </a:ext>
            </a:extLst>
          </p:cNvPr>
          <p:cNvSpPr>
            <a:spLocks noGrp="1"/>
          </p:cNvSpPr>
          <p:nvPr>
            <p:ph type="body" orient="vert" idx="1" hasCustomPrompt="1"/>
          </p:nvPr>
        </p:nvSpPr>
        <p:spPr/>
        <p:txBody>
          <a:bodyPr vert="eaVert"/>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B89B93E-A616-4E52-A408-0B730D70B872}"/>
              </a:ext>
            </a:extLst>
          </p:cNvPr>
          <p:cNvSpPr>
            <a:spLocks noGrp="1"/>
          </p:cNvSpPr>
          <p:nvPr>
            <p:ph type="sldNum" sz="quarter" idx="10"/>
          </p:nvPr>
        </p:nvSpPr>
        <p:spPr>
          <a:xfrm>
            <a:off x="304800" y="6280560"/>
            <a:ext cx="403122" cy="409575"/>
          </a:xfrm>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26088995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6DB986-04B1-47E5-B445-197AEA1A7F6C}"/>
              </a:ext>
            </a:extLst>
          </p:cNvPr>
          <p:cNvSpPr>
            <a:spLocks noGrp="1"/>
          </p:cNvSpPr>
          <p:nvPr>
            <p:ph type="title" orient="vert" hasCustomPrompt="1"/>
          </p:nvPr>
        </p:nvSpPr>
        <p:spPr>
          <a:xfrm>
            <a:off x="8724900" y="365125"/>
            <a:ext cx="2628900" cy="5811838"/>
          </a:xfrm>
        </p:spPr>
        <p:txBody>
          <a:bodyPr vert="eaVert"/>
          <a:lstStyle/>
          <a:p>
            <a:r>
              <a:rPr lang="en-US" dirty="0"/>
              <a:t>Headline: Arial Bold, 36-48 / black</a:t>
            </a:r>
          </a:p>
        </p:txBody>
      </p:sp>
      <p:sp>
        <p:nvSpPr>
          <p:cNvPr id="3" name="Vertical Text Placeholder 2">
            <a:extLst>
              <a:ext uri="{FF2B5EF4-FFF2-40B4-BE49-F238E27FC236}">
                <a16:creationId xmlns:a16="http://schemas.microsoft.com/office/drawing/2014/main" id="{4BAAB312-AD17-4AEE-B816-49BAE59013CB}"/>
              </a:ext>
            </a:extLst>
          </p:cNvPr>
          <p:cNvSpPr>
            <a:spLocks noGrp="1"/>
          </p:cNvSpPr>
          <p:nvPr>
            <p:ph type="body" orient="vert" idx="1" hasCustomPrompt="1"/>
          </p:nvPr>
        </p:nvSpPr>
        <p:spPr>
          <a:xfrm>
            <a:off x="838200" y="365125"/>
            <a:ext cx="7734300" cy="5811838"/>
          </a:xfrm>
        </p:spPr>
        <p:txBody>
          <a:bodyPr vert="eaVert"/>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C033124-2937-4B5A-B3E4-72ECE66916C3}"/>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5438131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White Tit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35001" y="1651000"/>
            <a:ext cx="5022273"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3"/>
          <p:cNvSpPr>
            <a:spLocks noGrp="1"/>
          </p:cNvSpPr>
          <p:nvPr>
            <p:ph sz="quarter" idx="11"/>
          </p:nvPr>
        </p:nvSpPr>
        <p:spPr>
          <a:xfrm>
            <a:off x="6032501" y="1651000"/>
            <a:ext cx="55245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25139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7099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White Tit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635000" y="1587500"/>
            <a:ext cx="10922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422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AE9A-706C-49E5-ADBE-180CEDDDEBB7}"/>
              </a:ext>
            </a:extLst>
          </p:cNvPr>
          <p:cNvSpPr>
            <a:spLocks noGrp="1"/>
          </p:cNvSpPr>
          <p:nvPr>
            <p:ph type="title"/>
          </p:nvPr>
        </p:nvSpPr>
        <p:spPr>
          <a:xfrm>
            <a:off x="1474470" y="1732598"/>
            <a:ext cx="7360920" cy="3570922"/>
          </a:xfrm>
        </p:spPr>
        <p:txBody>
          <a:bodyPr anchor="t">
            <a:normAutofit/>
          </a:bodyPr>
          <a:lstStyle>
            <a:lvl1pPr>
              <a:defRPr sz="4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77276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AE9A-706C-49E5-ADBE-180CEDDDEBB7}"/>
              </a:ext>
            </a:extLst>
          </p:cNvPr>
          <p:cNvSpPr>
            <a:spLocks noGrp="1"/>
          </p:cNvSpPr>
          <p:nvPr>
            <p:ph type="title"/>
          </p:nvPr>
        </p:nvSpPr>
        <p:spPr>
          <a:xfrm>
            <a:off x="4057650" y="1629728"/>
            <a:ext cx="7212330" cy="3548062"/>
          </a:xfrm>
        </p:spPr>
        <p:txBody>
          <a:bodyPr anchor="t">
            <a:normAutofit/>
          </a:bodyPr>
          <a:lstStyle>
            <a:lvl1pPr>
              <a:defRPr sz="4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6552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95AFE-9400-494B-9609-CA6DADF2094F}"/>
              </a:ext>
            </a:extLst>
          </p:cNvPr>
          <p:cNvSpPr>
            <a:spLocks noGrp="1"/>
          </p:cNvSpPr>
          <p:nvPr>
            <p:ph type="title" hasCustomPrompt="1"/>
          </p:nvPr>
        </p:nvSpPr>
        <p:spPr/>
        <p:txBody>
          <a:bodyPr/>
          <a:lstStyle/>
          <a:p>
            <a:r>
              <a:rPr lang="en-US" dirty="0"/>
              <a:t>Headline: Arial Bold, 36-48 / black</a:t>
            </a:r>
          </a:p>
        </p:txBody>
      </p:sp>
      <p:sp>
        <p:nvSpPr>
          <p:cNvPr id="3" name="Content Placeholder 2">
            <a:extLst>
              <a:ext uri="{FF2B5EF4-FFF2-40B4-BE49-F238E27FC236}">
                <a16:creationId xmlns:a16="http://schemas.microsoft.com/office/drawing/2014/main" id="{6F40CEEB-F1FA-41C6-80C9-AB0D6FF4D609}"/>
              </a:ext>
            </a:extLst>
          </p:cNvPr>
          <p:cNvSpPr>
            <a:spLocks noGrp="1"/>
          </p:cNvSpPr>
          <p:nvPr>
            <p:ph sz="half" idx="1" hasCustomPrompt="1"/>
          </p:nvPr>
        </p:nvSpPr>
        <p:spPr>
          <a:xfrm>
            <a:off x="838200" y="1825625"/>
            <a:ext cx="5181600" cy="4351338"/>
          </a:xfrm>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6853783-399C-4952-A52D-2A86A2CBDD96}"/>
              </a:ext>
            </a:extLst>
          </p:cNvPr>
          <p:cNvSpPr>
            <a:spLocks noGrp="1"/>
          </p:cNvSpPr>
          <p:nvPr>
            <p:ph sz="half" idx="2" hasCustomPrompt="1"/>
          </p:nvPr>
        </p:nvSpPr>
        <p:spPr>
          <a:xfrm>
            <a:off x="6172200" y="1825625"/>
            <a:ext cx="5181600" cy="4351338"/>
          </a:xfrm>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dirty="0"/>
              <a:t>Body: Arial Regular, 18-32 / black</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3105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17B41-1C13-4D9F-8F4E-1315482B24BC}"/>
              </a:ext>
            </a:extLst>
          </p:cNvPr>
          <p:cNvSpPr>
            <a:spLocks noGrp="1"/>
          </p:cNvSpPr>
          <p:nvPr>
            <p:ph type="title" hasCustomPrompt="1"/>
          </p:nvPr>
        </p:nvSpPr>
        <p:spPr>
          <a:xfrm>
            <a:off x="839788" y="365125"/>
            <a:ext cx="10515600" cy="1325563"/>
          </a:xfrm>
        </p:spPr>
        <p:txBody>
          <a:bodyPr/>
          <a:lstStyle/>
          <a:p>
            <a:r>
              <a:rPr lang="en-US" dirty="0"/>
              <a:t>Headline: Arial Bold, 36-48 / black</a:t>
            </a:r>
          </a:p>
        </p:txBody>
      </p:sp>
      <p:sp>
        <p:nvSpPr>
          <p:cNvPr id="3" name="Text Placeholder 2">
            <a:extLst>
              <a:ext uri="{FF2B5EF4-FFF2-40B4-BE49-F238E27FC236}">
                <a16:creationId xmlns:a16="http://schemas.microsoft.com/office/drawing/2014/main" id="{A7597D80-9373-422B-B4E9-AD0DC050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80BE34-7244-46FD-8CB9-2190D796DE33}"/>
              </a:ext>
            </a:extLst>
          </p:cNvPr>
          <p:cNvSpPr>
            <a:spLocks noGrp="1"/>
          </p:cNvSpPr>
          <p:nvPr>
            <p:ph sz="half" idx="2"/>
          </p:nvPr>
        </p:nvSpPr>
        <p:spPr>
          <a:xfrm>
            <a:off x="839788" y="2505075"/>
            <a:ext cx="5157787" cy="3684588"/>
          </a:xfrm>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CA6C2A3-B873-4C7D-AE1E-5AFFC4691B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FC6446-808A-4F61-ADF9-BA2D5029A2AA}"/>
              </a:ext>
            </a:extLst>
          </p:cNvPr>
          <p:cNvSpPr>
            <a:spLocks noGrp="1"/>
          </p:cNvSpPr>
          <p:nvPr>
            <p:ph sz="quarter" idx="4"/>
          </p:nvPr>
        </p:nvSpPr>
        <p:spPr>
          <a:xfrm>
            <a:off x="6172200" y="2505075"/>
            <a:ext cx="5183188" cy="3684588"/>
          </a:xfrm>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564879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C4243-E65E-43D5-A55F-086B6DF40E84}"/>
              </a:ext>
            </a:extLst>
          </p:cNvPr>
          <p:cNvSpPr>
            <a:spLocks noGrp="1"/>
          </p:cNvSpPr>
          <p:nvPr>
            <p:ph type="title" hasCustomPrompt="1"/>
          </p:nvPr>
        </p:nvSpPr>
        <p:spPr/>
        <p:txBody>
          <a:bodyPr/>
          <a:lstStyle/>
          <a:p>
            <a:r>
              <a:rPr lang="en-US" dirty="0"/>
              <a:t>Headline: Arial Bold, 36-48 / black</a:t>
            </a:r>
          </a:p>
        </p:txBody>
      </p:sp>
    </p:spTree>
    <p:extLst>
      <p:ext uri="{BB962C8B-B14F-4D97-AF65-F5344CB8AC3E}">
        <p14:creationId xmlns:p14="http://schemas.microsoft.com/office/powerpoint/2010/main" val="2137980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jp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1.jp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570A61-5424-4D0F-8315-BB22B8CB5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00D429A-B927-414D-80BD-ADB4F71A5D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6DD56F4-B78E-41CB-8C5D-BE130C082E01}"/>
              </a:ext>
            </a:extLst>
          </p:cNvPr>
          <p:cNvSpPr>
            <a:spLocks noGrp="1"/>
          </p:cNvSpPr>
          <p:nvPr>
            <p:ph type="sldNum" sz="quarter" idx="4"/>
          </p:nvPr>
        </p:nvSpPr>
        <p:spPr>
          <a:xfrm>
            <a:off x="294968" y="6278256"/>
            <a:ext cx="403122" cy="409575"/>
          </a:xfrm>
          <a:prstGeom prst="rect">
            <a:avLst/>
          </a:prstGeom>
        </p:spPr>
        <p:txBody>
          <a:bodyPr vert="horz" lIns="91440" tIns="45720" rIns="91440" bIns="45720" rtlCol="0" anchor="ctr"/>
          <a:lstStyle>
            <a:lvl1pPr algn="ctr">
              <a:defRPr sz="1400" b="1">
                <a:solidFill>
                  <a:schemeClr val="bg1"/>
                </a:solidFill>
              </a:defRPr>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1389189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62"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570A61-5424-4D0F-8315-BB22B8CB5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00D429A-B927-414D-80BD-ADB4F71A5D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037934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570A61-5424-4D0F-8315-BB22B8CB5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00D429A-B927-414D-80BD-ADB4F71A5D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6DD56F4-B78E-41CB-8C5D-BE130C082E01}"/>
              </a:ext>
            </a:extLst>
          </p:cNvPr>
          <p:cNvSpPr>
            <a:spLocks noGrp="1"/>
          </p:cNvSpPr>
          <p:nvPr>
            <p:ph type="sldNum" sz="quarter" idx="4"/>
          </p:nvPr>
        </p:nvSpPr>
        <p:spPr>
          <a:xfrm>
            <a:off x="294968" y="6278256"/>
            <a:ext cx="403122" cy="409575"/>
          </a:xfrm>
          <a:prstGeom prst="rect">
            <a:avLst/>
          </a:prstGeom>
        </p:spPr>
        <p:txBody>
          <a:bodyPr vert="horz" lIns="91440" tIns="45720" rIns="91440" bIns="45720" rtlCol="0" anchor="ctr"/>
          <a:lstStyle>
            <a:lvl1pPr algn="ctr">
              <a:defRPr sz="1400" b="1">
                <a:solidFill>
                  <a:schemeClr val="bg1"/>
                </a:solidFill>
              </a:defRPr>
            </a:lvl1pPr>
          </a:lstStyle>
          <a:p>
            <a:fld id="{AC38F574-C4C0-48B1-B81D-85833E98F04F}" type="slidenum">
              <a:rPr lang="en-US" smtClean="0"/>
              <a:pPr/>
              <a:t>‹#›</a:t>
            </a:fld>
            <a:endParaRPr lang="en-US" dirty="0"/>
          </a:p>
        </p:txBody>
      </p:sp>
    </p:spTree>
    <p:extLst>
      <p:ext uri="{BB962C8B-B14F-4D97-AF65-F5344CB8AC3E}">
        <p14:creationId xmlns:p14="http://schemas.microsoft.com/office/powerpoint/2010/main" val="292931019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hyperlink" Target="https://pressbooks.bccampus.ca/advancedanatomy1sted/chapter/clinical-conditions-2/" TargetMode="External"/><Relationship Id="rId2" Type="http://schemas.openxmlformats.org/officeDocument/2006/relationships/image" Target="../media/image15.jpg"/><Relationship Id="rId1" Type="http://schemas.openxmlformats.org/officeDocument/2006/relationships/slideLayout" Target="../slideLayouts/slideLayout30.xml"/><Relationship Id="rId4" Type="http://schemas.openxmlformats.org/officeDocument/2006/relationships/hyperlink" Target="https://creativecommons.org/licenses/by-nc-nd/3.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thuocdantoc.vn/benh/axit-da-day" TargetMode="External"/><Relationship Id="rId2" Type="http://schemas.openxmlformats.org/officeDocument/2006/relationships/image" Target="../media/image16.jpg"/><Relationship Id="rId1" Type="http://schemas.openxmlformats.org/officeDocument/2006/relationships/slideLayout" Target="../slideLayouts/slideLayout30.xml"/><Relationship Id="rId4" Type="http://schemas.openxmlformats.org/officeDocument/2006/relationships/hyperlink" Target="https://creativecommons.org/licenses/by-sa/3.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clamorworld.com/8-foods-that-help-you-quit-smoking/" TargetMode="External"/><Relationship Id="rId2" Type="http://schemas.openxmlformats.org/officeDocument/2006/relationships/image" Target="../media/image17.jpg"/><Relationship Id="rId1" Type="http://schemas.openxmlformats.org/officeDocument/2006/relationships/slideLayout" Target="../slideLayouts/slideLayout30.xml"/><Relationship Id="rId4" Type="http://schemas.openxmlformats.org/officeDocument/2006/relationships/hyperlink" Target="https://creativecommons.org/licenses/by/3.0/"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hyperlink" Target="https://www.pexels.com/photo/man-person-people-old-34534/" TargetMode="External"/><Relationship Id="rId2" Type="http://schemas.openxmlformats.org/officeDocument/2006/relationships/image" Target="../media/image19.jp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hyperlink" Target="https://foto.wuestenigel.com/lots-of-colorful-and-different-shapes-of-pills-pills-and-capsules-on-white-background/" TargetMode="External"/><Relationship Id="rId2" Type="http://schemas.openxmlformats.org/officeDocument/2006/relationships/image" Target="../media/image20.jpeg"/><Relationship Id="rId1" Type="http://schemas.openxmlformats.org/officeDocument/2006/relationships/slideLayout" Target="../slideLayouts/slideLayout35.xml"/><Relationship Id="rId4" Type="http://schemas.openxmlformats.org/officeDocument/2006/relationships/hyperlink" Target="https://creativecommons.org/licenses/by/3.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leadershipfreak.wordpress.com/2012/07/02/successful-failure/" TargetMode="External"/><Relationship Id="rId2" Type="http://schemas.openxmlformats.org/officeDocument/2006/relationships/image" Target="../media/image21.jpg"/><Relationship Id="rId1" Type="http://schemas.openxmlformats.org/officeDocument/2006/relationships/slideLayout" Target="../slideLayouts/slideLayout30.xml"/><Relationship Id="rId4" Type="http://schemas.openxmlformats.org/officeDocument/2006/relationships/hyperlink" Target="https://creativecommons.org/licenses/by/3.0/"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hyperlink" Target="https://nkotb.blog/about/" TargetMode="External"/><Relationship Id="rId2" Type="http://schemas.openxmlformats.org/officeDocument/2006/relationships/image" Target="../media/image23.jpg"/><Relationship Id="rId1" Type="http://schemas.openxmlformats.org/officeDocument/2006/relationships/slideLayout" Target="../slideLayouts/slideLayout30.xml"/><Relationship Id="rId4" Type="http://schemas.openxmlformats.org/officeDocument/2006/relationships/hyperlink" Target="https://creativecommons.org/licenses/by-nc-nd/3.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hyperlink" Target="https://biomedgrid.com/fulltext/volume2/gastroesophageal-reflux-disease-gerd.000619.php" TargetMode="External"/><Relationship Id="rId2" Type="http://schemas.openxmlformats.org/officeDocument/2006/relationships/image" Target="../media/image27.png"/><Relationship Id="rId1" Type="http://schemas.openxmlformats.org/officeDocument/2006/relationships/slideLayout" Target="../slideLayouts/slideLayout30.xml"/><Relationship Id="rId4" Type="http://schemas.openxmlformats.org/officeDocument/2006/relationships/hyperlink" Target="https://creativecommons.org/licenses/by/3.0/"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wikidoc.org/index.php/Upper_gastrointestinal_bleeding_diagnostic_criteria" TargetMode="External"/><Relationship Id="rId2" Type="http://schemas.openxmlformats.org/officeDocument/2006/relationships/image" Target="../media/image28.jpg"/><Relationship Id="rId1" Type="http://schemas.openxmlformats.org/officeDocument/2006/relationships/slideLayout" Target="../slideLayouts/slideLayout30.xml"/><Relationship Id="rId4" Type="http://schemas.openxmlformats.org/officeDocument/2006/relationships/hyperlink" Target="https://creativecommons.org/licenses/by-sa/3.0/"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hyperlink" Target="https://emergency-live.com/no/it/hilser-e-sicurezza/infezione-da-helicobacter-pylori-quali-sono-i-sintomi/" TargetMode="External"/><Relationship Id="rId2" Type="http://schemas.openxmlformats.org/officeDocument/2006/relationships/image" Target="../media/image30.jpg"/><Relationship Id="rId1" Type="http://schemas.openxmlformats.org/officeDocument/2006/relationships/slideLayout" Target="../slideLayouts/slideLayout30.xml"/><Relationship Id="rId4" Type="http://schemas.openxmlformats.org/officeDocument/2006/relationships/hyperlink" Target="https://creativecommons.org/licenses/by/3.0/"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hyperlink" Target="https://medtempus.com/archives/helicobacter-pylori-una-bacteria-inofensiva-para-unos-que-es-un-calvario-para-otros/" TargetMode="External"/><Relationship Id="rId2" Type="http://schemas.openxmlformats.org/officeDocument/2006/relationships/image" Target="../media/image31.jpg"/><Relationship Id="rId1" Type="http://schemas.openxmlformats.org/officeDocument/2006/relationships/slideLayout" Target="../slideLayouts/slideLayout30.xml"/><Relationship Id="rId4" Type="http://schemas.openxmlformats.org/officeDocument/2006/relationships/hyperlink" Target="https://creativecommons.org/licenses/by-nc-sa/3.0/"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pexels.com/photo/cigarette-smoking-cigar-7403/" TargetMode="External"/><Relationship Id="rId2" Type="http://schemas.openxmlformats.org/officeDocument/2006/relationships/image" Target="../media/image32.jp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hyperlink" Target="https://blog.mattbierner.com/keyboard-bacterial-culture/" TargetMode="External"/><Relationship Id="rId2" Type="http://schemas.openxmlformats.org/officeDocument/2006/relationships/image" Target="../media/image36.jpg"/><Relationship Id="rId1" Type="http://schemas.openxmlformats.org/officeDocument/2006/relationships/slideLayout" Target="../slideLayouts/slideLayout30.xml"/><Relationship Id="rId4" Type="http://schemas.openxmlformats.org/officeDocument/2006/relationships/hyperlink" Target="https://creativecommons.org/licenses/by-nc/3.0/"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7.jpe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hyperlink" Target="https://www.femexer.org/8621/pancreas-anular/" TargetMode="External"/><Relationship Id="rId2" Type="http://schemas.openxmlformats.org/officeDocument/2006/relationships/image" Target="../media/image38.jpg"/><Relationship Id="rId1" Type="http://schemas.openxmlformats.org/officeDocument/2006/relationships/slideLayout" Target="../slideLayouts/slideLayout16.xml"/><Relationship Id="rId4" Type="http://schemas.openxmlformats.org/officeDocument/2006/relationships/hyperlink" Target="https://creativecommons.org/licenses/by-nc-sa/3.0/"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pxhere.com/en/photo/1092996" TargetMode="External"/><Relationship Id="rId2" Type="http://schemas.openxmlformats.org/officeDocument/2006/relationships/image" Target="../media/image39.jpg!d"/><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hyperlink" Target="https://radiopaedia.org/articles/paraduodenal-pancreatitis" TargetMode="External"/><Relationship Id="rId2" Type="http://schemas.openxmlformats.org/officeDocument/2006/relationships/image" Target="../media/image40.jpeg"/><Relationship Id="rId1" Type="http://schemas.openxmlformats.org/officeDocument/2006/relationships/slideLayout" Target="../slideLayouts/slideLayout16.xml"/><Relationship Id="rId4" Type="http://schemas.openxmlformats.org/officeDocument/2006/relationships/hyperlink" Target="https://creativecommons.org/licenses/by-nc-sa/3.0/"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radiopaedia.org/cases/lumbar-translaminar-epidural-injection" TargetMode="External"/><Relationship Id="rId2" Type="http://schemas.openxmlformats.org/officeDocument/2006/relationships/image" Target="../media/image41.jpeg"/><Relationship Id="rId1" Type="http://schemas.openxmlformats.org/officeDocument/2006/relationships/slideLayout" Target="../slideLayouts/slideLayout16.xml"/><Relationship Id="rId4" Type="http://schemas.openxmlformats.org/officeDocument/2006/relationships/hyperlink" Target="https://creativecommons.org/licenses/by-nc-sa/3.0/"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hyperlink" Target="https://www.pexels.com/photo/pile-of-white-pink-and-brown-oblong-and-round-medication-tablet-143654/" TargetMode="External"/><Relationship Id="rId2" Type="http://schemas.openxmlformats.org/officeDocument/2006/relationships/image" Target="../media/image43.jpe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hyperlink" Target="https://www.flickr.com/photos/nihgov/24312875104" TargetMode="External"/><Relationship Id="rId2" Type="http://schemas.openxmlformats.org/officeDocument/2006/relationships/image" Target="../media/image44.jpg"/><Relationship Id="rId1" Type="http://schemas.openxmlformats.org/officeDocument/2006/relationships/slideLayout" Target="../slideLayouts/slideLayout16.xml"/><Relationship Id="rId4" Type="http://schemas.openxmlformats.org/officeDocument/2006/relationships/hyperlink" Target="https://creativecommons.org/licenses/by-nc/3.0/"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hyperlink" Target="https://read-blog.blog.hu/2021/01/15/az_a_franya_gyomoreges" TargetMode="External"/><Relationship Id="rId2" Type="http://schemas.openxmlformats.org/officeDocument/2006/relationships/image" Target="../media/image10.jpg"/><Relationship Id="rId1" Type="http://schemas.openxmlformats.org/officeDocument/2006/relationships/slideLayout" Target="../slideLayouts/slideLayout30.xml"/><Relationship Id="rId4" Type="http://schemas.openxmlformats.org/officeDocument/2006/relationships/hyperlink" Target="https://creativecommons.org/licenses/by-nc-nd/3.0/"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researchoutreach.org/articles/inflammatory-bowel-disease-epithelial-barrier-function/" TargetMode="External"/><Relationship Id="rId2" Type="http://schemas.openxmlformats.org/officeDocument/2006/relationships/image" Target="../media/image11.jpg"/><Relationship Id="rId1" Type="http://schemas.openxmlformats.org/officeDocument/2006/relationships/slideLayout" Target="../slideLayouts/slideLayout30.xml"/><Relationship Id="rId4" Type="http://schemas.openxmlformats.org/officeDocument/2006/relationships/hyperlink" Target="https://creativecommons.org/licenses/by-nc-nd/3.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publicdomainpictures.net/en/view-image.php?image=253298&amp;picture=pipe-organ-front" TargetMode="External"/><Relationship Id="rId2" Type="http://schemas.openxmlformats.org/officeDocument/2006/relationships/image" Target="../media/image12.jp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hyperlink" Target="https://www.wikidoc.org/index.php/Esophageal_cancer_CT" TargetMode="External"/><Relationship Id="rId2" Type="http://schemas.openxmlformats.org/officeDocument/2006/relationships/image" Target="../media/image13.jpg"/><Relationship Id="rId1" Type="http://schemas.openxmlformats.org/officeDocument/2006/relationships/slideLayout" Target="../slideLayouts/slideLayout30.xml"/><Relationship Id="rId4" Type="http://schemas.openxmlformats.org/officeDocument/2006/relationships/hyperlink" Target="https://creativecommons.org/licenses/by-sa/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46830-B706-472F-82D9-70EFA1A05640}"/>
              </a:ext>
            </a:extLst>
          </p:cNvPr>
          <p:cNvSpPr>
            <a:spLocks noGrp="1"/>
          </p:cNvSpPr>
          <p:nvPr>
            <p:ph type="ctrTitle"/>
          </p:nvPr>
        </p:nvSpPr>
        <p:spPr/>
        <p:txBody>
          <a:bodyPr>
            <a:normAutofit fontScale="90000"/>
          </a:bodyPr>
          <a:lstStyle/>
          <a:p>
            <a:r>
              <a:rPr lang="en-US" dirty="0"/>
              <a:t>FP Essentials </a:t>
            </a:r>
            <a:br>
              <a:rPr lang="en-US" dirty="0"/>
            </a:br>
            <a:r>
              <a:rPr lang="en-US" dirty="0"/>
              <a:t>GI Conditions </a:t>
            </a:r>
            <a:br>
              <a:rPr lang="en-US" dirty="0"/>
            </a:br>
            <a:r>
              <a:rPr lang="en-US" dirty="0"/>
              <a:t>The Highlight Reel</a:t>
            </a:r>
            <a:br>
              <a:rPr lang="en-US" dirty="0"/>
            </a:br>
            <a:r>
              <a:rPr lang="en-US" dirty="0"/>
              <a:t>AAPCE Nov 2023</a:t>
            </a:r>
          </a:p>
        </p:txBody>
      </p:sp>
      <p:sp>
        <p:nvSpPr>
          <p:cNvPr id="4" name="Text Placeholder 3">
            <a:extLst>
              <a:ext uri="{FF2B5EF4-FFF2-40B4-BE49-F238E27FC236}">
                <a16:creationId xmlns:a16="http://schemas.microsoft.com/office/drawing/2014/main" id="{C87A734C-E453-4903-B912-7C1BC4A96E77}"/>
              </a:ext>
            </a:extLst>
          </p:cNvPr>
          <p:cNvSpPr>
            <a:spLocks noGrp="1"/>
          </p:cNvSpPr>
          <p:nvPr>
            <p:ph type="body" sz="quarter" idx="10"/>
          </p:nvPr>
        </p:nvSpPr>
        <p:spPr>
          <a:xfrm>
            <a:off x="520700" y="4678532"/>
            <a:ext cx="7518400" cy="1590188"/>
          </a:xfrm>
        </p:spPr>
        <p:txBody>
          <a:bodyPr>
            <a:normAutofit fontScale="92500" lnSpcReduction="20000"/>
          </a:bodyPr>
          <a:lstStyle/>
          <a:p>
            <a:r>
              <a:rPr lang="en-US" b="1" dirty="0">
                <a:solidFill>
                  <a:schemeClr val="bg1"/>
                </a:solidFill>
              </a:rPr>
              <a:t>Justin Bailey MD, FAAFP</a:t>
            </a:r>
          </a:p>
          <a:p>
            <a:r>
              <a:rPr lang="en-US" sz="2400" dirty="0">
                <a:solidFill>
                  <a:schemeClr val="bg1"/>
                </a:solidFill>
              </a:rPr>
              <a:t>Director Procedures Institute, Full </a:t>
            </a:r>
            <a:r>
              <a:rPr lang="en-US" dirty="0">
                <a:solidFill>
                  <a:schemeClr val="bg1"/>
                </a:solidFill>
              </a:rPr>
              <a:t>Circle Health, </a:t>
            </a:r>
            <a:r>
              <a:rPr lang="en-US" sz="2400" dirty="0">
                <a:solidFill>
                  <a:schemeClr val="bg1"/>
                </a:solidFill>
              </a:rPr>
              <a:t>Family Medicine Residency of Idaho, Boise ID</a:t>
            </a:r>
          </a:p>
          <a:p>
            <a:r>
              <a:rPr lang="en-US" sz="2400" dirty="0">
                <a:solidFill>
                  <a:schemeClr val="bg1"/>
                </a:solidFill>
              </a:rPr>
              <a:t>Associate Professor of Family Medicine, University of Washington School of Medicine. </a:t>
            </a:r>
          </a:p>
        </p:txBody>
      </p:sp>
    </p:spTree>
    <p:extLst>
      <p:ext uri="{BB962C8B-B14F-4D97-AF65-F5344CB8AC3E}">
        <p14:creationId xmlns:p14="http://schemas.microsoft.com/office/powerpoint/2010/main" val="1533636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25374-2729-D747-86E6-413A37CA682E}"/>
              </a:ext>
            </a:extLst>
          </p:cNvPr>
          <p:cNvSpPr>
            <a:spLocks noGrp="1"/>
          </p:cNvSpPr>
          <p:nvPr>
            <p:ph type="title"/>
          </p:nvPr>
        </p:nvSpPr>
        <p:spPr>
          <a:xfrm>
            <a:off x="496529" y="152400"/>
            <a:ext cx="10515600" cy="1325563"/>
          </a:xfrm>
        </p:spPr>
        <p:txBody>
          <a:bodyPr/>
          <a:lstStyle/>
          <a:p>
            <a:r>
              <a:rPr lang="en-US" dirty="0"/>
              <a:t>So who gets an EGD</a:t>
            </a:r>
          </a:p>
        </p:txBody>
      </p:sp>
      <p:sp>
        <p:nvSpPr>
          <p:cNvPr id="3" name="Content Placeholder 2">
            <a:extLst>
              <a:ext uri="{FF2B5EF4-FFF2-40B4-BE49-F238E27FC236}">
                <a16:creationId xmlns:a16="http://schemas.microsoft.com/office/drawing/2014/main" id="{AC8C5457-D86D-794D-9E3F-6DDD58FC0D8D}"/>
              </a:ext>
            </a:extLst>
          </p:cNvPr>
          <p:cNvSpPr>
            <a:spLocks noGrp="1"/>
          </p:cNvSpPr>
          <p:nvPr>
            <p:ph idx="1"/>
          </p:nvPr>
        </p:nvSpPr>
        <p:spPr>
          <a:xfrm>
            <a:off x="191069" y="1255594"/>
            <a:ext cx="7656394" cy="5037052"/>
          </a:xfrm>
        </p:spPr>
        <p:txBody>
          <a:bodyPr>
            <a:normAutofit lnSpcReduction="10000"/>
          </a:bodyPr>
          <a:lstStyle/>
          <a:p>
            <a:r>
              <a:rPr lang="en-US" dirty="0"/>
              <a:t>Alarm Symptoms –</a:t>
            </a:r>
          </a:p>
          <a:p>
            <a:pPr lvl="1"/>
            <a:r>
              <a:rPr lang="en-US" dirty="0"/>
              <a:t>dysphagia, odynophagia, anemia, bleeding, weight loss</a:t>
            </a:r>
          </a:p>
          <a:p>
            <a:r>
              <a:rPr lang="en-US" dirty="0"/>
              <a:t>Atypical symptoms- </a:t>
            </a:r>
          </a:p>
          <a:p>
            <a:pPr lvl="1"/>
            <a:r>
              <a:rPr lang="en-US" dirty="0"/>
              <a:t>chest pain, globus sensation, chronic cough, hoarseness, wheezing, </a:t>
            </a:r>
          </a:p>
          <a:p>
            <a:r>
              <a:rPr lang="en-US" dirty="0"/>
              <a:t>Lack or response to anti-secretory therapy  </a:t>
            </a:r>
          </a:p>
          <a:p>
            <a:r>
              <a:rPr lang="en-US" dirty="0"/>
              <a:t>Abnormal imaging</a:t>
            </a:r>
          </a:p>
          <a:p>
            <a:r>
              <a:rPr lang="en-US" dirty="0"/>
              <a:t>High risk factors for Barrett’s</a:t>
            </a:r>
          </a:p>
          <a:p>
            <a:r>
              <a:rPr lang="en-US" dirty="0"/>
              <a:t> Allows visual and pathologic exam of tissue </a:t>
            </a:r>
          </a:p>
          <a:p>
            <a:r>
              <a:rPr lang="en-US" dirty="0"/>
              <a:t>80% of Pt with GERD have no endoscopic evidence </a:t>
            </a:r>
          </a:p>
          <a:p>
            <a:endParaRPr lang="en-US" dirty="0"/>
          </a:p>
        </p:txBody>
      </p:sp>
      <p:sp>
        <p:nvSpPr>
          <p:cNvPr id="4" name="Slide Number Placeholder 3">
            <a:extLst>
              <a:ext uri="{FF2B5EF4-FFF2-40B4-BE49-F238E27FC236}">
                <a16:creationId xmlns:a16="http://schemas.microsoft.com/office/drawing/2014/main" id="{A910D232-1B3D-DE4A-8207-4B1C3C835E00}"/>
              </a:ext>
            </a:extLst>
          </p:cNvPr>
          <p:cNvSpPr>
            <a:spLocks noGrp="1"/>
          </p:cNvSpPr>
          <p:nvPr>
            <p:ph type="sldNum" sz="quarter" idx="10"/>
          </p:nvPr>
        </p:nvSpPr>
        <p:spPr/>
        <p:txBody>
          <a:bodyPr/>
          <a:lstStyle/>
          <a:p>
            <a:fld id="{AC38F574-C4C0-48B1-B81D-85833E98F04F}" type="slidenum">
              <a:rPr lang="en-US" smtClean="0"/>
              <a:pPr/>
              <a:t>10</a:t>
            </a:fld>
            <a:endParaRPr lang="en-US" dirty="0"/>
          </a:p>
        </p:txBody>
      </p:sp>
      <p:pic>
        <p:nvPicPr>
          <p:cNvPr id="6" name="Picture 5" descr="A collage of images of the inside of a human body&#10;&#10;Description automatically generated">
            <a:extLst>
              <a:ext uri="{FF2B5EF4-FFF2-40B4-BE49-F238E27FC236}">
                <a16:creationId xmlns:a16="http://schemas.microsoft.com/office/drawing/2014/main" id="{EE386BCC-1EA0-2549-8434-000B3C826BBA}"/>
              </a:ext>
            </a:extLst>
          </p:cNvPr>
          <p:cNvPicPr>
            <a:picLocks noChangeAspect="1"/>
          </p:cNvPicPr>
          <p:nvPr/>
        </p:nvPicPr>
        <p:blipFill rotWithShape="1">
          <a:blip r:embed="rId2">
            <a:extLst>
              <a:ext uri="{28A0092B-C50C-407E-A947-70E740481C1C}">
                <a14:useLocalDpi xmlns:a14="http://schemas.microsoft.com/office/drawing/2010/main" val="0"/>
              </a:ext>
            </a:extLst>
          </a:blip>
          <a:srcRect l="35875" t="7022" r="34010" b="62699"/>
          <a:stretch/>
        </p:blipFill>
        <p:spPr>
          <a:xfrm>
            <a:off x="7730561" y="1818861"/>
            <a:ext cx="4270370" cy="3220278"/>
          </a:xfrm>
          <a:prstGeom prst="rect">
            <a:avLst/>
          </a:prstGeom>
        </p:spPr>
      </p:pic>
    </p:spTree>
    <p:extLst>
      <p:ext uri="{BB962C8B-B14F-4D97-AF65-F5344CB8AC3E}">
        <p14:creationId xmlns:p14="http://schemas.microsoft.com/office/powerpoint/2010/main" val="3902852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A3764-8883-0A41-A70A-355E67B88B17}"/>
              </a:ext>
            </a:extLst>
          </p:cNvPr>
          <p:cNvSpPr>
            <a:spLocks noGrp="1"/>
          </p:cNvSpPr>
          <p:nvPr>
            <p:ph type="title"/>
          </p:nvPr>
        </p:nvSpPr>
        <p:spPr/>
        <p:txBody>
          <a:bodyPr/>
          <a:lstStyle/>
          <a:p>
            <a:r>
              <a:rPr lang="en-US" dirty="0"/>
              <a:t>PH/ Impedance/ Manometry </a:t>
            </a:r>
          </a:p>
        </p:txBody>
      </p:sp>
      <p:sp>
        <p:nvSpPr>
          <p:cNvPr id="3" name="Content Placeholder 2">
            <a:extLst>
              <a:ext uri="{FF2B5EF4-FFF2-40B4-BE49-F238E27FC236}">
                <a16:creationId xmlns:a16="http://schemas.microsoft.com/office/drawing/2014/main" id="{BF52C341-63DF-D147-9648-6A57960915E4}"/>
              </a:ext>
            </a:extLst>
          </p:cNvPr>
          <p:cNvSpPr>
            <a:spLocks noGrp="1"/>
          </p:cNvSpPr>
          <p:nvPr>
            <p:ph idx="1"/>
          </p:nvPr>
        </p:nvSpPr>
        <p:spPr>
          <a:xfrm>
            <a:off x="294968" y="1484431"/>
            <a:ext cx="8207587" cy="4351338"/>
          </a:xfrm>
        </p:spPr>
        <p:txBody>
          <a:bodyPr/>
          <a:lstStyle/>
          <a:p>
            <a:r>
              <a:rPr lang="en-US" dirty="0"/>
              <a:t>Can be used in patient with typical symptoms that don’t respond to typical anti- secretory therapy </a:t>
            </a:r>
          </a:p>
          <a:p>
            <a:pPr lvl="1"/>
            <a:r>
              <a:rPr lang="en-US" dirty="0"/>
              <a:t>Measure total time </a:t>
            </a:r>
            <a:r>
              <a:rPr lang="en-US" dirty="0" err="1"/>
              <a:t>ph</a:t>
            </a:r>
            <a:r>
              <a:rPr lang="en-US" dirty="0"/>
              <a:t> below 4 </a:t>
            </a:r>
          </a:p>
          <a:p>
            <a:r>
              <a:rPr lang="en-US" dirty="0"/>
              <a:t>Impedance test measure liquids solids and gas that go past the LES.</a:t>
            </a:r>
          </a:p>
          <a:p>
            <a:pPr lvl="1"/>
            <a:r>
              <a:rPr lang="en-US" dirty="0"/>
              <a:t>Good for looking at non acid exposure in esophagus </a:t>
            </a:r>
          </a:p>
          <a:p>
            <a:r>
              <a:rPr lang="en-US" dirty="0"/>
              <a:t>Manometry </a:t>
            </a:r>
          </a:p>
          <a:p>
            <a:pPr lvl="1"/>
            <a:r>
              <a:rPr lang="en-US" dirty="0"/>
              <a:t>How well is it closing </a:t>
            </a:r>
          </a:p>
          <a:p>
            <a:pPr lvl="1"/>
            <a:r>
              <a:rPr lang="en-US" dirty="0"/>
              <a:t>Often used on surgical staging </a:t>
            </a:r>
          </a:p>
        </p:txBody>
      </p:sp>
      <p:sp>
        <p:nvSpPr>
          <p:cNvPr id="4" name="Slide Number Placeholder 3">
            <a:extLst>
              <a:ext uri="{FF2B5EF4-FFF2-40B4-BE49-F238E27FC236}">
                <a16:creationId xmlns:a16="http://schemas.microsoft.com/office/drawing/2014/main" id="{69444092-753A-8948-858C-A245288A8779}"/>
              </a:ext>
            </a:extLst>
          </p:cNvPr>
          <p:cNvSpPr>
            <a:spLocks noGrp="1"/>
          </p:cNvSpPr>
          <p:nvPr>
            <p:ph type="sldNum" sz="quarter" idx="10"/>
          </p:nvPr>
        </p:nvSpPr>
        <p:spPr/>
        <p:txBody>
          <a:bodyPr/>
          <a:lstStyle/>
          <a:p>
            <a:fld id="{AC38F574-C4C0-48B1-B81D-85833E98F04F}" type="slidenum">
              <a:rPr lang="en-US" smtClean="0"/>
              <a:pPr/>
              <a:t>11</a:t>
            </a:fld>
            <a:endParaRPr lang="en-US" dirty="0"/>
          </a:p>
        </p:txBody>
      </p:sp>
      <p:pic>
        <p:nvPicPr>
          <p:cNvPr id="9" name="Picture 8" descr="Diagram of a diagram showing the electrodes and probes&#10;&#10;Description automatically generated">
            <a:extLst>
              <a:ext uri="{FF2B5EF4-FFF2-40B4-BE49-F238E27FC236}">
                <a16:creationId xmlns:a16="http://schemas.microsoft.com/office/drawing/2014/main" id="{9C7E2AE3-80F5-EE4A-970C-893CE65B56A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854718" y="466092"/>
            <a:ext cx="3168640" cy="5835769"/>
          </a:xfrm>
          <a:prstGeom prst="rect">
            <a:avLst/>
          </a:prstGeom>
        </p:spPr>
      </p:pic>
      <p:sp>
        <p:nvSpPr>
          <p:cNvPr id="10" name="TextBox 9">
            <a:extLst>
              <a:ext uri="{FF2B5EF4-FFF2-40B4-BE49-F238E27FC236}">
                <a16:creationId xmlns:a16="http://schemas.microsoft.com/office/drawing/2014/main" id="{D18F9FD9-0EA9-514E-AC13-0C312CAFFD23}"/>
              </a:ext>
            </a:extLst>
          </p:cNvPr>
          <p:cNvSpPr txBox="1"/>
          <p:nvPr/>
        </p:nvSpPr>
        <p:spPr>
          <a:xfrm>
            <a:off x="9592860" y="6336268"/>
            <a:ext cx="2430497" cy="369332"/>
          </a:xfrm>
          <a:prstGeom prst="rect">
            <a:avLst/>
          </a:prstGeom>
          <a:noFill/>
        </p:spPr>
        <p:txBody>
          <a:bodyPr wrap="square" rtlCol="0">
            <a:spAutoFit/>
          </a:bodyPr>
          <a:lstStyle/>
          <a:p>
            <a:r>
              <a:rPr lang="en-US" sz="900">
                <a:hlinkClick r:id="rId3" tooltip="https://pressbooks.bccampus.ca/advancedanatomy1sted/chapter/clinical-conditions-2/"/>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659098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32FC-5513-144D-B75D-49FC7BFDF5C8}"/>
              </a:ext>
            </a:extLst>
          </p:cNvPr>
          <p:cNvSpPr>
            <a:spLocks noGrp="1"/>
          </p:cNvSpPr>
          <p:nvPr>
            <p:ph type="title"/>
          </p:nvPr>
        </p:nvSpPr>
        <p:spPr/>
        <p:txBody>
          <a:bodyPr/>
          <a:lstStyle/>
          <a:p>
            <a:r>
              <a:rPr lang="en-US" dirty="0"/>
              <a:t>Management </a:t>
            </a:r>
          </a:p>
        </p:txBody>
      </p:sp>
      <p:sp>
        <p:nvSpPr>
          <p:cNvPr id="3" name="Content Placeholder 2">
            <a:extLst>
              <a:ext uri="{FF2B5EF4-FFF2-40B4-BE49-F238E27FC236}">
                <a16:creationId xmlns:a16="http://schemas.microsoft.com/office/drawing/2014/main" id="{4B50CAF8-3C71-0B41-9FD2-AC8F723BBCF1}"/>
              </a:ext>
            </a:extLst>
          </p:cNvPr>
          <p:cNvSpPr>
            <a:spLocks noGrp="1"/>
          </p:cNvSpPr>
          <p:nvPr>
            <p:ph idx="1"/>
          </p:nvPr>
        </p:nvSpPr>
        <p:spPr>
          <a:xfrm>
            <a:off x="592539" y="1607167"/>
            <a:ext cx="5890147" cy="4351338"/>
          </a:xfrm>
        </p:spPr>
        <p:txBody>
          <a:bodyPr>
            <a:normAutofit fontScale="85000" lnSpcReduction="10000"/>
          </a:bodyPr>
          <a:lstStyle/>
          <a:p>
            <a:r>
              <a:rPr lang="en-US" dirty="0"/>
              <a:t>Acid suppression main stay of treatment </a:t>
            </a:r>
          </a:p>
          <a:p>
            <a:pPr lvl="1"/>
            <a:r>
              <a:rPr lang="en-US" dirty="0"/>
              <a:t>PPI</a:t>
            </a:r>
          </a:p>
          <a:p>
            <a:pPr lvl="1"/>
            <a:r>
              <a:rPr lang="en-US" dirty="0"/>
              <a:t>H2RA</a:t>
            </a:r>
          </a:p>
          <a:p>
            <a:pPr lvl="1"/>
            <a:r>
              <a:rPr lang="en-US" dirty="0"/>
              <a:t>K Competitive blocker?</a:t>
            </a:r>
          </a:p>
          <a:p>
            <a:pPr lvl="1"/>
            <a:r>
              <a:rPr lang="en-US" dirty="0"/>
              <a:t>Alginates</a:t>
            </a:r>
          </a:p>
          <a:p>
            <a:pPr lvl="1"/>
            <a:r>
              <a:rPr lang="en-US" dirty="0"/>
              <a:t>Antacids</a:t>
            </a:r>
          </a:p>
          <a:p>
            <a:pPr lvl="1"/>
            <a:r>
              <a:rPr lang="en-US" dirty="0"/>
              <a:t>Cytoprotectants</a:t>
            </a:r>
          </a:p>
          <a:p>
            <a:pPr lvl="1"/>
            <a:r>
              <a:rPr lang="en-US" dirty="0"/>
              <a:t>Prokinetics ?</a:t>
            </a:r>
          </a:p>
          <a:p>
            <a:pPr lvl="1"/>
            <a:r>
              <a:rPr lang="en-US" dirty="0"/>
              <a:t>Muscle Relaxants </a:t>
            </a:r>
          </a:p>
          <a:p>
            <a:r>
              <a:rPr lang="en-US" dirty="0"/>
              <a:t>50% of patients don’t symptomatically respond to acid suppression </a:t>
            </a:r>
          </a:p>
          <a:p>
            <a:pPr lvl="1"/>
            <a:r>
              <a:rPr lang="en-US" dirty="0"/>
              <a:t>AGA 2022 update suggest EGD and/or Ph, Imp testing if no response to antisecretory therapy</a:t>
            </a:r>
          </a:p>
        </p:txBody>
      </p:sp>
      <p:sp>
        <p:nvSpPr>
          <p:cNvPr id="4" name="Slide Number Placeholder 3">
            <a:extLst>
              <a:ext uri="{FF2B5EF4-FFF2-40B4-BE49-F238E27FC236}">
                <a16:creationId xmlns:a16="http://schemas.microsoft.com/office/drawing/2014/main" id="{D4FB7F49-914B-1042-928A-4EC8DAEE8299}"/>
              </a:ext>
            </a:extLst>
          </p:cNvPr>
          <p:cNvSpPr>
            <a:spLocks noGrp="1"/>
          </p:cNvSpPr>
          <p:nvPr>
            <p:ph type="sldNum" sz="quarter" idx="10"/>
          </p:nvPr>
        </p:nvSpPr>
        <p:spPr/>
        <p:txBody>
          <a:bodyPr/>
          <a:lstStyle/>
          <a:p>
            <a:fld id="{AC38F574-C4C0-48B1-B81D-85833E98F04F}" type="slidenum">
              <a:rPr lang="en-US" smtClean="0"/>
              <a:pPr/>
              <a:t>12</a:t>
            </a:fld>
            <a:endParaRPr lang="en-US" dirty="0"/>
          </a:p>
        </p:txBody>
      </p:sp>
      <p:pic>
        <p:nvPicPr>
          <p:cNvPr id="6" name="Picture 5" descr="A diagram of a stomach&#10;&#10;Description automatically generated">
            <a:extLst>
              <a:ext uri="{FF2B5EF4-FFF2-40B4-BE49-F238E27FC236}">
                <a16:creationId xmlns:a16="http://schemas.microsoft.com/office/drawing/2014/main" id="{3372E851-D29D-6643-A17E-01EA02FEFAD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978558" y="1607167"/>
            <a:ext cx="5053997" cy="3211394"/>
          </a:xfrm>
          <a:prstGeom prst="rect">
            <a:avLst/>
          </a:prstGeom>
        </p:spPr>
      </p:pic>
      <p:sp>
        <p:nvSpPr>
          <p:cNvPr id="7" name="TextBox 6">
            <a:extLst>
              <a:ext uri="{FF2B5EF4-FFF2-40B4-BE49-F238E27FC236}">
                <a16:creationId xmlns:a16="http://schemas.microsoft.com/office/drawing/2014/main" id="{B38B7FA4-C681-714C-8109-D8E280E0375C}"/>
              </a:ext>
            </a:extLst>
          </p:cNvPr>
          <p:cNvSpPr txBox="1"/>
          <p:nvPr/>
        </p:nvSpPr>
        <p:spPr>
          <a:xfrm>
            <a:off x="6701050" y="6639022"/>
            <a:ext cx="4271749" cy="230832"/>
          </a:xfrm>
          <a:prstGeom prst="rect">
            <a:avLst/>
          </a:prstGeom>
          <a:noFill/>
        </p:spPr>
        <p:txBody>
          <a:bodyPr wrap="square" rtlCol="0">
            <a:spAutoFit/>
          </a:bodyPr>
          <a:lstStyle/>
          <a:p>
            <a:r>
              <a:rPr lang="en-US" sz="900">
                <a:hlinkClick r:id="rId3" tooltip="https://thuocdantoc.vn/benh/axit-da-day"/>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1692402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D9DEF-F7FA-264A-A0C7-C39ED774D1D1}"/>
              </a:ext>
            </a:extLst>
          </p:cNvPr>
          <p:cNvSpPr>
            <a:spLocks noGrp="1"/>
          </p:cNvSpPr>
          <p:nvPr>
            <p:ph type="title"/>
          </p:nvPr>
        </p:nvSpPr>
        <p:spPr/>
        <p:txBody>
          <a:bodyPr/>
          <a:lstStyle/>
          <a:p>
            <a:r>
              <a:rPr lang="en-US" dirty="0"/>
              <a:t>Lifestyle</a:t>
            </a:r>
          </a:p>
        </p:txBody>
      </p:sp>
      <p:sp>
        <p:nvSpPr>
          <p:cNvPr id="3" name="Content Placeholder 2">
            <a:extLst>
              <a:ext uri="{FF2B5EF4-FFF2-40B4-BE49-F238E27FC236}">
                <a16:creationId xmlns:a16="http://schemas.microsoft.com/office/drawing/2014/main" id="{E59270C8-D9BC-9F4E-AA0C-0AFFCD98C831}"/>
              </a:ext>
            </a:extLst>
          </p:cNvPr>
          <p:cNvSpPr>
            <a:spLocks noGrp="1"/>
          </p:cNvSpPr>
          <p:nvPr>
            <p:ph idx="1"/>
          </p:nvPr>
        </p:nvSpPr>
        <p:spPr>
          <a:xfrm>
            <a:off x="838200" y="1825625"/>
            <a:ext cx="5024120" cy="4351338"/>
          </a:xfrm>
        </p:spPr>
        <p:txBody>
          <a:bodyPr/>
          <a:lstStyle/>
          <a:p>
            <a:r>
              <a:rPr lang="en-US" dirty="0"/>
              <a:t>Weight loss consistently shows benefit.</a:t>
            </a:r>
          </a:p>
          <a:p>
            <a:r>
              <a:rPr lang="en-US" dirty="0"/>
              <a:t>Quitting tobacco OR 5.67 of improved symptoms</a:t>
            </a:r>
          </a:p>
          <a:p>
            <a:r>
              <a:rPr lang="en-US" dirty="0"/>
              <a:t>Head of the bed elevation came from a study of 15 patient reduced esophageal pH time &lt;4 from 21%-15%.</a:t>
            </a:r>
          </a:p>
          <a:p>
            <a:endParaRPr lang="en-US" dirty="0"/>
          </a:p>
        </p:txBody>
      </p:sp>
      <p:sp>
        <p:nvSpPr>
          <p:cNvPr id="4" name="Slide Number Placeholder 3">
            <a:extLst>
              <a:ext uri="{FF2B5EF4-FFF2-40B4-BE49-F238E27FC236}">
                <a16:creationId xmlns:a16="http://schemas.microsoft.com/office/drawing/2014/main" id="{2E3823E2-2F50-9B4B-9D2D-80A560E73A20}"/>
              </a:ext>
            </a:extLst>
          </p:cNvPr>
          <p:cNvSpPr>
            <a:spLocks noGrp="1"/>
          </p:cNvSpPr>
          <p:nvPr>
            <p:ph type="sldNum" sz="quarter" idx="10"/>
          </p:nvPr>
        </p:nvSpPr>
        <p:spPr/>
        <p:txBody>
          <a:bodyPr/>
          <a:lstStyle/>
          <a:p>
            <a:fld id="{AC38F574-C4C0-48B1-B81D-85833E98F04F}" type="slidenum">
              <a:rPr lang="en-US" smtClean="0"/>
              <a:pPr/>
              <a:t>13</a:t>
            </a:fld>
            <a:endParaRPr lang="en-US" dirty="0"/>
          </a:p>
        </p:txBody>
      </p:sp>
      <p:pic>
        <p:nvPicPr>
          <p:cNvPr id="6" name="Picture 5" descr="Close-up of a person breaking a cigarette&#10;&#10;Description automatically generated">
            <a:extLst>
              <a:ext uri="{FF2B5EF4-FFF2-40B4-BE49-F238E27FC236}">
                <a16:creationId xmlns:a16="http://schemas.microsoft.com/office/drawing/2014/main" id="{5FA8F284-3592-4E42-A81E-3BCEF873A3B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807351" y="1686101"/>
            <a:ext cx="5257267" cy="3485797"/>
          </a:xfrm>
          <a:prstGeom prst="rect">
            <a:avLst/>
          </a:prstGeom>
        </p:spPr>
      </p:pic>
      <p:sp>
        <p:nvSpPr>
          <p:cNvPr id="7" name="TextBox 6">
            <a:extLst>
              <a:ext uri="{FF2B5EF4-FFF2-40B4-BE49-F238E27FC236}">
                <a16:creationId xmlns:a16="http://schemas.microsoft.com/office/drawing/2014/main" id="{6EDF6161-5483-094D-9305-A1D5D6606950}"/>
              </a:ext>
            </a:extLst>
          </p:cNvPr>
          <p:cNvSpPr txBox="1"/>
          <p:nvPr/>
        </p:nvSpPr>
        <p:spPr>
          <a:xfrm>
            <a:off x="6807352" y="5225698"/>
            <a:ext cx="5257267" cy="230832"/>
          </a:xfrm>
          <a:prstGeom prst="rect">
            <a:avLst/>
          </a:prstGeom>
          <a:noFill/>
        </p:spPr>
        <p:txBody>
          <a:bodyPr wrap="square" rtlCol="0">
            <a:spAutoFit/>
          </a:bodyPr>
          <a:lstStyle/>
          <a:p>
            <a:r>
              <a:rPr lang="en-US" sz="900" dirty="0">
                <a:hlinkClick r:id="rId3" tooltip="https://clamorworld.com/8-foods-that-help-you-quit-smoking/"/>
              </a:rPr>
              <a:t>This Photo</a:t>
            </a:r>
            <a:r>
              <a:rPr lang="en-US" sz="900" dirty="0"/>
              <a:t> by Unknown Author is licensed under </a:t>
            </a:r>
            <a:r>
              <a:rPr lang="en-US" sz="900" dirty="0">
                <a:hlinkClick r:id="rId4" tooltip="https://creativecommons.org/licenses/by/3.0/"/>
              </a:rPr>
              <a:t>CC BY</a:t>
            </a:r>
            <a:endParaRPr lang="en-US" sz="900" dirty="0"/>
          </a:p>
        </p:txBody>
      </p:sp>
    </p:spTree>
    <p:extLst>
      <p:ext uri="{BB962C8B-B14F-4D97-AF65-F5344CB8AC3E}">
        <p14:creationId xmlns:p14="http://schemas.microsoft.com/office/powerpoint/2010/main" val="3058382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9CC44-D4FF-5B42-84E8-7AD3873B3293}"/>
              </a:ext>
            </a:extLst>
          </p:cNvPr>
          <p:cNvSpPr>
            <a:spLocks noGrp="1"/>
          </p:cNvSpPr>
          <p:nvPr>
            <p:ph type="title"/>
          </p:nvPr>
        </p:nvSpPr>
        <p:spPr>
          <a:xfrm>
            <a:off x="496529" y="0"/>
            <a:ext cx="10515600" cy="1325563"/>
          </a:xfrm>
        </p:spPr>
        <p:txBody>
          <a:bodyPr/>
          <a:lstStyle/>
          <a:p>
            <a:r>
              <a:rPr lang="en-US" dirty="0"/>
              <a:t>AGA 2022 Guideline </a:t>
            </a:r>
          </a:p>
        </p:txBody>
      </p:sp>
      <p:sp>
        <p:nvSpPr>
          <p:cNvPr id="3" name="Content Placeholder 2">
            <a:extLst>
              <a:ext uri="{FF2B5EF4-FFF2-40B4-BE49-F238E27FC236}">
                <a16:creationId xmlns:a16="http://schemas.microsoft.com/office/drawing/2014/main" id="{F22B4F18-2F37-4C45-AC41-75AD82735B64}"/>
              </a:ext>
            </a:extLst>
          </p:cNvPr>
          <p:cNvSpPr>
            <a:spLocks noGrp="1"/>
          </p:cNvSpPr>
          <p:nvPr>
            <p:ph idx="1"/>
          </p:nvPr>
        </p:nvSpPr>
        <p:spPr>
          <a:xfrm>
            <a:off x="496529" y="1253331"/>
            <a:ext cx="7200808" cy="4351338"/>
          </a:xfrm>
        </p:spPr>
        <p:txBody>
          <a:bodyPr>
            <a:noAutofit/>
          </a:bodyPr>
          <a:lstStyle/>
          <a:p>
            <a:pPr marL="342900" marR="0" lvl="0" indent="-342900">
              <a:spcBef>
                <a:spcPts val="0"/>
              </a:spcBef>
              <a:spcAft>
                <a:spcPts val="0"/>
              </a:spcAft>
              <a:buFont typeface="Symbol" pitchFamily="2" charset="2"/>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Typical symptoms(heartburn, regurgitation, non-cardiac chest pain) without alarm  </a:t>
            </a:r>
          </a:p>
          <a:p>
            <a:pPr marL="800100" lvl="1" indent="-342900">
              <a:spcBef>
                <a:spcPts val="0"/>
              </a:spcBef>
              <a:buFont typeface="Symbol" pitchFamily="2" charset="2"/>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How long should I treat? </a:t>
            </a:r>
          </a:p>
          <a:p>
            <a:pPr marL="1257300" lvl="2" indent="-342900">
              <a:spcBef>
                <a:spcPts val="0"/>
              </a:spcBef>
              <a:buFont typeface="Symbol" pitchFamily="2" charset="2"/>
              <a:buChar char=""/>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4-8 weeks without alarm symptoms should be tried on single-dose PPI. </a:t>
            </a:r>
          </a:p>
          <a:p>
            <a:pPr marL="800100" lvl="1" indent="-342900">
              <a:spcBef>
                <a:spcPts val="0"/>
              </a:spcBef>
              <a:buFont typeface="Symbol" pitchFamily="2" charset="2"/>
              <a:buChar char=""/>
            </a:pPr>
            <a:r>
              <a:rPr lang="en-US" sz="2000" dirty="0">
                <a:latin typeface="Times New Roman" panose="02020603050405020304" pitchFamily="18" charset="0"/>
                <a:ea typeface="Calibri" panose="020F0502020204030204" pitchFamily="34" charset="0"/>
                <a:cs typeface="Times New Roman" panose="02020603050405020304" pitchFamily="18" charset="0"/>
              </a:rPr>
              <a:t>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o improvement?</a:t>
            </a:r>
          </a:p>
          <a:p>
            <a:pPr marL="1257300" lvl="2" indent="-342900">
              <a:spcBef>
                <a:spcPts val="0"/>
              </a:spcBef>
              <a:buFont typeface="Symbol" pitchFamily="2" charset="2"/>
              <a:buChar char=""/>
            </a:pPr>
            <a:r>
              <a:rPr lang="en-US" sz="1600" dirty="0">
                <a:latin typeface="Times New Roman" panose="02020603050405020304" pitchFamily="18" charset="0"/>
                <a:ea typeface="Calibri" panose="020F0502020204030204" pitchFamily="34" charset="0"/>
                <a:cs typeface="Times New Roman" panose="02020603050405020304" pitchFamily="18" charset="0"/>
              </a:rPr>
              <a:t>Increase dose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to BID</a:t>
            </a:r>
          </a:p>
          <a:p>
            <a:pPr marL="800100" lvl="1" indent="-342900">
              <a:spcBef>
                <a:spcPts val="0"/>
              </a:spcBef>
              <a:buFont typeface="Symbol" pitchFamily="2" charset="2"/>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No improvement?</a:t>
            </a:r>
          </a:p>
          <a:p>
            <a:pPr marL="1257300" lvl="2" indent="-342900">
              <a:spcBef>
                <a:spcPts val="0"/>
              </a:spcBef>
              <a:buFont typeface="Symbol" pitchFamily="2" charset="2"/>
              <a:buChar char=""/>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Switch agents (HSRA) </a:t>
            </a:r>
          </a:p>
          <a:p>
            <a:pPr marL="800100" lvl="1" indent="-342900">
              <a:spcBef>
                <a:spcPts val="0"/>
              </a:spcBef>
              <a:buFont typeface="Symbol" pitchFamily="2" charset="2"/>
              <a:buChar char=""/>
            </a:pPr>
            <a:r>
              <a:rPr lang="en-US" sz="2000" dirty="0">
                <a:latin typeface="Times New Roman" panose="02020603050405020304" pitchFamily="18" charset="0"/>
                <a:ea typeface="Calibri" panose="020F0502020204030204" pitchFamily="34" charset="0"/>
                <a:cs typeface="Times New Roman" panose="02020603050405020304" pitchFamily="18" charset="0"/>
              </a:rPr>
              <a:t>Still no improvement, acid probably isn’t your problem.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800100" lvl="1" indent="-342900">
              <a:spcBef>
                <a:spcPts val="0"/>
              </a:spcBef>
              <a:buFont typeface="Symbol" pitchFamily="2" charset="2"/>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Patient improves, </a:t>
            </a:r>
          </a:p>
          <a:p>
            <a:pPr marL="1257300" lvl="2" indent="-342900">
              <a:spcBef>
                <a:spcPts val="0"/>
              </a:spcBef>
              <a:buFont typeface="Symbol" pitchFamily="2" charset="2"/>
              <a:buChar char=""/>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PPI tapered to lowest effective dose. </a:t>
            </a:r>
          </a:p>
          <a:p>
            <a:r>
              <a:rPr lang="en-US" sz="2000" dirty="0">
                <a:effectLst/>
                <a:latin typeface="Times New Roman" panose="02020603050405020304" pitchFamily="18" charset="0"/>
                <a:ea typeface="Calibri" panose="020F0502020204030204" pitchFamily="34" charset="0"/>
              </a:rPr>
              <a:t>Personalization of pharmacotherapy should be based on GERD phenotype. </a:t>
            </a:r>
          </a:p>
          <a:p>
            <a:pPr lvl="1"/>
            <a:r>
              <a:rPr lang="en-US" sz="2000" dirty="0">
                <a:effectLst/>
                <a:latin typeface="Times New Roman" panose="02020603050405020304" pitchFamily="18" charset="0"/>
                <a:ea typeface="Calibri" panose="020F0502020204030204" pitchFamily="34" charset="0"/>
              </a:rPr>
              <a:t>Alginate antacids for breakthrough symptoms, </a:t>
            </a:r>
          </a:p>
          <a:p>
            <a:pPr lvl="1"/>
            <a:r>
              <a:rPr lang="en-US" sz="2000" dirty="0">
                <a:latin typeface="Times New Roman" panose="02020603050405020304" pitchFamily="18" charset="0"/>
                <a:ea typeface="Calibri" panose="020F0502020204030204" pitchFamily="34" charset="0"/>
              </a:rPr>
              <a:t>N</a:t>
            </a:r>
            <a:r>
              <a:rPr lang="en-US" sz="2000" dirty="0">
                <a:effectLst/>
                <a:latin typeface="Times New Roman" panose="02020603050405020304" pitchFamily="18" charset="0"/>
                <a:ea typeface="Calibri" panose="020F0502020204030204" pitchFamily="34" charset="0"/>
              </a:rPr>
              <a:t>ighttime H2 receptor antagonist for nocturnal symptoms, </a:t>
            </a:r>
          </a:p>
          <a:p>
            <a:pPr lvl="1"/>
            <a:r>
              <a:rPr lang="en-US" sz="2000" dirty="0">
                <a:latin typeface="Times New Roman" panose="02020603050405020304" pitchFamily="18" charset="0"/>
                <a:ea typeface="Calibri" panose="020F0502020204030204" pitchFamily="34" charset="0"/>
              </a:rPr>
              <a:t>B</a:t>
            </a:r>
            <a:r>
              <a:rPr lang="en-US" sz="2000" dirty="0">
                <a:effectLst/>
                <a:latin typeface="Times New Roman" panose="02020603050405020304" pitchFamily="18" charset="0"/>
                <a:ea typeface="Calibri" panose="020F0502020204030204" pitchFamily="34" charset="0"/>
              </a:rPr>
              <a:t>aclofen for regurgitation or belch predominant symptoms, </a:t>
            </a:r>
          </a:p>
          <a:p>
            <a:pPr lvl="1"/>
            <a:r>
              <a:rPr lang="en-US" sz="2000" dirty="0">
                <a:latin typeface="Times New Roman" panose="02020603050405020304" pitchFamily="18" charset="0"/>
                <a:ea typeface="Calibri" panose="020F0502020204030204" pitchFamily="34" charset="0"/>
              </a:rPr>
              <a:t>P</a:t>
            </a:r>
            <a:r>
              <a:rPr lang="en-US" sz="2000" dirty="0">
                <a:effectLst/>
                <a:latin typeface="Times New Roman" panose="02020603050405020304" pitchFamily="18" charset="0"/>
                <a:ea typeface="Calibri" panose="020F0502020204030204" pitchFamily="34" charset="0"/>
              </a:rPr>
              <a:t>rokinetics for coexistent gastroparesis.</a:t>
            </a:r>
            <a:r>
              <a:rPr lang="en-US" sz="2000" dirty="0">
                <a:effectLst/>
              </a:rPr>
              <a:t> </a:t>
            </a:r>
            <a:endParaRPr lang="en-US" sz="2000" dirty="0"/>
          </a:p>
        </p:txBody>
      </p:sp>
      <p:sp>
        <p:nvSpPr>
          <p:cNvPr id="4" name="Slide Number Placeholder 3">
            <a:extLst>
              <a:ext uri="{FF2B5EF4-FFF2-40B4-BE49-F238E27FC236}">
                <a16:creationId xmlns:a16="http://schemas.microsoft.com/office/drawing/2014/main" id="{34CAE0C3-60CA-4F45-A587-9CADC897EEE4}"/>
              </a:ext>
            </a:extLst>
          </p:cNvPr>
          <p:cNvSpPr>
            <a:spLocks noGrp="1"/>
          </p:cNvSpPr>
          <p:nvPr>
            <p:ph type="sldNum" sz="quarter" idx="10"/>
          </p:nvPr>
        </p:nvSpPr>
        <p:spPr/>
        <p:txBody>
          <a:bodyPr/>
          <a:lstStyle/>
          <a:p>
            <a:fld id="{AC38F574-C4C0-48B1-B81D-85833E98F04F}" type="slidenum">
              <a:rPr lang="en-US" smtClean="0"/>
              <a:pPr/>
              <a:t>14</a:t>
            </a:fld>
            <a:endParaRPr lang="en-US" dirty="0"/>
          </a:p>
        </p:txBody>
      </p:sp>
      <p:sp>
        <p:nvSpPr>
          <p:cNvPr id="5" name="AutoShape 2" descr="Pepto-Bismol Commercial 1988 - YouTube">
            <a:extLst>
              <a:ext uri="{FF2B5EF4-FFF2-40B4-BE49-F238E27FC236}">
                <a16:creationId xmlns:a16="http://schemas.microsoft.com/office/drawing/2014/main" id="{8D12A75B-0CD3-1847-803F-A46F4EC8C09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ECC57078-26D2-314D-985C-A87AD4AB3A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9272" y="1953816"/>
            <a:ext cx="3929380" cy="3022600"/>
          </a:xfrm>
          <a:prstGeom prst="rect">
            <a:avLst/>
          </a:prstGeom>
        </p:spPr>
      </p:pic>
    </p:spTree>
    <p:extLst>
      <p:ext uri="{BB962C8B-B14F-4D97-AF65-F5344CB8AC3E}">
        <p14:creationId xmlns:p14="http://schemas.microsoft.com/office/powerpoint/2010/main" val="640195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9F12C-0CCE-B841-8CD7-C61364AA6EE7}"/>
              </a:ext>
            </a:extLst>
          </p:cNvPr>
          <p:cNvSpPr>
            <a:spLocks noGrp="1"/>
          </p:cNvSpPr>
          <p:nvPr>
            <p:ph type="title"/>
          </p:nvPr>
        </p:nvSpPr>
        <p:spPr/>
        <p:txBody>
          <a:bodyPr/>
          <a:lstStyle/>
          <a:p>
            <a:r>
              <a:rPr lang="en-US" dirty="0"/>
              <a:t>PPI- is chronic every ok</a:t>
            </a:r>
          </a:p>
        </p:txBody>
      </p:sp>
      <p:sp>
        <p:nvSpPr>
          <p:cNvPr id="3" name="Content Placeholder 2">
            <a:extLst>
              <a:ext uri="{FF2B5EF4-FFF2-40B4-BE49-F238E27FC236}">
                <a16:creationId xmlns:a16="http://schemas.microsoft.com/office/drawing/2014/main" id="{8442770E-518E-0B4B-84AF-01B1D987474D}"/>
              </a:ext>
            </a:extLst>
          </p:cNvPr>
          <p:cNvSpPr>
            <a:spLocks noGrp="1"/>
          </p:cNvSpPr>
          <p:nvPr>
            <p:ph idx="1"/>
          </p:nvPr>
        </p:nvSpPr>
        <p:spPr>
          <a:xfrm>
            <a:off x="838200" y="1825625"/>
            <a:ext cx="6627125" cy="4351338"/>
          </a:xfrm>
        </p:spPr>
        <p:txBody>
          <a:bodyPr/>
          <a:lstStyle/>
          <a:p>
            <a:r>
              <a:rPr lang="en-US" dirty="0"/>
              <a:t>AGA guidelines</a:t>
            </a:r>
          </a:p>
          <a:p>
            <a:pPr lvl="1"/>
            <a:r>
              <a:rPr lang="en-US" dirty="0"/>
              <a:t>Erosive Esophagitis</a:t>
            </a:r>
          </a:p>
          <a:p>
            <a:pPr lvl="1"/>
            <a:r>
              <a:rPr lang="en-US" dirty="0"/>
              <a:t>Barrett's esophagus </a:t>
            </a:r>
          </a:p>
          <a:p>
            <a:pPr lvl="1"/>
            <a:r>
              <a:rPr lang="en-US" dirty="0"/>
              <a:t>Chronic NSAIDS</a:t>
            </a:r>
          </a:p>
          <a:p>
            <a:pPr lvl="1"/>
            <a:r>
              <a:rPr lang="en-US" dirty="0"/>
              <a:t>Persistent symptoms control</a:t>
            </a:r>
          </a:p>
          <a:p>
            <a:r>
              <a:rPr lang="en-US" dirty="0"/>
              <a:t>After 12 months on PPI’s is there another cause we can reverse?</a:t>
            </a:r>
          </a:p>
          <a:p>
            <a:pPr lvl="1"/>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patients on PPIs for &gt;12 months in unproven GERD, reevaluation of dosing should be done, and consideration of endoscopy or wireless reflex monitor off PPI therapy to confirm diagnosis.”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dirty="0"/>
          </a:p>
        </p:txBody>
      </p:sp>
      <p:sp>
        <p:nvSpPr>
          <p:cNvPr id="4" name="Slide Number Placeholder 3">
            <a:extLst>
              <a:ext uri="{FF2B5EF4-FFF2-40B4-BE49-F238E27FC236}">
                <a16:creationId xmlns:a16="http://schemas.microsoft.com/office/drawing/2014/main" id="{A30EE316-4AB4-1648-A974-480D21086129}"/>
              </a:ext>
            </a:extLst>
          </p:cNvPr>
          <p:cNvSpPr>
            <a:spLocks noGrp="1"/>
          </p:cNvSpPr>
          <p:nvPr>
            <p:ph type="sldNum" sz="quarter" idx="10"/>
          </p:nvPr>
        </p:nvSpPr>
        <p:spPr/>
        <p:txBody>
          <a:bodyPr/>
          <a:lstStyle/>
          <a:p>
            <a:fld id="{AC38F574-C4C0-48B1-B81D-85833E98F04F}" type="slidenum">
              <a:rPr lang="en-US" smtClean="0"/>
              <a:pPr/>
              <a:t>15</a:t>
            </a:fld>
            <a:endParaRPr lang="en-US" dirty="0"/>
          </a:p>
        </p:txBody>
      </p:sp>
      <p:pic>
        <p:nvPicPr>
          <p:cNvPr id="6" name="Picture 5" descr="A person with a beard and a hood&#10;&#10;Description automatically generated">
            <a:extLst>
              <a:ext uri="{FF2B5EF4-FFF2-40B4-BE49-F238E27FC236}">
                <a16:creationId xmlns:a16="http://schemas.microsoft.com/office/drawing/2014/main" id="{8C13B1BA-48D4-2945-A1F2-1125098BD23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121384" y="1501253"/>
            <a:ext cx="3597310" cy="4496937"/>
          </a:xfrm>
          <a:prstGeom prst="rect">
            <a:avLst/>
          </a:prstGeom>
        </p:spPr>
      </p:pic>
    </p:spTree>
    <p:extLst>
      <p:ext uri="{BB962C8B-B14F-4D97-AF65-F5344CB8AC3E}">
        <p14:creationId xmlns:p14="http://schemas.microsoft.com/office/powerpoint/2010/main" val="3579500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0AD0C-5997-A849-8E4D-51C6B541C101}"/>
              </a:ext>
            </a:extLst>
          </p:cNvPr>
          <p:cNvSpPr>
            <a:spLocks noGrp="1"/>
          </p:cNvSpPr>
          <p:nvPr>
            <p:ph type="title"/>
          </p:nvPr>
        </p:nvSpPr>
        <p:spPr>
          <a:xfrm>
            <a:off x="496529" y="170169"/>
            <a:ext cx="10515600" cy="1325563"/>
          </a:xfrm>
        </p:spPr>
        <p:txBody>
          <a:bodyPr anchor="ctr">
            <a:normAutofit/>
          </a:bodyPr>
          <a:lstStyle/>
          <a:p>
            <a:r>
              <a:rPr lang="en-US" dirty="0"/>
              <a:t>What about the PPI side effects?</a:t>
            </a:r>
          </a:p>
        </p:txBody>
      </p:sp>
      <p:sp>
        <p:nvSpPr>
          <p:cNvPr id="3" name="Content Placeholder 2">
            <a:extLst>
              <a:ext uri="{FF2B5EF4-FFF2-40B4-BE49-F238E27FC236}">
                <a16:creationId xmlns:a16="http://schemas.microsoft.com/office/drawing/2014/main" id="{BC2A6418-94CE-504F-B32E-DF1E4EAF26C4}"/>
              </a:ext>
            </a:extLst>
          </p:cNvPr>
          <p:cNvSpPr>
            <a:spLocks noGrp="1"/>
          </p:cNvSpPr>
          <p:nvPr>
            <p:ph sz="half" idx="1"/>
          </p:nvPr>
        </p:nvSpPr>
        <p:spPr>
          <a:xfrm>
            <a:off x="469711" y="1555845"/>
            <a:ext cx="5550089" cy="4621118"/>
          </a:xfrm>
        </p:spPr>
        <p:txBody>
          <a:bodyPr>
            <a:normAutofit/>
          </a:bodyPr>
          <a:lstStyle/>
          <a:p>
            <a:r>
              <a:rPr lang="en-US" sz="2000" dirty="0"/>
              <a:t>Associated vs Caused </a:t>
            </a:r>
          </a:p>
          <a:p>
            <a:r>
              <a:rPr lang="en-US" sz="2000" dirty="0"/>
              <a:t>Superior to so many other antisecretory meds</a:t>
            </a:r>
          </a:p>
          <a:p>
            <a:pPr lvl="1"/>
            <a:r>
              <a:rPr lang="en-US" sz="2000" dirty="0"/>
              <a:t>Esophagitis (80% vs 49% H2RA)</a:t>
            </a:r>
          </a:p>
          <a:p>
            <a:pPr lvl="1"/>
            <a:r>
              <a:rPr lang="en-US" sz="2000" dirty="0"/>
              <a:t>Esophageal stricture (46% vs 30%)</a:t>
            </a:r>
          </a:p>
          <a:p>
            <a:r>
              <a:rPr lang="en-US" sz="2000" dirty="0"/>
              <a:t>What have the RCT’s shown</a:t>
            </a:r>
          </a:p>
          <a:p>
            <a:pPr lvl="1"/>
            <a:r>
              <a:rPr lang="en-US" sz="2000" dirty="0"/>
              <a:t>Cardiac disease n=18k no difference </a:t>
            </a:r>
          </a:p>
          <a:p>
            <a:pPr lvl="1"/>
            <a:r>
              <a:rPr lang="en-US" sz="2000" dirty="0"/>
              <a:t>Pneumonia 2,500= no effect. </a:t>
            </a:r>
          </a:p>
          <a:p>
            <a:pPr lvl="1"/>
            <a:r>
              <a:rPr lang="en-US" sz="2000" dirty="0" err="1"/>
              <a:t>AsPECT</a:t>
            </a:r>
            <a:r>
              <a:rPr lang="en-US" sz="2000" dirty="0"/>
              <a:t>- large RCT showed no difference in all cause mortality </a:t>
            </a:r>
          </a:p>
          <a:p>
            <a:r>
              <a:rPr lang="en-US" sz="2000" dirty="0"/>
              <a:t>Guidelines recommend not treating to presumed possible effects  </a:t>
            </a:r>
          </a:p>
          <a:p>
            <a:pPr marL="0" indent="0">
              <a:buNone/>
            </a:pPr>
            <a:endParaRPr lang="en-US" sz="1500" dirty="0"/>
          </a:p>
        </p:txBody>
      </p:sp>
      <p:pic>
        <p:nvPicPr>
          <p:cNvPr id="6" name="Picture 5" descr="A pile of pills and tablets&#10;&#10;Description automatically generated">
            <a:extLst>
              <a:ext uri="{FF2B5EF4-FFF2-40B4-BE49-F238E27FC236}">
                <a16:creationId xmlns:a16="http://schemas.microsoft.com/office/drawing/2014/main" id="{E4D178A4-22F5-8745-A1E5-4D1E8401CD6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540689" y="1825625"/>
            <a:ext cx="5181600" cy="3458718"/>
          </a:xfrm>
          <a:prstGeom prst="rect">
            <a:avLst/>
          </a:prstGeom>
          <a:noFill/>
        </p:spPr>
      </p:pic>
      <p:sp>
        <p:nvSpPr>
          <p:cNvPr id="4" name="Slide Number Placeholder 3">
            <a:extLst>
              <a:ext uri="{FF2B5EF4-FFF2-40B4-BE49-F238E27FC236}">
                <a16:creationId xmlns:a16="http://schemas.microsoft.com/office/drawing/2014/main" id="{549624DC-DF53-8D4D-8592-E31C8FB34E62}"/>
              </a:ext>
            </a:extLst>
          </p:cNvPr>
          <p:cNvSpPr>
            <a:spLocks noGrp="1"/>
          </p:cNvSpPr>
          <p:nvPr>
            <p:ph type="sldNum" sz="quarter" idx="10"/>
          </p:nvPr>
        </p:nvSpPr>
        <p:spPr>
          <a:xfrm>
            <a:off x="294968" y="6278256"/>
            <a:ext cx="403122" cy="409575"/>
          </a:xfrm>
        </p:spPr>
        <p:txBody>
          <a:bodyPr anchor="ctr">
            <a:normAutofit/>
          </a:bodyPr>
          <a:lstStyle/>
          <a:p>
            <a:pPr>
              <a:spcAft>
                <a:spcPts val="600"/>
              </a:spcAft>
            </a:pPr>
            <a:fld id="{AC38F574-C4C0-48B1-B81D-85833E98F04F}" type="slidenum">
              <a:rPr lang="en-US" smtClean="0"/>
              <a:pPr>
                <a:spcAft>
                  <a:spcPts val="600"/>
                </a:spcAft>
              </a:pPr>
              <a:t>16</a:t>
            </a:fld>
            <a:endParaRPr lang="en-US"/>
          </a:p>
        </p:txBody>
      </p:sp>
      <p:sp>
        <p:nvSpPr>
          <p:cNvPr id="7" name="TextBox 6">
            <a:extLst>
              <a:ext uri="{FF2B5EF4-FFF2-40B4-BE49-F238E27FC236}">
                <a16:creationId xmlns:a16="http://schemas.microsoft.com/office/drawing/2014/main" id="{C824CD21-DB78-504F-8851-90A8A57A05E9}"/>
              </a:ext>
            </a:extLst>
          </p:cNvPr>
          <p:cNvSpPr txBox="1"/>
          <p:nvPr/>
        </p:nvSpPr>
        <p:spPr>
          <a:xfrm>
            <a:off x="8937754" y="5530598"/>
            <a:ext cx="241604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foto.wuestenigel.com/lots-of-colorful-and-different-shapes-of-pills-pills-and-capsules-on-white-background/">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2380899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76CE-F096-694D-AF20-BC992C877E82}"/>
              </a:ext>
            </a:extLst>
          </p:cNvPr>
          <p:cNvSpPr>
            <a:spLocks noGrp="1"/>
          </p:cNvSpPr>
          <p:nvPr>
            <p:ph type="title"/>
          </p:nvPr>
        </p:nvSpPr>
        <p:spPr/>
        <p:txBody>
          <a:bodyPr/>
          <a:lstStyle/>
          <a:p>
            <a:r>
              <a:rPr lang="en-US" dirty="0"/>
              <a:t>PPI- how they work to understand when they don’t work. </a:t>
            </a:r>
          </a:p>
        </p:txBody>
      </p:sp>
      <p:sp>
        <p:nvSpPr>
          <p:cNvPr id="3" name="Content Placeholder 2">
            <a:extLst>
              <a:ext uri="{FF2B5EF4-FFF2-40B4-BE49-F238E27FC236}">
                <a16:creationId xmlns:a16="http://schemas.microsoft.com/office/drawing/2014/main" id="{875FA2C6-D7EF-0C43-96C2-52E4DA6C26C7}"/>
              </a:ext>
            </a:extLst>
          </p:cNvPr>
          <p:cNvSpPr>
            <a:spLocks noGrp="1"/>
          </p:cNvSpPr>
          <p:nvPr>
            <p:ph idx="1"/>
          </p:nvPr>
        </p:nvSpPr>
        <p:spPr>
          <a:xfrm>
            <a:off x="838200" y="1825625"/>
            <a:ext cx="5536734" cy="4351338"/>
          </a:xfrm>
        </p:spPr>
        <p:txBody>
          <a:bodyPr>
            <a:normAutofit/>
          </a:bodyPr>
          <a:lstStyle/>
          <a:p>
            <a:r>
              <a:rPr lang="en-US" dirty="0"/>
              <a:t>How important is the fasting to prodrug activation</a:t>
            </a:r>
          </a:p>
          <a:p>
            <a:r>
              <a:rPr lang="en-US" dirty="0"/>
              <a:t>BID?</a:t>
            </a:r>
          </a:p>
          <a:p>
            <a:r>
              <a:rPr lang="en-US" dirty="0"/>
              <a:t>Is your diagnosis correct? </a:t>
            </a:r>
          </a:p>
          <a:p>
            <a:pPr lvl="1"/>
            <a:r>
              <a:rPr lang="en-US" dirty="0"/>
              <a:t>If acid isn’t your problem then acid suppression is not going to be your solutions </a:t>
            </a:r>
          </a:p>
          <a:p>
            <a:pPr marL="0" indent="0">
              <a:buNone/>
            </a:pPr>
            <a:endParaRPr lang="en-US" dirty="0"/>
          </a:p>
        </p:txBody>
      </p:sp>
      <p:sp>
        <p:nvSpPr>
          <p:cNvPr id="4" name="Slide Number Placeholder 3">
            <a:extLst>
              <a:ext uri="{FF2B5EF4-FFF2-40B4-BE49-F238E27FC236}">
                <a16:creationId xmlns:a16="http://schemas.microsoft.com/office/drawing/2014/main" id="{75ABAFB8-FEA6-0844-A2FE-65FDB7CBEBF2}"/>
              </a:ext>
            </a:extLst>
          </p:cNvPr>
          <p:cNvSpPr>
            <a:spLocks noGrp="1"/>
          </p:cNvSpPr>
          <p:nvPr>
            <p:ph type="sldNum" sz="quarter" idx="10"/>
          </p:nvPr>
        </p:nvSpPr>
        <p:spPr/>
        <p:txBody>
          <a:bodyPr/>
          <a:lstStyle/>
          <a:p>
            <a:fld id="{AC38F574-C4C0-48B1-B81D-85833E98F04F}" type="slidenum">
              <a:rPr lang="en-US" smtClean="0"/>
              <a:pPr/>
              <a:t>17</a:t>
            </a:fld>
            <a:endParaRPr lang="en-US" dirty="0"/>
          </a:p>
        </p:txBody>
      </p:sp>
      <p:pic>
        <p:nvPicPr>
          <p:cNvPr id="15" name="Picture 14" descr="A red dice with white letters&#10;&#10;Description automatically generated">
            <a:extLst>
              <a:ext uri="{FF2B5EF4-FFF2-40B4-BE49-F238E27FC236}">
                <a16:creationId xmlns:a16="http://schemas.microsoft.com/office/drawing/2014/main" id="{8D927047-BF01-B648-972D-E77FC77BAF0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51093" y="1825625"/>
            <a:ext cx="5536734" cy="3429000"/>
          </a:xfrm>
          <a:prstGeom prst="rect">
            <a:avLst/>
          </a:prstGeom>
        </p:spPr>
      </p:pic>
      <p:sp>
        <p:nvSpPr>
          <p:cNvPr id="16" name="TextBox 15">
            <a:extLst>
              <a:ext uri="{FF2B5EF4-FFF2-40B4-BE49-F238E27FC236}">
                <a16:creationId xmlns:a16="http://schemas.microsoft.com/office/drawing/2014/main" id="{4B5C998B-B970-D146-8F6E-6A5B326C394A}"/>
              </a:ext>
            </a:extLst>
          </p:cNvPr>
          <p:cNvSpPr txBox="1"/>
          <p:nvPr/>
        </p:nvSpPr>
        <p:spPr>
          <a:xfrm>
            <a:off x="9362365" y="5370041"/>
            <a:ext cx="2925462" cy="369332"/>
          </a:xfrm>
          <a:prstGeom prst="rect">
            <a:avLst/>
          </a:prstGeom>
          <a:noFill/>
        </p:spPr>
        <p:txBody>
          <a:bodyPr wrap="square" rtlCol="0">
            <a:spAutoFit/>
          </a:bodyPr>
          <a:lstStyle/>
          <a:p>
            <a:r>
              <a:rPr lang="en-US" sz="900">
                <a:hlinkClick r:id="rId3" tooltip="https://leadershipfreak.wordpress.com/2012/07/02/successful-failure/"/>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1522853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EC4E5-48F1-9E4A-92DA-6AFCB8D81F7F}"/>
              </a:ext>
            </a:extLst>
          </p:cNvPr>
          <p:cNvSpPr>
            <a:spLocks noGrp="1"/>
          </p:cNvSpPr>
          <p:nvPr>
            <p:ph type="title"/>
          </p:nvPr>
        </p:nvSpPr>
        <p:spPr/>
        <p:txBody>
          <a:bodyPr/>
          <a:lstStyle/>
          <a:p>
            <a:r>
              <a:rPr lang="en-US" dirty="0"/>
              <a:t>PPI Reduction Strategies </a:t>
            </a:r>
          </a:p>
        </p:txBody>
      </p:sp>
      <p:sp>
        <p:nvSpPr>
          <p:cNvPr id="3" name="Content Placeholder 2">
            <a:extLst>
              <a:ext uri="{FF2B5EF4-FFF2-40B4-BE49-F238E27FC236}">
                <a16:creationId xmlns:a16="http://schemas.microsoft.com/office/drawing/2014/main" id="{388871DF-E2A2-9248-8756-F9AA2BE5E3F2}"/>
              </a:ext>
            </a:extLst>
          </p:cNvPr>
          <p:cNvSpPr>
            <a:spLocks noGrp="1"/>
          </p:cNvSpPr>
          <p:nvPr>
            <p:ph idx="1"/>
          </p:nvPr>
        </p:nvSpPr>
        <p:spPr>
          <a:xfrm>
            <a:off x="450376" y="1446663"/>
            <a:ext cx="5786630" cy="4730300"/>
          </a:xfrm>
        </p:spPr>
        <p:txBody>
          <a:bodyPr>
            <a:normAutofit fontScale="92500" lnSpcReduction="20000"/>
          </a:bodyPr>
          <a:lstStyle/>
          <a:p>
            <a:r>
              <a:rPr lang="en-US" dirty="0"/>
              <a:t>PPI ingested</a:t>
            </a:r>
          </a:p>
          <a:p>
            <a:pPr lvl="1"/>
            <a:r>
              <a:rPr lang="en-US" dirty="0"/>
              <a:t>Decreased acid, </a:t>
            </a:r>
          </a:p>
          <a:p>
            <a:pPr lvl="1"/>
            <a:r>
              <a:rPr lang="en-US" dirty="0"/>
              <a:t>Increase gastrin, </a:t>
            </a:r>
          </a:p>
          <a:p>
            <a:pPr lvl="1"/>
            <a:r>
              <a:rPr lang="en-US" dirty="0"/>
              <a:t>Hypertrophy enterochromaffin, </a:t>
            </a:r>
          </a:p>
          <a:p>
            <a:pPr lvl="1"/>
            <a:r>
              <a:rPr lang="en-US" dirty="0"/>
              <a:t>PPI stops =dramatic acid increase.</a:t>
            </a:r>
          </a:p>
          <a:p>
            <a:pPr lvl="1"/>
            <a:endParaRPr lang="en-US" dirty="0"/>
          </a:p>
          <a:p>
            <a:r>
              <a:rPr lang="en-US" dirty="0"/>
              <a:t>On Demand vs placebo. </a:t>
            </a:r>
          </a:p>
          <a:p>
            <a:pPr lvl="1"/>
            <a:r>
              <a:rPr lang="en-US" dirty="0"/>
              <a:t>83% vs 56% Placebo symptom control at 6 months </a:t>
            </a:r>
          </a:p>
          <a:p>
            <a:r>
              <a:rPr lang="en-US" dirty="0"/>
              <a:t>50% reduction in dose/ week to lowest tolerated dose.</a:t>
            </a:r>
          </a:p>
          <a:p>
            <a:pPr lvl="1"/>
            <a:r>
              <a:rPr lang="en-US" dirty="0"/>
              <a:t>6 months 44% decreased or and discontinued</a:t>
            </a:r>
          </a:p>
          <a:p>
            <a:r>
              <a:rPr lang="en-US" dirty="0"/>
              <a:t>79% able to reduce dose with concomitate used of H2 blocker </a:t>
            </a:r>
          </a:p>
          <a:p>
            <a:endParaRPr lang="en-US" dirty="0"/>
          </a:p>
        </p:txBody>
      </p:sp>
      <p:sp>
        <p:nvSpPr>
          <p:cNvPr id="4" name="Slide Number Placeholder 3">
            <a:extLst>
              <a:ext uri="{FF2B5EF4-FFF2-40B4-BE49-F238E27FC236}">
                <a16:creationId xmlns:a16="http://schemas.microsoft.com/office/drawing/2014/main" id="{9ACD7CDD-A1DC-EA4A-90A8-1F7CFBC5BA96}"/>
              </a:ext>
            </a:extLst>
          </p:cNvPr>
          <p:cNvSpPr>
            <a:spLocks noGrp="1"/>
          </p:cNvSpPr>
          <p:nvPr>
            <p:ph type="sldNum" sz="quarter" idx="10"/>
          </p:nvPr>
        </p:nvSpPr>
        <p:spPr/>
        <p:txBody>
          <a:bodyPr/>
          <a:lstStyle/>
          <a:p>
            <a:fld id="{AC38F574-C4C0-48B1-B81D-85833E98F04F}" type="slidenum">
              <a:rPr lang="en-US" smtClean="0"/>
              <a:pPr/>
              <a:t>18</a:t>
            </a:fld>
            <a:endParaRPr lang="en-US" dirty="0"/>
          </a:p>
        </p:txBody>
      </p:sp>
      <p:pic>
        <p:nvPicPr>
          <p:cNvPr id="10" name="Picture 9" descr="A graph showing the results of a treatment&#10;&#10;Description automatically generated with medium confidence">
            <a:extLst>
              <a:ext uri="{FF2B5EF4-FFF2-40B4-BE49-F238E27FC236}">
                <a16:creationId xmlns:a16="http://schemas.microsoft.com/office/drawing/2014/main" id="{7D8250F7-0AF4-4D4E-BB9C-D034CCF504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5370" y="1690688"/>
            <a:ext cx="5786630" cy="3604643"/>
          </a:xfrm>
          <a:prstGeom prst="rect">
            <a:avLst/>
          </a:prstGeom>
        </p:spPr>
      </p:pic>
    </p:spTree>
    <p:extLst>
      <p:ext uri="{BB962C8B-B14F-4D97-AF65-F5344CB8AC3E}">
        <p14:creationId xmlns:p14="http://schemas.microsoft.com/office/powerpoint/2010/main" val="2985092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1468F-9423-B847-A97B-2E71CB4EDB80}"/>
              </a:ext>
            </a:extLst>
          </p:cNvPr>
          <p:cNvSpPr>
            <a:spLocks noGrp="1"/>
          </p:cNvSpPr>
          <p:nvPr>
            <p:ph type="title"/>
          </p:nvPr>
        </p:nvSpPr>
        <p:spPr>
          <a:xfrm>
            <a:off x="196755" y="18255"/>
            <a:ext cx="10515600" cy="1325563"/>
          </a:xfrm>
        </p:spPr>
        <p:txBody>
          <a:bodyPr>
            <a:normAutofit/>
          </a:bodyPr>
          <a:lstStyle/>
          <a:p>
            <a:r>
              <a:rPr lang="en-US" sz="3200" dirty="0"/>
              <a:t>New Kid on the Block Approved Nov 1, 2023!!!</a:t>
            </a:r>
          </a:p>
        </p:txBody>
      </p:sp>
      <p:sp>
        <p:nvSpPr>
          <p:cNvPr id="3" name="Content Placeholder 2">
            <a:extLst>
              <a:ext uri="{FF2B5EF4-FFF2-40B4-BE49-F238E27FC236}">
                <a16:creationId xmlns:a16="http://schemas.microsoft.com/office/drawing/2014/main" id="{DDD98B9F-0A18-0C42-9993-F5514CAE4517}"/>
              </a:ext>
            </a:extLst>
          </p:cNvPr>
          <p:cNvSpPr>
            <a:spLocks noGrp="1"/>
          </p:cNvSpPr>
          <p:nvPr>
            <p:ph idx="1"/>
          </p:nvPr>
        </p:nvSpPr>
        <p:spPr>
          <a:xfrm>
            <a:off x="196755" y="1201004"/>
            <a:ext cx="7186684" cy="4975960"/>
          </a:xfrm>
        </p:spPr>
        <p:txBody>
          <a:bodyPr>
            <a:normAutofit fontScale="85000" lnSpcReduction="20000"/>
          </a:bodyPr>
          <a:lstStyle/>
          <a:p>
            <a:r>
              <a:rPr lang="en-US" dirty="0"/>
              <a:t>Vonoprazan – </a:t>
            </a:r>
          </a:p>
          <a:p>
            <a:pPr lvl="1"/>
            <a:r>
              <a:rPr lang="en-US" dirty="0"/>
              <a:t>Potassium competitive acid blocker</a:t>
            </a:r>
          </a:p>
          <a:p>
            <a:pPr lvl="1"/>
            <a:r>
              <a:rPr lang="en-US" dirty="0"/>
              <a:t>Able to keep more even acid suppression</a:t>
            </a:r>
          </a:p>
          <a:p>
            <a:pPr lvl="1"/>
            <a:r>
              <a:rPr lang="en-US" dirty="0"/>
              <a:t>Wider </a:t>
            </a:r>
            <a:r>
              <a:rPr lang="en-US" dirty="0" err="1"/>
              <a:t>ph</a:t>
            </a:r>
            <a:r>
              <a:rPr lang="en-US" dirty="0"/>
              <a:t> activation of prodrug so able to keep more even acid suppression</a:t>
            </a:r>
          </a:p>
          <a:p>
            <a:r>
              <a:rPr lang="en-US" dirty="0"/>
              <a:t>10 year track record in Japan, Korea, and Russia</a:t>
            </a:r>
          </a:p>
          <a:p>
            <a:r>
              <a:rPr lang="en-US" dirty="0"/>
              <a:t>Superiority to PPI in healing or </a:t>
            </a:r>
          </a:p>
          <a:p>
            <a:r>
              <a:rPr lang="en-US" dirty="0"/>
              <a:t>Severe esophagitis (97% vs 93%)</a:t>
            </a:r>
          </a:p>
          <a:p>
            <a:r>
              <a:rPr lang="en-US" dirty="0"/>
              <a:t>Peptic Ulcer Treatment (95% vs 78%)</a:t>
            </a:r>
          </a:p>
          <a:p>
            <a:r>
              <a:rPr lang="en-US" dirty="0"/>
              <a:t>H pylori eradication (95.8% vs 69.6%)</a:t>
            </a:r>
          </a:p>
          <a:p>
            <a:r>
              <a:rPr lang="en-US" dirty="0"/>
              <a:t>Gastric and duodenal ulcer therapy (92% vs 75.9%)</a:t>
            </a:r>
          </a:p>
          <a:p>
            <a:r>
              <a:rPr lang="en-US" dirty="0"/>
              <a:t>Less side effects then PPI (32% vs 40% most SE GI related, nausea and diarrhea)</a:t>
            </a:r>
          </a:p>
        </p:txBody>
      </p:sp>
      <p:sp>
        <p:nvSpPr>
          <p:cNvPr id="4" name="Slide Number Placeholder 3">
            <a:extLst>
              <a:ext uri="{FF2B5EF4-FFF2-40B4-BE49-F238E27FC236}">
                <a16:creationId xmlns:a16="http://schemas.microsoft.com/office/drawing/2014/main" id="{23863173-E9A5-0C4F-9443-ED2FCD50C49E}"/>
              </a:ext>
            </a:extLst>
          </p:cNvPr>
          <p:cNvSpPr>
            <a:spLocks noGrp="1"/>
          </p:cNvSpPr>
          <p:nvPr>
            <p:ph type="sldNum" sz="quarter" idx="10"/>
          </p:nvPr>
        </p:nvSpPr>
        <p:spPr/>
        <p:txBody>
          <a:bodyPr/>
          <a:lstStyle/>
          <a:p>
            <a:fld id="{AC38F574-C4C0-48B1-B81D-85833E98F04F}" type="slidenum">
              <a:rPr lang="en-US" smtClean="0"/>
              <a:pPr/>
              <a:t>19</a:t>
            </a:fld>
            <a:endParaRPr lang="en-US" dirty="0"/>
          </a:p>
        </p:txBody>
      </p:sp>
      <p:pic>
        <p:nvPicPr>
          <p:cNvPr id="6" name="Picture 5" descr="A group of men in white outfits on a stage&#10;&#10;Description automatically generated">
            <a:extLst>
              <a:ext uri="{FF2B5EF4-FFF2-40B4-BE49-F238E27FC236}">
                <a16:creationId xmlns:a16="http://schemas.microsoft.com/office/drawing/2014/main" id="{53B60B1C-5F14-7F4D-A201-2B25DDE4474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803676" y="1966225"/>
            <a:ext cx="4388324" cy="2925549"/>
          </a:xfrm>
          <a:prstGeom prst="rect">
            <a:avLst/>
          </a:prstGeom>
        </p:spPr>
      </p:pic>
      <p:sp>
        <p:nvSpPr>
          <p:cNvPr id="7" name="TextBox 6">
            <a:extLst>
              <a:ext uri="{FF2B5EF4-FFF2-40B4-BE49-F238E27FC236}">
                <a16:creationId xmlns:a16="http://schemas.microsoft.com/office/drawing/2014/main" id="{EEA9F5E6-E39C-C742-AEB2-366B62C346C2}"/>
              </a:ext>
            </a:extLst>
          </p:cNvPr>
          <p:cNvSpPr txBox="1"/>
          <p:nvPr/>
        </p:nvSpPr>
        <p:spPr>
          <a:xfrm>
            <a:off x="8181832" y="4989671"/>
            <a:ext cx="4010167" cy="230832"/>
          </a:xfrm>
          <a:prstGeom prst="rect">
            <a:avLst/>
          </a:prstGeom>
          <a:noFill/>
        </p:spPr>
        <p:txBody>
          <a:bodyPr wrap="square" rtlCol="0">
            <a:spAutoFit/>
          </a:bodyPr>
          <a:lstStyle/>
          <a:p>
            <a:r>
              <a:rPr lang="en-US" sz="900">
                <a:hlinkClick r:id="rId3" tooltip="https://nkotb.blog/about/"/>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3980992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7830" y="365125"/>
            <a:ext cx="10755970" cy="1325563"/>
          </a:xfrm>
        </p:spPr>
        <p:txBody>
          <a:bodyPr>
            <a:noAutofit/>
          </a:bodyPr>
          <a:lstStyle/>
          <a:p>
            <a:r>
              <a:rPr lang="en-US" dirty="0"/>
              <a:t>Disclosure Statement</a:t>
            </a:r>
          </a:p>
        </p:txBody>
      </p:sp>
      <p:sp>
        <p:nvSpPr>
          <p:cNvPr id="6" name="Content Placeholder 5">
            <a:extLst>
              <a:ext uri="{FF2B5EF4-FFF2-40B4-BE49-F238E27FC236}">
                <a16:creationId xmlns:a16="http://schemas.microsoft.com/office/drawing/2014/main" id="{76F44F9A-09A9-49D7-BDD9-9847361F330D}"/>
              </a:ext>
            </a:extLst>
          </p:cNvPr>
          <p:cNvSpPr>
            <a:spLocks noGrp="1"/>
          </p:cNvSpPr>
          <p:nvPr>
            <p:ph idx="1"/>
          </p:nvPr>
        </p:nvSpPr>
        <p:spPr>
          <a:xfrm>
            <a:off x="718015" y="1462102"/>
            <a:ext cx="10515600" cy="4893647"/>
          </a:xfrm>
          <a:prstGeom prst="rect">
            <a:avLst/>
          </a:prstGeom>
        </p:spPr>
        <p:txBody>
          <a:bodyPr wrap="square">
            <a:spAutoFit/>
          </a:bodyPr>
          <a:lstStyle/>
          <a:p>
            <a:pPr marL="0" indent="0" defTabSz="1632775">
              <a:lnSpc>
                <a:spcPct val="100000"/>
              </a:lnSpc>
              <a:spcBef>
                <a:spcPts val="0"/>
              </a:spcBef>
              <a:buNone/>
            </a:pPr>
            <a:r>
              <a:rPr lang="en-US" sz="2600" dirty="0"/>
              <a:t>It is the policy of the AAFP that all individuals in a position to control CME content disclose any relationships with ineligible companies upon nomination/invitation of participation. Disclosure documents are reviewed for potential relevant financial relationships. If relevant financial relationships are identified, mitigation strategies are agreed to prior to confirmation of participation. Only those participants who had no relevant financial relationships or who agreed to an identified mitigation process prior to their participation were involved in this CME activity. </a:t>
            </a:r>
            <a:br>
              <a:rPr lang="en-US" sz="2600" dirty="0"/>
            </a:br>
            <a:br>
              <a:rPr lang="en-US" sz="2600" dirty="0"/>
            </a:br>
            <a:r>
              <a:rPr lang="en-US" sz="2600" dirty="0"/>
              <a:t>All individuals in a position to control content for this session have indicated they have no relevant financial relationships to disclose.</a:t>
            </a:r>
            <a:endParaRPr lang="en-US" sz="2600" dirty="0">
              <a:solidFill>
                <a:prstClr val="black"/>
              </a:solidFill>
              <a:latin typeface="Arial"/>
            </a:endParaRPr>
          </a:p>
        </p:txBody>
      </p:sp>
    </p:spTree>
    <p:extLst>
      <p:ext uri="{BB962C8B-B14F-4D97-AF65-F5344CB8AC3E}">
        <p14:creationId xmlns:p14="http://schemas.microsoft.com/office/powerpoint/2010/main" val="2667787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BA4FB-4257-7644-982B-67BA35D36495}"/>
              </a:ext>
            </a:extLst>
          </p:cNvPr>
          <p:cNvSpPr>
            <a:spLocks noGrp="1"/>
          </p:cNvSpPr>
          <p:nvPr>
            <p:ph type="title"/>
          </p:nvPr>
        </p:nvSpPr>
        <p:spPr>
          <a:xfrm>
            <a:off x="294968" y="268050"/>
            <a:ext cx="6220890" cy="1325563"/>
          </a:xfrm>
        </p:spPr>
        <p:txBody>
          <a:bodyPr/>
          <a:lstStyle/>
          <a:p>
            <a:r>
              <a:rPr lang="en-US" dirty="0"/>
              <a:t>Management in Pregnancy </a:t>
            </a:r>
          </a:p>
        </p:txBody>
      </p:sp>
      <p:sp>
        <p:nvSpPr>
          <p:cNvPr id="3" name="Content Placeholder 2">
            <a:extLst>
              <a:ext uri="{FF2B5EF4-FFF2-40B4-BE49-F238E27FC236}">
                <a16:creationId xmlns:a16="http://schemas.microsoft.com/office/drawing/2014/main" id="{59967411-8F73-F546-B457-2CD163B4FA51}"/>
              </a:ext>
            </a:extLst>
          </p:cNvPr>
          <p:cNvSpPr>
            <a:spLocks noGrp="1"/>
          </p:cNvSpPr>
          <p:nvPr>
            <p:ph idx="1"/>
          </p:nvPr>
        </p:nvSpPr>
        <p:spPr>
          <a:xfrm>
            <a:off x="294969" y="1705969"/>
            <a:ext cx="6220890" cy="4351338"/>
          </a:xfrm>
        </p:spPr>
        <p:txBody>
          <a:bodyPr/>
          <a:lstStyle/>
          <a:p>
            <a:r>
              <a:rPr lang="en-US" dirty="0"/>
              <a:t>Antacids- RCTs NNT-3.7</a:t>
            </a:r>
          </a:p>
          <a:p>
            <a:r>
              <a:rPr lang="en-US" dirty="0"/>
              <a:t>Antacid + H2 vs antacid= No superiority</a:t>
            </a:r>
          </a:p>
          <a:p>
            <a:r>
              <a:rPr lang="en-US" dirty="0"/>
              <a:t>Mag OH, Al OH superior to placebo</a:t>
            </a:r>
          </a:p>
          <a:p>
            <a:r>
              <a:rPr lang="en-US" dirty="0"/>
              <a:t>No PPI RCT but cohort with 2.3 million showed no difference in safety, </a:t>
            </a:r>
          </a:p>
          <a:p>
            <a:pPr lvl="1"/>
            <a:r>
              <a:rPr lang="en-US" dirty="0"/>
              <a:t>All are category B except omeprazole category C (harm in animals) </a:t>
            </a:r>
          </a:p>
          <a:p>
            <a:endParaRPr lang="en-US" dirty="0"/>
          </a:p>
        </p:txBody>
      </p:sp>
      <p:sp>
        <p:nvSpPr>
          <p:cNvPr id="4" name="Slide Number Placeholder 3">
            <a:extLst>
              <a:ext uri="{FF2B5EF4-FFF2-40B4-BE49-F238E27FC236}">
                <a16:creationId xmlns:a16="http://schemas.microsoft.com/office/drawing/2014/main" id="{F8555147-41AA-DF43-818D-74EAA6E5C4A8}"/>
              </a:ext>
            </a:extLst>
          </p:cNvPr>
          <p:cNvSpPr>
            <a:spLocks noGrp="1"/>
          </p:cNvSpPr>
          <p:nvPr>
            <p:ph type="sldNum" sz="quarter" idx="10"/>
          </p:nvPr>
        </p:nvSpPr>
        <p:spPr/>
        <p:txBody>
          <a:bodyPr/>
          <a:lstStyle/>
          <a:p>
            <a:fld id="{AC38F574-C4C0-48B1-B81D-85833E98F04F}" type="slidenum">
              <a:rPr lang="en-US" smtClean="0"/>
              <a:pPr/>
              <a:t>20</a:t>
            </a:fld>
            <a:endParaRPr lang="en-US" dirty="0"/>
          </a:p>
        </p:txBody>
      </p:sp>
      <p:pic>
        <p:nvPicPr>
          <p:cNvPr id="1026" name="Picture 2" descr="We're Expecting To Graduate - Funny Graduation Photo - Shut Up And Take My  Money">
            <a:extLst>
              <a:ext uri="{FF2B5EF4-FFF2-40B4-BE49-F238E27FC236}">
                <a16:creationId xmlns:a16="http://schemas.microsoft.com/office/drawing/2014/main" id="{E4CDB6E4-1C01-9D4B-A283-4C1CEE1F9F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9912"/>
          <a:stretch/>
        </p:blipFill>
        <p:spPr bwMode="auto">
          <a:xfrm>
            <a:off x="6515858" y="1705969"/>
            <a:ext cx="5842000" cy="3925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50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64464-6632-4F42-9074-A401E1D705AA}"/>
              </a:ext>
            </a:extLst>
          </p:cNvPr>
          <p:cNvSpPr>
            <a:spLocks noGrp="1"/>
          </p:cNvSpPr>
          <p:nvPr>
            <p:ph type="title"/>
          </p:nvPr>
        </p:nvSpPr>
        <p:spPr/>
        <p:txBody>
          <a:bodyPr/>
          <a:lstStyle/>
          <a:p>
            <a:r>
              <a:rPr lang="en-US" dirty="0"/>
              <a:t>Infants</a:t>
            </a:r>
          </a:p>
        </p:txBody>
      </p:sp>
      <p:sp>
        <p:nvSpPr>
          <p:cNvPr id="3" name="Content Placeholder 2">
            <a:extLst>
              <a:ext uri="{FF2B5EF4-FFF2-40B4-BE49-F238E27FC236}">
                <a16:creationId xmlns:a16="http://schemas.microsoft.com/office/drawing/2014/main" id="{BD132089-3AAD-634F-B048-29EA407E755F}"/>
              </a:ext>
            </a:extLst>
          </p:cNvPr>
          <p:cNvSpPr>
            <a:spLocks noGrp="1"/>
          </p:cNvSpPr>
          <p:nvPr>
            <p:ph idx="1"/>
          </p:nvPr>
        </p:nvSpPr>
        <p:spPr>
          <a:xfrm>
            <a:off x="574040" y="1520825"/>
            <a:ext cx="6836694" cy="4351338"/>
          </a:xfrm>
        </p:spPr>
        <p:txBody>
          <a:bodyPr>
            <a:normAutofit fontScale="85000" lnSpcReduction="10000"/>
          </a:bodyPr>
          <a:lstStyle/>
          <a:p>
            <a:r>
              <a:rPr lang="en-US" dirty="0"/>
              <a:t>50% are happy spitters</a:t>
            </a:r>
          </a:p>
          <a:p>
            <a:pPr lvl="1"/>
            <a:r>
              <a:rPr lang="en-US" dirty="0"/>
              <a:t>90% resolved by 12 months </a:t>
            </a:r>
          </a:p>
          <a:p>
            <a:r>
              <a:rPr lang="en-US" dirty="0"/>
              <a:t>Treatment not needed unless alarm features </a:t>
            </a:r>
          </a:p>
          <a:p>
            <a:pPr lvl="1"/>
            <a:r>
              <a:rPr lang="en-US" dirty="0"/>
              <a:t>FTT, irritability, feeding difficulties, sleeping difficulties, prolonged crying, anemia, bile or blood in the emesis, chocking or coughing with feeding. </a:t>
            </a:r>
          </a:p>
          <a:p>
            <a:r>
              <a:rPr lang="en-US" dirty="0"/>
              <a:t>Reassurance </a:t>
            </a:r>
          </a:p>
          <a:p>
            <a:r>
              <a:rPr lang="en-US" dirty="0"/>
              <a:t>1</a:t>
            </a:r>
            <a:r>
              <a:rPr lang="en-US" baseline="30000" dirty="0"/>
              <a:t>st</a:t>
            </a:r>
            <a:r>
              <a:rPr lang="en-US" dirty="0"/>
              <a:t> Interventions </a:t>
            </a:r>
          </a:p>
          <a:p>
            <a:pPr lvl="1"/>
            <a:r>
              <a:rPr lang="en-US" dirty="0"/>
              <a:t>Hypoallergenic formula or removed dairy products from Mom’s diet </a:t>
            </a:r>
          </a:p>
          <a:p>
            <a:r>
              <a:rPr lang="en-US" dirty="0"/>
              <a:t>PPI recommend in some guidelines but RCT’s failed to show improvement of symptoms in studies.</a:t>
            </a:r>
          </a:p>
        </p:txBody>
      </p:sp>
      <p:sp>
        <p:nvSpPr>
          <p:cNvPr id="4" name="Slide Number Placeholder 3">
            <a:extLst>
              <a:ext uri="{FF2B5EF4-FFF2-40B4-BE49-F238E27FC236}">
                <a16:creationId xmlns:a16="http://schemas.microsoft.com/office/drawing/2014/main" id="{24F3EC92-7F15-504D-842A-B7BFC264C869}"/>
              </a:ext>
            </a:extLst>
          </p:cNvPr>
          <p:cNvSpPr>
            <a:spLocks noGrp="1"/>
          </p:cNvSpPr>
          <p:nvPr>
            <p:ph type="sldNum" sz="quarter" idx="10"/>
          </p:nvPr>
        </p:nvSpPr>
        <p:spPr/>
        <p:txBody>
          <a:bodyPr/>
          <a:lstStyle/>
          <a:p>
            <a:fld id="{AC38F574-C4C0-48B1-B81D-85833E98F04F}" type="slidenum">
              <a:rPr lang="en-US" smtClean="0"/>
              <a:pPr/>
              <a:t>21</a:t>
            </a:fld>
            <a:endParaRPr lang="en-US" dirty="0"/>
          </a:p>
        </p:txBody>
      </p:sp>
      <p:pic>
        <p:nvPicPr>
          <p:cNvPr id="6" name="Picture 5" descr="Cute laughing baby">
            <a:extLst>
              <a:ext uri="{FF2B5EF4-FFF2-40B4-BE49-F238E27FC236}">
                <a16:creationId xmlns:a16="http://schemas.microsoft.com/office/drawing/2014/main" id="{8F377EEC-6481-C64C-B961-629D3A9884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2321" y="2121327"/>
            <a:ext cx="4264019" cy="2846459"/>
          </a:xfrm>
          <a:prstGeom prst="rect">
            <a:avLst/>
          </a:prstGeom>
        </p:spPr>
      </p:pic>
    </p:spTree>
    <p:extLst>
      <p:ext uri="{BB962C8B-B14F-4D97-AF65-F5344CB8AC3E}">
        <p14:creationId xmlns:p14="http://schemas.microsoft.com/office/powerpoint/2010/main" val="1863213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01276-FD26-C24E-BE2B-BFD0430B0B5C}"/>
              </a:ext>
            </a:extLst>
          </p:cNvPr>
          <p:cNvSpPr>
            <a:spLocks noGrp="1"/>
          </p:cNvSpPr>
          <p:nvPr>
            <p:ph type="title"/>
          </p:nvPr>
        </p:nvSpPr>
        <p:spPr/>
        <p:txBody>
          <a:bodyPr/>
          <a:lstStyle/>
          <a:p>
            <a:r>
              <a:rPr lang="en-US" dirty="0"/>
              <a:t>Adolescents</a:t>
            </a:r>
          </a:p>
        </p:txBody>
      </p:sp>
      <p:sp>
        <p:nvSpPr>
          <p:cNvPr id="3" name="Content Placeholder 2">
            <a:extLst>
              <a:ext uri="{FF2B5EF4-FFF2-40B4-BE49-F238E27FC236}">
                <a16:creationId xmlns:a16="http://schemas.microsoft.com/office/drawing/2014/main" id="{1ED1CED3-CF63-6442-81E6-A113CF6D1208}"/>
              </a:ext>
            </a:extLst>
          </p:cNvPr>
          <p:cNvSpPr>
            <a:spLocks noGrp="1"/>
          </p:cNvSpPr>
          <p:nvPr>
            <p:ph idx="1"/>
          </p:nvPr>
        </p:nvSpPr>
        <p:spPr>
          <a:xfrm>
            <a:off x="838200" y="1825625"/>
            <a:ext cx="5562600" cy="4351338"/>
          </a:xfrm>
        </p:spPr>
        <p:txBody>
          <a:bodyPr/>
          <a:lstStyle/>
          <a:p>
            <a:r>
              <a:rPr lang="en-US" dirty="0"/>
              <a:t>There just baby adult’s! </a:t>
            </a:r>
          </a:p>
          <a:p>
            <a:r>
              <a:rPr lang="en-US" dirty="0"/>
              <a:t>Short trial of PPI to start </a:t>
            </a:r>
          </a:p>
          <a:p>
            <a:pPr lvl="1"/>
            <a:r>
              <a:rPr lang="en-US" dirty="0"/>
              <a:t>2-4 weeks</a:t>
            </a:r>
          </a:p>
          <a:p>
            <a:r>
              <a:rPr lang="en-US" dirty="0"/>
              <a:t>Lifestyle</a:t>
            </a:r>
          </a:p>
          <a:p>
            <a:pPr lvl="1"/>
            <a:r>
              <a:rPr lang="en-US" dirty="0"/>
              <a:t>Avoidance of caffeine, chocolate, abstinence for alcohol and tobacco</a:t>
            </a:r>
          </a:p>
          <a:p>
            <a:r>
              <a:rPr lang="en-US" dirty="0"/>
              <a:t>Wean after 12 weeks. </a:t>
            </a:r>
          </a:p>
        </p:txBody>
      </p:sp>
      <p:sp>
        <p:nvSpPr>
          <p:cNvPr id="4" name="Slide Number Placeholder 3">
            <a:extLst>
              <a:ext uri="{FF2B5EF4-FFF2-40B4-BE49-F238E27FC236}">
                <a16:creationId xmlns:a16="http://schemas.microsoft.com/office/drawing/2014/main" id="{7A66A407-9FA8-EA46-98F8-AF20A72D57B1}"/>
              </a:ext>
            </a:extLst>
          </p:cNvPr>
          <p:cNvSpPr>
            <a:spLocks noGrp="1"/>
          </p:cNvSpPr>
          <p:nvPr>
            <p:ph type="sldNum" sz="quarter" idx="10"/>
          </p:nvPr>
        </p:nvSpPr>
        <p:spPr/>
        <p:txBody>
          <a:bodyPr/>
          <a:lstStyle/>
          <a:p>
            <a:fld id="{AC38F574-C4C0-48B1-B81D-85833E98F04F}" type="slidenum">
              <a:rPr lang="en-US" smtClean="0"/>
              <a:pPr/>
              <a:t>22</a:t>
            </a:fld>
            <a:endParaRPr lang="en-US" dirty="0"/>
          </a:p>
        </p:txBody>
      </p:sp>
      <p:pic>
        <p:nvPicPr>
          <p:cNvPr id="6" name="Picture 5" descr="Three teenagers taking a selfie on their mobile phone">
            <a:extLst>
              <a:ext uri="{FF2B5EF4-FFF2-40B4-BE49-F238E27FC236}">
                <a16:creationId xmlns:a16="http://schemas.microsoft.com/office/drawing/2014/main" id="{A0B495DE-9F00-4144-8054-19385F5906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6483" y="2033516"/>
            <a:ext cx="4716341" cy="3145809"/>
          </a:xfrm>
          <a:prstGeom prst="rect">
            <a:avLst/>
          </a:prstGeom>
        </p:spPr>
      </p:pic>
    </p:spTree>
    <p:extLst>
      <p:ext uri="{BB962C8B-B14F-4D97-AF65-F5344CB8AC3E}">
        <p14:creationId xmlns:p14="http://schemas.microsoft.com/office/powerpoint/2010/main" val="176348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A57A7-77FC-4343-8A78-764AE5EA0419}"/>
              </a:ext>
            </a:extLst>
          </p:cNvPr>
          <p:cNvSpPr>
            <a:spLocks noGrp="1"/>
          </p:cNvSpPr>
          <p:nvPr>
            <p:ph type="title"/>
          </p:nvPr>
        </p:nvSpPr>
        <p:spPr>
          <a:xfrm>
            <a:off x="0" y="-53692"/>
            <a:ext cx="10515600" cy="1325563"/>
          </a:xfrm>
        </p:spPr>
        <p:txBody>
          <a:bodyPr/>
          <a:lstStyle/>
          <a:p>
            <a:r>
              <a:rPr lang="en-US" dirty="0"/>
              <a:t>Surgery </a:t>
            </a:r>
          </a:p>
        </p:txBody>
      </p:sp>
      <p:sp>
        <p:nvSpPr>
          <p:cNvPr id="3" name="Content Placeholder 2">
            <a:extLst>
              <a:ext uri="{FF2B5EF4-FFF2-40B4-BE49-F238E27FC236}">
                <a16:creationId xmlns:a16="http://schemas.microsoft.com/office/drawing/2014/main" id="{F7B826AF-8160-EC48-9DC5-CF63964CBB7B}"/>
              </a:ext>
            </a:extLst>
          </p:cNvPr>
          <p:cNvSpPr>
            <a:spLocks noGrp="1"/>
          </p:cNvSpPr>
          <p:nvPr>
            <p:ph idx="1"/>
          </p:nvPr>
        </p:nvSpPr>
        <p:spPr>
          <a:xfrm>
            <a:off x="38776" y="1039918"/>
            <a:ext cx="7875864" cy="5035762"/>
          </a:xfrm>
        </p:spPr>
        <p:txBody>
          <a:bodyPr>
            <a:normAutofit fontScale="70000" lnSpcReduction="20000"/>
          </a:bodyPr>
          <a:lstStyle/>
          <a:p>
            <a:r>
              <a:rPr lang="en-US" dirty="0"/>
              <a:t>Best patients</a:t>
            </a:r>
          </a:p>
          <a:p>
            <a:pPr lvl="1"/>
            <a:r>
              <a:rPr lang="en-US" dirty="0"/>
              <a:t>Responded well to PPI</a:t>
            </a:r>
          </a:p>
          <a:p>
            <a:pPr lvl="1"/>
            <a:r>
              <a:rPr lang="en-US" dirty="0"/>
              <a:t>Known hiatal hernia</a:t>
            </a:r>
          </a:p>
          <a:p>
            <a:pPr lvl="1"/>
            <a:r>
              <a:rPr lang="en-US" dirty="0"/>
              <a:t>Erosive esophagitis </a:t>
            </a:r>
          </a:p>
          <a:p>
            <a:pPr lvl="1"/>
            <a:r>
              <a:rPr lang="en-US" dirty="0"/>
              <a:t>Can’t wean from acid suppression </a:t>
            </a:r>
          </a:p>
          <a:p>
            <a:pPr lvl="1"/>
            <a:r>
              <a:rPr lang="en-US" dirty="0"/>
              <a:t>Barrett's esophagus </a:t>
            </a:r>
          </a:p>
          <a:p>
            <a:r>
              <a:rPr lang="en-US" dirty="0"/>
              <a:t>Laparoscopic</a:t>
            </a:r>
          </a:p>
          <a:p>
            <a:pPr lvl="1"/>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5-year outcomes with laparoscopic fundoplication, in which </a:t>
            </a:r>
          </a:p>
          <a:p>
            <a:pPr lvl="2"/>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29% of patients still use daily PPIs, </a:t>
            </a:r>
          </a:p>
          <a:p>
            <a:pPr lvl="2"/>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41% have persistent heartburn,  and  </a:t>
            </a:r>
          </a:p>
          <a:p>
            <a:pPr lvl="2"/>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24.5% have other reflux symptoms, plus a higher side effect rate of 14-23%.</a:t>
            </a:r>
            <a:r>
              <a:rPr lang="en-US" baseline="30000" dirty="0">
                <a:effectLst/>
                <a:latin typeface="Times New Roman" panose="02020603050405020304" pitchFamily="18" charset="0"/>
                <a:ea typeface="Times New Roman" panose="02020603050405020304" pitchFamily="18" charset="0"/>
                <a:cs typeface="Times New Roman" panose="02020603050405020304" pitchFamily="18" charset="0"/>
              </a:rPr>
              <a:t>70</a:t>
            </a:r>
            <a:endParaRPr lang="en-US" dirty="0"/>
          </a:p>
          <a:p>
            <a:r>
              <a:rPr lang="en-US" dirty="0"/>
              <a:t>Endoscopic (TIF)</a:t>
            </a:r>
          </a:p>
          <a:p>
            <a:pPr lvl="1"/>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Short-term 99% success 2% reporting adverse events.  </a:t>
            </a:r>
          </a:p>
          <a:p>
            <a:pPr lvl="1"/>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5-10 years 74%-86%. Patients satisfied</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with procedures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lvl="1"/>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75% of PPI  </a:t>
            </a:r>
            <a:endParaRPr lang="en-US" dirty="0"/>
          </a:p>
          <a:p>
            <a:r>
              <a:rPr lang="en-US" dirty="0"/>
              <a:t>No guarantee of long term effectiveness. </a:t>
            </a:r>
          </a:p>
          <a:p>
            <a:pPr lvl="1"/>
            <a:r>
              <a:rPr lang="en-US" dirty="0"/>
              <a:t>One Danish study n=3456 &gt;50% patient back on PPI at 10 years]</a:t>
            </a:r>
          </a:p>
          <a:p>
            <a:pPr lvl="1"/>
            <a:r>
              <a:rPr lang="en-US" dirty="0">
                <a:effectLst/>
                <a:latin typeface="Times New Roman" panose="02020603050405020304" pitchFamily="18" charset="0"/>
                <a:ea typeface="Times New Roman" panose="02020603050405020304" pitchFamily="18" charset="0"/>
              </a:rPr>
              <a:t>The 5-year PPI cessation rate for magnetic sphincter augmentation is </a:t>
            </a:r>
            <a:r>
              <a:rPr lang="en-US" dirty="0">
                <a:solidFill>
                  <a:srgbClr val="000000"/>
                </a:solidFill>
                <a:effectLst/>
                <a:latin typeface="Times New Roman" panose="02020603050405020304" pitchFamily="18" charset="0"/>
                <a:ea typeface="Times New Roman" panose="02020603050405020304" pitchFamily="18" charset="0"/>
                <a:cs typeface="Arial Unicode MS" panose="020B0604020202020204" pitchFamily="34" charset="-128"/>
              </a:rPr>
              <a:t>85%, and 6-12 year data indicates a 79% cessation rate.</a:t>
            </a:r>
            <a:r>
              <a:rPr lang="en-US" dirty="0">
                <a:effectLst/>
              </a:rPr>
              <a:t> </a:t>
            </a:r>
            <a:r>
              <a:rPr lang="en-US" dirty="0"/>
              <a:t>  </a:t>
            </a:r>
          </a:p>
        </p:txBody>
      </p:sp>
      <p:sp>
        <p:nvSpPr>
          <p:cNvPr id="4" name="Slide Number Placeholder 3">
            <a:extLst>
              <a:ext uri="{FF2B5EF4-FFF2-40B4-BE49-F238E27FC236}">
                <a16:creationId xmlns:a16="http://schemas.microsoft.com/office/drawing/2014/main" id="{ACE8EB66-F451-0D48-8858-14643DDFCDED}"/>
              </a:ext>
            </a:extLst>
          </p:cNvPr>
          <p:cNvSpPr>
            <a:spLocks noGrp="1"/>
          </p:cNvSpPr>
          <p:nvPr>
            <p:ph type="sldNum" sz="quarter" idx="10"/>
          </p:nvPr>
        </p:nvSpPr>
        <p:spPr/>
        <p:txBody>
          <a:bodyPr/>
          <a:lstStyle/>
          <a:p>
            <a:fld id="{AC38F574-C4C0-48B1-B81D-85833E98F04F}" type="slidenum">
              <a:rPr lang="en-US" smtClean="0"/>
              <a:pPr/>
              <a:t>23</a:t>
            </a:fld>
            <a:endParaRPr lang="en-US" dirty="0"/>
          </a:p>
        </p:txBody>
      </p:sp>
      <p:pic>
        <p:nvPicPr>
          <p:cNvPr id="6" name="Picture 5" descr="A diagram of the internal organs&#10;&#10;Description automatically generated">
            <a:extLst>
              <a:ext uri="{FF2B5EF4-FFF2-40B4-BE49-F238E27FC236}">
                <a16:creationId xmlns:a16="http://schemas.microsoft.com/office/drawing/2014/main" id="{76570FA2-6B68-7040-9EED-B00D8A39B17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992240" y="1351328"/>
            <a:ext cx="4199760" cy="3701483"/>
          </a:xfrm>
          <a:prstGeom prst="rect">
            <a:avLst/>
          </a:prstGeom>
        </p:spPr>
      </p:pic>
      <p:sp>
        <p:nvSpPr>
          <p:cNvPr id="7" name="TextBox 6">
            <a:extLst>
              <a:ext uri="{FF2B5EF4-FFF2-40B4-BE49-F238E27FC236}">
                <a16:creationId xmlns:a16="http://schemas.microsoft.com/office/drawing/2014/main" id="{24AD7D32-EF50-1346-ACA3-78608E4D29F6}"/>
              </a:ext>
            </a:extLst>
          </p:cNvPr>
          <p:cNvSpPr txBox="1"/>
          <p:nvPr/>
        </p:nvSpPr>
        <p:spPr>
          <a:xfrm>
            <a:off x="8543402" y="5016852"/>
            <a:ext cx="4617512" cy="230832"/>
          </a:xfrm>
          <a:prstGeom prst="rect">
            <a:avLst/>
          </a:prstGeom>
          <a:noFill/>
        </p:spPr>
        <p:txBody>
          <a:bodyPr wrap="square" rtlCol="0">
            <a:spAutoFit/>
          </a:bodyPr>
          <a:lstStyle/>
          <a:p>
            <a:r>
              <a:rPr lang="en-US" sz="900" dirty="0">
                <a:hlinkClick r:id="rId3" tooltip="https://biomedgrid.com/fulltext/volume2/gastroesophageal-reflux-disease-gerd.000619.php"/>
              </a:rPr>
              <a:t>This Photo</a:t>
            </a:r>
            <a:r>
              <a:rPr lang="en-US" sz="900" dirty="0"/>
              <a:t> by Unknown Author is licensed under </a:t>
            </a:r>
            <a:r>
              <a:rPr lang="en-US" sz="900" dirty="0">
                <a:hlinkClick r:id="rId4" tooltip="https://creativecommons.org/licenses/by/3.0/"/>
              </a:rPr>
              <a:t>CC BY</a:t>
            </a:r>
            <a:endParaRPr lang="en-US" sz="900" dirty="0"/>
          </a:p>
        </p:txBody>
      </p:sp>
    </p:spTree>
    <p:extLst>
      <p:ext uri="{BB962C8B-B14F-4D97-AF65-F5344CB8AC3E}">
        <p14:creationId xmlns:p14="http://schemas.microsoft.com/office/powerpoint/2010/main" val="141218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43DCC-287B-9C4E-852E-7416E957F45E}"/>
              </a:ext>
            </a:extLst>
          </p:cNvPr>
          <p:cNvSpPr>
            <a:spLocks noGrp="1"/>
          </p:cNvSpPr>
          <p:nvPr>
            <p:ph type="title"/>
          </p:nvPr>
        </p:nvSpPr>
        <p:spPr>
          <a:xfrm>
            <a:off x="596511" y="228546"/>
            <a:ext cx="10515600" cy="1325563"/>
          </a:xfrm>
        </p:spPr>
        <p:txBody>
          <a:bodyPr/>
          <a:lstStyle/>
          <a:p>
            <a:r>
              <a:rPr lang="en-US" dirty="0"/>
              <a:t>PUD</a:t>
            </a:r>
          </a:p>
        </p:txBody>
      </p:sp>
      <p:sp>
        <p:nvSpPr>
          <p:cNvPr id="3" name="Content Placeholder 2">
            <a:extLst>
              <a:ext uri="{FF2B5EF4-FFF2-40B4-BE49-F238E27FC236}">
                <a16:creationId xmlns:a16="http://schemas.microsoft.com/office/drawing/2014/main" id="{4536ED77-3816-1943-97EF-F09EE4D2855C}"/>
              </a:ext>
            </a:extLst>
          </p:cNvPr>
          <p:cNvSpPr>
            <a:spLocks noGrp="1"/>
          </p:cNvSpPr>
          <p:nvPr>
            <p:ph idx="1"/>
          </p:nvPr>
        </p:nvSpPr>
        <p:spPr>
          <a:xfrm>
            <a:off x="602555" y="1470689"/>
            <a:ext cx="4993026" cy="4351338"/>
          </a:xfrm>
        </p:spPr>
        <p:txBody>
          <a:bodyPr/>
          <a:lstStyle/>
          <a:p>
            <a:r>
              <a:rPr lang="en-US" dirty="0"/>
              <a:t>Case rate?</a:t>
            </a:r>
          </a:p>
          <a:p>
            <a:r>
              <a:rPr lang="en-US" dirty="0"/>
              <a:t>Pathophysiology</a:t>
            </a:r>
          </a:p>
          <a:p>
            <a:r>
              <a:rPr lang="en-US" dirty="0"/>
              <a:t>Symptoms</a:t>
            </a:r>
          </a:p>
          <a:p>
            <a:r>
              <a:rPr lang="en-US" dirty="0"/>
              <a:t>Long term  </a:t>
            </a:r>
          </a:p>
          <a:p>
            <a:r>
              <a:rPr lang="en-US" dirty="0"/>
              <a:t>Diagnosis</a:t>
            </a:r>
          </a:p>
          <a:p>
            <a:r>
              <a:rPr lang="en-US" dirty="0"/>
              <a:t>Management </a:t>
            </a:r>
          </a:p>
          <a:p>
            <a:r>
              <a:rPr lang="en-US" dirty="0"/>
              <a:t>Ulcer bleeding prophylaxis</a:t>
            </a:r>
          </a:p>
          <a:p>
            <a:r>
              <a:rPr lang="en-US" dirty="0"/>
              <a:t>Integrative </a:t>
            </a:r>
          </a:p>
          <a:p>
            <a:endParaRPr lang="en-US" dirty="0"/>
          </a:p>
        </p:txBody>
      </p:sp>
      <p:sp>
        <p:nvSpPr>
          <p:cNvPr id="4" name="Slide Number Placeholder 3">
            <a:extLst>
              <a:ext uri="{FF2B5EF4-FFF2-40B4-BE49-F238E27FC236}">
                <a16:creationId xmlns:a16="http://schemas.microsoft.com/office/drawing/2014/main" id="{33EA29B6-568F-E14F-B6FF-CA73E510B39F}"/>
              </a:ext>
            </a:extLst>
          </p:cNvPr>
          <p:cNvSpPr>
            <a:spLocks noGrp="1"/>
          </p:cNvSpPr>
          <p:nvPr>
            <p:ph type="sldNum" sz="quarter" idx="10"/>
          </p:nvPr>
        </p:nvSpPr>
        <p:spPr/>
        <p:txBody>
          <a:bodyPr/>
          <a:lstStyle/>
          <a:p>
            <a:fld id="{AC38F574-C4C0-48B1-B81D-85833E98F04F}" type="slidenum">
              <a:rPr lang="en-US" smtClean="0"/>
              <a:pPr/>
              <a:t>24</a:t>
            </a:fld>
            <a:endParaRPr lang="en-US" dirty="0"/>
          </a:p>
        </p:txBody>
      </p:sp>
      <p:pic>
        <p:nvPicPr>
          <p:cNvPr id="6" name="Picture 5" descr="A close-up of a skin&#10;&#10;Description automatically generated">
            <a:extLst>
              <a:ext uri="{FF2B5EF4-FFF2-40B4-BE49-F238E27FC236}">
                <a16:creationId xmlns:a16="http://schemas.microsoft.com/office/drawing/2014/main" id="{2D173DC9-97C7-EA47-8CDF-72EACAE5845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695948" y="1081088"/>
            <a:ext cx="3768852" cy="3577215"/>
          </a:xfrm>
          <a:prstGeom prst="rect">
            <a:avLst/>
          </a:prstGeom>
        </p:spPr>
      </p:pic>
      <p:sp>
        <p:nvSpPr>
          <p:cNvPr id="7" name="TextBox 6">
            <a:extLst>
              <a:ext uri="{FF2B5EF4-FFF2-40B4-BE49-F238E27FC236}">
                <a16:creationId xmlns:a16="http://schemas.microsoft.com/office/drawing/2014/main" id="{36DD22C0-2A53-6A49-A3C0-7A5060A349E2}"/>
              </a:ext>
            </a:extLst>
          </p:cNvPr>
          <p:cNvSpPr txBox="1"/>
          <p:nvPr/>
        </p:nvSpPr>
        <p:spPr>
          <a:xfrm>
            <a:off x="7855846" y="5111040"/>
            <a:ext cx="3638064" cy="230832"/>
          </a:xfrm>
          <a:prstGeom prst="rect">
            <a:avLst/>
          </a:prstGeom>
          <a:noFill/>
        </p:spPr>
        <p:txBody>
          <a:bodyPr wrap="square" rtlCol="0">
            <a:spAutoFit/>
          </a:bodyPr>
          <a:lstStyle/>
          <a:p>
            <a:r>
              <a:rPr lang="en-US" sz="900" dirty="0">
                <a:hlinkClick r:id="rId3" tooltip="https://www.wikidoc.org/index.php/Upper_gastrointestinal_bleeding_diagnostic_criteria"/>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17943178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188FF-A02B-6C44-966B-24E77936FE3E}"/>
              </a:ext>
            </a:extLst>
          </p:cNvPr>
          <p:cNvSpPr>
            <a:spLocks noGrp="1"/>
          </p:cNvSpPr>
          <p:nvPr>
            <p:ph type="title"/>
          </p:nvPr>
        </p:nvSpPr>
        <p:spPr/>
        <p:txBody>
          <a:bodyPr/>
          <a:lstStyle/>
          <a:p>
            <a:r>
              <a:rPr lang="en-US" dirty="0"/>
              <a:t>Case Rate </a:t>
            </a:r>
          </a:p>
        </p:txBody>
      </p:sp>
      <p:sp>
        <p:nvSpPr>
          <p:cNvPr id="3" name="Content Placeholder 2">
            <a:extLst>
              <a:ext uri="{FF2B5EF4-FFF2-40B4-BE49-F238E27FC236}">
                <a16:creationId xmlns:a16="http://schemas.microsoft.com/office/drawing/2014/main" id="{AADFEA2A-F07D-F84C-8D15-A472D8D43735}"/>
              </a:ext>
            </a:extLst>
          </p:cNvPr>
          <p:cNvSpPr>
            <a:spLocks noGrp="1"/>
          </p:cNvSpPr>
          <p:nvPr>
            <p:ph idx="1"/>
          </p:nvPr>
        </p:nvSpPr>
        <p:spPr>
          <a:xfrm>
            <a:off x="496528" y="1539022"/>
            <a:ext cx="5177845" cy="4351338"/>
          </a:xfrm>
        </p:spPr>
        <p:txBody>
          <a:bodyPr/>
          <a:lstStyle/>
          <a:p>
            <a:r>
              <a:rPr lang="en-US" dirty="0"/>
              <a:t>Greater then 50% decrease in the last 20 years!!! </a:t>
            </a:r>
          </a:p>
          <a:p>
            <a:r>
              <a:rPr lang="en-US" dirty="0"/>
              <a:t>PPI’s, effective H pylori treatment, more judicial NSAID use</a:t>
            </a:r>
          </a:p>
          <a:p>
            <a:r>
              <a:rPr lang="en-US" dirty="0"/>
              <a:t>Seen in low and high socioeconomic countries</a:t>
            </a:r>
          </a:p>
          <a:p>
            <a:endParaRPr lang="en-US" dirty="0"/>
          </a:p>
        </p:txBody>
      </p:sp>
      <p:sp>
        <p:nvSpPr>
          <p:cNvPr id="4" name="Slide Number Placeholder 3">
            <a:extLst>
              <a:ext uri="{FF2B5EF4-FFF2-40B4-BE49-F238E27FC236}">
                <a16:creationId xmlns:a16="http://schemas.microsoft.com/office/drawing/2014/main" id="{676F1979-3EC8-B84F-8F35-69C7BF4192C3}"/>
              </a:ext>
            </a:extLst>
          </p:cNvPr>
          <p:cNvSpPr>
            <a:spLocks noGrp="1"/>
          </p:cNvSpPr>
          <p:nvPr>
            <p:ph type="sldNum" sz="quarter" idx="10"/>
          </p:nvPr>
        </p:nvSpPr>
        <p:spPr/>
        <p:txBody>
          <a:bodyPr/>
          <a:lstStyle/>
          <a:p>
            <a:fld id="{AC38F574-C4C0-48B1-B81D-85833E98F04F}" type="slidenum">
              <a:rPr lang="en-US" smtClean="0"/>
              <a:pPr/>
              <a:t>25</a:t>
            </a:fld>
            <a:endParaRPr lang="en-US" dirty="0"/>
          </a:p>
        </p:txBody>
      </p:sp>
      <p:pic>
        <p:nvPicPr>
          <p:cNvPr id="10" name="Picture 9" descr="People celebrating">
            <a:extLst>
              <a:ext uri="{FF2B5EF4-FFF2-40B4-BE49-F238E27FC236}">
                <a16:creationId xmlns:a16="http://schemas.microsoft.com/office/drawing/2014/main" id="{82F311DD-A918-5440-96BD-4C60BEAF3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018" y="1671567"/>
            <a:ext cx="5679426" cy="3780430"/>
          </a:xfrm>
          <a:prstGeom prst="rect">
            <a:avLst/>
          </a:prstGeom>
        </p:spPr>
      </p:pic>
    </p:spTree>
    <p:extLst>
      <p:ext uri="{BB962C8B-B14F-4D97-AF65-F5344CB8AC3E}">
        <p14:creationId xmlns:p14="http://schemas.microsoft.com/office/powerpoint/2010/main" val="3159513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1F3DF-007B-6C47-A8CE-816922B6C3E8}"/>
              </a:ext>
            </a:extLst>
          </p:cNvPr>
          <p:cNvSpPr>
            <a:spLocks noGrp="1"/>
          </p:cNvSpPr>
          <p:nvPr>
            <p:ph type="title"/>
          </p:nvPr>
        </p:nvSpPr>
        <p:spPr>
          <a:xfrm>
            <a:off x="496529" y="152400"/>
            <a:ext cx="10515600" cy="1325563"/>
          </a:xfrm>
        </p:spPr>
        <p:txBody>
          <a:bodyPr/>
          <a:lstStyle/>
          <a:p>
            <a:r>
              <a:rPr lang="en-US" dirty="0"/>
              <a:t>Cause </a:t>
            </a:r>
          </a:p>
        </p:txBody>
      </p:sp>
      <p:sp>
        <p:nvSpPr>
          <p:cNvPr id="3" name="Content Placeholder 2">
            <a:extLst>
              <a:ext uri="{FF2B5EF4-FFF2-40B4-BE49-F238E27FC236}">
                <a16:creationId xmlns:a16="http://schemas.microsoft.com/office/drawing/2014/main" id="{B5ECE305-479E-254F-A247-E8440AB739B3}"/>
              </a:ext>
            </a:extLst>
          </p:cNvPr>
          <p:cNvSpPr>
            <a:spLocks noGrp="1"/>
          </p:cNvSpPr>
          <p:nvPr>
            <p:ph idx="1"/>
          </p:nvPr>
        </p:nvSpPr>
        <p:spPr>
          <a:xfrm>
            <a:off x="496529" y="1348105"/>
            <a:ext cx="6845967" cy="4351338"/>
          </a:xfrm>
        </p:spPr>
        <p:txBody>
          <a:bodyPr>
            <a:normAutofit fontScale="92500" lnSpcReduction="10000"/>
          </a:bodyPr>
          <a:lstStyle/>
          <a:p>
            <a:r>
              <a:rPr lang="en-US" dirty="0"/>
              <a:t>H pylori </a:t>
            </a:r>
          </a:p>
          <a:p>
            <a:pPr lvl="1"/>
            <a:r>
              <a:rPr lang="en-US" dirty="0"/>
              <a:t>Urease creates an alkaline environment allowing bacteria to live in mucosal barrier. </a:t>
            </a:r>
          </a:p>
          <a:p>
            <a:pPr lvl="1"/>
            <a:r>
              <a:rPr lang="en-US" dirty="0"/>
              <a:t>Inflammatory cascade creates ulcer, wide variety of inflammatory protein expression creates wide variety of symptoms in patients </a:t>
            </a:r>
          </a:p>
          <a:p>
            <a:r>
              <a:rPr lang="en-US" dirty="0"/>
              <a:t>NSAID</a:t>
            </a:r>
          </a:p>
          <a:p>
            <a:pPr lvl="1"/>
            <a:r>
              <a:rPr lang="en-US" dirty="0"/>
              <a:t>Cycloxygenase-1 limited by NSAID </a:t>
            </a:r>
          </a:p>
          <a:p>
            <a:pPr lvl="1"/>
            <a:r>
              <a:rPr lang="en-US" dirty="0"/>
              <a:t>Decreased mucosal production</a:t>
            </a:r>
          </a:p>
          <a:p>
            <a:pPr lvl="1"/>
            <a:r>
              <a:rPr lang="en-US" dirty="0"/>
              <a:t>Decrease bicarbonate secretion, </a:t>
            </a:r>
          </a:p>
          <a:p>
            <a:pPr lvl="1"/>
            <a:r>
              <a:rPr lang="en-US" dirty="0"/>
              <a:t>Reduced cell proliferation, </a:t>
            </a:r>
          </a:p>
          <a:p>
            <a:pPr lvl="1"/>
            <a:r>
              <a:rPr lang="en-US" dirty="0"/>
              <a:t>Decreased blood flow to mucosa </a:t>
            </a:r>
          </a:p>
        </p:txBody>
      </p:sp>
      <p:sp>
        <p:nvSpPr>
          <p:cNvPr id="4" name="Slide Number Placeholder 3">
            <a:extLst>
              <a:ext uri="{FF2B5EF4-FFF2-40B4-BE49-F238E27FC236}">
                <a16:creationId xmlns:a16="http://schemas.microsoft.com/office/drawing/2014/main" id="{A83407A3-CC6A-A74B-A98E-CDDDFC5463E8}"/>
              </a:ext>
            </a:extLst>
          </p:cNvPr>
          <p:cNvSpPr>
            <a:spLocks noGrp="1"/>
          </p:cNvSpPr>
          <p:nvPr>
            <p:ph type="sldNum" sz="quarter" idx="10"/>
          </p:nvPr>
        </p:nvSpPr>
        <p:spPr/>
        <p:txBody>
          <a:bodyPr/>
          <a:lstStyle/>
          <a:p>
            <a:fld id="{AC38F574-C4C0-48B1-B81D-85833E98F04F}" type="slidenum">
              <a:rPr lang="en-US" smtClean="0"/>
              <a:pPr/>
              <a:t>26</a:t>
            </a:fld>
            <a:endParaRPr lang="en-US" dirty="0"/>
          </a:p>
        </p:txBody>
      </p:sp>
      <p:pic>
        <p:nvPicPr>
          <p:cNvPr id="6" name="Picture 5" descr="A close-up of bacteria&#10;&#10;Description automatically generated">
            <a:extLst>
              <a:ext uri="{FF2B5EF4-FFF2-40B4-BE49-F238E27FC236}">
                <a16:creationId xmlns:a16="http://schemas.microsoft.com/office/drawing/2014/main" id="{645EADB6-E9D8-964D-8B96-69D01FFE81F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342496" y="1678522"/>
            <a:ext cx="4706671" cy="3132314"/>
          </a:xfrm>
          <a:prstGeom prst="rect">
            <a:avLst/>
          </a:prstGeom>
        </p:spPr>
      </p:pic>
      <p:sp>
        <p:nvSpPr>
          <p:cNvPr id="7" name="TextBox 6">
            <a:extLst>
              <a:ext uri="{FF2B5EF4-FFF2-40B4-BE49-F238E27FC236}">
                <a16:creationId xmlns:a16="http://schemas.microsoft.com/office/drawing/2014/main" id="{46ACD3B6-D6E2-104E-82E8-4AEFC7D9B917}"/>
              </a:ext>
            </a:extLst>
          </p:cNvPr>
          <p:cNvSpPr txBox="1"/>
          <p:nvPr/>
        </p:nvSpPr>
        <p:spPr>
          <a:xfrm>
            <a:off x="7665557" y="4948646"/>
            <a:ext cx="4029914" cy="230832"/>
          </a:xfrm>
          <a:prstGeom prst="rect">
            <a:avLst/>
          </a:prstGeom>
          <a:noFill/>
        </p:spPr>
        <p:txBody>
          <a:bodyPr wrap="square" rtlCol="0">
            <a:spAutoFit/>
          </a:bodyPr>
          <a:lstStyle/>
          <a:p>
            <a:r>
              <a:rPr lang="en-US" sz="900" dirty="0">
                <a:hlinkClick r:id="rId3" tooltip="https://emergency-live.com/no/it/hilser-e-sicurezza/infezione-da-helicobacter-pylori-quali-sono-i-sintomi/"/>
              </a:rPr>
              <a:t>This Photo</a:t>
            </a:r>
            <a:r>
              <a:rPr lang="en-US" sz="900" dirty="0"/>
              <a:t> by Unknown Author is licensed under </a:t>
            </a:r>
            <a:r>
              <a:rPr lang="en-US" sz="900" dirty="0">
                <a:hlinkClick r:id="rId4" tooltip="https://creativecommons.org/licenses/by/3.0/"/>
              </a:rPr>
              <a:t>CC BY</a:t>
            </a:r>
            <a:endParaRPr lang="en-US" sz="900" dirty="0"/>
          </a:p>
        </p:txBody>
      </p:sp>
    </p:spTree>
    <p:extLst>
      <p:ext uri="{BB962C8B-B14F-4D97-AF65-F5344CB8AC3E}">
        <p14:creationId xmlns:p14="http://schemas.microsoft.com/office/powerpoint/2010/main" val="14197049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DE42FA-4B84-834A-A394-C2DF322D8728}"/>
              </a:ext>
            </a:extLst>
          </p:cNvPr>
          <p:cNvSpPr>
            <a:spLocks noGrp="1"/>
          </p:cNvSpPr>
          <p:nvPr>
            <p:ph type="sldNum" sz="quarter" idx="10"/>
          </p:nvPr>
        </p:nvSpPr>
        <p:spPr/>
        <p:txBody>
          <a:bodyPr/>
          <a:lstStyle/>
          <a:p>
            <a:fld id="{AC38F574-C4C0-48B1-B81D-85833E98F04F}" type="slidenum">
              <a:rPr lang="en-US" smtClean="0"/>
              <a:pPr/>
              <a:t>27</a:t>
            </a:fld>
            <a:endParaRPr lang="en-US" dirty="0"/>
          </a:p>
        </p:txBody>
      </p:sp>
      <p:graphicFrame>
        <p:nvGraphicFramePr>
          <p:cNvPr id="11" name="Table 10">
            <a:extLst>
              <a:ext uri="{FF2B5EF4-FFF2-40B4-BE49-F238E27FC236}">
                <a16:creationId xmlns:a16="http://schemas.microsoft.com/office/drawing/2014/main" id="{372C0324-334D-944E-81D7-19553C58076D}"/>
              </a:ext>
            </a:extLst>
          </p:cNvPr>
          <p:cNvGraphicFramePr>
            <a:graphicFrameLocks noGrp="1"/>
          </p:cNvGraphicFramePr>
          <p:nvPr>
            <p:extLst>
              <p:ext uri="{D42A27DB-BD31-4B8C-83A1-F6EECF244321}">
                <p14:modId xmlns:p14="http://schemas.microsoft.com/office/powerpoint/2010/main" val="1954884175"/>
              </p:ext>
            </p:extLst>
          </p:nvPr>
        </p:nvGraphicFramePr>
        <p:xfrm>
          <a:off x="0" y="26521"/>
          <a:ext cx="12192001" cy="6466354"/>
        </p:xfrm>
        <a:graphic>
          <a:graphicData uri="http://schemas.openxmlformats.org/drawingml/2006/table">
            <a:tbl>
              <a:tblPr firstRow="1" firstCol="1" bandRow="1"/>
              <a:tblGrid>
                <a:gridCol w="2692673">
                  <a:extLst>
                    <a:ext uri="{9D8B030D-6E8A-4147-A177-3AD203B41FA5}">
                      <a16:colId xmlns:a16="http://schemas.microsoft.com/office/drawing/2014/main" val="2446501766"/>
                    </a:ext>
                  </a:extLst>
                </a:gridCol>
                <a:gridCol w="3990109">
                  <a:extLst>
                    <a:ext uri="{9D8B030D-6E8A-4147-A177-3AD203B41FA5}">
                      <a16:colId xmlns:a16="http://schemas.microsoft.com/office/drawing/2014/main" val="965087406"/>
                    </a:ext>
                  </a:extLst>
                </a:gridCol>
                <a:gridCol w="5509219">
                  <a:extLst>
                    <a:ext uri="{9D8B030D-6E8A-4147-A177-3AD203B41FA5}">
                      <a16:colId xmlns:a16="http://schemas.microsoft.com/office/drawing/2014/main" val="710226619"/>
                    </a:ext>
                  </a:extLst>
                </a:gridCol>
              </a:tblGrid>
              <a:tr h="131140">
                <a:tc>
                  <a:txBody>
                    <a:bodyPr/>
                    <a:lstStyle/>
                    <a:p>
                      <a:pPr marL="0" marR="0"/>
                      <a:r>
                        <a:rPr lang="en-US" sz="1200">
                          <a:effectLst/>
                          <a:latin typeface="TimesNewRomanPSMT"/>
                          <a:ea typeface="Times New Roman" panose="02020603050405020304" pitchFamily="18" charset="0"/>
                          <a:cs typeface="Times New Roman" panose="02020603050405020304" pitchFamily="18" charset="0"/>
                        </a:rPr>
                        <a:t>Test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18" marR="35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200">
                          <a:effectLst/>
                          <a:latin typeface="TimesNewRomanPSMT"/>
                          <a:ea typeface="Times New Roman" panose="02020603050405020304" pitchFamily="18" charset="0"/>
                          <a:cs typeface="Times New Roman" panose="02020603050405020304" pitchFamily="18" charset="0"/>
                        </a:rPr>
                        <a:t>Sen/ Spec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18" marR="35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200">
                          <a:effectLst/>
                          <a:latin typeface="TimesNewRomanPSMT"/>
                          <a:ea typeface="Times New Roman" panose="02020603050405020304" pitchFamily="18" charset="0"/>
                          <a:cs typeface="Times New Roman" panose="02020603050405020304" pitchFamily="18" charset="0"/>
                        </a:rPr>
                        <a:t>When to consider</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18" marR="35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6438798"/>
                  </a:ext>
                </a:extLst>
              </a:tr>
              <a:tr h="131140">
                <a:tc gridSpan="3">
                  <a:txBody>
                    <a:bodyPr/>
                    <a:lstStyle/>
                    <a:p>
                      <a:pPr marL="0" marR="0"/>
                      <a:r>
                        <a:rPr lang="en-US" sz="1200" b="1">
                          <a:effectLst/>
                          <a:latin typeface="TimesNewRomanPSMT"/>
                          <a:ea typeface="Times New Roman" panose="02020603050405020304" pitchFamily="18" charset="0"/>
                          <a:cs typeface="Times New Roman" panose="02020603050405020304" pitchFamily="18" charset="0"/>
                        </a:rPr>
                        <a:t>Noninvasive tests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18" marR="35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76504809"/>
                  </a:ext>
                </a:extLst>
              </a:tr>
              <a:tr h="786841">
                <a:tc>
                  <a:txBody>
                    <a:bodyPr/>
                    <a:lstStyle/>
                    <a:p>
                      <a:pPr marL="0" marR="0"/>
                      <a:r>
                        <a:rPr lang="en-US" sz="2000">
                          <a:effectLst/>
                          <a:latin typeface="TimesNewRomanPSMT"/>
                          <a:ea typeface="Times New Roman" panose="02020603050405020304" pitchFamily="18" charset="0"/>
                          <a:cs typeface="Times New Roman" panose="02020603050405020304" pitchFamily="18" charset="0"/>
                        </a:rPr>
                        <a:t>Urease Breath Test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18" marR="35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400" dirty="0">
                          <a:effectLst/>
                          <a:latin typeface="TimesNewRomanPSMT"/>
                          <a:ea typeface="Times New Roman" panose="02020603050405020304" pitchFamily="18" charset="0"/>
                          <a:cs typeface="Times New Roman" panose="02020603050405020304" pitchFamily="18" charset="0"/>
                        </a:rPr>
                        <a:t>95.9%/95.7%</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400" dirty="0">
                          <a:effectLst/>
                          <a:latin typeface="TimesNewRomanPSMT"/>
                          <a:ea typeface="Times New Roman" panose="02020603050405020304" pitchFamily="18" charset="0"/>
                          <a:cs typeface="Times New Roman" panose="02020603050405020304" pitchFamily="18" charset="0"/>
                        </a:rPr>
                        <a:t>Can be affected by PPI within 2 weeks, antibiotics within 4 weeks, any active bleeding can decrease specificity.</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18" marR="35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200" dirty="0">
                          <a:effectLst/>
                          <a:latin typeface="TimesNewRomanPSMT"/>
                          <a:ea typeface="Times New Roman" panose="02020603050405020304" pitchFamily="18" charset="0"/>
                          <a:cs typeface="Times New Roman" panose="02020603050405020304" pitchFamily="18" charset="0"/>
                        </a:rPr>
                        <a:t>Good test for pretreatment diagnosis and post treatment test of cure.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200" dirty="0">
                          <a:effectLst/>
                          <a:latin typeface="TimesNewRomanPSMT"/>
                          <a:ea typeface="Times New Roman" panose="02020603050405020304" pitchFamily="18" charset="0"/>
                          <a:cs typeface="Times New Roman" panose="02020603050405020304" pitchFamily="18" charset="0"/>
                        </a:rPr>
                        <a:t>May be less accurate in a pediatric population</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35218" marR="35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0814903"/>
                  </a:ext>
                </a:extLst>
              </a:tr>
              <a:tr h="917980">
                <a:tc>
                  <a:txBody>
                    <a:bodyPr/>
                    <a:lstStyle/>
                    <a:p>
                      <a:pPr marL="0" marR="0"/>
                      <a:r>
                        <a:rPr lang="en-US" sz="2000">
                          <a:effectLst/>
                          <a:latin typeface="TimesNewRomanPSMT"/>
                          <a:ea typeface="Times New Roman" panose="02020603050405020304" pitchFamily="18" charset="0"/>
                          <a:cs typeface="Times New Roman" panose="02020603050405020304" pitchFamily="18" charset="0"/>
                        </a:rPr>
                        <a:t>Fecal Antigen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18" marR="35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400" dirty="0">
                          <a:effectLst/>
                          <a:latin typeface="TimesNewRomanPSMT"/>
                          <a:ea typeface="Times New Roman" panose="02020603050405020304" pitchFamily="18" charset="0"/>
                          <a:cs typeface="Times New Roman" panose="02020603050405020304" pitchFamily="18" charset="0"/>
                        </a:rPr>
                        <a:t>94% / 97%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400" dirty="0">
                          <a:effectLst/>
                          <a:latin typeface="TimesNewRomanPSMT"/>
                          <a:ea typeface="Times New Roman" panose="02020603050405020304" pitchFamily="18" charset="0"/>
                          <a:cs typeface="Times New Roman" panose="02020603050405020304" pitchFamily="18" charset="0"/>
                        </a:rPr>
                        <a:t>Stool sample needs to be refrigerated.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400" dirty="0">
                          <a:effectLst/>
                          <a:latin typeface="TimesNewRomanPSMT"/>
                          <a:ea typeface="Times New Roman" panose="02020603050405020304" pitchFamily="18" charset="0"/>
                          <a:cs typeface="Times New Roman" panose="02020603050405020304" pitchFamily="18" charset="0"/>
                        </a:rPr>
                        <a:t>Decrease accuracy with PPI, antibiotics, bismuth, bleeding, and N-acetylcysteine treatments.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18" marR="35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200" dirty="0">
                          <a:effectLst/>
                          <a:latin typeface="TimesNewRomanPSMT"/>
                          <a:ea typeface="Times New Roman" panose="02020603050405020304" pitchFamily="18" charset="0"/>
                          <a:cs typeface="Times New Roman" panose="02020603050405020304" pitchFamily="18" charset="0"/>
                        </a:rPr>
                        <a:t>Good test to diagnose initial infection.</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200" dirty="0">
                          <a:effectLst/>
                          <a:latin typeface="TimesNewRomanPSMT"/>
                          <a:ea typeface="Times New Roman" panose="02020603050405020304" pitchFamily="18" charset="0"/>
                          <a:cs typeface="Times New Roman" panose="02020603050405020304" pitchFamily="18" charset="0"/>
                        </a:rPr>
                        <a:t>If using to test for cure, should wait 3 months before repeat testing.</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200" dirty="0">
                          <a:effectLst/>
                          <a:latin typeface="TimesNewRomanPSMT"/>
                          <a:ea typeface="Times New Roman" panose="02020603050405020304" pitchFamily="18" charset="0"/>
                          <a:cs typeface="Times New Roman" panose="02020603050405020304" pitchFamily="18" charset="0"/>
                        </a:rPr>
                        <a:t>Good test to use in children.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18" marR="35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0859257"/>
                  </a:ext>
                </a:extLst>
              </a:tr>
              <a:tr h="1442541">
                <a:tc>
                  <a:txBody>
                    <a:bodyPr/>
                    <a:lstStyle/>
                    <a:p>
                      <a:pPr marL="0" marR="0"/>
                      <a:r>
                        <a:rPr lang="en-US" sz="2000">
                          <a:effectLst/>
                          <a:latin typeface="TimesNewRomanPSMT"/>
                          <a:ea typeface="Times New Roman" panose="02020603050405020304" pitchFamily="18" charset="0"/>
                          <a:cs typeface="Times New Roman" panose="02020603050405020304" pitchFamily="18" charset="0"/>
                        </a:rPr>
                        <a:t>Serum antigen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18" marR="35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400" dirty="0">
                          <a:effectLst/>
                          <a:latin typeface="TimesNewRomanPSMT"/>
                          <a:ea typeface="Times New Roman" panose="02020603050405020304" pitchFamily="18" charset="0"/>
                          <a:cs typeface="Times New Roman" panose="02020603050405020304" pitchFamily="18" charset="0"/>
                        </a:rPr>
                        <a:t>74-84% / 79=90%</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400" dirty="0">
                          <a:effectLst/>
                          <a:latin typeface="TimesNewRomanPSMT"/>
                          <a:ea typeface="Times New Roman" panose="02020603050405020304" pitchFamily="18" charset="0"/>
                          <a:cs typeface="Times New Roman" panose="02020603050405020304" pitchFamily="18" charset="0"/>
                        </a:rPr>
                        <a:t>High negative predictive value</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18" marR="35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200">
                          <a:effectLst/>
                          <a:latin typeface="TimesNewRomanPSMT"/>
                          <a:ea typeface="Times New Roman" panose="02020603050405020304" pitchFamily="18" charset="0"/>
                          <a:cs typeface="Times New Roman" panose="02020603050405020304" pitchFamily="18" charset="0"/>
                        </a:rPr>
                        <a:t>IgG only reliable test measure of IgG, IgM, and IgA</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200">
                          <a:effectLst/>
                          <a:latin typeface="TimesNewRomanPSMT"/>
                          <a:ea typeface="Times New Roman" panose="02020603050405020304" pitchFamily="18" charset="0"/>
                          <a:cs typeface="Times New Roman" panose="02020603050405020304" pitchFamily="18" charset="0"/>
                        </a:rPr>
                        <a:t>Less affected by patients on or unable to stop antibiotics, PPIs, or bismuth, active gastric bleeding or carcinoma, MALT lymphoma, or atrophic gastritis.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200">
                          <a:effectLst/>
                          <a:latin typeface="TimesNewRomanPSMT"/>
                          <a:ea typeface="Times New Roman" panose="02020603050405020304" pitchFamily="18" charset="0"/>
                          <a:cs typeface="Times New Roman" panose="02020603050405020304" pitchFamily="18" charset="0"/>
                        </a:rPr>
                        <a:t>Inexpensive, Good Negative predictive value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200">
                          <a:effectLst/>
                          <a:latin typeface="TimesNewRomanPSMT"/>
                          <a:ea typeface="Times New Roman" panose="02020603050405020304" pitchFamily="18" charset="0"/>
                          <a:cs typeface="Times New Roman" panose="02020603050405020304" pitchFamily="18" charset="0"/>
                        </a:rPr>
                        <a:t>Unable to use as a test of cure since IgG antibodies will likely stay positive for a prolonged period after eradication.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18" marR="35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6692090"/>
                  </a:ext>
                </a:extLst>
              </a:tr>
              <a:tr h="131140">
                <a:tc gridSpan="3">
                  <a:txBody>
                    <a:bodyPr/>
                    <a:lstStyle/>
                    <a:p>
                      <a:pPr marL="0" marR="0"/>
                      <a:r>
                        <a:rPr lang="en-US" sz="1400" b="1">
                          <a:effectLst/>
                          <a:latin typeface="TimesNewRomanPSMT"/>
                          <a:ea typeface="Times New Roman" panose="02020603050405020304" pitchFamily="18" charset="0"/>
                          <a:cs typeface="Times New Roman" panose="02020603050405020304" pitchFamily="18" charset="0"/>
                        </a:rPr>
                        <a:t>Invasive/ Endoscopic Testing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18" marR="35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81385245"/>
                  </a:ext>
                </a:extLst>
              </a:tr>
              <a:tr h="1049121">
                <a:tc>
                  <a:txBody>
                    <a:bodyPr/>
                    <a:lstStyle/>
                    <a:p>
                      <a:pPr marL="0" marR="0"/>
                      <a:r>
                        <a:rPr lang="en-US" sz="2000">
                          <a:effectLst/>
                          <a:latin typeface="TimesNewRomanPSMT"/>
                          <a:ea typeface="Times New Roman" panose="02020603050405020304" pitchFamily="18" charset="0"/>
                          <a:cs typeface="Times New Roman" panose="02020603050405020304" pitchFamily="18" charset="0"/>
                        </a:rPr>
                        <a:t>Rapid Urease Test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18" marR="35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400">
                          <a:effectLst/>
                          <a:latin typeface="TimesNewRomanPSMT"/>
                          <a:ea typeface="Times New Roman" panose="02020603050405020304" pitchFamily="18" charset="0"/>
                          <a:cs typeface="Times New Roman" panose="02020603050405020304" pitchFamily="18" charset="0"/>
                        </a:rPr>
                        <a:t>&gt;90%/ &gt;90%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400">
                          <a:effectLst/>
                          <a:latin typeface="TimesNewRomanPSMT"/>
                          <a:ea typeface="Times New Roman" panose="02020603050405020304" pitchFamily="18" charset="0"/>
                          <a:cs typeface="Times New Roman" panose="02020603050405020304" pitchFamily="18" charset="0"/>
                        </a:rPr>
                        <a:t>Results usually available in a few hours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400">
                          <a:effectLst/>
                          <a:latin typeface="TimesNewRomanPSMT"/>
                          <a:ea typeface="Times New Roman" panose="02020603050405020304" pitchFamily="18" charset="0"/>
                          <a:cs typeface="Times New Roman" panose="02020603050405020304" pitchFamily="18" charset="0"/>
                        </a:rPr>
                        <a:t>PPI, bismuth, antibiotics may cause false negative results.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18" marR="35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200">
                          <a:effectLst/>
                          <a:latin typeface="TimesNewRomanPSMT"/>
                          <a:ea typeface="Times New Roman" panose="02020603050405020304" pitchFamily="18" charset="0"/>
                          <a:cs typeface="Times New Roman" panose="02020603050405020304" pitchFamily="18" charset="0"/>
                        </a:rPr>
                        <a:t>Biopsies placed in urea-containing solution and pH indicator.</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200">
                          <a:effectLst/>
                          <a:latin typeface="TimesNewRomanPSMT"/>
                          <a:ea typeface="Times New Roman" panose="02020603050405020304" pitchFamily="18" charset="0"/>
                          <a:cs typeface="Times New Roman" panose="02020603050405020304" pitchFamily="18" charset="0"/>
                        </a:rPr>
                        <a:t>Best results if biopsies taken from gastric antrum and corpus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200">
                          <a:effectLst/>
                          <a:latin typeface="TimesNewRomanPSMT"/>
                          <a:ea typeface="Times New Roman" panose="02020603050405020304" pitchFamily="18" charset="0"/>
                          <a:cs typeface="Times New Roman" panose="02020603050405020304" pitchFamily="18" charset="0"/>
                        </a:rPr>
                        <a:t>Bacteria from mouth and stomach can cause false positive (</a:t>
                      </a:r>
                      <a:r>
                        <a:rPr lang="en-US" sz="1200" i="1">
                          <a:effectLst/>
                          <a:latin typeface="TimesNewRomanPSMT"/>
                          <a:ea typeface="Times New Roman" panose="02020603050405020304" pitchFamily="18" charset="0"/>
                          <a:cs typeface="Times New Roman" panose="02020603050405020304" pitchFamily="18" charset="0"/>
                        </a:rPr>
                        <a:t>K. pneumoniae, S. aureus, P. mirabilis, E. cloacae, C. freundii)</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18" marR="35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1823978"/>
                  </a:ext>
                </a:extLst>
              </a:tr>
              <a:tr h="393420">
                <a:tc>
                  <a:txBody>
                    <a:bodyPr/>
                    <a:lstStyle/>
                    <a:p>
                      <a:pPr marL="0" marR="0"/>
                      <a:r>
                        <a:rPr lang="en-US" sz="2000">
                          <a:effectLst/>
                          <a:latin typeface="TimesNewRomanPSMT"/>
                          <a:ea typeface="Times New Roman" panose="02020603050405020304" pitchFamily="18" charset="0"/>
                          <a:cs typeface="Times New Roman" panose="02020603050405020304" pitchFamily="18" charset="0"/>
                        </a:rPr>
                        <a:t>Mucosal Pathology Biopsy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18" marR="35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400">
                          <a:effectLst/>
                          <a:latin typeface="TimesNewRomanPSMT"/>
                          <a:ea typeface="Times New Roman" panose="02020603050405020304" pitchFamily="18" charset="0"/>
                          <a:cs typeface="Times New Roman" panose="02020603050405020304" pitchFamily="18" charset="0"/>
                        </a:rPr>
                        <a:t>80-95% / 99-100% based on number of biopsies and location of biopsies.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18" marR="35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200">
                          <a:effectLst/>
                          <a:latin typeface="TimesNewRomanPSMT"/>
                          <a:ea typeface="Times New Roman" panose="02020603050405020304" pitchFamily="18" charset="0"/>
                          <a:cs typeface="Times New Roman" panose="02020603050405020304" pitchFamily="18" charset="0"/>
                        </a:rPr>
                        <a:t>Considered the gold standard for diagnosis.</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18" marR="35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524856"/>
                  </a:ext>
                </a:extLst>
              </a:tr>
              <a:tr h="262281">
                <a:tc>
                  <a:txBody>
                    <a:bodyPr/>
                    <a:lstStyle/>
                    <a:p>
                      <a:pPr marL="0" marR="0"/>
                      <a:r>
                        <a:rPr lang="en-US" sz="2000">
                          <a:effectLst/>
                          <a:latin typeface="TimesNewRomanPSMT"/>
                          <a:ea typeface="Times New Roman" panose="02020603050405020304" pitchFamily="18" charset="0"/>
                          <a:cs typeface="Times New Roman" panose="02020603050405020304" pitchFamily="18" charset="0"/>
                        </a:rPr>
                        <a:t>Culture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18" marR="35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400" dirty="0">
                          <a:effectLst/>
                          <a:latin typeface="TimesNewRomanPSMT"/>
                          <a:ea typeface="Times New Roman" panose="02020603050405020304" pitchFamily="18" charset="0"/>
                          <a:cs typeface="Times New Roman" panose="02020603050405020304" pitchFamily="18" charset="0"/>
                        </a:rPr>
                        <a:t> 65%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18" marR="35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200" dirty="0">
                          <a:effectLst/>
                          <a:latin typeface="TimesNewRomanPSMT"/>
                          <a:ea typeface="Times New Roman" panose="02020603050405020304" pitchFamily="18" charset="0"/>
                          <a:cs typeface="Times New Roman" panose="02020603050405020304" pitchFamily="18" charset="0"/>
                        </a:rPr>
                        <a:t>Not Routinely done. Need specialized conditions to allow growth, used to help guild management in  failed treatment</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18" marR="35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1874459"/>
                  </a:ext>
                </a:extLst>
              </a:tr>
              <a:tr h="393420">
                <a:tc>
                  <a:txBody>
                    <a:bodyPr/>
                    <a:lstStyle/>
                    <a:p>
                      <a:pPr marL="0" marR="0"/>
                      <a:r>
                        <a:rPr lang="en-US" sz="2000" dirty="0">
                          <a:effectLst/>
                          <a:latin typeface="TimesNewRomanPSMT"/>
                          <a:ea typeface="Times New Roman" panose="02020603050405020304" pitchFamily="18" charset="0"/>
                          <a:cs typeface="Times New Roman" panose="02020603050405020304" pitchFamily="18" charset="0"/>
                        </a:rPr>
                        <a:t>PCR</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18" marR="35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400" dirty="0">
                          <a:effectLst/>
                          <a:latin typeface="TimesNewRomanPSMT"/>
                          <a:ea typeface="Times New Roman" panose="02020603050405020304" pitchFamily="18" charset="0"/>
                          <a:cs typeface="Times New Roman" panose="02020603050405020304" pitchFamily="18" charset="0"/>
                        </a:rPr>
                        <a:t>&gt;95% &gt;95%</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18" marR="35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r>
                        <a:rPr lang="en-US" sz="1200" dirty="0">
                          <a:effectLst/>
                          <a:latin typeface="TimesNewRomanPSMT"/>
                          <a:ea typeface="Times New Roman" panose="02020603050405020304" pitchFamily="18" charset="0"/>
                          <a:cs typeface="Times New Roman" panose="02020603050405020304" pitchFamily="18" charset="0"/>
                        </a:rPr>
                        <a:t>Accurate in patients with gastric bleeding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r>
                        <a:rPr lang="en-US" sz="1200" dirty="0">
                          <a:effectLst/>
                          <a:latin typeface="TimesNewRomanPSMT"/>
                          <a:ea typeface="Times New Roman" panose="02020603050405020304" pitchFamily="18" charset="0"/>
                          <a:cs typeface="Times New Roman" panose="02020603050405020304" pitchFamily="18" charset="0"/>
                        </a:rPr>
                        <a:t>Expensive, Used in research settings, not routinely in clinical practice.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18" marR="35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7692183"/>
                  </a:ext>
                </a:extLst>
              </a:tr>
              <a:tr h="255372">
                <a:tc gridSpan="3">
                  <a:txBody>
                    <a:bodyPr/>
                    <a:lstStyle/>
                    <a:p>
                      <a:pPr marL="0" marR="0">
                        <a:spcBef>
                          <a:spcPts val="0"/>
                        </a:spcBef>
                        <a:spcAft>
                          <a:spcPts val="0"/>
                        </a:spcAft>
                      </a:pP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218" marR="352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34890122"/>
                  </a:ext>
                </a:extLst>
              </a:tr>
            </a:tbl>
          </a:graphicData>
        </a:graphic>
      </p:graphicFrame>
      <p:sp>
        <p:nvSpPr>
          <p:cNvPr id="13" name="Rectangle 6">
            <a:extLst>
              <a:ext uri="{FF2B5EF4-FFF2-40B4-BE49-F238E27FC236}">
                <a16:creationId xmlns:a16="http://schemas.microsoft.com/office/drawing/2014/main" id="{486D94C8-9704-9B4C-BA02-092230F4F1E1}"/>
              </a:ext>
            </a:extLst>
          </p:cNvPr>
          <p:cNvSpPr>
            <a:spLocks noChangeArrowheads="1"/>
          </p:cNvSpPr>
          <p:nvPr/>
        </p:nvSpPr>
        <p:spPr bwMode="auto">
          <a:xfrm>
            <a:off x="4572000" y="164889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Title 14">
            <a:extLst>
              <a:ext uri="{FF2B5EF4-FFF2-40B4-BE49-F238E27FC236}">
                <a16:creationId xmlns:a16="http://schemas.microsoft.com/office/drawing/2014/main" id="{C8F59986-1515-9748-83E8-B8B6F23BD7FD}"/>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993038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68A6F-6BE2-844C-8336-1547E4C4514C}"/>
              </a:ext>
            </a:extLst>
          </p:cNvPr>
          <p:cNvSpPr>
            <a:spLocks noGrp="1"/>
          </p:cNvSpPr>
          <p:nvPr>
            <p:ph type="title"/>
          </p:nvPr>
        </p:nvSpPr>
        <p:spPr>
          <a:xfrm>
            <a:off x="294968" y="365125"/>
            <a:ext cx="11058832" cy="1325563"/>
          </a:xfrm>
        </p:spPr>
        <p:txBody>
          <a:bodyPr>
            <a:normAutofit/>
          </a:bodyPr>
          <a:lstStyle/>
          <a:p>
            <a:r>
              <a:rPr lang="en-US" sz="3200" dirty="0"/>
              <a:t>Find and Treat- Don’t look in asymptomatic individuals.</a:t>
            </a:r>
          </a:p>
        </p:txBody>
      </p:sp>
      <p:sp>
        <p:nvSpPr>
          <p:cNvPr id="3" name="Content Placeholder 2">
            <a:extLst>
              <a:ext uri="{FF2B5EF4-FFF2-40B4-BE49-F238E27FC236}">
                <a16:creationId xmlns:a16="http://schemas.microsoft.com/office/drawing/2014/main" id="{F4D2BBB6-B3B5-C842-8454-46AE838D6A6E}"/>
              </a:ext>
            </a:extLst>
          </p:cNvPr>
          <p:cNvSpPr>
            <a:spLocks noGrp="1"/>
          </p:cNvSpPr>
          <p:nvPr>
            <p:ph idx="1"/>
          </p:nvPr>
        </p:nvSpPr>
        <p:spPr>
          <a:xfrm>
            <a:off x="196755" y="1690688"/>
            <a:ext cx="7279157" cy="4351338"/>
          </a:xfrm>
        </p:spPr>
        <p:txBody>
          <a:bodyPr>
            <a:normAutofit fontScale="92500"/>
          </a:bodyPr>
          <a:lstStyle/>
          <a:p>
            <a:r>
              <a:rPr lang="en-US" dirty="0"/>
              <a:t>Find and treat- no specific 1</a:t>
            </a:r>
            <a:r>
              <a:rPr lang="en-US" baseline="30000" dirty="0"/>
              <a:t>st</a:t>
            </a:r>
            <a:r>
              <a:rPr lang="en-US" dirty="0"/>
              <a:t> line </a:t>
            </a:r>
          </a:p>
          <a:p>
            <a:r>
              <a:rPr lang="en-US" dirty="0"/>
              <a:t>Retest for cure after 6 weeks (breath test, vs endoscopy)</a:t>
            </a:r>
          </a:p>
          <a:p>
            <a:r>
              <a:rPr lang="en-US" dirty="0"/>
              <a:t>Long term NSAIDS should combine PPI with use</a:t>
            </a:r>
          </a:p>
          <a:p>
            <a:r>
              <a:rPr lang="en-US" dirty="0"/>
              <a:t>Failed treatments </a:t>
            </a:r>
          </a:p>
          <a:p>
            <a:pPr lvl="1"/>
            <a:r>
              <a:rPr lang="en-US" dirty="0"/>
              <a:t>Should we go to vonoprazan treatment </a:t>
            </a:r>
          </a:p>
          <a:p>
            <a:endParaRPr lang="en-US" dirty="0"/>
          </a:p>
          <a:p>
            <a:r>
              <a:rPr lang="en-US" dirty="0"/>
              <a:t>Why should effective acid suppression be the key to kill a bacteria that thrives in acid?</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06C421D-C899-5F43-A93C-6ABDD95A3EB3}"/>
              </a:ext>
            </a:extLst>
          </p:cNvPr>
          <p:cNvSpPr>
            <a:spLocks noGrp="1"/>
          </p:cNvSpPr>
          <p:nvPr>
            <p:ph type="sldNum" sz="quarter" idx="10"/>
          </p:nvPr>
        </p:nvSpPr>
        <p:spPr/>
        <p:txBody>
          <a:bodyPr/>
          <a:lstStyle/>
          <a:p>
            <a:fld id="{AC38F574-C4C0-48B1-B81D-85833E98F04F}" type="slidenum">
              <a:rPr lang="en-US" smtClean="0"/>
              <a:pPr/>
              <a:t>28</a:t>
            </a:fld>
            <a:endParaRPr lang="en-US" dirty="0"/>
          </a:p>
        </p:txBody>
      </p:sp>
      <p:pic>
        <p:nvPicPr>
          <p:cNvPr id="6" name="Picture 5" descr="A stomach with a bacteria inside&#10;&#10;Description automatically generated">
            <a:extLst>
              <a:ext uri="{FF2B5EF4-FFF2-40B4-BE49-F238E27FC236}">
                <a16:creationId xmlns:a16="http://schemas.microsoft.com/office/drawing/2014/main" id="{462CB7D9-E519-064C-B2E9-3C63742F4CB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475912" y="2302983"/>
            <a:ext cx="4519333" cy="2542125"/>
          </a:xfrm>
          <a:prstGeom prst="rect">
            <a:avLst/>
          </a:prstGeom>
        </p:spPr>
      </p:pic>
      <p:sp>
        <p:nvSpPr>
          <p:cNvPr id="7" name="TextBox 6">
            <a:extLst>
              <a:ext uri="{FF2B5EF4-FFF2-40B4-BE49-F238E27FC236}">
                <a16:creationId xmlns:a16="http://schemas.microsoft.com/office/drawing/2014/main" id="{B44F8F85-C7A2-CD4B-8029-899BD061C354}"/>
              </a:ext>
            </a:extLst>
          </p:cNvPr>
          <p:cNvSpPr txBox="1"/>
          <p:nvPr/>
        </p:nvSpPr>
        <p:spPr>
          <a:xfrm>
            <a:off x="8537812" y="4923173"/>
            <a:ext cx="3457433" cy="230832"/>
          </a:xfrm>
          <a:prstGeom prst="rect">
            <a:avLst/>
          </a:prstGeom>
          <a:noFill/>
        </p:spPr>
        <p:txBody>
          <a:bodyPr wrap="square" rtlCol="0">
            <a:spAutoFit/>
          </a:bodyPr>
          <a:lstStyle/>
          <a:p>
            <a:r>
              <a:rPr lang="en-US" sz="900">
                <a:hlinkClick r:id="rId3" tooltip="https://medtempus.com/archives/helicobacter-pylori-una-bacteria-inofensiva-para-unos-que-es-un-calvario-para-otros/"/>
              </a:rPr>
              <a:t>This Photo</a:t>
            </a:r>
            <a:r>
              <a:rPr lang="en-US" sz="900"/>
              <a:t> by Unknown Author is licensed under </a:t>
            </a:r>
            <a:r>
              <a:rPr lang="en-US" sz="900">
                <a:hlinkClick r:id="rId4" tooltip="https://creativecommons.org/licenses/by-nc-sa/3.0/"/>
              </a:rPr>
              <a:t>CC BY-SA-NC</a:t>
            </a:r>
            <a:endParaRPr lang="en-US" sz="900"/>
          </a:p>
        </p:txBody>
      </p:sp>
    </p:spTree>
    <p:extLst>
      <p:ext uri="{BB962C8B-B14F-4D97-AF65-F5344CB8AC3E}">
        <p14:creationId xmlns:p14="http://schemas.microsoft.com/office/powerpoint/2010/main" val="1314770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C2529-2223-1F4F-AF1E-E4F58966FAE0}"/>
              </a:ext>
            </a:extLst>
          </p:cNvPr>
          <p:cNvSpPr>
            <a:spLocks noGrp="1"/>
          </p:cNvSpPr>
          <p:nvPr>
            <p:ph type="title"/>
          </p:nvPr>
        </p:nvSpPr>
        <p:spPr/>
        <p:txBody>
          <a:bodyPr/>
          <a:lstStyle/>
          <a:p>
            <a:r>
              <a:rPr lang="en-US" dirty="0"/>
              <a:t>Lifestyle </a:t>
            </a:r>
          </a:p>
        </p:txBody>
      </p:sp>
      <p:sp>
        <p:nvSpPr>
          <p:cNvPr id="3" name="Content Placeholder 2">
            <a:extLst>
              <a:ext uri="{FF2B5EF4-FFF2-40B4-BE49-F238E27FC236}">
                <a16:creationId xmlns:a16="http://schemas.microsoft.com/office/drawing/2014/main" id="{0522A8A2-AA30-3841-A631-95B6634FEFAB}"/>
              </a:ext>
            </a:extLst>
          </p:cNvPr>
          <p:cNvSpPr>
            <a:spLocks noGrp="1"/>
          </p:cNvSpPr>
          <p:nvPr>
            <p:ph idx="1"/>
          </p:nvPr>
        </p:nvSpPr>
        <p:spPr>
          <a:xfrm>
            <a:off x="266535" y="1552670"/>
            <a:ext cx="6379925" cy="4351338"/>
          </a:xfrm>
        </p:spPr>
        <p:txBody>
          <a:bodyPr/>
          <a:lstStyle/>
          <a:p>
            <a:r>
              <a:rPr lang="en-US" dirty="0"/>
              <a:t>Alcohol </a:t>
            </a:r>
          </a:p>
          <a:p>
            <a:r>
              <a:rPr lang="en-US" dirty="0"/>
              <a:t>Tobacco</a:t>
            </a:r>
          </a:p>
          <a:p>
            <a:r>
              <a:rPr lang="en-US" dirty="0"/>
              <a:t>Sleep apnea doubles risk of developing</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6FBEEBB7-AE8B-B248-9046-B2CA01BADBA2}"/>
              </a:ext>
            </a:extLst>
          </p:cNvPr>
          <p:cNvSpPr>
            <a:spLocks noGrp="1"/>
          </p:cNvSpPr>
          <p:nvPr>
            <p:ph type="sldNum" sz="quarter" idx="10"/>
          </p:nvPr>
        </p:nvSpPr>
        <p:spPr/>
        <p:txBody>
          <a:bodyPr/>
          <a:lstStyle/>
          <a:p>
            <a:fld id="{AC38F574-C4C0-48B1-B81D-85833E98F04F}" type="slidenum">
              <a:rPr lang="en-US" smtClean="0"/>
              <a:pPr/>
              <a:t>29</a:t>
            </a:fld>
            <a:endParaRPr lang="en-US" dirty="0"/>
          </a:p>
        </p:txBody>
      </p:sp>
      <p:pic>
        <p:nvPicPr>
          <p:cNvPr id="6" name="Picture 5" descr="A cigar and a glass of wine&#10;&#10;Description automatically generated">
            <a:extLst>
              <a:ext uri="{FF2B5EF4-FFF2-40B4-BE49-F238E27FC236}">
                <a16:creationId xmlns:a16="http://schemas.microsoft.com/office/drawing/2014/main" id="{CB0A45F4-97B2-6846-8926-0EC659F3324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811520" y="1438908"/>
            <a:ext cx="5941225" cy="3962924"/>
          </a:xfrm>
          <a:prstGeom prst="rect">
            <a:avLst/>
          </a:prstGeom>
        </p:spPr>
      </p:pic>
    </p:spTree>
    <p:extLst>
      <p:ext uri="{BB962C8B-B14F-4D97-AF65-F5344CB8AC3E}">
        <p14:creationId xmlns:p14="http://schemas.microsoft.com/office/powerpoint/2010/main" val="178338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451" y="365125"/>
            <a:ext cx="10515600" cy="1325563"/>
          </a:xfrm>
        </p:spPr>
        <p:txBody>
          <a:bodyPr anchor="ctr">
            <a:normAutofit/>
          </a:bodyPr>
          <a:lstStyle/>
          <a:p>
            <a:r>
              <a:rPr lang="en-US" dirty="0"/>
              <a:t>Learning Objectives</a:t>
            </a:r>
          </a:p>
        </p:txBody>
      </p:sp>
      <p:sp>
        <p:nvSpPr>
          <p:cNvPr id="10" name="Text Placeholder 9"/>
          <p:cNvSpPr>
            <a:spLocks noGrp="1"/>
          </p:cNvSpPr>
          <p:nvPr>
            <p:ph type="body" idx="1"/>
          </p:nvPr>
        </p:nvSpPr>
        <p:spPr>
          <a:xfrm>
            <a:off x="586854" y="1542197"/>
            <a:ext cx="4585647" cy="4634766"/>
          </a:xfrm>
        </p:spPr>
        <p:txBody>
          <a:bodyPr>
            <a:normAutofit/>
          </a:bodyPr>
          <a:lstStyle/>
          <a:p>
            <a:pPr marL="0" indent="0">
              <a:spcBef>
                <a:spcPts val="0"/>
              </a:spcBef>
              <a:spcAft>
                <a:spcPts val="600"/>
              </a:spcAft>
              <a:buNone/>
            </a:pPr>
            <a:r>
              <a:rPr lang="en-US" dirty="0"/>
              <a:t>Latest and greatest for </a:t>
            </a:r>
          </a:p>
          <a:p>
            <a:pPr marL="514350" indent="-514350">
              <a:spcBef>
                <a:spcPts val="0"/>
              </a:spcBef>
              <a:spcAft>
                <a:spcPts val="600"/>
              </a:spcAft>
              <a:buFont typeface="+mj-lt"/>
              <a:buAutoNum type="arabicPeriod"/>
            </a:pPr>
            <a:r>
              <a:rPr lang="en-US" dirty="0"/>
              <a:t>GERD</a:t>
            </a:r>
          </a:p>
          <a:p>
            <a:pPr marL="514350" indent="-514350">
              <a:spcBef>
                <a:spcPts val="0"/>
              </a:spcBef>
              <a:spcAft>
                <a:spcPts val="600"/>
              </a:spcAft>
              <a:buFont typeface="+mj-lt"/>
              <a:buAutoNum type="arabicPeriod"/>
            </a:pPr>
            <a:r>
              <a:rPr lang="en-US" dirty="0"/>
              <a:t>PUD</a:t>
            </a:r>
          </a:p>
          <a:p>
            <a:pPr marL="514350" indent="-514350">
              <a:spcBef>
                <a:spcPts val="0"/>
              </a:spcBef>
              <a:spcAft>
                <a:spcPts val="600"/>
              </a:spcAft>
              <a:buFont typeface="+mj-lt"/>
              <a:buAutoNum type="arabicPeriod"/>
            </a:pPr>
            <a:r>
              <a:rPr lang="en-US" dirty="0"/>
              <a:t>Acute Diarrhea</a:t>
            </a:r>
          </a:p>
          <a:p>
            <a:pPr marL="514350" indent="-514350">
              <a:spcBef>
                <a:spcPts val="0"/>
              </a:spcBef>
              <a:spcAft>
                <a:spcPts val="600"/>
              </a:spcAft>
              <a:buFont typeface="+mj-lt"/>
              <a:buAutoNum type="arabicPeriod"/>
            </a:pPr>
            <a:r>
              <a:rPr lang="en-US" dirty="0"/>
              <a:t>Acute Pancreatitis </a:t>
            </a:r>
          </a:p>
          <a:p>
            <a:pPr marL="514350" indent="-514350">
              <a:spcBef>
                <a:spcPts val="0"/>
              </a:spcBef>
              <a:spcAft>
                <a:spcPts val="600"/>
              </a:spcAft>
              <a:buFont typeface="+mj-lt"/>
              <a:buAutoNum type="arabicPeriod"/>
            </a:pPr>
            <a:endParaRPr lang="en-US" dirty="0"/>
          </a:p>
        </p:txBody>
      </p:sp>
      <p:sp>
        <p:nvSpPr>
          <p:cNvPr id="15" name="Slide Number Placeholder 3" hidden="1">
            <a:extLst>
              <a:ext uri="{FF2B5EF4-FFF2-40B4-BE49-F238E27FC236}">
                <a16:creationId xmlns:a16="http://schemas.microsoft.com/office/drawing/2014/main" id="{A9F19646-AEDC-CB25-0C37-CB13FD57B656}"/>
              </a:ext>
            </a:extLst>
          </p:cNvPr>
          <p:cNvSpPr>
            <a:spLocks noGrp="1"/>
          </p:cNvSpPr>
          <p:nvPr>
            <p:ph type="sldNum" sz="quarter" idx="4294967295"/>
          </p:nvPr>
        </p:nvSpPr>
        <p:spPr>
          <a:xfrm>
            <a:off x="294968" y="6292646"/>
            <a:ext cx="403122" cy="412954"/>
          </a:xfrm>
        </p:spPr>
        <p:txBody>
          <a:bodyPr/>
          <a:lstStyle/>
          <a:p>
            <a:pPr>
              <a:spcAft>
                <a:spcPts val="600"/>
              </a:spcAft>
            </a:pPr>
            <a:fld id="{AC38F574-C4C0-48B1-B81D-85833E98F04F}" type="slidenum">
              <a:rPr lang="en-US" smtClean="0"/>
              <a:pPr>
                <a:spcAft>
                  <a:spcPts val="600"/>
                </a:spcAft>
              </a:pPr>
              <a:t>3</a:t>
            </a:fld>
            <a:endParaRPr lang="en-US"/>
          </a:p>
        </p:txBody>
      </p:sp>
      <p:pic>
        <p:nvPicPr>
          <p:cNvPr id="4" name="Picture 3" descr="Dartboard with three arrows on red circle">
            <a:extLst>
              <a:ext uri="{FF2B5EF4-FFF2-40B4-BE49-F238E27FC236}">
                <a16:creationId xmlns:a16="http://schemas.microsoft.com/office/drawing/2014/main" id="{085A3CDF-B7A8-3C4C-8A6D-64206BA8B9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9450" y="1553108"/>
            <a:ext cx="5773004" cy="3848669"/>
          </a:xfrm>
          <a:prstGeom prst="rect">
            <a:avLst/>
          </a:prstGeom>
        </p:spPr>
      </p:pic>
    </p:spTree>
    <p:extLst>
      <p:ext uri="{BB962C8B-B14F-4D97-AF65-F5344CB8AC3E}">
        <p14:creationId xmlns:p14="http://schemas.microsoft.com/office/powerpoint/2010/main" val="17978506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3C0F4-89C3-1741-8646-486AC5F325FC}"/>
              </a:ext>
            </a:extLst>
          </p:cNvPr>
          <p:cNvSpPr>
            <a:spLocks noGrp="1"/>
          </p:cNvSpPr>
          <p:nvPr>
            <p:ph type="title"/>
          </p:nvPr>
        </p:nvSpPr>
        <p:spPr/>
        <p:txBody>
          <a:bodyPr/>
          <a:lstStyle/>
          <a:p>
            <a:r>
              <a:rPr lang="en-US" dirty="0"/>
              <a:t>Integrative </a:t>
            </a:r>
          </a:p>
        </p:txBody>
      </p:sp>
      <p:sp>
        <p:nvSpPr>
          <p:cNvPr id="3" name="Content Placeholder 2">
            <a:extLst>
              <a:ext uri="{FF2B5EF4-FFF2-40B4-BE49-F238E27FC236}">
                <a16:creationId xmlns:a16="http://schemas.microsoft.com/office/drawing/2014/main" id="{92E9C7C9-CC50-BC47-91FE-D3682C0C1838}"/>
              </a:ext>
            </a:extLst>
          </p:cNvPr>
          <p:cNvSpPr>
            <a:spLocks noGrp="1"/>
          </p:cNvSpPr>
          <p:nvPr>
            <p:ph idx="1"/>
          </p:nvPr>
        </p:nvSpPr>
        <p:spPr>
          <a:xfrm>
            <a:off x="496529" y="1690688"/>
            <a:ext cx="5257800" cy="4351338"/>
          </a:xfrm>
        </p:spPr>
        <p:txBody>
          <a:bodyPr/>
          <a:lstStyle/>
          <a:p>
            <a:r>
              <a:rPr lang="en-US" dirty="0"/>
              <a:t>Probiotics </a:t>
            </a:r>
          </a:p>
          <a:p>
            <a:pPr lvl="1"/>
            <a:r>
              <a:rPr lang="en-US" dirty="0"/>
              <a:t>May help reduce side effects of eradication therapies </a:t>
            </a:r>
          </a:p>
          <a:p>
            <a:r>
              <a:rPr lang="en-US" dirty="0"/>
              <a:t>H pylori vaccination? </a:t>
            </a:r>
          </a:p>
          <a:p>
            <a:pPr lvl="1"/>
            <a:r>
              <a:rPr lang="en-US" dirty="0"/>
              <a:t>Once Chinese study showed 71.8% effectiveness at 3 years</a:t>
            </a:r>
          </a:p>
        </p:txBody>
      </p:sp>
      <p:sp>
        <p:nvSpPr>
          <p:cNvPr id="4" name="Slide Number Placeholder 3">
            <a:extLst>
              <a:ext uri="{FF2B5EF4-FFF2-40B4-BE49-F238E27FC236}">
                <a16:creationId xmlns:a16="http://schemas.microsoft.com/office/drawing/2014/main" id="{377B9E52-02E8-D949-BEDF-680FC6C32EE2}"/>
              </a:ext>
            </a:extLst>
          </p:cNvPr>
          <p:cNvSpPr>
            <a:spLocks noGrp="1"/>
          </p:cNvSpPr>
          <p:nvPr>
            <p:ph type="sldNum" sz="quarter" idx="10"/>
          </p:nvPr>
        </p:nvSpPr>
        <p:spPr/>
        <p:txBody>
          <a:bodyPr/>
          <a:lstStyle/>
          <a:p>
            <a:fld id="{AC38F574-C4C0-48B1-B81D-85833E98F04F}" type="slidenum">
              <a:rPr lang="en-US" smtClean="0"/>
              <a:pPr/>
              <a:t>30</a:t>
            </a:fld>
            <a:endParaRPr lang="en-US" dirty="0"/>
          </a:p>
        </p:txBody>
      </p:sp>
      <p:pic>
        <p:nvPicPr>
          <p:cNvPr id="9" name="Picture 8" descr="Assorted pills and tablets">
            <a:extLst>
              <a:ext uri="{FF2B5EF4-FFF2-40B4-BE49-F238E27FC236}">
                <a16:creationId xmlns:a16="http://schemas.microsoft.com/office/drawing/2014/main" id="{CC89B2E1-9AF7-334B-9FC8-E4031AA70505}"/>
              </a:ext>
            </a:extLst>
          </p:cNvPr>
          <p:cNvPicPr>
            <a:picLocks noChangeAspect="1"/>
          </p:cNvPicPr>
          <p:nvPr/>
        </p:nvPicPr>
        <p:blipFill rotWithShape="1">
          <a:blip r:embed="rId2">
            <a:extLst>
              <a:ext uri="{28A0092B-C50C-407E-A947-70E740481C1C}">
                <a14:useLocalDpi xmlns:a14="http://schemas.microsoft.com/office/drawing/2010/main" val="0"/>
              </a:ext>
            </a:extLst>
          </a:blip>
          <a:srcRect t="8778" r="23298" b="314"/>
          <a:stretch/>
        </p:blipFill>
        <p:spPr>
          <a:xfrm>
            <a:off x="6714293" y="1117600"/>
            <a:ext cx="4981178" cy="3940800"/>
          </a:xfrm>
          <a:prstGeom prst="rect">
            <a:avLst/>
          </a:prstGeom>
        </p:spPr>
      </p:pic>
    </p:spTree>
    <p:extLst>
      <p:ext uri="{BB962C8B-B14F-4D97-AF65-F5344CB8AC3E}">
        <p14:creationId xmlns:p14="http://schemas.microsoft.com/office/powerpoint/2010/main" val="4083628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36715-3C15-FA4F-A144-4BEECA4F5150}"/>
              </a:ext>
            </a:extLst>
          </p:cNvPr>
          <p:cNvSpPr>
            <a:spLocks noGrp="1"/>
          </p:cNvSpPr>
          <p:nvPr>
            <p:ph type="title"/>
          </p:nvPr>
        </p:nvSpPr>
        <p:spPr/>
        <p:txBody>
          <a:bodyPr/>
          <a:lstStyle/>
          <a:p>
            <a:r>
              <a:rPr lang="en-US" dirty="0"/>
              <a:t>Acute Diarrhea</a:t>
            </a:r>
            <a:br>
              <a:rPr lang="en-US" dirty="0"/>
            </a:br>
            <a:endParaRPr lang="en-US" dirty="0"/>
          </a:p>
        </p:txBody>
      </p:sp>
      <p:sp>
        <p:nvSpPr>
          <p:cNvPr id="3" name="Content Placeholder 2">
            <a:extLst>
              <a:ext uri="{FF2B5EF4-FFF2-40B4-BE49-F238E27FC236}">
                <a16:creationId xmlns:a16="http://schemas.microsoft.com/office/drawing/2014/main" id="{558E0A61-6BD1-A045-BCE1-58B524EBF99B}"/>
              </a:ext>
            </a:extLst>
          </p:cNvPr>
          <p:cNvSpPr>
            <a:spLocks noGrp="1"/>
          </p:cNvSpPr>
          <p:nvPr>
            <p:ph idx="1"/>
          </p:nvPr>
        </p:nvSpPr>
        <p:spPr>
          <a:xfrm>
            <a:off x="838200" y="1825625"/>
            <a:ext cx="4934803" cy="4351338"/>
          </a:xfrm>
        </p:spPr>
        <p:txBody>
          <a:bodyPr>
            <a:normAutofit/>
          </a:bodyPr>
          <a:lstStyle/>
          <a:p>
            <a:r>
              <a:rPr lang="en-US" dirty="0"/>
              <a:t>Post infection complications </a:t>
            </a:r>
          </a:p>
          <a:p>
            <a:r>
              <a:rPr lang="en-US" dirty="0"/>
              <a:t>Lab Testing </a:t>
            </a:r>
          </a:p>
          <a:p>
            <a:r>
              <a:rPr lang="en-US" dirty="0"/>
              <a:t>Treatment </a:t>
            </a:r>
          </a:p>
          <a:p>
            <a:r>
              <a:rPr lang="en-US" dirty="0"/>
              <a:t>Diet</a:t>
            </a:r>
          </a:p>
          <a:p>
            <a:r>
              <a:rPr lang="en-US" dirty="0"/>
              <a:t>Rehydration</a:t>
            </a:r>
          </a:p>
          <a:p>
            <a:r>
              <a:rPr lang="en-US" dirty="0"/>
              <a:t>Medications </a:t>
            </a:r>
          </a:p>
          <a:p>
            <a:r>
              <a:rPr lang="en-US" dirty="0"/>
              <a:t>Prevention</a:t>
            </a:r>
          </a:p>
        </p:txBody>
      </p:sp>
      <p:sp>
        <p:nvSpPr>
          <p:cNvPr id="4" name="Slide Number Placeholder 3">
            <a:extLst>
              <a:ext uri="{FF2B5EF4-FFF2-40B4-BE49-F238E27FC236}">
                <a16:creationId xmlns:a16="http://schemas.microsoft.com/office/drawing/2014/main" id="{FD658103-C991-6745-8059-34528756ED9E}"/>
              </a:ext>
            </a:extLst>
          </p:cNvPr>
          <p:cNvSpPr>
            <a:spLocks noGrp="1"/>
          </p:cNvSpPr>
          <p:nvPr>
            <p:ph type="sldNum" sz="quarter" idx="10"/>
          </p:nvPr>
        </p:nvSpPr>
        <p:spPr/>
        <p:txBody>
          <a:bodyPr/>
          <a:lstStyle/>
          <a:p>
            <a:fld id="{AC38F574-C4C0-48B1-B81D-85833E98F04F}" type="slidenum">
              <a:rPr lang="en-US" smtClean="0"/>
              <a:pPr/>
              <a:t>31</a:t>
            </a:fld>
            <a:endParaRPr lang="en-US" dirty="0"/>
          </a:p>
        </p:txBody>
      </p:sp>
      <p:pic>
        <p:nvPicPr>
          <p:cNvPr id="2054" name="Picture 6" descr="Amazon.com: ArtWorks Decor Dumb and Dumber Harry on the Toilet Humor  Picture on Stretched Canvas Wall Art, Ready to Hang! : Everything Else">
            <a:extLst>
              <a:ext uri="{FF2B5EF4-FFF2-40B4-BE49-F238E27FC236}">
                <a16:creationId xmlns:a16="http://schemas.microsoft.com/office/drawing/2014/main" id="{4C5EAF68-2E4C-EB49-A2EB-B5EF5C34E8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6272" y="1381760"/>
            <a:ext cx="5475828" cy="4213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578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22A9C-C7BE-0C41-A1D3-65FFC59AF6AC}"/>
              </a:ext>
            </a:extLst>
          </p:cNvPr>
          <p:cNvSpPr>
            <a:spLocks noGrp="1"/>
          </p:cNvSpPr>
          <p:nvPr>
            <p:ph type="title"/>
          </p:nvPr>
        </p:nvSpPr>
        <p:spPr>
          <a:xfrm>
            <a:off x="294968" y="365125"/>
            <a:ext cx="10515600" cy="1325563"/>
          </a:xfrm>
        </p:spPr>
        <p:txBody>
          <a:bodyPr/>
          <a:lstStyle/>
          <a:p>
            <a:r>
              <a:rPr lang="en-US" dirty="0"/>
              <a:t>Post infection Complications </a:t>
            </a:r>
          </a:p>
        </p:txBody>
      </p:sp>
      <p:sp>
        <p:nvSpPr>
          <p:cNvPr id="3" name="Content Placeholder 2">
            <a:extLst>
              <a:ext uri="{FF2B5EF4-FFF2-40B4-BE49-F238E27FC236}">
                <a16:creationId xmlns:a16="http://schemas.microsoft.com/office/drawing/2014/main" id="{69FFF1BC-54F0-8C48-A23B-C5C9E09C5AF3}"/>
              </a:ext>
            </a:extLst>
          </p:cNvPr>
          <p:cNvSpPr>
            <a:spLocks noGrp="1"/>
          </p:cNvSpPr>
          <p:nvPr>
            <p:ph idx="1"/>
          </p:nvPr>
        </p:nvSpPr>
        <p:spPr>
          <a:xfrm>
            <a:off x="496529" y="1690688"/>
            <a:ext cx="5467543" cy="4351338"/>
          </a:xfrm>
        </p:spPr>
        <p:txBody>
          <a:bodyPr/>
          <a:lstStyle/>
          <a:p>
            <a:r>
              <a:rPr lang="en-US" dirty="0"/>
              <a:t> 9% of patients with infections will go onto develop IBS from it,</a:t>
            </a:r>
          </a:p>
          <a:p>
            <a:r>
              <a:rPr lang="en-US" dirty="0"/>
              <a:t>This accounts for 50% of current cases.</a:t>
            </a:r>
          </a:p>
          <a:p>
            <a:r>
              <a:rPr lang="en-US" dirty="0"/>
              <a:t>Increase diarrhea predominance by 5% and pain rates by 38%</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093A99DB-6231-1E41-9819-B93E2745BDD8}"/>
              </a:ext>
            </a:extLst>
          </p:cNvPr>
          <p:cNvSpPr>
            <a:spLocks noGrp="1"/>
          </p:cNvSpPr>
          <p:nvPr>
            <p:ph type="sldNum" sz="quarter" idx="10"/>
          </p:nvPr>
        </p:nvSpPr>
        <p:spPr/>
        <p:txBody>
          <a:bodyPr/>
          <a:lstStyle/>
          <a:p>
            <a:fld id="{AC38F574-C4C0-48B1-B81D-85833E98F04F}" type="slidenum">
              <a:rPr lang="en-US" smtClean="0"/>
              <a:pPr/>
              <a:t>32</a:t>
            </a:fld>
            <a:endParaRPr lang="en-US" dirty="0"/>
          </a:p>
        </p:txBody>
      </p:sp>
      <p:pic>
        <p:nvPicPr>
          <p:cNvPr id="3074" name="Picture 2" descr="Irritable bowel syndrome - Wikipedia">
            <a:extLst>
              <a:ext uri="{FF2B5EF4-FFF2-40B4-BE49-F238E27FC236}">
                <a16:creationId xmlns:a16="http://schemas.microsoft.com/office/drawing/2014/main" id="{A3078B16-7F22-A14E-B41A-BF97C6C4C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930" y="1690688"/>
            <a:ext cx="5747261" cy="3218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538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E8CF4-0113-5C41-BA38-31C9B17D096B}"/>
              </a:ext>
            </a:extLst>
          </p:cNvPr>
          <p:cNvSpPr>
            <a:spLocks noGrp="1"/>
          </p:cNvSpPr>
          <p:nvPr>
            <p:ph type="title"/>
          </p:nvPr>
        </p:nvSpPr>
        <p:spPr>
          <a:xfrm>
            <a:off x="294968" y="255943"/>
            <a:ext cx="10515600" cy="1325563"/>
          </a:xfrm>
        </p:spPr>
        <p:txBody>
          <a:bodyPr/>
          <a:lstStyle/>
          <a:p>
            <a:r>
              <a:rPr lang="en-US" dirty="0"/>
              <a:t>Has your lab changed testing?</a:t>
            </a:r>
          </a:p>
        </p:txBody>
      </p:sp>
      <p:sp>
        <p:nvSpPr>
          <p:cNvPr id="3" name="Content Placeholder 2">
            <a:extLst>
              <a:ext uri="{FF2B5EF4-FFF2-40B4-BE49-F238E27FC236}">
                <a16:creationId xmlns:a16="http://schemas.microsoft.com/office/drawing/2014/main" id="{5C4F9412-B9DF-4A41-BB1D-18F384DE7D34}"/>
              </a:ext>
            </a:extLst>
          </p:cNvPr>
          <p:cNvSpPr>
            <a:spLocks noGrp="1"/>
          </p:cNvSpPr>
          <p:nvPr>
            <p:ph idx="1"/>
          </p:nvPr>
        </p:nvSpPr>
        <p:spPr>
          <a:xfrm>
            <a:off x="294968" y="1446663"/>
            <a:ext cx="6979289" cy="4585041"/>
          </a:xfrm>
        </p:spPr>
        <p:txBody>
          <a:bodyPr>
            <a:normAutofit fontScale="92500" lnSpcReduction="20000"/>
          </a:bodyPr>
          <a:lstStyle/>
          <a:p>
            <a:r>
              <a:rPr lang="en-US" dirty="0"/>
              <a:t>Culture / Ova and parasites are out, </a:t>
            </a:r>
          </a:p>
          <a:p>
            <a:r>
              <a:rPr lang="en-US" dirty="0"/>
              <a:t>PCR nucleic acid amplification test/ toxin multi bug tests are in.</a:t>
            </a:r>
          </a:p>
          <a:p>
            <a:r>
              <a:rPr lang="en-US" dirty="0"/>
              <a:t>Speed to diagnosis, sensitivity and specificity improved (1-2 hours </a:t>
            </a:r>
            <a:r>
              <a:rPr lang="en-US" dirty="0" err="1"/>
              <a:t>sn</a:t>
            </a:r>
            <a:r>
              <a:rPr lang="en-US" dirty="0"/>
              <a:t> 75-85%, </a:t>
            </a:r>
            <a:r>
              <a:rPr lang="en-US" dirty="0" err="1"/>
              <a:t>sp</a:t>
            </a:r>
            <a:r>
              <a:rPr lang="en-US" dirty="0"/>
              <a:t> 95-100%)</a:t>
            </a:r>
          </a:p>
          <a:p>
            <a:r>
              <a:rPr lang="en-US" dirty="0"/>
              <a:t>Increased number of bugs found that may not have pathologic problems.</a:t>
            </a:r>
          </a:p>
          <a:p>
            <a:r>
              <a:rPr lang="en-US" dirty="0"/>
              <a:t>No need to test of cure in patients with improvement of symptoms. </a:t>
            </a:r>
          </a:p>
          <a:p>
            <a:pPr lvl="1"/>
            <a:r>
              <a:rPr lang="en-US" dirty="0"/>
              <a:t>(high false negatives due to residual </a:t>
            </a:r>
            <a:r>
              <a:rPr lang="en-US" dirty="0" err="1"/>
              <a:t>protiens</a:t>
            </a:r>
            <a:r>
              <a:rPr lang="en-US" dirty="0"/>
              <a:t> left)</a:t>
            </a:r>
          </a:p>
          <a:p>
            <a:r>
              <a:rPr lang="en-US" dirty="0"/>
              <a:t>Fecal Leukocytes, calprotectin are not useful in an acute diarrhea setting.</a:t>
            </a:r>
          </a:p>
        </p:txBody>
      </p:sp>
      <p:sp>
        <p:nvSpPr>
          <p:cNvPr id="4" name="Slide Number Placeholder 3">
            <a:extLst>
              <a:ext uri="{FF2B5EF4-FFF2-40B4-BE49-F238E27FC236}">
                <a16:creationId xmlns:a16="http://schemas.microsoft.com/office/drawing/2014/main" id="{45E5F216-4F6F-D64D-A55F-52697ABE3540}"/>
              </a:ext>
            </a:extLst>
          </p:cNvPr>
          <p:cNvSpPr>
            <a:spLocks noGrp="1"/>
          </p:cNvSpPr>
          <p:nvPr>
            <p:ph type="sldNum" sz="quarter" idx="10"/>
          </p:nvPr>
        </p:nvSpPr>
        <p:spPr/>
        <p:txBody>
          <a:bodyPr/>
          <a:lstStyle/>
          <a:p>
            <a:fld id="{AC38F574-C4C0-48B1-B81D-85833E98F04F}" type="slidenum">
              <a:rPr lang="en-US" smtClean="0"/>
              <a:pPr/>
              <a:t>33</a:t>
            </a:fld>
            <a:endParaRPr lang="en-US" dirty="0"/>
          </a:p>
        </p:txBody>
      </p:sp>
      <p:pic>
        <p:nvPicPr>
          <p:cNvPr id="6" name="Picture 5" descr="A hand holding a petri dish&#10;&#10;Description automatically generated">
            <a:extLst>
              <a:ext uri="{FF2B5EF4-FFF2-40B4-BE49-F238E27FC236}">
                <a16:creationId xmlns:a16="http://schemas.microsoft.com/office/drawing/2014/main" id="{9173A865-FE84-3E4D-A259-CD430C6906F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820167" y="1851783"/>
            <a:ext cx="4217157" cy="3154433"/>
          </a:xfrm>
          <a:prstGeom prst="rect">
            <a:avLst/>
          </a:prstGeom>
        </p:spPr>
      </p:pic>
      <p:sp>
        <p:nvSpPr>
          <p:cNvPr id="7" name="TextBox 6">
            <a:extLst>
              <a:ext uri="{FF2B5EF4-FFF2-40B4-BE49-F238E27FC236}">
                <a16:creationId xmlns:a16="http://schemas.microsoft.com/office/drawing/2014/main" id="{94FB78BC-7EEC-6E48-86DF-11B176F43275}"/>
              </a:ext>
            </a:extLst>
          </p:cNvPr>
          <p:cNvSpPr txBox="1"/>
          <p:nvPr/>
        </p:nvSpPr>
        <p:spPr>
          <a:xfrm>
            <a:off x="7820167" y="4959238"/>
            <a:ext cx="4217157" cy="239090"/>
          </a:xfrm>
          <a:prstGeom prst="rect">
            <a:avLst/>
          </a:prstGeom>
          <a:noFill/>
        </p:spPr>
        <p:txBody>
          <a:bodyPr wrap="square" rtlCol="0">
            <a:spAutoFit/>
          </a:bodyPr>
          <a:lstStyle/>
          <a:p>
            <a:r>
              <a:rPr lang="en-US" sz="900">
                <a:hlinkClick r:id="rId3" tooltip="https://blog.mattbierner.com/keyboard-bacterial-culture/"/>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2665765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6FB1D-8B26-E44A-9626-108CF1988577}"/>
              </a:ext>
            </a:extLst>
          </p:cNvPr>
          <p:cNvSpPr>
            <a:spLocks noGrp="1"/>
          </p:cNvSpPr>
          <p:nvPr>
            <p:ph type="title"/>
          </p:nvPr>
        </p:nvSpPr>
        <p:spPr>
          <a:xfrm>
            <a:off x="294968" y="283238"/>
            <a:ext cx="10515600" cy="1325563"/>
          </a:xfrm>
        </p:spPr>
        <p:txBody>
          <a:bodyPr/>
          <a:lstStyle/>
          <a:p>
            <a:r>
              <a:rPr lang="en-US" dirty="0"/>
              <a:t>Treatment</a:t>
            </a:r>
          </a:p>
        </p:txBody>
      </p:sp>
      <p:sp>
        <p:nvSpPr>
          <p:cNvPr id="3" name="Content Placeholder 2">
            <a:extLst>
              <a:ext uri="{FF2B5EF4-FFF2-40B4-BE49-F238E27FC236}">
                <a16:creationId xmlns:a16="http://schemas.microsoft.com/office/drawing/2014/main" id="{711A377D-FF5E-2C42-B7CE-C8A28197B221}"/>
              </a:ext>
            </a:extLst>
          </p:cNvPr>
          <p:cNvSpPr>
            <a:spLocks noGrp="1"/>
          </p:cNvSpPr>
          <p:nvPr>
            <p:ph idx="1"/>
          </p:nvPr>
        </p:nvSpPr>
        <p:spPr>
          <a:xfrm>
            <a:off x="477520" y="1391920"/>
            <a:ext cx="7192522" cy="4785043"/>
          </a:xfrm>
        </p:spPr>
        <p:txBody>
          <a:bodyPr>
            <a:normAutofit fontScale="92500" lnSpcReduction="10000"/>
          </a:bodyPr>
          <a:lstStyle/>
          <a:p>
            <a:r>
              <a:rPr lang="en-US" dirty="0"/>
              <a:t>No Diet is superior.</a:t>
            </a:r>
          </a:p>
          <a:p>
            <a:r>
              <a:rPr lang="en-US" dirty="0"/>
              <a:t>Oral rehydration for mild to moderated, IV for severe</a:t>
            </a:r>
          </a:p>
          <a:p>
            <a:r>
              <a:rPr lang="en-US" dirty="0"/>
              <a:t>Antibiotics for travelers diarrhea. </a:t>
            </a:r>
          </a:p>
          <a:p>
            <a:pPr lvl="1"/>
            <a:r>
              <a:rPr lang="en-US" dirty="0"/>
              <a:t>Azithromycin, ciprofloxacin, Levofloxin, ofloxacin, rifaximin</a:t>
            </a:r>
          </a:p>
          <a:p>
            <a:pPr lvl="1"/>
            <a:r>
              <a:rPr lang="en-US" dirty="0"/>
              <a:t>Most have 1 day vs 3 day dosing </a:t>
            </a:r>
          </a:p>
          <a:p>
            <a:r>
              <a:rPr lang="en-US" dirty="0"/>
              <a:t>C diff </a:t>
            </a:r>
          </a:p>
          <a:p>
            <a:pPr lvl="1"/>
            <a:r>
              <a:rPr lang="en-US" dirty="0"/>
              <a:t>Fidaxomicin 1</a:t>
            </a:r>
            <a:r>
              <a:rPr lang="en-US" baseline="30000" dirty="0"/>
              <a:t>st</a:t>
            </a:r>
            <a:r>
              <a:rPr lang="en-US" dirty="0"/>
              <a:t> line, 2nd vancomycin, 3rd metronidazole </a:t>
            </a:r>
          </a:p>
          <a:p>
            <a:r>
              <a:rPr lang="en-US" dirty="0"/>
              <a:t>Fecal Transplants for </a:t>
            </a:r>
            <a:r>
              <a:rPr lang="en-US" dirty="0" err="1"/>
              <a:t>abx</a:t>
            </a:r>
            <a:r>
              <a:rPr lang="en-US" dirty="0"/>
              <a:t> resistant conditions </a:t>
            </a:r>
          </a:p>
          <a:p>
            <a:pPr lvl="1"/>
            <a:r>
              <a:rPr lang="en-US" dirty="0"/>
              <a:t>National registry shows 96% effectiveness with enema and capsule group.</a:t>
            </a:r>
          </a:p>
        </p:txBody>
      </p:sp>
      <p:sp>
        <p:nvSpPr>
          <p:cNvPr id="4" name="Slide Number Placeholder 3">
            <a:extLst>
              <a:ext uri="{FF2B5EF4-FFF2-40B4-BE49-F238E27FC236}">
                <a16:creationId xmlns:a16="http://schemas.microsoft.com/office/drawing/2014/main" id="{846560A7-68B9-8B4D-ADC6-91A3DD74F6C1}"/>
              </a:ext>
            </a:extLst>
          </p:cNvPr>
          <p:cNvSpPr>
            <a:spLocks noGrp="1"/>
          </p:cNvSpPr>
          <p:nvPr>
            <p:ph type="sldNum" sz="quarter" idx="10"/>
          </p:nvPr>
        </p:nvSpPr>
        <p:spPr/>
        <p:txBody>
          <a:bodyPr/>
          <a:lstStyle/>
          <a:p>
            <a:fld id="{AC38F574-C4C0-48B1-B81D-85833E98F04F}" type="slidenum">
              <a:rPr lang="en-US" smtClean="0"/>
              <a:pPr/>
              <a:t>34</a:t>
            </a:fld>
            <a:endParaRPr lang="en-US" dirty="0"/>
          </a:p>
        </p:txBody>
      </p:sp>
      <p:pic>
        <p:nvPicPr>
          <p:cNvPr id="6" name="Picture 5" descr="Woman hydrating">
            <a:extLst>
              <a:ext uri="{FF2B5EF4-FFF2-40B4-BE49-F238E27FC236}">
                <a16:creationId xmlns:a16="http://schemas.microsoft.com/office/drawing/2014/main" id="{D3E9A2C0-6D3D-AB4E-8DDD-32A5B26C9E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2594" y="2081283"/>
            <a:ext cx="4038760" cy="2695433"/>
          </a:xfrm>
          <a:prstGeom prst="rect">
            <a:avLst/>
          </a:prstGeom>
        </p:spPr>
      </p:pic>
      <p:pic>
        <p:nvPicPr>
          <p:cNvPr id="7" name="Picture 6" descr="Assorted pills and tablets">
            <a:extLst>
              <a:ext uri="{FF2B5EF4-FFF2-40B4-BE49-F238E27FC236}">
                <a16:creationId xmlns:a16="http://schemas.microsoft.com/office/drawing/2014/main" id="{9A838114-5168-264D-A439-0A44947ED1ED}"/>
              </a:ext>
            </a:extLst>
          </p:cNvPr>
          <p:cNvPicPr>
            <a:picLocks noChangeAspect="1"/>
          </p:cNvPicPr>
          <p:nvPr/>
        </p:nvPicPr>
        <p:blipFill rotWithShape="1">
          <a:blip r:embed="rId3">
            <a:extLst>
              <a:ext uri="{28A0092B-C50C-407E-A947-70E740481C1C}">
                <a14:useLocalDpi xmlns:a14="http://schemas.microsoft.com/office/drawing/2010/main" val="0"/>
              </a:ext>
            </a:extLst>
          </a:blip>
          <a:srcRect t="8778" r="23298" b="314"/>
          <a:stretch/>
        </p:blipFill>
        <p:spPr>
          <a:xfrm>
            <a:off x="3523488" y="10"/>
            <a:ext cx="8668512" cy="6857990"/>
          </a:xfrm>
          <a:prstGeom prst="rect">
            <a:avLst/>
          </a:prstGeom>
        </p:spPr>
      </p:pic>
    </p:spTree>
    <p:extLst>
      <p:ext uri="{BB962C8B-B14F-4D97-AF65-F5344CB8AC3E}">
        <p14:creationId xmlns:p14="http://schemas.microsoft.com/office/powerpoint/2010/main" val="36681067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32FDD5-A086-3175-B9E2-B2584E09D559}"/>
              </a:ext>
            </a:extLst>
          </p:cNvPr>
          <p:cNvSpPr>
            <a:spLocks noGrp="1"/>
          </p:cNvSpPr>
          <p:nvPr>
            <p:ph type="title"/>
          </p:nvPr>
        </p:nvSpPr>
        <p:spPr/>
        <p:txBody>
          <a:bodyPr/>
          <a:lstStyle/>
          <a:p>
            <a:r>
              <a:rPr lang="en-US" dirty="0"/>
              <a:t>Acute Pancreatitis</a:t>
            </a:r>
          </a:p>
        </p:txBody>
      </p:sp>
      <p:sp>
        <p:nvSpPr>
          <p:cNvPr id="3" name="Content Placeholder 2">
            <a:extLst>
              <a:ext uri="{FF2B5EF4-FFF2-40B4-BE49-F238E27FC236}">
                <a16:creationId xmlns:a16="http://schemas.microsoft.com/office/drawing/2014/main" id="{D62B74F6-C0D1-43CF-A722-DB4B1F665F84}"/>
              </a:ext>
            </a:extLst>
          </p:cNvPr>
          <p:cNvSpPr>
            <a:spLocks noGrp="1"/>
          </p:cNvSpPr>
          <p:nvPr>
            <p:ph idx="1"/>
          </p:nvPr>
        </p:nvSpPr>
        <p:spPr>
          <a:xfrm>
            <a:off x="472440" y="1784985"/>
            <a:ext cx="5150438" cy="4351338"/>
          </a:xfrm>
        </p:spPr>
        <p:txBody>
          <a:bodyPr>
            <a:normAutofit/>
          </a:bodyPr>
          <a:lstStyle/>
          <a:p>
            <a:pPr>
              <a:lnSpc>
                <a:spcPct val="100000"/>
              </a:lnSpc>
              <a:spcBef>
                <a:spcPts val="0"/>
              </a:spcBef>
            </a:pPr>
            <a:r>
              <a:rPr lang="en-US" dirty="0"/>
              <a:t>Management </a:t>
            </a:r>
          </a:p>
          <a:p>
            <a:pPr lvl="1"/>
            <a:r>
              <a:rPr lang="en-US" dirty="0"/>
              <a:t>Fluid Resuscitation, </a:t>
            </a:r>
          </a:p>
          <a:p>
            <a:pPr lvl="1"/>
            <a:r>
              <a:rPr lang="en-US" dirty="0"/>
              <a:t>Pain management, </a:t>
            </a:r>
          </a:p>
          <a:p>
            <a:pPr lvl="1"/>
            <a:r>
              <a:rPr lang="en-US" dirty="0"/>
              <a:t>Nutrition</a:t>
            </a:r>
          </a:p>
          <a:p>
            <a:pPr>
              <a:lnSpc>
                <a:spcPct val="100000"/>
              </a:lnSpc>
              <a:spcBef>
                <a:spcPts val="0"/>
              </a:spcBef>
            </a:pPr>
            <a:r>
              <a:rPr lang="en-US" dirty="0"/>
              <a:t>Chronic pancreatitis</a:t>
            </a:r>
          </a:p>
          <a:p>
            <a:pPr>
              <a:lnSpc>
                <a:spcPct val="100000"/>
              </a:lnSpc>
              <a:spcBef>
                <a:spcPts val="0"/>
              </a:spcBef>
            </a:pPr>
            <a:r>
              <a:rPr lang="en-US" dirty="0"/>
              <a:t>Pancreatic insufficiency </a:t>
            </a:r>
          </a:p>
          <a:p>
            <a:pPr>
              <a:lnSpc>
                <a:spcPct val="100000"/>
              </a:lnSpc>
              <a:spcBef>
                <a:spcPts val="0"/>
              </a:spcBef>
            </a:pPr>
            <a:r>
              <a:rPr lang="en-US" dirty="0"/>
              <a:t>Prevention </a:t>
            </a:r>
          </a:p>
          <a:p>
            <a:pPr>
              <a:lnSpc>
                <a:spcPct val="100000"/>
              </a:lnSpc>
              <a:spcBef>
                <a:spcPts val="0"/>
              </a:spcBef>
            </a:pPr>
            <a:r>
              <a:rPr lang="en-US" dirty="0"/>
              <a:t>Surgery</a:t>
            </a:r>
          </a:p>
          <a:p>
            <a:pPr>
              <a:lnSpc>
                <a:spcPct val="100000"/>
              </a:lnSpc>
              <a:spcBef>
                <a:spcPts val="0"/>
              </a:spcBef>
            </a:pPr>
            <a:endParaRPr lang="en-US" dirty="0"/>
          </a:p>
          <a:p>
            <a:pPr>
              <a:lnSpc>
                <a:spcPct val="100000"/>
              </a:lnSpc>
              <a:spcBef>
                <a:spcPts val="0"/>
              </a:spcBef>
            </a:pPr>
            <a:endParaRPr lang="en-US" dirty="0"/>
          </a:p>
        </p:txBody>
      </p:sp>
      <p:pic>
        <p:nvPicPr>
          <p:cNvPr id="5" name="Picture 4" descr="A close-up of a human pancreas&#10;&#10;Description automatically generated">
            <a:extLst>
              <a:ext uri="{FF2B5EF4-FFF2-40B4-BE49-F238E27FC236}">
                <a16:creationId xmlns:a16="http://schemas.microsoft.com/office/drawing/2014/main" id="{5BA632A3-B9E2-B94E-BB0F-E5AFB81EAA5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192137" y="2267746"/>
            <a:ext cx="5890681" cy="2718776"/>
          </a:xfrm>
          <a:prstGeom prst="rect">
            <a:avLst/>
          </a:prstGeom>
        </p:spPr>
      </p:pic>
      <p:sp>
        <p:nvSpPr>
          <p:cNvPr id="6" name="TextBox 5">
            <a:extLst>
              <a:ext uri="{FF2B5EF4-FFF2-40B4-BE49-F238E27FC236}">
                <a16:creationId xmlns:a16="http://schemas.microsoft.com/office/drawing/2014/main" id="{49404C53-22D2-6546-B0E6-BC1794EE8178}"/>
              </a:ext>
            </a:extLst>
          </p:cNvPr>
          <p:cNvSpPr txBox="1"/>
          <p:nvPr/>
        </p:nvSpPr>
        <p:spPr>
          <a:xfrm>
            <a:off x="7764249" y="5177591"/>
            <a:ext cx="4127500" cy="230832"/>
          </a:xfrm>
          <a:prstGeom prst="rect">
            <a:avLst/>
          </a:prstGeom>
          <a:noFill/>
        </p:spPr>
        <p:txBody>
          <a:bodyPr wrap="square" rtlCol="0">
            <a:spAutoFit/>
          </a:bodyPr>
          <a:lstStyle/>
          <a:p>
            <a:r>
              <a:rPr lang="en-US" sz="900" dirty="0">
                <a:hlinkClick r:id="rId3" tooltip="https://www.femexer.org/8621/pancreas-anular/"/>
              </a:rPr>
              <a:t>This Photo</a:t>
            </a:r>
            <a:r>
              <a:rPr lang="en-US" sz="900" dirty="0"/>
              <a:t> by Unknown Author is licensed under </a:t>
            </a:r>
            <a:r>
              <a:rPr lang="en-US" sz="900" dirty="0">
                <a:hlinkClick r:id="rId4" tooltip="https://creativecommons.org/licenses/by-nc-sa/3.0/"/>
              </a:rPr>
              <a:t>CC BY-SA-NC</a:t>
            </a:r>
            <a:endParaRPr lang="en-US" sz="900" dirty="0"/>
          </a:p>
        </p:txBody>
      </p:sp>
    </p:spTree>
    <p:extLst>
      <p:ext uri="{BB962C8B-B14F-4D97-AF65-F5344CB8AC3E}">
        <p14:creationId xmlns:p14="http://schemas.microsoft.com/office/powerpoint/2010/main" val="21108344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71149-FFF0-D245-869B-AABA676C4921}"/>
              </a:ext>
            </a:extLst>
          </p:cNvPr>
          <p:cNvSpPr>
            <a:spLocks noGrp="1"/>
          </p:cNvSpPr>
          <p:nvPr>
            <p:ph type="title"/>
          </p:nvPr>
        </p:nvSpPr>
        <p:spPr/>
        <p:txBody>
          <a:bodyPr/>
          <a:lstStyle/>
          <a:p>
            <a:r>
              <a:rPr lang="en-US" dirty="0"/>
              <a:t>Fluid resuscitation</a:t>
            </a:r>
          </a:p>
        </p:txBody>
      </p:sp>
      <p:sp>
        <p:nvSpPr>
          <p:cNvPr id="3" name="Content Placeholder 2">
            <a:extLst>
              <a:ext uri="{FF2B5EF4-FFF2-40B4-BE49-F238E27FC236}">
                <a16:creationId xmlns:a16="http://schemas.microsoft.com/office/drawing/2014/main" id="{1AE35659-2E3E-6448-A6A6-C28FF4906D1E}"/>
              </a:ext>
            </a:extLst>
          </p:cNvPr>
          <p:cNvSpPr>
            <a:spLocks noGrp="1"/>
          </p:cNvSpPr>
          <p:nvPr>
            <p:ph idx="1"/>
          </p:nvPr>
        </p:nvSpPr>
        <p:spPr>
          <a:xfrm>
            <a:off x="294968" y="1561465"/>
            <a:ext cx="5857240" cy="4351338"/>
          </a:xfrm>
        </p:spPr>
        <p:txBody>
          <a:bodyPr>
            <a:normAutofit/>
          </a:bodyPr>
          <a:lstStyle/>
          <a:p>
            <a:r>
              <a:rPr lang="en-US" sz="3200" dirty="0">
                <a:effectLst/>
                <a:latin typeface="Times New Roman" panose="02020603050405020304" pitchFamily="18" charset="0"/>
                <a:ea typeface="Times New Roman" panose="02020603050405020304" pitchFamily="18" charset="0"/>
              </a:rPr>
              <a:t>Lactated Ringer is superior to Normal </a:t>
            </a:r>
            <a:r>
              <a:rPr lang="en-US" sz="3200" dirty="0">
                <a:latin typeface="Times New Roman" panose="02020603050405020304" pitchFamily="18" charset="0"/>
                <a:ea typeface="Times New Roman" panose="02020603050405020304" pitchFamily="18" charset="0"/>
              </a:rPr>
              <a:t>S</a:t>
            </a:r>
            <a:r>
              <a:rPr lang="en-US" sz="3200" dirty="0">
                <a:effectLst/>
                <a:latin typeface="Times New Roman" panose="02020603050405020304" pitchFamily="18" charset="0"/>
                <a:ea typeface="Times New Roman" panose="02020603050405020304" pitchFamily="18" charset="0"/>
              </a:rPr>
              <a:t>aline </a:t>
            </a:r>
          </a:p>
          <a:p>
            <a:r>
              <a:rPr lang="en-US" sz="3200" dirty="0">
                <a:effectLst/>
                <a:latin typeface="Times New Roman" panose="02020603050405020304" pitchFamily="18" charset="0"/>
                <a:ea typeface="Times New Roman" panose="02020603050405020304" pitchFamily="18" charset="0"/>
              </a:rPr>
              <a:t>2018 meta-analysis, n=428, </a:t>
            </a:r>
          </a:p>
          <a:p>
            <a:pPr lvl="1"/>
            <a:r>
              <a:rPr lang="en-US" sz="2800" dirty="0">
                <a:latin typeface="Times New Roman" panose="02020603050405020304" pitchFamily="18" charset="0"/>
                <a:ea typeface="Times New Roman" panose="02020603050405020304" pitchFamily="18" charset="0"/>
              </a:rPr>
              <a:t>S</a:t>
            </a:r>
            <a:r>
              <a:rPr lang="en-US" sz="2800" dirty="0">
                <a:effectLst/>
                <a:latin typeface="Times New Roman" panose="02020603050405020304" pitchFamily="18" charset="0"/>
                <a:ea typeface="Times New Roman" panose="02020603050405020304" pitchFamily="18" charset="0"/>
              </a:rPr>
              <a:t>ignificant decreased odds of developing SIRS </a:t>
            </a:r>
          </a:p>
          <a:p>
            <a:pPr lvl="2"/>
            <a:r>
              <a:rPr lang="en-US" dirty="0">
                <a:effectLst/>
                <a:latin typeface="Times New Roman" panose="02020603050405020304" pitchFamily="18" charset="0"/>
                <a:ea typeface="Times New Roman" panose="02020603050405020304" pitchFamily="18" charset="0"/>
              </a:rPr>
              <a:t>OR 0.38 95% CI, 0.15-0.9 at 24 hours</a:t>
            </a:r>
          </a:p>
          <a:p>
            <a:pPr lvl="1"/>
            <a:r>
              <a:rPr lang="en-US" dirty="0">
                <a:latin typeface="Times New Roman" panose="02020603050405020304" pitchFamily="18" charset="0"/>
                <a:ea typeface="Times New Roman" panose="02020603050405020304" pitchFamily="18" charset="0"/>
              </a:rPr>
              <a:t>N</a:t>
            </a:r>
            <a:r>
              <a:rPr lang="en-US" dirty="0">
                <a:effectLst/>
                <a:latin typeface="Times New Roman" panose="02020603050405020304" pitchFamily="18" charset="0"/>
                <a:ea typeface="Times New Roman" panose="02020603050405020304" pitchFamily="18" charset="0"/>
              </a:rPr>
              <a:t>onsignificant trend towards decreased mortality </a:t>
            </a:r>
          </a:p>
          <a:p>
            <a:pPr lvl="2"/>
            <a:r>
              <a:rPr lang="en-US" dirty="0">
                <a:effectLst/>
                <a:latin typeface="Times New Roman" panose="02020603050405020304" pitchFamily="18" charset="0"/>
                <a:ea typeface="Times New Roman" panose="02020603050405020304" pitchFamily="18" charset="0"/>
              </a:rPr>
              <a:t>OR=0.61; 95% CI 0.28-1.29.</a:t>
            </a:r>
            <a:r>
              <a:rPr lang="en-US" dirty="0">
                <a:effectLst/>
              </a:rPr>
              <a:t> </a:t>
            </a:r>
            <a:endParaRPr lang="en-US" dirty="0"/>
          </a:p>
        </p:txBody>
      </p:sp>
      <p:sp>
        <p:nvSpPr>
          <p:cNvPr id="4" name="Slide Number Placeholder 3">
            <a:extLst>
              <a:ext uri="{FF2B5EF4-FFF2-40B4-BE49-F238E27FC236}">
                <a16:creationId xmlns:a16="http://schemas.microsoft.com/office/drawing/2014/main" id="{A736A371-F29C-794B-933B-8CF4F6A2EEC7}"/>
              </a:ext>
            </a:extLst>
          </p:cNvPr>
          <p:cNvSpPr>
            <a:spLocks noGrp="1"/>
          </p:cNvSpPr>
          <p:nvPr>
            <p:ph type="sldNum" sz="quarter" idx="10"/>
          </p:nvPr>
        </p:nvSpPr>
        <p:spPr/>
        <p:txBody>
          <a:bodyPr/>
          <a:lstStyle/>
          <a:p>
            <a:fld id="{AC38F574-C4C0-48B1-B81D-85833E98F04F}" type="slidenum">
              <a:rPr lang="en-US" smtClean="0"/>
              <a:pPr/>
              <a:t>36</a:t>
            </a:fld>
            <a:endParaRPr lang="en-US" dirty="0"/>
          </a:p>
        </p:txBody>
      </p:sp>
      <p:pic>
        <p:nvPicPr>
          <p:cNvPr id="6" name="Picture 5" descr="A hand holding a bag of blood&#10;&#10;Description automatically generated">
            <a:extLst>
              <a:ext uri="{FF2B5EF4-FFF2-40B4-BE49-F238E27FC236}">
                <a16:creationId xmlns:a16="http://schemas.microsoft.com/office/drawing/2014/main" id="{4D49C76F-36AB-CE4C-98FA-2586A2B6107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448129" y="1027906"/>
            <a:ext cx="4448903" cy="4537881"/>
          </a:xfrm>
          <a:prstGeom prst="rect">
            <a:avLst/>
          </a:prstGeom>
        </p:spPr>
      </p:pic>
    </p:spTree>
    <p:extLst>
      <p:ext uri="{BB962C8B-B14F-4D97-AF65-F5344CB8AC3E}">
        <p14:creationId xmlns:p14="http://schemas.microsoft.com/office/powerpoint/2010/main" val="20552326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1FB86-11FD-C544-B5FA-40DCBCBC8042}"/>
              </a:ext>
            </a:extLst>
          </p:cNvPr>
          <p:cNvSpPr>
            <a:spLocks noGrp="1"/>
          </p:cNvSpPr>
          <p:nvPr>
            <p:ph type="title"/>
          </p:nvPr>
        </p:nvSpPr>
        <p:spPr>
          <a:xfrm>
            <a:off x="294968" y="18255"/>
            <a:ext cx="10515600" cy="1325563"/>
          </a:xfrm>
        </p:spPr>
        <p:txBody>
          <a:bodyPr>
            <a:normAutofit/>
          </a:bodyPr>
          <a:lstStyle/>
          <a:p>
            <a:r>
              <a:rPr lang="en-US" sz="3600" dirty="0"/>
              <a:t>Moderate vs Aggressive Fluid Hydration</a:t>
            </a:r>
          </a:p>
        </p:txBody>
      </p:sp>
      <p:sp>
        <p:nvSpPr>
          <p:cNvPr id="3" name="Content Placeholder 2">
            <a:extLst>
              <a:ext uri="{FF2B5EF4-FFF2-40B4-BE49-F238E27FC236}">
                <a16:creationId xmlns:a16="http://schemas.microsoft.com/office/drawing/2014/main" id="{B4A74AEF-7448-D64A-818F-D0C745D83524}"/>
              </a:ext>
            </a:extLst>
          </p:cNvPr>
          <p:cNvSpPr>
            <a:spLocks noGrp="1"/>
          </p:cNvSpPr>
          <p:nvPr>
            <p:ph idx="1"/>
          </p:nvPr>
        </p:nvSpPr>
        <p:spPr>
          <a:xfrm>
            <a:off x="294968" y="1005998"/>
            <a:ext cx="7961928" cy="4846003"/>
          </a:xfrm>
        </p:spPr>
        <p:txBody>
          <a:bodyPr>
            <a:noAutofit/>
          </a:bodyPr>
          <a:lstStyle/>
          <a:p>
            <a:r>
              <a:rPr lang="en-US" sz="2000" dirty="0"/>
              <a:t>RCT, N=249</a:t>
            </a:r>
          </a:p>
          <a:p>
            <a:r>
              <a:rPr lang="en-US" sz="2000" dirty="0"/>
              <a:t>Moderate</a:t>
            </a:r>
          </a:p>
          <a:p>
            <a:pPr lvl="1"/>
            <a:r>
              <a:rPr lang="en-US" sz="2000" dirty="0">
                <a:effectLst/>
                <a:latin typeface="Times New Roman" panose="02020603050405020304" pitchFamily="18" charset="0"/>
                <a:ea typeface="Times New Roman" panose="02020603050405020304" pitchFamily="18" charset="0"/>
              </a:rPr>
              <a:t>10ml/kg of LR bolus in hypovolemic</a:t>
            </a:r>
          </a:p>
          <a:p>
            <a:pPr lvl="1"/>
            <a:r>
              <a:rPr lang="en-US" sz="2000" dirty="0">
                <a:latin typeface="Times New Roman" panose="02020603050405020304" pitchFamily="18" charset="0"/>
                <a:ea typeface="Times New Roman" panose="02020603050405020304" pitchFamily="18" charset="0"/>
              </a:rPr>
              <a:t>N</a:t>
            </a:r>
            <a:r>
              <a:rPr lang="en-US" sz="2000" dirty="0">
                <a:effectLst/>
                <a:latin typeface="Times New Roman" panose="02020603050405020304" pitchFamily="18" charset="0"/>
                <a:ea typeface="Times New Roman" panose="02020603050405020304" pitchFamily="18" charset="0"/>
              </a:rPr>
              <a:t>o bolus without hypovolemia + 1.5ml/kg/</a:t>
            </a:r>
            <a:r>
              <a:rPr lang="en-US" sz="2000" dirty="0" err="1">
                <a:effectLst/>
                <a:latin typeface="Times New Roman" panose="02020603050405020304" pitchFamily="18" charset="0"/>
                <a:ea typeface="Times New Roman" panose="02020603050405020304" pitchFamily="18" charset="0"/>
              </a:rPr>
              <a:t>hr</a:t>
            </a:r>
            <a:endParaRPr lang="en-US" sz="2000" dirty="0"/>
          </a:p>
          <a:p>
            <a:r>
              <a:rPr lang="en-US" sz="2000" dirty="0"/>
              <a:t>Aggressive</a:t>
            </a:r>
          </a:p>
          <a:p>
            <a:pPr lvl="1"/>
            <a:r>
              <a:rPr lang="en-US" sz="1600" dirty="0">
                <a:effectLst/>
                <a:latin typeface="Times New Roman" panose="02020603050405020304" pitchFamily="18" charset="0"/>
                <a:ea typeface="Times New Roman" panose="02020603050405020304" pitchFamily="18" charset="0"/>
              </a:rPr>
              <a:t>20 ml/kg  in hypovolemia </a:t>
            </a:r>
          </a:p>
          <a:p>
            <a:pPr lvl="1"/>
            <a:r>
              <a:rPr lang="en-US" sz="1600" dirty="0">
                <a:latin typeface="Times New Roman" panose="02020603050405020304" pitchFamily="18" charset="0"/>
                <a:ea typeface="Times New Roman" panose="02020603050405020304" pitchFamily="18" charset="0"/>
              </a:rPr>
              <a:t>No hypovolemia </a:t>
            </a:r>
            <a:r>
              <a:rPr lang="en-US" sz="1600" dirty="0">
                <a:effectLst/>
                <a:latin typeface="Times New Roman" panose="02020603050405020304" pitchFamily="18" charset="0"/>
                <a:ea typeface="Times New Roman" panose="02020603050405020304" pitchFamily="18" charset="0"/>
              </a:rPr>
              <a:t>3 ml/kg/</a:t>
            </a:r>
            <a:r>
              <a:rPr lang="en-US" sz="1600" dirty="0" err="1">
                <a:effectLst/>
                <a:latin typeface="Times New Roman" panose="02020603050405020304" pitchFamily="18" charset="0"/>
                <a:ea typeface="Times New Roman" panose="02020603050405020304" pitchFamily="18" charset="0"/>
              </a:rPr>
              <a:t>hr</a:t>
            </a:r>
            <a:endParaRPr lang="en-US" sz="1600" dirty="0">
              <a:effectLst/>
            </a:endParaRPr>
          </a:p>
          <a:p>
            <a:r>
              <a:rPr lang="en-US" sz="2000" dirty="0">
                <a:effectLst/>
                <a:latin typeface="Times New Roman" panose="02020603050405020304" pitchFamily="18" charset="0"/>
                <a:ea typeface="Times New Roman" panose="02020603050405020304" pitchFamily="18" charset="0"/>
              </a:rPr>
              <a:t>20.5% vs 6.3% of aggressively hydrated patients developed fluid overload </a:t>
            </a:r>
          </a:p>
          <a:p>
            <a:r>
              <a:rPr lang="en-US" sz="2000" dirty="0">
                <a:effectLst/>
                <a:latin typeface="Times New Roman" panose="02020603050405020304" pitchFamily="18" charset="0"/>
                <a:ea typeface="Times New Roman" panose="02020603050405020304" pitchFamily="18" charset="0"/>
              </a:rPr>
              <a:t>6 vs 5 days mean hospitalization (NNH 7)</a:t>
            </a:r>
            <a:r>
              <a:rPr lang="en-US" sz="2000" dirty="0">
                <a:effectLst/>
              </a:rPr>
              <a:t> </a:t>
            </a:r>
          </a:p>
          <a:p>
            <a:endParaRPr lang="en-US" sz="2000" dirty="0">
              <a:effectLst/>
              <a:latin typeface="Times New Roman" panose="02020603050405020304" pitchFamily="18" charset="0"/>
              <a:ea typeface="Times New Roman" panose="02020603050405020304" pitchFamily="18" charset="0"/>
            </a:endParaRPr>
          </a:p>
          <a:p>
            <a:r>
              <a:rPr lang="en-US" sz="2000" dirty="0">
                <a:effectLst/>
                <a:latin typeface="Times New Roman" panose="02020603050405020304" pitchFamily="18" charset="0"/>
                <a:ea typeface="Times New Roman" panose="02020603050405020304" pitchFamily="18" charset="0"/>
              </a:rPr>
              <a:t>RCT, n=76, china</a:t>
            </a:r>
          </a:p>
          <a:p>
            <a:r>
              <a:rPr lang="en-US" sz="2000" dirty="0">
                <a:effectLst/>
                <a:latin typeface="Times New Roman" panose="02020603050405020304" pitchFamily="18" charset="0"/>
                <a:ea typeface="Times New Roman" panose="02020603050405020304" pitchFamily="18" charset="0"/>
              </a:rPr>
              <a:t>Severe pancreatitis mod (5-10 ml/kg/</a:t>
            </a:r>
            <a:r>
              <a:rPr lang="en-US" sz="2000" dirty="0" err="1">
                <a:effectLst/>
                <a:latin typeface="Times New Roman" panose="02020603050405020304" pitchFamily="18" charset="0"/>
                <a:ea typeface="Times New Roman" panose="02020603050405020304" pitchFamily="18" charset="0"/>
              </a:rPr>
              <a:t>hr</a:t>
            </a:r>
            <a:r>
              <a:rPr lang="en-US" sz="2000" dirty="0">
                <a:effectLst/>
                <a:latin typeface="Times New Roman" panose="02020603050405020304" pitchFamily="18" charset="0"/>
                <a:ea typeface="Times New Roman" panose="02020603050405020304" pitchFamily="18" charset="0"/>
              </a:rPr>
              <a:t>) vs </a:t>
            </a:r>
            <a:r>
              <a:rPr lang="en-US" sz="2000" dirty="0" err="1">
                <a:effectLst/>
                <a:latin typeface="Times New Roman" panose="02020603050405020304" pitchFamily="18" charset="0"/>
                <a:ea typeface="Times New Roman" panose="02020603050405020304" pitchFamily="18" charset="0"/>
              </a:rPr>
              <a:t>agg</a:t>
            </a:r>
            <a:r>
              <a:rPr lang="en-US" sz="2000" dirty="0">
                <a:effectLst/>
                <a:latin typeface="Times New Roman" panose="02020603050405020304" pitchFamily="18" charset="0"/>
                <a:ea typeface="Times New Roman" panose="02020603050405020304" pitchFamily="18" charset="0"/>
              </a:rPr>
              <a:t> (10-15ml/kg/</a:t>
            </a:r>
            <a:r>
              <a:rPr lang="en-US" sz="2000" dirty="0" err="1">
                <a:effectLst/>
                <a:latin typeface="Times New Roman" panose="02020603050405020304" pitchFamily="18" charset="0"/>
                <a:ea typeface="Times New Roman" panose="02020603050405020304" pitchFamily="18" charset="0"/>
              </a:rPr>
              <a:t>hr</a:t>
            </a:r>
            <a:r>
              <a:rPr lang="en-US" sz="2000" dirty="0">
                <a:effectLst/>
                <a:latin typeface="Times New Roman" panose="02020603050405020304" pitchFamily="18" charset="0"/>
                <a:ea typeface="Times New Roman" panose="02020603050405020304" pitchFamily="18" charset="0"/>
              </a:rPr>
              <a:t>) </a:t>
            </a:r>
          </a:p>
          <a:p>
            <a:r>
              <a:rPr lang="en-US" sz="2000" dirty="0">
                <a:latin typeface="Times New Roman" panose="02020603050405020304" pitchFamily="18" charset="0"/>
                <a:ea typeface="Times New Roman" panose="02020603050405020304" pitchFamily="18" charset="0"/>
              </a:rPr>
              <a:t>M</a:t>
            </a:r>
            <a:r>
              <a:rPr lang="en-US" sz="2000" dirty="0">
                <a:effectLst/>
                <a:latin typeface="Times New Roman" panose="02020603050405020304" pitchFamily="18" charset="0"/>
                <a:ea typeface="Times New Roman" panose="02020603050405020304" pitchFamily="18" charset="0"/>
              </a:rPr>
              <a:t>oderate =</a:t>
            </a:r>
          </a:p>
          <a:p>
            <a:pPr lvl="1"/>
            <a:r>
              <a:rPr lang="en-US" sz="1600" dirty="0">
                <a:effectLst/>
                <a:latin typeface="Times New Roman" panose="02020603050405020304" pitchFamily="18" charset="0"/>
                <a:ea typeface="Times New Roman" panose="02020603050405020304" pitchFamily="18" charset="0"/>
              </a:rPr>
              <a:t>less fluid sequestration (4215 ml  vs 5378ml) </a:t>
            </a:r>
          </a:p>
          <a:p>
            <a:pPr lvl="1"/>
            <a:r>
              <a:rPr lang="en-US" sz="1600" dirty="0">
                <a:effectLst/>
                <a:latin typeface="Times New Roman" panose="02020603050405020304" pitchFamily="18" charset="0"/>
                <a:ea typeface="Times New Roman" panose="02020603050405020304" pitchFamily="18" charset="0"/>
              </a:rPr>
              <a:t>lower rate of mechanical ventilation (65% vs 94.4%) </a:t>
            </a:r>
          </a:p>
          <a:p>
            <a:pPr lvl="1"/>
            <a:r>
              <a:rPr lang="en-US" sz="1600" dirty="0">
                <a:effectLst/>
                <a:latin typeface="Times New Roman" panose="02020603050405020304" pitchFamily="18" charset="0"/>
                <a:ea typeface="Times New Roman" panose="02020603050405020304" pitchFamily="18" charset="0"/>
              </a:rPr>
              <a:t>lower abdominal compartment syndrome(32% vs 72%) and </a:t>
            </a:r>
          </a:p>
          <a:p>
            <a:pPr lvl="1"/>
            <a:r>
              <a:rPr lang="en-US" sz="1600" dirty="0">
                <a:effectLst/>
                <a:latin typeface="Times New Roman" panose="02020603050405020304" pitchFamily="18" charset="0"/>
                <a:ea typeface="Times New Roman" panose="02020603050405020304" pitchFamily="18" charset="0"/>
              </a:rPr>
              <a:t>sepsis (37% vs 64</a:t>
            </a:r>
          </a:p>
          <a:p>
            <a:pPr lvl="1"/>
            <a:r>
              <a:rPr lang="en-US" sz="1600" dirty="0">
                <a:effectLst/>
                <a:latin typeface="Times New Roman" panose="02020603050405020304" pitchFamily="18" charset="0"/>
                <a:ea typeface="Times New Roman" panose="02020603050405020304" pitchFamily="18" charset="0"/>
              </a:rPr>
              <a:t>lower mortality rate (69.4 vs 90%).</a:t>
            </a:r>
            <a:r>
              <a:rPr lang="en-US" sz="1600" dirty="0">
                <a:effectLst/>
              </a:rPr>
              <a:t> </a:t>
            </a:r>
            <a:endParaRPr lang="en-US" sz="1600" dirty="0"/>
          </a:p>
        </p:txBody>
      </p:sp>
      <p:sp>
        <p:nvSpPr>
          <p:cNvPr id="4" name="Slide Number Placeholder 3">
            <a:extLst>
              <a:ext uri="{FF2B5EF4-FFF2-40B4-BE49-F238E27FC236}">
                <a16:creationId xmlns:a16="http://schemas.microsoft.com/office/drawing/2014/main" id="{29B6FFF4-3B96-DB4E-A0F2-E091E8AD4DD6}"/>
              </a:ext>
            </a:extLst>
          </p:cNvPr>
          <p:cNvSpPr>
            <a:spLocks noGrp="1"/>
          </p:cNvSpPr>
          <p:nvPr>
            <p:ph type="sldNum" sz="quarter" idx="10"/>
          </p:nvPr>
        </p:nvSpPr>
        <p:spPr/>
        <p:txBody>
          <a:bodyPr/>
          <a:lstStyle/>
          <a:p>
            <a:fld id="{AC38F574-C4C0-48B1-B81D-85833E98F04F}" type="slidenum">
              <a:rPr lang="en-US" smtClean="0"/>
              <a:pPr/>
              <a:t>37</a:t>
            </a:fld>
            <a:endParaRPr lang="en-US" dirty="0"/>
          </a:p>
        </p:txBody>
      </p:sp>
      <p:pic>
        <p:nvPicPr>
          <p:cNvPr id="6" name="Picture 5" descr="An x-ray of a person's body&#10;&#10;Description automatically generated">
            <a:extLst>
              <a:ext uri="{FF2B5EF4-FFF2-40B4-BE49-F238E27FC236}">
                <a16:creationId xmlns:a16="http://schemas.microsoft.com/office/drawing/2014/main" id="{C8DD2767-8B7A-E743-9537-FC4190CAFBB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849033" y="1905000"/>
            <a:ext cx="3047999" cy="3047999"/>
          </a:xfrm>
          <a:prstGeom prst="rect">
            <a:avLst/>
          </a:prstGeom>
        </p:spPr>
      </p:pic>
      <p:sp>
        <p:nvSpPr>
          <p:cNvPr id="7" name="TextBox 6">
            <a:extLst>
              <a:ext uri="{FF2B5EF4-FFF2-40B4-BE49-F238E27FC236}">
                <a16:creationId xmlns:a16="http://schemas.microsoft.com/office/drawing/2014/main" id="{EDEF5A82-CE36-124B-BF97-3DC0E4729B35}"/>
              </a:ext>
            </a:extLst>
          </p:cNvPr>
          <p:cNvSpPr txBox="1"/>
          <p:nvPr/>
        </p:nvSpPr>
        <p:spPr>
          <a:xfrm>
            <a:off x="9417369" y="5144849"/>
            <a:ext cx="2206707" cy="369332"/>
          </a:xfrm>
          <a:prstGeom prst="rect">
            <a:avLst/>
          </a:prstGeom>
          <a:noFill/>
        </p:spPr>
        <p:txBody>
          <a:bodyPr wrap="square" rtlCol="0">
            <a:spAutoFit/>
          </a:bodyPr>
          <a:lstStyle/>
          <a:p>
            <a:r>
              <a:rPr lang="en-US" sz="900" dirty="0">
                <a:hlinkClick r:id="rId3" tooltip="https://radiopaedia.org/articles/paraduodenal-pancreatitis"/>
              </a:rPr>
              <a:t>This Photo</a:t>
            </a:r>
            <a:r>
              <a:rPr lang="en-US" sz="900" dirty="0"/>
              <a:t> by Unknown Author is licensed under </a:t>
            </a:r>
            <a:r>
              <a:rPr lang="en-US" sz="900" dirty="0">
                <a:hlinkClick r:id="rId4" tooltip="https://creativecommons.org/licenses/by-nc-sa/3.0/"/>
              </a:rPr>
              <a:t>CC BY-SA-NC</a:t>
            </a:r>
            <a:endParaRPr lang="en-US" sz="900" dirty="0"/>
          </a:p>
        </p:txBody>
      </p:sp>
    </p:spTree>
    <p:extLst>
      <p:ext uri="{BB962C8B-B14F-4D97-AF65-F5344CB8AC3E}">
        <p14:creationId xmlns:p14="http://schemas.microsoft.com/office/powerpoint/2010/main" val="22907649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5F1B-3E81-B14F-8779-6691C7FC1BF5}"/>
              </a:ext>
            </a:extLst>
          </p:cNvPr>
          <p:cNvSpPr>
            <a:spLocks noGrp="1"/>
          </p:cNvSpPr>
          <p:nvPr>
            <p:ph type="title"/>
          </p:nvPr>
        </p:nvSpPr>
        <p:spPr>
          <a:xfrm>
            <a:off x="294968" y="152400"/>
            <a:ext cx="10515600" cy="1325563"/>
          </a:xfrm>
        </p:spPr>
        <p:txBody>
          <a:bodyPr/>
          <a:lstStyle/>
          <a:p>
            <a:r>
              <a:rPr lang="en-US" dirty="0"/>
              <a:t>Pain</a:t>
            </a:r>
          </a:p>
        </p:txBody>
      </p:sp>
      <p:sp>
        <p:nvSpPr>
          <p:cNvPr id="3" name="Content Placeholder 2">
            <a:extLst>
              <a:ext uri="{FF2B5EF4-FFF2-40B4-BE49-F238E27FC236}">
                <a16:creationId xmlns:a16="http://schemas.microsoft.com/office/drawing/2014/main" id="{EE59E34B-DBA6-204D-B93A-4818D6C10EA3}"/>
              </a:ext>
            </a:extLst>
          </p:cNvPr>
          <p:cNvSpPr>
            <a:spLocks noGrp="1"/>
          </p:cNvSpPr>
          <p:nvPr>
            <p:ph idx="1"/>
          </p:nvPr>
        </p:nvSpPr>
        <p:spPr>
          <a:xfrm>
            <a:off x="122830" y="1419367"/>
            <a:ext cx="6430370" cy="4757596"/>
          </a:xfrm>
        </p:spPr>
        <p:txBody>
          <a:bodyPr>
            <a:normAutofit/>
          </a:bodyPr>
          <a:lstStyle/>
          <a:p>
            <a:r>
              <a:rPr lang="en-US" dirty="0"/>
              <a:t>No specific pain management is superior in most pancreatitis</a:t>
            </a:r>
          </a:p>
          <a:p>
            <a:endParaRPr lang="en-US" dirty="0"/>
          </a:p>
          <a:p>
            <a:r>
              <a:rPr lang="en-US" dirty="0"/>
              <a:t>What’s on the horizon</a:t>
            </a:r>
          </a:p>
          <a:p>
            <a:pPr lvl="1"/>
            <a:r>
              <a:rPr lang="en-US" dirty="0"/>
              <a:t>Epidural Anesthesia is severe pancreatitis?</a:t>
            </a:r>
          </a:p>
          <a:p>
            <a:pPr lvl="2"/>
            <a:r>
              <a:rPr lang="en-US" dirty="0">
                <a:effectLst/>
                <a:latin typeface="Times New Roman" panose="02020603050405020304" pitchFamily="18" charset="0"/>
                <a:ea typeface="Times New Roman" panose="02020603050405020304" pitchFamily="18" charset="0"/>
              </a:rPr>
              <a:t>Retrospective cohort (n=1003) </a:t>
            </a:r>
          </a:p>
          <a:p>
            <a:pPr lvl="2"/>
            <a:r>
              <a:rPr lang="en-US" dirty="0">
                <a:latin typeface="Times New Roman" panose="02020603050405020304" pitchFamily="18" charset="0"/>
                <a:ea typeface="Times New Roman" panose="02020603050405020304" pitchFamily="18" charset="0"/>
              </a:rPr>
              <a:t>R</a:t>
            </a:r>
            <a:r>
              <a:rPr lang="en-US" dirty="0">
                <a:effectLst/>
                <a:latin typeface="Times New Roman" panose="02020603050405020304" pitchFamily="18" charset="0"/>
                <a:ea typeface="Times New Roman" panose="02020603050405020304" pitchFamily="18" charset="0"/>
              </a:rPr>
              <a:t>educed 30 day mortality (2% versus 17%) in those who received epidural vs parental opioids for pain management in the ICU.</a:t>
            </a:r>
            <a:endParaRPr lang="en-US" dirty="0"/>
          </a:p>
        </p:txBody>
      </p:sp>
      <p:sp>
        <p:nvSpPr>
          <p:cNvPr id="4" name="Slide Number Placeholder 3">
            <a:extLst>
              <a:ext uri="{FF2B5EF4-FFF2-40B4-BE49-F238E27FC236}">
                <a16:creationId xmlns:a16="http://schemas.microsoft.com/office/drawing/2014/main" id="{78C9E542-6820-AA44-8CC2-0183318DFCBD}"/>
              </a:ext>
            </a:extLst>
          </p:cNvPr>
          <p:cNvSpPr>
            <a:spLocks noGrp="1"/>
          </p:cNvSpPr>
          <p:nvPr>
            <p:ph type="sldNum" sz="quarter" idx="10"/>
          </p:nvPr>
        </p:nvSpPr>
        <p:spPr/>
        <p:txBody>
          <a:bodyPr/>
          <a:lstStyle/>
          <a:p>
            <a:fld id="{AC38F574-C4C0-48B1-B81D-85833E98F04F}" type="slidenum">
              <a:rPr lang="en-US" smtClean="0"/>
              <a:pPr/>
              <a:t>38</a:t>
            </a:fld>
            <a:endParaRPr lang="en-US" dirty="0"/>
          </a:p>
        </p:txBody>
      </p:sp>
      <p:pic>
        <p:nvPicPr>
          <p:cNvPr id="6" name="Picture 5" descr="An x-ray of a human body&#10;&#10;Description automatically generated">
            <a:extLst>
              <a:ext uri="{FF2B5EF4-FFF2-40B4-BE49-F238E27FC236}">
                <a16:creationId xmlns:a16="http://schemas.microsoft.com/office/drawing/2014/main" id="{305E66A8-674C-F348-8806-729BD13114E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739938" y="1706334"/>
            <a:ext cx="4157094" cy="4157094"/>
          </a:xfrm>
          <a:prstGeom prst="rect">
            <a:avLst/>
          </a:prstGeom>
        </p:spPr>
      </p:pic>
      <p:sp>
        <p:nvSpPr>
          <p:cNvPr id="7" name="TextBox 6">
            <a:extLst>
              <a:ext uri="{FF2B5EF4-FFF2-40B4-BE49-F238E27FC236}">
                <a16:creationId xmlns:a16="http://schemas.microsoft.com/office/drawing/2014/main" id="{63C90AE9-7B58-C140-9129-7377698A80B2}"/>
              </a:ext>
            </a:extLst>
          </p:cNvPr>
          <p:cNvSpPr txBox="1"/>
          <p:nvPr/>
        </p:nvSpPr>
        <p:spPr>
          <a:xfrm>
            <a:off x="8038532" y="5923314"/>
            <a:ext cx="3858500" cy="230832"/>
          </a:xfrm>
          <a:prstGeom prst="rect">
            <a:avLst/>
          </a:prstGeom>
          <a:noFill/>
        </p:spPr>
        <p:txBody>
          <a:bodyPr wrap="square" rtlCol="0">
            <a:spAutoFit/>
          </a:bodyPr>
          <a:lstStyle/>
          <a:p>
            <a:r>
              <a:rPr lang="en-US" sz="900" dirty="0">
                <a:hlinkClick r:id="rId3" tooltip="https://radiopaedia.org/cases/lumbar-translaminar-epidural-injection"/>
              </a:rPr>
              <a:t>This Photo</a:t>
            </a:r>
            <a:r>
              <a:rPr lang="en-US" sz="900" dirty="0"/>
              <a:t> by Unknown Author is licensed under </a:t>
            </a:r>
            <a:r>
              <a:rPr lang="en-US" sz="900" dirty="0">
                <a:hlinkClick r:id="rId4" tooltip="https://creativecommons.org/licenses/by-nc-sa/3.0/"/>
              </a:rPr>
              <a:t>CC BY-SA-NC</a:t>
            </a:r>
            <a:endParaRPr lang="en-US" sz="900" dirty="0"/>
          </a:p>
        </p:txBody>
      </p:sp>
    </p:spTree>
    <p:extLst>
      <p:ext uri="{BB962C8B-B14F-4D97-AF65-F5344CB8AC3E}">
        <p14:creationId xmlns:p14="http://schemas.microsoft.com/office/powerpoint/2010/main" val="30292546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89C73-9CBD-D043-AB3F-1ACD51DC75D7}"/>
              </a:ext>
            </a:extLst>
          </p:cNvPr>
          <p:cNvSpPr>
            <a:spLocks noGrp="1"/>
          </p:cNvSpPr>
          <p:nvPr>
            <p:ph type="title"/>
          </p:nvPr>
        </p:nvSpPr>
        <p:spPr>
          <a:xfrm>
            <a:off x="294968" y="0"/>
            <a:ext cx="10515600" cy="1325563"/>
          </a:xfrm>
        </p:spPr>
        <p:txBody>
          <a:bodyPr>
            <a:normAutofit/>
          </a:bodyPr>
          <a:lstStyle/>
          <a:p>
            <a:r>
              <a:rPr lang="en-US" sz="3600"/>
              <a:t>To eat of not to eat, that is the question</a:t>
            </a:r>
            <a:endParaRPr lang="en-US" sz="3600" dirty="0"/>
          </a:p>
        </p:txBody>
      </p:sp>
      <p:sp>
        <p:nvSpPr>
          <p:cNvPr id="3" name="Content Placeholder 2">
            <a:extLst>
              <a:ext uri="{FF2B5EF4-FFF2-40B4-BE49-F238E27FC236}">
                <a16:creationId xmlns:a16="http://schemas.microsoft.com/office/drawing/2014/main" id="{EACBB923-7D70-A443-92C1-D447884388E2}"/>
              </a:ext>
            </a:extLst>
          </p:cNvPr>
          <p:cNvSpPr>
            <a:spLocks noGrp="1"/>
          </p:cNvSpPr>
          <p:nvPr>
            <p:ph idx="1"/>
          </p:nvPr>
        </p:nvSpPr>
        <p:spPr>
          <a:xfrm>
            <a:off x="386081" y="1056640"/>
            <a:ext cx="6888480" cy="5080000"/>
          </a:xfrm>
        </p:spPr>
        <p:txBody>
          <a:bodyPr>
            <a:normAutofit/>
          </a:bodyPr>
          <a:lstStyle/>
          <a:p>
            <a:r>
              <a:rPr lang="en-US" sz="1800" dirty="0"/>
              <a:t>Eating is the new NPO for pancreatitis!</a:t>
            </a:r>
          </a:p>
          <a:p>
            <a:pPr lvl="1"/>
            <a:r>
              <a:rPr lang="en-US" sz="1400" dirty="0"/>
              <a:t>Guidelines suggest starting feeds in the 1</a:t>
            </a:r>
            <a:r>
              <a:rPr lang="en-US" sz="1400" baseline="30000" dirty="0"/>
              <a:t>st</a:t>
            </a:r>
            <a:r>
              <a:rPr lang="en-US" sz="1400" dirty="0"/>
              <a:t> 24 hours, if unable to tolerate starting even in severe or necrotizing pancreatitis.</a:t>
            </a:r>
          </a:p>
          <a:p>
            <a:endParaRPr lang="en-US" sz="1800" dirty="0"/>
          </a:p>
          <a:p>
            <a:r>
              <a:rPr lang="en-US" sz="1800" dirty="0">
                <a:effectLst/>
                <a:latin typeface="Times New Roman" panose="02020603050405020304" pitchFamily="18" charset="0"/>
                <a:ea typeface="Times New Roman" panose="02020603050405020304" pitchFamily="18" charset="0"/>
              </a:rPr>
              <a:t>Metanalysis of 9 RCTs, n=500, </a:t>
            </a:r>
            <a:endParaRPr lang="en-US" sz="1800" dirty="0">
              <a:latin typeface="Times New Roman" panose="02020603050405020304" pitchFamily="18" charset="0"/>
              <a:ea typeface="Times New Roman" panose="02020603050405020304" pitchFamily="18" charset="0"/>
            </a:endParaRPr>
          </a:p>
          <a:p>
            <a:pPr lvl="1"/>
            <a:r>
              <a:rPr lang="en-US" sz="1800" dirty="0">
                <a:latin typeface="Times New Roman" panose="02020603050405020304" pitchFamily="18" charset="0"/>
                <a:ea typeface="Times New Roman" panose="02020603050405020304" pitchFamily="18" charset="0"/>
              </a:rPr>
              <a:t>T</a:t>
            </a:r>
            <a:r>
              <a:rPr lang="en-US" sz="1800" dirty="0">
                <a:effectLst/>
                <a:latin typeface="Times New Roman" panose="02020603050405020304" pitchFamily="18" charset="0"/>
                <a:ea typeface="Times New Roman" panose="02020603050405020304" pitchFamily="18" charset="0"/>
              </a:rPr>
              <a:t>otal enteral nutrition vs total parental nutrition has a lower mortality rate (OR 0.31 95%CI 0.18-0.54). </a:t>
            </a:r>
          </a:p>
          <a:p>
            <a:pPr lvl="1"/>
            <a:r>
              <a:rPr lang="en-US" sz="1800" dirty="0">
                <a:latin typeface="Times New Roman" panose="02020603050405020304" pitchFamily="18" charset="0"/>
                <a:ea typeface="Times New Roman" panose="02020603050405020304" pitchFamily="18" charset="0"/>
              </a:rPr>
              <a:t>S</a:t>
            </a:r>
            <a:r>
              <a:rPr lang="en-US" sz="1800" dirty="0">
                <a:effectLst/>
                <a:latin typeface="Times New Roman" panose="02020603050405020304" pitchFamily="18" charset="0"/>
                <a:ea typeface="Times New Roman" panose="02020603050405020304" pitchFamily="18" charset="0"/>
              </a:rPr>
              <a:t>horter hospital stay, </a:t>
            </a:r>
          </a:p>
          <a:p>
            <a:pPr lvl="1"/>
            <a:r>
              <a:rPr lang="en-US" sz="1800" dirty="0">
                <a:latin typeface="Times New Roman" panose="02020603050405020304" pitchFamily="18" charset="0"/>
                <a:ea typeface="Times New Roman" panose="02020603050405020304" pitchFamily="18" charset="0"/>
              </a:rPr>
              <a:t>L</a:t>
            </a:r>
            <a:r>
              <a:rPr lang="en-US" sz="1800" dirty="0">
                <a:effectLst/>
                <a:latin typeface="Times New Roman" panose="02020603050405020304" pitchFamily="18" charset="0"/>
                <a:ea typeface="Times New Roman" panose="02020603050405020304" pitchFamily="18" charset="0"/>
              </a:rPr>
              <a:t>ower risk of infection, </a:t>
            </a:r>
          </a:p>
          <a:p>
            <a:pPr lvl="1"/>
            <a:r>
              <a:rPr lang="en-US" sz="1800" dirty="0">
                <a:latin typeface="Times New Roman" panose="02020603050405020304" pitchFamily="18" charset="0"/>
                <a:ea typeface="Times New Roman" panose="02020603050405020304" pitchFamily="18" charset="0"/>
              </a:rPr>
              <a:t>O</a:t>
            </a:r>
            <a:r>
              <a:rPr lang="en-US" sz="1800" dirty="0">
                <a:effectLst/>
                <a:latin typeface="Times New Roman" panose="02020603050405020304" pitchFamily="18" charset="0"/>
                <a:ea typeface="Times New Roman" panose="02020603050405020304" pitchFamily="18" charset="0"/>
              </a:rPr>
              <a:t>rgan failure, and </a:t>
            </a:r>
          </a:p>
          <a:p>
            <a:pPr lvl="1"/>
            <a:r>
              <a:rPr lang="en-US" sz="1800" dirty="0">
                <a:latin typeface="Times New Roman" panose="02020603050405020304" pitchFamily="18" charset="0"/>
                <a:ea typeface="Times New Roman" panose="02020603050405020304" pitchFamily="18" charset="0"/>
              </a:rPr>
              <a:t>S</a:t>
            </a:r>
            <a:r>
              <a:rPr lang="en-US" sz="1800" dirty="0">
                <a:effectLst/>
                <a:latin typeface="Times New Roman" panose="02020603050405020304" pitchFamily="18" charset="0"/>
                <a:ea typeface="Times New Roman" panose="02020603050405020304" pitchFamily="18" charset="0"/>
              </a:rPr>
              <a:t>urgical intervention.</a:t>
            </a:r>
          </a:p>
          <a:p>
            <a:pPr lvl="1"/>
            <a:endParaRPr lang="en-US" sz="1800" dirty="0"/>
          </a:p>
          <a:p>
            <a:r>
              <a:rPr lang="en-US" sz="1800" dirty="0">
                <a:effectLst/>
                <a:latin typeface="Times New Roman" panose="02020603050405020304" pitchFamily="18" charset="0"/>
                <a:ea typeface="Times New Roman" panose="02020603050405020304" pitchFamily="18" charset="0"/>
              </a:rPr>
              <a:t>Meta-analysis, 10 RCT’s  n=1051 of early vs late enteral feeding (&lt;48hrs vs &gt;48hrs)</a:t>
            </a:r>
          </a:p>
          <a:p>
            <a:pPr lvl="1"/>
            <a:r>
              <a:rPr lang="en-US" sz="1800" dirty="0">
                <a:latin typeface="Times New Roman" panose="02020603050405020304" pitchFamily="18" charset="0"/>
                <a:ea typeface="Times New Roman" panose="02020603050405020304" pitchFamily="18" charset="0"/>
              </a:rPr>
              <a:t>D</a:t>
            </a:r>
            <a:r>
              <a:rPr lang="en-US" sz="1800" dirty="0">
                <a:effectLst/>
                <a:latin typeface="Times New Roman" panose="02020603050405020304" pitchFamily="18" charset="0"/>
                <a:ea typeface="Times New Roman" panose="02020603050405020304" pitchFamily="18" charset="0"/>
              </a:rPr>
              <a:t>ecreased mortality (OR 0.53 95% CI 0.35 to 0.81)</a:t>
            </a:r>
          </a:p>
          <a:p>
            <a:pPr lvl="1"/>
            <a:r>
              <a:rPr lang="en-US" sz="1800" dirty="0">
                <a:latin typeface="Times New Roman" panose="02020603050405020304" pitchFamily="18" charset="0"/>
                <a:ea typeface="Times New Roman" panose="02020603050405020304" pitchFamily="18" charset="0"/>
              </a:rPr>
              <a:t>R</a:t>
            </a:r>
            <a:r>
              <a:rPr lang="en-US" sz="1800" dirty="0">
                <a:effectLst/>
                <a:latin typeface="Times New Roman" panose="02020603050405020304" pitchFamily="18" charset="0"/>
                <a:ea typeface="Times New Roman" panose="02020603050405020304" pitchFamily="18" charset="0"/>
              </a:rPr>
              <a:t>educed multi-organ failure</a:t>
            </a:r>
          </a:p>
          <a:p>
            <a:pPr lvl="1"/>
            <a:r>
              <a:rPr lang="en-US" sz="1800" dirty="0">
                <a:latin typeface="Times New Roman" panose="02020603050405020304" pitchFamily="18" charset="0"/>
                <a:ea typeface="Times New Roman" panose="02020603050405020304" pitchFamily="18" charset="0"/>
              </a:rPr>
              <a:t>O</a:t>
            </a:r>
            <a:r>
              <a:rPr lang="en-US" sz="1800" dirty="0">
                <a:effectLst/>
                <a:latin typeface="Times New Roman" panose="02020603050405020304" pitchFamily="18" charset="0"/>
                <a:ea typeface="Times New Roman" panose="02020603050405020304" pitchFamily="18" charset="0"/>
              </a:rPr>
              <a:t>perative intervention</a:t>
            </a:r>
          </a:p>
          <a:p>
            <a:pPr lvl="1"/>
            <a:r>
              <a:rPr lang="en-US" sz="1800" dirty="0">
                <a:latin typeface="Times New Roman" panose="02020603050405020304" pitchFamily="18" charset="0"/>
                <a:ea typeface="Times New Roman" panose="02020603050405020304" pitchFamily="18" charset="0"/>
              </a:rPr>
              <a:t>S</a:t>
            </a:r>
            <a:r>
              <a:rPr lang="en-US" sz="1800" dirty="0">
                <a:effectLst/>
                <a:latin typeface="Times New Roman" panose="02020603050405020304" pitchFamily="18" charset="0"/>
                <a:ea typeface="Times New Roman" panose="02020603050405020304" pitchFamily="18" charset="0"/>
              </a:rPr>
              <a:t>ystemic infection and septic complications.</a:t>
            </a:r>
            <a:endParaRPr lang="en-US" sz="1800" baseline="30000" dirty="0">
              <a:latin typeface="Times New Roman" panose="02020603050405020304" pitchFamily="18" charset="0"/>
              <a:ea typeface="Times New Roman" panose="02020603050405020304" pitchFamily="18" charset="0"/>
            </a:endParaRP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CBBE5A8B-8828-2A49-A03F-1232CB247581}"/>
              </a:ext>
            </a:extLst>
          </p:cNvPr>
          <p:cNvSpPr>
            <a:spLocks noGrp="1"/>
          </p:cNvSpPr>
          <p:nvPr>
            <p:ph type="sldNum" sz="quarter" idx="10"/>
          </p:nvPr>
        </p:nvSpPr>
        <p:spPr/>
        <p:txBody>
          <a:bodyPr/>
          <a:lstStyle/>
          <a:p>
            <a:fld id="{AC38F574-C4C0-48B1-B81D-85833E98F04F}" type="slidenum">
              <a:rPr lang="en-US" smtClean="0"/>
              <a:pPr/>
              <a:t>39</a:t>
            </a:fld>
            <a:endParaRPr lang="en-US" dirty="0"/>
          </a:p>
        </p:txBody>
      </p:sp>
      <p:pic>
        <p:nvPicPr>
          <p:cNvPr id="8" name="Picture 7">
            <a:extLst>
              <a:ext uri="{FF2B5EF4-FFF2-40B4-BE49-F238E27FC236}">
                <a16:creationId xmlns:a16="http://schemas.microsoft.com/office/drawing/2014/main" id="{9F8220B7-AEBA-A040-AF91-5D9B7F122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6202" y="1991360"/>
            <a:ext cx="3934672" cy="2625090"/>
          </a:xfrm>
          <a:prstGeom prst="rect">
            <a:avLst/>
          </a:prstGeom>
        </p:spPr>
      </p:pic>
    </p:spTree>
    <p:extLst>
      <p:ext uri="{BB962C8B-B14F-4D97-AF65-F5344CB8AC3E}">
        <p14:creationId xmlns:p14="http://schemas.microsoft.com/office/powerpoint/2010/main" val="471745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87B94-252D-914B-A529-9B6D5C2D8216}"/>
              </a:ext>
            </a:extLst>
          </p:cNvPr>
          <p:cNvSpPr>
            <a:spLocks noGrp="1"/>
          </p:cNvSpPr>
          <p:nvPr>
            <p:ph type="title"/>
          </p:nvPr>
        </p:nvSpPr>
        <p:spPr>
          <a:xfrm>
            <a:off x="294968" y="152400"/>
            <a:ext cx="10515600" cy="1325563"/>
          </a:xfrm>
        </p:spPr>
        <p:txBody>
          <a:bodyPr/>
          <a:lstStyle/>
          <a:p>
            <a:r>
              <a:rPr lang="en-US" dirty="0"/>
              <a:t>GERD</a:t>
            </a:r>
          </a:p>
        </p:txBody>
      </p:sp>
      <p:sp>
        <p:nvSpPr>
          <p:cNvPr id="3" name="Content Placeholder 2">
            <a:extLst>
              <a:ext uri="{FF2B5EF4-FFF2-40B4-BE49-F238E27FC236}">
                <a16:creationId xmlns:a16="http://schemas.microsoft.com/office/drawing/2014/main" id="{881C86A0-53B3-404B-A836-7CF3A4E9E98E}"/>
              </a:ext>
            </a:extLst>
          </p:cNvPr>
          <p:cNvSpPr>
            <a:spLocks noGrp="1"/>
          </p:cNvSpPr>
          <p:nvPr>
            <p:ph idx="1"/>
          </p:nvPr>
        </p:nvSpPr>
        <p:spPr>
          <a:xfrm>
            <a:off x="490654" y="1346801"/>
            <a:ext cx="6087567" cy="4816514"/>
          </a:xfrm>
        </p:spPr>
        <p:txBody>
          <a:bodyPr>
            <a:normAutofit fontScale="70000" lnSpcReduction="20000"/>
          </a:bodyPr>
          <a:lstStyle/>
          <a:p>
            <a:r>
              <a:rPr lang="en-US" dirty="0"/>
              <a:t>Pathophysiology- Update </a:t>
            </a:r>
          </a:p>
          <a:p>
            <a:r>
              <a:rPr lang="en-US" dirty="0"/>
              <a:t>Typical vs Atypical </a:t>
            </a:r>
          </a:p>
          <a:p>
            <a:r>
              <a:rPr lang="en-US" dirty="0"/>
              <a:t>GERD VS PUD</a:t>
            </a:r>
          </a:p>
          <a:p>
            <a:r>
              <a:rPr lang="en-US" dirty="0"/>
              <a:t>Organic vs Disorders of Brain Gut interaction</a:t>
            </a:r>
          </a:p>
          <a:p>
            <a:r>
              <a:rPr lang="en-US" dirty="0"/>
              <a:t>Long term risks- Barrett's and Esophageal cancer</a:t>
            </a:r>
          </a:p>
          <a:p>
            <a:r>
              <a:rPr lang="en-US" dirty="0"/>
              <a:t>EGD- What is it good for</a:t>
            </a:r>
          </a:p>
          <a:p>
            <a:r>
              <a:rPr lang="en-US" dirty="0"/>
              <a:t>PH impedance/manometry </a:t>
            </a:r>
          </a:p>
          <a:p>
            <a:r>
              <a:rPr lang="en-US" dirty="0"/>
              <a:t>Management changes Infants, adults, pregnant</a:t>
            </a:r>
          </a:p>
          <a:p>
            <a:r>
              <a:rPr lang="en-US" dirty="0"/>
              <a:t>When are long term PPI’s guilt free?</a:t>
            </a:r>
          </a:p>
          <a:p>
            <a:r>
              <a:rPr lang="en-US" dirty="0"/>
              <a:t>Pharm, optimization, reduction, New drugs </a:t>
            </a:r>
          </a:p>
          <a:p>
            <a:r>
              <a:rPr lang="en-US" dirty="0"/>
              <a:t>Integrative </a:t>
            </a:r>
          </a:p>
          <a:p>
            <a:r>
              <a:rPr lang="en-US" dirty="0"/>
              <a:t>Surgical referral and options Endoscopic vs laparoscopic </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D46A8179-8BCF-984B-9E01-1C4F7F249C60}"/>
              </a:ext>
            </a:extLst>
          </p:cNvPr>
          <p:cNvSpPr>
            <a:spLocks noGrp="1"/>
          </p:cNvSpPr>
          <p:nvPr>
            <p:ph type="sldNum" sz="quarter" idx="10"/>
          </p:nvPr>
        </p:nvSpPr>
        <p:spPr/>
        <p:txBody>
          <a:bodyPr/>
          <a:lstStyle/>
          <a:p>
            <a:fld id="{AC38F574-C4C0-48B1-B81D-85833E98F04F}" type="slidenum">
              <a:rPr lang="en-US" smtClean="0"/>
              <a:pPr/>
              <a:t>4</a:t>
            </a:fld>
            <a:endParaRPr lang="en-US" dirty="0"/>
          </a:p>
        </p:txBody>
      </p:sp>
      <p:pic>
        <p:nvPicPr>
          <p:cNvPr id="6" name="Picture 5" descr="Person holding red heat pack">
            <a:extLst>
              <a:ext uri="{FF2B5EF4-FFF2-40B4-BE49-F238E27FC236}">
                <a16:creationId xmlns:a16="http://schemas.microsoft.com/office/drawing/2014/main" id="{1149A2B6-472C-6B44-B6C5-F83BC5F71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6751" y="1714500"/>
            <a:ext cx="5021095" cy="3429000"/>
          </a:xfrm>
          <a:prstGeom prst="rect">
            <a:avLst/>
          </a:prstGeom>
        </p:spPr>
      </p:pic>
    </p:spTree>
    <p:extLst>
      <p:ext uri="{BB962C8B-B14F-4D97-AF65-F5344CB8AC3E}">
        <p14:creationId xmlns:p14="http://schemas.microsoft.com/office/powerpoint/2010/main" val="19471590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C909E-36A9-7F4C-B13F-0009DA4C5179}"/>
              </a:ext>
            </a:extLst>
          </p:cNvPr>
          <p:cNvSpPr>
            <a:spLocks noGrp="1"/>
          </p:cNvSpPr>
          <p:nvPr>
            <p:ph type="title"/>
          </p:nvPr>
        </p:nvSpPr>
        <p:spPr>
          <a:xfrm>
            <a:off x="183107" y="351478"/>
            <a:ext cx="10515600" cy="1325563"/>
          </a:xfrm>
        </p:spPr>
        <p:txBody>
          <a:bodyPr/>
          <a:lstStyle/>
          <a:p>
            <a:r>
              <a:rPr lang="en-US" dirty="0"/>
              <a:t>“Biotics” </a:t>
            </a:r>
          </a:p>
        </p:txBody>
      </p:sp>
      <p:sp>
        <p:nvSpPr>
          <p:cNvPr id="3" name="Content Placeholder 2">
            <a:extLst>
              <a:ext uri="{FF2B5EF4-FFF2-40B4-BE49-F238E27FC236}">
                <a16:creationId xmlns:a16="http://schemas.microsoft.com/office/drawing/2014/main" id="{B276B518-C889-DD44-9368-931916D324AB}"/>
              </a:ext>
            </a:extLst>
          </p:cNvPr>
          <p:cNvSpPr>
            <a:spLocks noGrp="1"/>
          </p:cNvSpPr>
          <p:nvPr>
            <p:ph idx="1"/>
          </p:nvPr>
        </p:nvSpPr>
        <p:spPr>
          <a:xfrm>
            <a:off x="450376" y="1433015"/>
            <a:ext cx="6523630" cy="4743948"/>
          </a:xfrm>
        </p:spPr>
        <p:txBody>
          <a:bodyPr>
            <a:normAutofit/>
          </a:bodyPr>
          <a:lstStyle/>
          <a:p>
            <a:r>
              <a:rPr lang="en-US" dirty="0"/>
              <a:t>Antibiotics? </a:t>
            </a:r>
          </a:p>
          <a:p>
            <a:r>
              <a:rPr lang="en-US" dirty="0"/>
              <a:t>No longer for pancreatitis, pancreatic necrosis unless image proven to be infectious pancreatitis.</a:t>
            </a:r>
          </a:p>
          <a:p>
            <a:endParaRPr lang="en-US" dirty="0"/>
          </a:p>
          <a:p>
            <a:r>
              <a:rPr lang="en-US" dirty="0"/>
              <a:t>Probiotics </a:t>
            </a:r>
          </a:p>
          <a:p>
            <a:pPr lvl="1"/>
            <a:r>
              <a:rPr lang="en-US" sz="2800" dirty="0"/>
              <a:t>RCT n=298</a:t>
            </a:r>
          </a:p>
          <a:p>
            <a:pPr lvl="1"/>
            <a:r>
              <a:rPr lang="en-US" sz="2800" dirty="0"/>
              <a:t>Severe pancreatitis probiotic’s increased complications </a:t>
            </a:r>
          </a:p>
          <a:p>
            <a:pPr lvl="2"/>
            <a:r>
              <a:rPr lang="en-US" sz="2400" dirty="0">
                <a:effectLst/>
                <a:latin typeface="Times New Roman" panose="02020603050405020304" pitchFamily="18" charset="0"/>
                <a:ea typeface="Times New Roman" panose="02020603050405020304" pitchFamily="18" charset="0"/>
              </a:rPr>
              <a:t>Bowel ischemia (9% vs 0% NNH=11)</a:t>
            </a:r>
          </a:p>
          <a:p>
            <a:pPr lvl="2"/>
            <a:r>
              <a:rPr lang="en-US" sz="2400" dirty="0">
                <a:latin typeface="Times New Roman" panose="02020603050405020304" pitchFamily="18" charset="0"/>
                <a:ea typeface="Times New Roman" panose="02020603050405020304" pitchFamily="18" charset="0"/>
              </a:rPr>
              <a:t>M</a:t>
            </a:r>
            <a:r>
              <a:rPr lang="en-US" sz="2400" dirty="0">
                <a:effectLst/>
                <a:latin typeface="Times New Roman" panose="02020603050405020304" pitchFamily="18" charset="0"/>
                <a:ea typeface="Times New Roman" panose="02020603050405020304" pitchFamily="18" charset="0"/>
              </a:rPr>
              <a:t>ortality (16% vs 6%, NNH=10)</a:t>
            </a:r>
            <a:endParaRPr lang="en-US" sz="2400" dirty="0"/>
          </a:p>
        </p:txBody>
      </p:sp>
      <p:sp>
        <p:nvSpPr>
          <p:cNvPr id="4" name="Slide Number Placeholder 3">
            <a:extLst>
              <a:ext uri="{FF2B5EF4-FFF2-40B4-BE49-F238E27FC236}">
                <a16:creationId xmlns:a16="http://schemas.microsoft.com/office/drawing/2014/main" id="{94A3AECE-A327-D943-807E-45298BFB76A2}"/>
              </a:ext>
            </a:extLst>
          </p:cNvPr>
          <p:cNvSpPr>
            <a:spLocks noGrp="1"/>
          </p:cNvSpPr>
          <p:nvPr>
            <p:ph type="sldNum" sz="quarter" idx="10"/>
          </p:nvPr>
        </p:nvSpPr>
        <p:spPr/>
        <p:txBody>
          <a:bodyPr/>
          <a:lstStyle/>
          <a:p>
            <a:fld id="{AC38F574-C4C0-48B1-B81D-85833E98F04F}" type="slidenum">
              <a:rPr lang="en-US" smtClean="0"/>
              <a:pPr/>
              <a:t>40</a:t>
            </a:fld>
            <a:endParaRPr lang="en-US" dirty="0"/>
          </a:p>
        </p:txBody>
      </p:sp>
      <p:pic>
        <p:nvPicPr>
          <p:cNvPr id="6" name="Picture 5" descr="A pile of pills and capsules&#10;&#10;Description automatically generated">
            <a:extLst>
              <a:ext uri="{FF2B5EF4-FFF2-40B4-BE49-F238E27FC236}">
                <a16:creationId xmlns:a16="http://schemas.microsoft.com/office/drawing/2014/main" id="{6ECF8B07-0309-EA47-87B7-53C27DBE768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244117" y="1937982"/>
            <a:ext cx="4800600" cy="3200400"/>
          </a:xfrm>
          <a:prstGeom prst="rect">
            <a:avLst/>
          </a:prstGeom>
        </p:spPr>
      </p:pic>
    </p:spTree>
    <p:extLst>
      <p:ext uri="{BB962C8B-B14F-4D97-AF65-F5344CB8AC3E}">
        <p14:creationId xmlns:p14="http://schemas.microsoft.com/office/powerpoint/2010/main" val="3335359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11738-40D7-B34B-AADB-AE6948A05F70}"/>
              </a:ext>
            </a:extLst>
          </p:cNvPr>
          <p:cNvSpPr>
            <a:spLocks noGrp="1"/>
          </p:cNvSpPr>
          <p:nvPr>
            <p:ph type="title"/>
          </p:nvPr>
        </p:nvSpPr>
        <p:spPr>
          <a:xfrm>
            <a:off x="294968" y="263525"/>
            <a:ext cx="10515600" cy="1325563"/>
          </a:xfrm>
        </p:spPr>
        <p:txBody>
          <a:bodyPr/>
          <a:lstStyle/>
          <a:p>
            <a:r>
              <a:rPr lang="en-US" dirty="0"/>
              <a:t>Surgery</a:t>
            </a:r>
          </a:p>
        </p:txBody>
      </p:sp>
      <p:sp>
        <p:nvSpPr>
          <p:cNvPr id="3" name="Content Placeholder 2">
            <a:extLst>
              <a:ext uri="{FF2B5EF4-FFF2-40B4-BE49-F238E27FC236}">
                <a16:creationId xmlns:a16="http://schemas.microsoft.com/office/drawing/2014/main" id="{7891D649-9B94-A948-8656-2C7A80B9965E}"/>
              </a:ext>
            </a:extLst>
          </p:cNvPr>
          <p:cNvSpPr>
            <a:spLocks noGrp="1"/>
          </p:cNvSpPr>
          <p:nvPr>
            <p:ph idx="1"/>
          </p:nvPr>
        </p:nvSpPr>
        <p:spPr>
          <a:xfrm>
            <a:off x="401319" y="1327785"/>
            <a:ext cx="6859289" cy="4813708"/>
          </a:xfrm>
        </p:spPr>
        <p:txBody>
          <a:bodyPr>
            <a:normAutofit fontScale="85000" lnSpcReduction="20000"/>
          </a:bodyPr>
          <a:lstStyle/>
          <a:p>
            <a:pPr>
              <a:buFont typeface="Arial" panose="020B0604020202020204" pitchFamily="34" charset="0"/>
              <a:buChar char="•"/>
            </a:pPr>
            <a:r>
              <a:rPr lang="en-US" dirty="0"/>
              <a:t>If pancreatitis is secondary to biliary pancreatitis consider a surgical consult for cholecystectomy. </a:t>
            </a:r>
          </a:p>
          <a:p>
            <a:pPr>
              <a:buFont typeface="Arial" panose="020B0604020202020204" pitchFamily="34" charset="0"/>
              <a:buChar char="•"/>
            </a:pPr>
            <a:endParaRPr lang="en-US" dirty="0"/>
          </a:p>
          <a:p>
            <a:pPr>
              <a:buFont typeface="Arial" panose="020B0604020202020204" pitchFamily="34" charset="0"/>
              <a:buChar char="•"/>
            </a:pPr>
            <a:r>
              <a:rPr lang="en-US" dirty="0"/>
              <a:t>Most mortality in recurrent pancreatitis comes from patients with biliary pancreatitis.</a:t>
            </a:r>
          </a:p>
          <a:p>
            <a:pPr>
              <a:buFont typeface="Arial" panose="020B0604020202020204" pitchFamily="34" charset="0"/>
              <a:buChar char="•"/>
            </a:pPr>
            <a:endParaRPr lang="en-US" dirty="0"/>
          </a:p>
          <a:p>
            <a:pPr>
              <a:buFont typeface="Arial" panose="020B0604020202020204" pitchFamily="34" charset="0"/>
              <a:buChar char="•"/>
            </a:pPr>
            <a:r>
              <a:rPr lang="en-US" dirty="0"/>
              <a:t>If the cholecystectomy on the same admission mortality is lowered (5% vs 17%).</a:t>
            </a:r>
          </a:p>
          <a:p>
            <a:pPr>
              <a:buFont typeface="Arial" panose="020B0604020202020204" pitchFamily="34" charset="0"/>
              <a:buChar char="•"/>
            </a:pPr>
            <a:endParaRPr lang="en-US" dirty="0"/>
          </a:p>
          <a:p>
            <a:pPr>
              <a:buFont typeface="Arial" panose="020B0604020202020204" pitchFamily="34" charset="0"/>
              <a:buChar char="•"/>
            </a:pPr>
            <a:r>
              <a:rPr lang="en-US" dirty="0">
                <a:latin typeface="+mj-lt"/>
              </a:rPr>
              <a:t>If necrotizing pancreatitis wait to remove gallbladder until resolved.</a:t>
            </a:r>
          </a:p>
          <a:p>
            <a:pPr>
              <a:buFont typeface="Arial" panose="020B0604020202020204" pitchFamily="34" charset="0"/>
              <a:buChar char="•"/>
            </a:pPr>
            <a:endParaRPr lang="en-US" dirty="0">
              <a:latin typeface="+mj-lt"/>
            </a:endParaRPr>
          </a:p>
          <a:p>
            <a:pPr>
              <a:buFont typeface="Arial" panose="020B0604020202020204" pitchFamily="34" charset="0"/>
              <a:buChar char="•"/>
            </a:pPr>
            <a:r>
              <a:rPr lang="en-US" dirty="0">
                <a:latin typeface="+mj-lt"/>
                <a:ea typeface="Times New Roman" panose="02020603050405020304" pitchFamily="18" charset="0"/>
              </a:rPr>
              <a:t>O</a:t>
            </a:r>
            <a:r>
              <a:rPr lang="en-US" dirty="0">
                <a:effectLst/>
                <a:latin typeface="+mj-lt"/>
                <a:ea typeface="Times New Roman" panose="02020603050405020304" pitchFamily="18" charset="0"/>
              </a:rPr>
              <a:t>bstructive pancreatitis with cholangitis should be considered for ERCP with sphincterotomy to decompress.</a:t>
            </a:r>
            <a:endParaRPr lang="en-US" dirty="0">
              <a:latin typeface="+mj-lt"/>
            </a:endParaRPr>
          </a:p>
        </p:txBody>
      </p:sp>
      <p:sp>
        <p:nvSpPr>
          <p:cNvPr id="4" name="Slide Number Placeholder 3">
            <a:extLst>
              <a:ext uri="{FF2B5EF4-FFF2-40B4-BE49-F238E27FC236}">
                <a16:creationId xmlns:a16="http://schemas.microsoft.com/office/drawing/2014/main" id="{E1DE4C24-DDC2-8E4F-8733-4E90FC177C60}"/>
              </a:ext>
            </a:extLst>
          </p:cNvPr>
          <p:cNvSpPr>
            <a:spLocks noGrp="1"/>
          </p:cNvSpPr>
          <p:nvPr>
            <p:ph type="sldNum" sz="quarter" idx="10"/>
          </p:nvPr>
        </p:nvSpPr>
        <p:spPr/>
        <p:txBody>
          <a:bodyPr/>
          <a:lstStyle/>
          <a:p>
            <a:fld id="{AC38F574-C4C0-48B1-B81D-85833E98F04F}" type="slidenum">
              <a:rPr lang="en-US" smtClean="0"/>
              <a:pPr/>
              <a:t>41</a:t>
            </a:fld>
            <a:endParaRPr lang="en-US" dirty="0"/>
          </a:p>
        </p:txBody>
      </p:sp>
      <p:pic>
        <p:nvPicPr>
          <p:cNvPr id="12" name="Picture 11" descr="A diagram of the liver&#10;&#10;Description automatically generated">
            <a:extLst>
              <a:ext uri="{FF2B5EF4-FFF2-40B4-BE49-F238E27FC236}">
                <a16:creationId xmlns:a16="http://schemas.microsoft.com/office/drawing/2014/main" id="{DBCEF67D-6C8B-264A-8D2B-E48A6F2E81F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690159" y="1589088"/>
            <a:ext cx="4206873" cy="2801843"/>
          </a:xfrm>
          <a:prstGeom prst="rect">
            <a:avLst/>
          </a:prstGeom>
        </p:spPr>
      </p:pic>
      <p:sp>
        <p:nvSpPr>
          <p:cNvPr id="13" name="TextBox 12">
            <a:extLst>
              <a:ext uri="{FF2B5EF4-FFF2-40B4-BE49-F238E27FC236}">
                <a16:creationId xmlns:a16="http://schemas.microsoft.com/office/drawing/2014/main" id="{BADBB0AA-6810-8E49-B89E-EB6A544B8B21}"/>
              </a:ext>
            </a:extLst>
          </p:cNvPr>
          <p:cNvSpPr txBox="1"/>
          <p:nvPr/>
        </p:nvSpPr>
        <p:spPr>
          <a:xfrm>
            <a:off x="7812549" y="4472422"/>
            <a:ext cx="4084484" cy="230832"/>
          </a:xfrm>
          <a:prstGeom prst="rect">
            <a:avLst/>
          </a:prstGeom>
          <a:noFill/>
        </p:spPr>
        <p:txBody>
          <a:bodyPr wrap="square" rtlCol="0">
            <a:spAutoFit/>
          </a:bodyPr>
          <a:lstStyle/>
          <a:p>
            <a:r>
              <a:rPr lang="en-US" sz="900">
                <a:hlinkClick r:id="rId3" tooltip="https://www.flickr.com/photos/nihgov/24312875104"/>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863952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07288-7753-4AAE-BCA9-F8A6AC9B8B12}"/>
              </a:ext>
            </a:extLst>
          </p:cNvPr>
          <p:cNvSpPr>
            <a:spLocks noGrp="1"/>
          </p:cNvSpPr>
          <p:nvPr>
            <p:ph type="title"/>
          </p:nvPr>
        </p:nvSpPr>
        <p:spPr>
          <a:xfrm>
            <a:off x="692315" y="329614"/>
            <a:ext cx="10807370" cy="966525"/>
          </a:xfrm>
        </p:spPr>
        <p:txBody>
          <a:bodyPr>
            <a:normAutofit/>
          </a:bodyPr>
          <a:lstStyle/>
          <a:p>
            <a:r>
              <a:rPr lang="en-US"/>
              <a:t>Practice Recommendations</a:t>
            </a:r>
            <a:endParaRPr lang="en-US" dirty="0"/>
          </a:p>
        </p:txBody>
      </p:sp>
      <p:sp>
        <p:nvSpPr>
          <p:cNvPr id="3" name="Content Placeholder 2">
            <a:extLst>
              <a:ext uri="{FF2B5EF4-FFF2-40B4-BE49-F238E27FC236}">
                <a16:creationId xmlns:a16="http://schemas.microsoft.com/office/drawing/2014/main" id="{D62B74F6-C0D1-43CF-A722-DB4B1F665F84}"/>
              </a:ext>
            </a:extLst>
          </p:cNvPr>
          <p:cNvSpPr>
            <a:spLocks noGrp="1"/>
          </p:cNvSpPr>
          <p:nvPr>
            <p:ph idx="1"/>
          </p:nvPr>
        </p:nvSpPr>
        <p:spPr>
          <a:xfrm>
            <a:off x="604007" y="1417740"/>
            <a:ext cx="10901453" cy="4456587"/>
          </a:xfrm>
        </p:spPr>
        <p:txBody>
          <a:bodyPr>
            <a:normAutofit fontScale="85000" lnSpcReduction="10000"/>
          </a:bodyPr>
          <a:lstStyle/>
          <a:p>
            <a:pPr marL="342900" marR="0" lvl="0" indent="-342900">
              <a:spcBef>
                <a:spcPts val="0"/>
              </a:spcBef>
              <a:spcAft>
                <a:spcPts val="0"/>
              </a:spcAft>
              <a:buFont typeface="+mj-lt"/>
              <a:buAutoNum type="arabicPeriod"/>
            </a:pPr>
            <a:r>
              <a:rPr lang="en-US" sz="1800" dirty="0">
                <a:effectLst/>
                <a:latin typeface="Times New Roman" panose="02020603050405020304" pitchFamily="18" charset="0"/>
                <a:ea typeface="Times New Roman" panose="02020603050405020304" pitchFamily="18" charset="0"/>
              </a:rPr>
              <a:t>Current American Gastroenterological Association guidelines recommend long-term PPIs for confirmed GERD, for patients taking long-term non-steroidal anti-inflammatory drugs, and for acid-related complications such as erosive and Barrett’s esophagitis</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a:buFont typeface="+mj-lt"/>
              <a:buAutoNum type="arabicPeriod"/>
            </a:pPr>
            <a:r>
              <a:rPr lang="en-US" sz="1800" dirty="0">
                <a:effectLst/>
                <a:latin typeface="Times New Roman" panose="02020603050405020304" pitchFamily="18" charset="0"/>
                <a:ea typeface="Times New Roman" panose="02020603050405020304" pitchFamily="18" charset="0"/>
              </a:rPr>
              <a:t>If H pylori is identified in patients with proven or suspected peptic ulcer disease, treatment or H pylori eradication should be started.  Numerous treatment regimens are available, nearly all of which include PPIs in addition to antibiotic therapy. However, the FDA recently approved vonoprazan (which blocks acid secretion) as a combination pill with amoxicillin and clarithromycin for triple therapy of H pylori, and studies suggest it is superior to therapy with PPIs plus </a:t>
            </a:r>
            <a:r>
              <a:rPr lang="en-US" sz="1800">
                <a:effectLst/>
                <a:latin typeface="Times New Roman" panose="02020603050405020304" pitchFamily="18" charset="0"/>
                <a:ea typeface="Times New Roman" panose="02020603050405020304" pitchFamily="18" charset="0"/>
              </a:rPr>
              <a:t>antibiotics.</a:t>
            </a:r>
          </a:p>
          <a:p>
            <a:pPr marL="342900" marR="0" lvl="0" indent="-342900">
              <a:buFont typeface="+mj-lt"/>
              <a:buAutoNum type="arabicPeriod"/>
            </a:pPr>
            <a:endParaRPr lang="en-US" sz="1800" dirty="0">
              <a:effectLst/>
              <a:latin typeface="Times New Roman" panose="02020603050405020304" pitchFamily="18" charset="0"/>
              <a:ea typeface="Times New Roman" panose="02020603050405020304" pitchFamily="18" charset="0"/>
            </a:endParaRPr>
          </a:p>
          <a:p>
            <a:pPr marL="342900" marR="0" lvl="0" indent="-342900">
              <a:buFont typeface="+mj-lt"/>
              <a:buAutoNum type="arabicPeriod"/>
            </a:pPr>
            <a:r>
              <a:rPr lang="en-US" sz="1800" dirty="0">
                <a:effectLst/>
                <a:latin typeface="Times New Roman" panose="02020603050405020304" pitchFamily="18" charset="0"/>
                <a:ea typeface="Times New Roman" panose="02020603050405020304" pitchFamily="18" charset="0"/>
              </a:rPr>
              <a:t>After completing treatment for H pylori infection, documentation of H pylori eradication should be performed.  However, this testing should occur 4-6 weeks after discontinuation of treatment.  </a:t>
            </a:r>
          </a:p>
          <a:p>
            <a:pPr marL="342900" marR="0" lvl="0" indent="-342900">
              <a:buFont typeface="+mj-lt"/>
              <a:buAutoNum type="arabicPeriod"/>
            </a:pPr>
            <a:endParaRPr lang="en-US" sz="1800" dirty="0">
              <a:effectLst/>
              <a:latin typeface="Times New Roman" panose="02020603050405020304" pitchFamily="18" charset="0"/>
              <a:ea typeface="Times New Roman" panose="02020603050405020304" pitchFamily="18" charset="0"/>
            </a:endParaRPr>
          </a:p>
          <a:p>
            <a:pPr marL="342900" marR="0" lvl="0" indent="-342900">
              <a:buFont typeface="+mj-lt"/>
              <a:buAutoNum type="arabicPeriod"/>
            </a:pPr>
            <a:r>
              <a:rPr lang="en-US" sz="1800" dirty="0">
                <a:effectLst/>
                <a:latin typeface="Times New Roman" panose="02020603050405020304" pitchFamily="18" charset="0"/>
                <a:ea typeface="Times New Roman" panose="02020603050405020304" pitchFamily="18" charset="0"/>
              </a:rPr>
              <a:t>When pathogen identification is needed in patients with diarrhea, classic stool culture is no longer be the recommended first-line test.  Non-culture based multiplex nucleic acid amplification tests should performed instead to allow for more rapid simultaneous detection of bacteria, viral and parasitic infections. </a:t>
            </a:r>
          </a:p>
          <a:p>
            <a:pPr marL="342900" marR="0" lvl="0" indent="-342900">
              <a:buFont typeface="+mj-lt"/>
              <a:buAutoNum type="arabicPeriod"/>
            </a:pPr>
            <a:endParaRPr lang="en-US" sz="1800" dirty="0">
              <a:effectLst/>
              <a:latin typeface="Times New Roman" panose="02020603050405020304" pitchFamily="18" charset="0"/>
              <a:ea typeface="Times New Roman" panose="02020603050405020304" pitchFamily="18" charset="0"/>
            </a:endParaRPr>
          </a:p>
          <a:p>
            <a:pPr marL="342900" marR="0" lvl="0" indent="-342900">
              <a:buFont typeface="+mj-lt"/>
              <a:buAutoNum type="arabicPeriod"/>
            </a:pPr>
            <a:r>
              <a:rPr lang="en-US" sz="1800" dirty="0">
                <a:effectLst/>
                <a:latin typeface="Times New Roman" panose="02020603050405020304" pitchFamily="18" charset="0"/>
                <a:ea typeface="Times New Roman" panose="02020603050405020304" pitchFamily="18" charset="0"/>
              </a:rPr>
              <a:t>For patients with acute pancreatitis, the American Gastroenterological Association guidelines recommend early oral feedings, within 24 hours if tolerated.  If not tolerated, enteral feeding via nasogastric or </a:t>
            </a:r>
            <a:r>
              <a:rPr lang="en-US" sz="1800" dirty="0" err="1">
                <a:effectLst/>
                <a:latin typeface="Times New Roman" panose="02020603050405020304" pitchFamily="18" charset="0"/>
                <a:ea typeface="Times New Roman" panose="02020603050405020304" pitchFamily="18" charset="0"/>
              </a:rPr>
              <a:t>nasojejunal</a:t>
            </a:r>
            <a:r>
              <a:rPr lang="en-US" sz="1800" dirty="0">
                <a:effectLst/>
                <a:latin typeface="Times New Roman" panose="02020603050405020304" pitchFamily="18" charset="0"/>
                <a:ea typeface="Times New Roman" panose="02020603050405020304" pitchFamily="18" charset="0"/>
              </a:rPr>
              <a:t> tubes should be begin within the first 24-72 hours. Keeping patients “NPO” is no longer recommended. </a:t>
            </a:r>
          </a:p>
          <a:p>
            <a:pPr marL="342900" marR="0" lvl="0" indent="-342900">
              <a:buFont typeface="+mj-lt"/>
              <a:buAutoNum type="arabicPeriod"/>
            </a:pPr>
            <a:endParaRPr lang="en-US" sz="1800" dirty="0">
              <a:effectLst/>
              <a:latin typeface="Times New Roman" panose="02020603050405020304" pitchFamily="18" charset="0"/>
              <a:ea typeface="Times New Roman" panose="02020603050405020304" pitchFamily="18" charset="0"/>
            </a:endParaRPr>
          </a:p>
          <a:p>
            <a:pPr marL="342900" marR="0" lvl="0" indent="-342900">
              <a:buFont typeface="+mj-lt"/>
              <a:buAutoNum type="arabicPeriod"/>
            </a:pPr>
            <a:r>
              <a:rPr lang="en-US" sz="1800" dirty="0">
                <a:effectLst/>
                <a:latin typeface="Times New Roman" panose="02020603050405020304" pitchFamily="18" charset="0"/>
                <a:ea typeface="Times New Roman" panose="02020603050405020304" pitchFamily="18" charset="0"/>
              </a:rPr>
              <a:t>For patients with acute pancreatitis, lactated Ringers solution is preferred over normal saline.  Moderate-rate fluid administration (5-10 ml/kg/</a:t>
            </a:r>
            <a:r>
              <a:rPr lang="en-US" sz="1800" dirty="0" err="1">
                <a:effectLst/>
                <a:latin typeface="Times New Roman" panose="02020603050405020304" pitchFamily="18" charset="0"/>
                <a:ea typeface="Times New Roman" panose="02020603050405020304" pitchFamily="18" charset="0"/>
              </a:rPr>
              <a:t>hr</a:t>
            </a:r>
            <a:r>
              <a:rPr lang="en-US" sz="1800" dirty="0">
                <a:effectLst/>
                <a:latin typeface="Times New Roman" panose="02020603050405020304" pitchFamily="18" charset="0"/>
                <a:ea typeface="Times New Roman" panose="02020603050405020304" pitchFamily="18" charset="0"/>
              </a:rPr>
              <a:t>) is superior to more aggressive fluid administration.</a:t>
            </a:r>
          </a:p>
          <a:p>
            <a:pPr>
              <a:buFont typeface="Arial" panose="020B0604020202020204" pitchFamily="34" charset="0"/>
              <a:buChar char="•"/>
            </a:pPr>
            <a:endParaRPr lang="en-US" dirty="0"/>
          </a:p>
        </p:txBody>
      </p:sp>
      <p:pic>
        <p:nvPicPr>
          <p:cNvPr id="6" name="Picture 5" descr="Microscope in a laboratory">
            <a:extLst>
              <a:ext uri="{FF2B5EF4-FFF2-40B4-BE49-F238E27FC236}">
                <a16:creationId xmlns:a16="http://schemas.microsoft.com/office/drawing/2014/main" id="{A35AD2E5-BED3-DC4A-8D74-14A5DFAF00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734799" y="3322618"/>
            <a:ext cx="2568721" cy="1710808"/>
          </a:xfrm>
          <a:prstGeom prst="rect">
            <a:avLst/>
          </a:prstGeom>
        </p:spPr>
      </p:pic>
    </p:spTree>
    <p:extLst>
      <p:ext uri="{BB962C8B-B14F-4D97-AF65-F5344CB8AC3E}">
        <p14:creationId xmlns:p14="http://schemas.microsoft.com/office/powerpoint/2010/main" val="42609006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4E891E-61E4-C549-A131-EBD83B4E9570}"/>
              </a:ext>
            </a:extLst>
          </p:cNvPr>
          <p:cNvSpPr>
            <a:spLocks noGrp="1"/>
          </p:cNvSpPr>
          <p:nvPr>
            <p:ph idx="1"/>
          </p:nvPr>
        </p:nvSpPr>
        <p:spPr>
          <a:xfrm>
            <a:off x="213360" y="335280"/>
            <a:ext cx="11140440" cy="5841683"/>
          </a:xfrm>
        </p:spPr>
        <p:txBody>
          <a:bodyPr>
            <a:normAutofit fontScale="55000" lnSpcReduction="20000"/>
          </a:bodyPr>
          <a:lstStyle/>
          <a:p>
            <a:pPr marL="457200" marR="0">
              <a:spcBef>
                <a:spcPts val="0"/>
              </a:spcBef>
              <a:spcAft>
                <a:spcPts val="0"/>
              </a:spcAft>
            </a:pPr>
            <a:r>
              <a:rPr lang="en-US" sz="2900" dirty="0" err="1">
                <a:effectLst/>
                <a:latin typeface="Times New Roman" panose="02020603050405020304" pitchFamily="18" charset="0"/>
                <a:ea typeface="Times New Roman" panose="02020603050405020304" pitchFamily="18" charset="0"/>
                <a:cs typeface="Times New Roman" panose="02020603050405020304" pitchFamily="18" charset="0"/>
              </a:rPr>
              <a:t>Freedberg</a:t>
            </a:r>
            <a:r>
              <a:rPr lang="en-US" sz="2900" dirty="0">
                <a:effectLst/>
                <a:latin typeface="Times New Roman" panose="02020603050405020304" pitchFamily="18" charset="0"/>
                <a:ea typeface="Times New Roman" panose="02020603050405020304" pitchFamily="18" charset="0"/>
                <a:cs typeface="Times New Roman" panose="02020603050405020304" pitchFamily="18" charset="0"/>
              </a:rPr>
              <a:t> DE, Kim LS, Yang YX. The Risks and Benefits of Long-term Use of Proton Pump Inhibitors: Expert Review and Best Practice Advice From the American Gastroenterological Association. </a:t>
            </a:r>
            <a:r>
              <a:rPr lang="en-US" sz="2900" i="1" dirty="0">
                <a:effectLst/>
                <a:latin typeface="Times New Roman" panose="02020603050405020304" pitchFamily="18" charset="0"/>
                <a:ea typeface="Times New Roman" panose="02020603050405020304" pitchFamily="18" charset="0"/>
                <a:cs typeface="Times New Roman" panose="02020603050405020304" pitchFamily="18" charset="0"/>
              </a:rPr>
              <a:t>Gastroenterology</a:t>
            </a:r>
            <a:r>
              <a:rPr lang="en-US" sz="2900" dirty="0">
                <a:effectLst/>
                <a:latin typeface="Times New Roman" panose="02020603050405020304" pitchFamily="18" charset="0"/>
                <a:ea typeface="Times New Roman" panose="02020603050405020304" pitchFamily="18" charset="0"/>
                <a:cs typeface="Times New Roman" panose="02020603050405020304" pitchFamily="18" charset="0"/>
              </a:rPr>
              <a:t>. 2017;152(4):706-715. doi:10.1053/j.gastro.2017.01.031</a:t>
            </a:r>
          </a:p>
          <a:p>
            <a:pPr marL="342900" marR="0" lvl="0" indent="-342900">
              <a:spcBef>
                <a:spcPts val="0"/>
              </a:spcBef>
              <a:spcAft>
                <a:spcPts val="0"/>
              </a:spcAft>
              <a:buFont typeface="Symbol" pitchFamily="2" charset="2"/>
              <a:buChar char=""/>
              <a:tabLst>
                <a:tab pos="241300" algn="l"/>
              </a:tabLst>
            </a:pPr>
            <a:endParaRPr lang="en-US" sz="2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itchFamily="2" charset="2"/>
              <a:buChar char=""/>
              <a:tabLst>
                <a:tab pos="241300" algn="l"/>
              </a:tabLst>
            </a:pPr>
            <a:r>
              <a:rPr lang="en-US" sz="2900" dirty="0">
                <a:effectLst/>
                <a:latin typeface="Times New Roman" panose="02020603050405020304" pitchFamily="18" charset="0"/>
                <a:ea typeface="Times New Roman" panose="02020603050405020304" pitchFamily="18" charset="0"/>
                <a:cs typeface="Times New Roman" panose="02020603050405020304" pitchFamily="18" charset="0"/>
              </a:rPr>
              <a:t>Shehryar M, Ahmad RU, Kareem HK, et al. Efficacy, safety, and cost-effectiveness of vonoprazan vs Proton Pump Inhibitors in reflux disorders and H. pylori eradication: A literature review. </a:t>
            </a:r>
            <a:r>
              <a:rPr lang="en-US" sz="2900" i="1" dirty="0">
                <a:effectLst/>
                <a:latin typeface="Times New Roman" panose="02020603050405020304" pitchFamily="18" charset="0"/>
                <a:ea typeface="Times New Roman" panose="02020603050405020304" pitchFamily="18" charset="0"/>
                <a:cs typeface="Times New Roman" panose="02020603050405020304" pitchFamily="18" charset="0"/>
              </a:rPr>
              <a:t>Ann Med Surg</a:t>
            </a:r>
            <a:r>
              <a:rPr lang="en-US" sz="2900" dirty="0">
                <a:effectLst/>
                <a:latin typeface="Times New Roman" panose="02020603050405020304" pitchFamily="18" charset="0"/>
                <a:ea typeface="Times New Roman" panose="02020603050405020304" pitchFamily="18" charset="0"/>
                <a:cs typeface="Times New Roman" panose="02020603050405020304" pitchFamily="18" charset="0"/>
              </a:rPr>
              <a:t>. 2022;82:104760. doi:10.1016/j.amsu.2022.104760</a:t>
            </a:r>
          </a:p>
          <a:p>
            <a:pPr marL="342900" marR="0" lvl="0" indent="-342900">
              <a:spcBef>
                <a:spcPts val="0"/>
              </a:spcBef>
              <a:spcAft>
                <a:spcPts val="0"/>
              </a:spcAft>
              <a:buFont typeface="Symbol" pitchFamily="2" charset="2"/>
              <a:buChar char=""/>
              <a:tabLst>
                <a:tab pos="241300" algn="l"/>
              </a:tabLst>
            </a:pPr>
            <a:endParaRPr lang="en-US" sz="2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itchFamily="2" charset="2"/>
              <a:buChar char=""/>
              <a:tabLst>
                <a:tab pos="241300" algn="l"/>
              </a:tabLst>
            </a:pPr>
            <a:r>
              <a:rPr lang="en-US" sz="2900" dirty="0" err="1">
                <a:effectLst/>
                <a:latin typeface="Times New Roman" panose="02020603050405020304" pitchFamily="18" charset="0"/>
                <a:ea typeface="Times New Roman" panose="02020603050405020304" pitchFamily="18" charset="0"/>
                <a:cs typeface="Times New Roman" panose="02020603050405020304" pitchFamily="18" charset="0"/>
              </a:rPr>
              <a:t>Lanas</a:t>
            </a:r>
            <a:r>
              <a:rPr lang="en-US" sz="2900" dirty="0">
                <a:effectLst/>
                <a:latin typeface="Times New Roman" panose="02020603050405020304" pitchFamily="18" charset="0"/>
                <a:ea typeface="Times New Roman" panose="02020603050405020304" pitchFamily="18" charset="0"/>
                <a:cs typeface="Times New Roman" panose="02020603050405020304" pitchFamily="18" charset="0"/>
              </a:rPr>
              <a:t> A, Chan FKL. Peptic ulcer disease. Lancet </a:t>
            </a:r>
            <a:r>
              <a:rPr lang="en-US" sz="2900" dirty="0" err="1">
                <a:effectLst/>
                <a:latin typeface="Times New Roman" panose="02020603050405020304" pitchFamily="18" charset="0"/>
                <a:ea typeface="Times New Roman" panose="02020603050405020304" pitchFamily="18" charset="0"/>
                <a:cs typeface="Times New Roman" panose="02020603050405020304" pitchFamily="18" charset="0"/>
              </a:rPr>
              <a:t>Lond</a:t>
            </a:r>
            <a:r>
              <a:rPr lang="en-US" sz="2900" dirty="0">
                <a:effectLst/>
                <a:latin typeface="Times New Roman" panose="02020603050405020304" pitchFamily="18" charset="0"/>
                <a:ea typeface="Times New Roman" panose="02020603050405020304" pitchFamily="18" charset="0"/>
                <a:cs typeface="Times New Roman" panose="02020603050405020304" pitchFamily="18" charset="0"/>
              </a:rPr>
              <a:t> Engl. 2017;390(10094):613-624. doi:10.1016/S0140-6736(16)32404-7</a:t>
            </a:r>
          </a:p>
          <a:p>
            <a:pPr marL="342900" marR="0" lvl="0" indent="-342900">
              <a:spcBef>
                <a:spcPts val="0"/>
              </a:spcBef>
              <a:spcAft>
                <a:spcPts val="0"/>
              </a:spcAft>
              <a:buFont typeface="Symbol" pitchFamily="2" charset="2"/>
              <a:buChar char=""/>
              <a:tabLst>
                <a:tab pos="241300" algn="l"/>
              </a:tabLst>
            </a:pPr>
            <a:endParaRPr lang="en-US" sz="2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itchFamily="2" charset="2"/>
              <a:buChar char=""/>
              <a:tabLst>
                <a:tab pos="241300" algn="l"/>
              </a:tabLst>
            </a:pPr>
            <a:r>
              <a:rPr lang="en-US" sz="2900" dirty="0">
                <a:effectLst/>
                <a:latin typeface="Times New Roman" panose="02020603050405020304" pitchFamily="18" charset="0"/>
                <a:ea typeface="Times New Roman" panose="02020603050405020304" pitchFamily="18" charset="0"/>
                <a:cs typeface="Times New Roman" panose="02020603050405020304" pitchFamily="18" charset="0"/>
              </a:rPr>
              <a:t>Chey WD, </a:t>
            </a:r>
            <a:r>
              <a:rPr lang="en-US" sz="2900" dirty="0" err="1">
                <a:effectLst/>
                <a:latin typeface="Times New Roman" panose="02020603050405020304" pitchFamily="18" charset="0"/>
                <a:ea typeface="Times New Roman" panose="02020603050405020304" pitchFamily="18" charset="0"/>
                <a:cs typeface="Times New Roman" panose="02020603050405020304" pitchFamily="18" charset="0"/>
              </a:rPr>
              <a:t>Leontiadis</a:t>
            </a:r>
            <a:r>
              <a:rPr lang="en-US" sz="2900" dirty="0">
                <a:effectLst/>
                <a:latin typeface="Times New Roman" panose="02020603050405020304" pitchFamily="18" charset="0"/>
                <a:ea typeface="Times New Roman" panose="02020603050405020304" pitchFamily="18" charset="0"/>
                <a:cs typeface="Times New Roman" panose="02020603050405020304" pitchFamily="18" charset="0"/>
              </a:rPr>
              <a:t> GI, </a:t>
            </a:r>
            <a:r>
              <a:rPr lang="en-US" sz="2900" dirty="0" err="1">
                <a:effectLst/>
                <a:latin typeface="Times New Roman" panose="02020603050405020304" pitchFamily="18" charset="0"/>
                <a:ea typeface="Times New Roman" panose="02020603050405020304" pitchFamily="18" charset="0"/>
                <a:cs typeface="Times New Roman" panose="02020603050405020304" pitchFamily="18" charset="0"/>
              </a:rPr>
              <a:t>Howden</a:t>
            </a:r>
            <a:r>
              <a:rPr lang="en-US" sz="2900" dirty="0">
                <a:effectLst/>
                <a:latin typeface="Times New Roman" panose="02020603050405020304" pitchFamily="18" charset="0"/>
                <a:ea typeface="Times New Roman" panose="02020603050405020304" pitchFamily="18" charset="0"/>
                <a:cs typeface="Times New Roman" panose="02020603050405020304" pitchFamily="18" charset="0"/>
              </a:rPr>
              <a:t> CW, Moss SF. ACG Clinical Guideline: Treatment of Helicobacter pylori Infection. Off J Am Coll </a:t>
            </a:r>
          </a:p>
          <a:p>
            <a:pPr marL="342900" marR="0" lvl="0" indent="-342900">
              <a:spcBef>
                <a:spcPts val="0"/>
              </a:spcBef>
              <a:spcAft>
                <a:spcPts val="0"/>
              </a:spcAft>
              <a:buFont typeface="Symbol" pitchFamily="2" charset="2"/>
              <a:buChar char=""/>
              <a:tabLst>
                <a:tab pos="241300" algn="l"/>
              </a:tabLst>
            </a:pPr>
            <a:endParaRPr lang="en-US" sz="2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itchFamily="2" charset="2"/>
              <a:buChar char=""/>
              <a:tabLst>
                <a:tab pos="241300" algn="l"/>
              </a:tabLst>
            </a:pPr>
            <a:r>
              <a:rPr lang="en-US" sz="2900" dirty="0">
                <a:effectLst/>
                <a:latin typeface="Times New Roman" panose="02020603050405020304" pitchFamily="18" charset="0"/>
                <a:ea typeface="Times New Roman" panose="02020603050405020304" pitchFamily="18" charset="0"/>
                <a:cs typeface="Times New Roman" panose="02020603050405020304" pitchFamily="18" charset="0"/>
              </a:rPr>
              <a:t>Gastroenterol ACG. 2017;112(2):212. doi:10.1038/ajg.2016.563Chey WD, </a:t>
            </a:r>
            <a:r>
              <a:rPr lang="en-US" sz="2900" dirty="0" err="1">
                <a:effectLst/>
                <a:latin typeface="Times New Roman" panose="02020603050405020304" pitchFamily="18" charset="0"/>
                <a:ea typeface="Times New Roman" panose="02020603050405020304" pitchFamily="18" charset="0"/>
                <a:cs typeface="Times New Roman" panose="02020603050405020304" pitchFamily="18" charset="0"/>
              </a:rPr>
              <a:t>Leontiadis</a:t>
            </a:r>
            <a:r>
              <a:rPr lang="en-US" sz="2900" dirty="0">
                <a:effectLst/>
                <a:latin typeface="Times New Roman" panose="02020603050405020304" pitchFamily="18" charset="0"/>
                <a:ea typeface="Times New Roman" panose="02020603050405020304" pitchFamily="18" charset="0"/>
                <a:cs typeface="Times New Roman" panose="02020603050405020304" pitchFamily="18" charset="0"/>
              </a:rPr>
              <a:t> GI, </a:t>
            </a:r>
            <a:r>
              <a:rPr lang="en-US" sz="2900" dirty="0" err="1">
                <a:effectLst/>
                <a:latin typeface="Times New Roman" panose="02020603050405020304" pitchFamily="18" charset="0"/>
                <a:ea typeface="Times New Roman" panose="02020603050405020304" pitchFamily="18" charset="0"/>
                <a:cs typeface="Times New Roman" panose="02020603050405020304" pitchFamily="18" charset="0"/>
              </a:rPr>
              <a:t>Howden</a:t>
            </a:r>
            <a:r>
              <a:rPr lang="en-US" sz="2900" dirty="0">
                <a:effectLst/>
                <a:latin typeface="Times New Roman" panose="02020603050405020304" pitchFamily="18" charset="0"/>
                <a:ea typeface="Times New Roman" panose="02020603050405020304" pitchFamily="18" charset="0"/>
                <a:cs typeface="Times New Roman" panose="02020603050405020304" pitchFamily="18" charset="0"/>
              </a:rPr>
              <a:t> CW, Moss SF. ACG Clinical Guideline: Treatment of Helicobacter pylori Infection. Off J Am Coll Gastroenterol ACG. 2017;112(2):212. doi:10.1038/ajg.2016.563</a:t>
            </a:r>
          </a:p>
          <a:p>
            <a:pPr marL="457200" marR="0"/>
            <a:endParaRPr lang="en-US" sz="2900" dirty="0">
              <a:effectLst/>
              <a:latin typeface="Times New Roman" panose="02020603050405020304" pitchFamily="18" charset="0"/>
              <a:ea typeface="Times New Roman" panose="02020603050405020304" pitchFamily="18" charset="0"/>
            </a:endParaRPr>
          </a:p>
          <a:p>
            <a:pPr marL="457200" marR="0"/>
            <a:r>
              <a:rPr lang="en-US" sz="2900" dirty="0">
                <a:effectLst/>
                <a:latin typeface="Times New Roman" panose="02020603050405020304" pitchFamily="18" charset="0"/>
                <a:ea typeface="Times New Roman" panose="02020603050405020304" pitchFamily="18" charset="0"/>
              </a:rPr>
              <a:t>Shah SC, </a:t>
            </a:r>
            <a:r>
              <a:rPr lang="en-US" sz="2900" dirty="0" err="1">
                <a:effectLst/>
                <a:latin typeface="Times New Roman" panose="02020603050405020304" pitchFamily="18" charset="0"/>
                <a:ea typeface="Times New Roman" panose="02020603050405020304" pitchFamily="18" charset="0"/>
              </a:rPr>
              <a:t>Iyer</a:t>
            </a:r>
            <a:r>
              <a:rPr lang="en-US" sz="2900" dirty="0">
                <a:effectLst/>
                <a:latin typeface="Times New Roman" panose="02020603050405020304" pitchFamily="18" charset="0"/>
                <a:ea typeface="Times New Roman" panose="02020603050405020304" pitchFamily="18" charset="0"/>
              </a:rPr>
              <a:t> PG, Moss SF. AGA Clinical Practice Update on the Management of Refractory Helicobacter pylori Infection: Expert Review. </a:t>
            </a:r>
            <a:r>
              <a:rPr lang="en-US" sz="2900" i="1" dirty="0">
                <a:effectLst/>
                <a:latin typeface="Times New Roman" panose="02020603050405020304" pitchFamily="18" charset="0"/>
                <a:ea typeface="Times New Roman" panose="02020603050405020304" pitchFamily="18" charset="0"/>
              </a:rPr>
              <a:t>Gastroenterology</a:t>
            </a:r>
            <a:r>
              <a:rPr lang="en-US" sz="2900" dirty="0">
                <a:effectLst/>
                <a:latin typeface="Times New Roman" panose="02020603050405020304" pitchFamily="18" charset="0"/>
                <a:ea typeface="Times New Roman" panose="02020603050405020304" pitchFamily="18" charset="0"/>
              </a:rPr>
              <a:t>. 2021;160(5):1831-1841. doi:10.1053/j.gastro.2020.11.059</a:t>
            </a:r>
          </a:p>
          <a:p>
            <a:pPr marL="457200" marR="0"/>
            <a:r>
              <a:rPr lang="en-US" sz="2900" dirty="0">
                <a:effectLst/>
                <a:latin typeface="Times New Roman" panose="02020603050405020304" pitchFamily="18" charset="0"/>
                <a:ea typeface="Times New Roman" panose="02020603050405020304" pitchFamily="18" charset="0"/>
              </a:rPr>
              <a:t>Source: Shane AL, </a:t>
            </a:r>
            <a:r>
              <a:rPr lang="en-US" sz="2900" dirty="0" err="1">
                <a:effectLst/>
                <a:latin typeface="Times New Roman" panose="02020603050405020304" pitchFamily="18" charset="0"/>
                <a:ea typeface="Times New Roman" panose="02020603050405020304" pitchFamily="18" charset="0"/>
              </a:rPr>
              <a:t>Mody</a:t>
            </a:r>
            <a:r>
              <a:rPr lang="en-US" sz="2900" dirty="0">
                <a:effectLst/>
                <a:latin typeface="Times New Roman" panose="02020603050405020304" pitchFamily="18" charset="0"/>
                <a:ea typeface="Times New Roman" panose="02020603050405020304" pitchFamily="18" charset="0"/>
              </a:rPr>
              <a:t> RK, Crump JA, et al. 2017 Infectious Diseases Society of America Clinical Practice Guidelines for the Diagnosis and Management of Infectious Diarrhea. </a:t>
            </a:r>
            <a:r>
              <a:rPr lang="en-US" sz="2900" i="1" dirty="0">
                <a:effectLst/>
                <a:latin typeface="Times New Roman" panose="02020603050405020304" pitchFamily="18" charset="0"/>
                <a:ea typeface="Times New Roman" panose="02020603050405020304" pitchFamily="18" charset="0"/>
              </a:rPr>
              <a:t>Clin Infect Dis</a:t>
            </a:r>
            <a:r>
              <a:rPr lang="en-US" sz="2900" dirty="0">
                <a:effectLst/>
                <a:latin typeface="Times New Roman" panose="02020603050405020304" pitchFamily="18" charset="0"/>
                <a:ea typeface="Times New Roman" panose="02020603050405020304" pitchFamily="18" charset="0"/>
              </a:rPr>
              <a:t>. 2017;65(12):e45-e80. doi:10.1093/</a:t>
            </a:r>
            <a:r>
              <a:rPr lang="en-US" sz="2900" dirty="0" err="1">
                <a:effectLst/>
                <a:latin typeface="Times New Roman" panose="02020603050405020304" pitchFamily="18" charset="0"/>
                <a:ea typeface="Times New Roman" panose="02020603050405020304" pitchFamily="18" charset="0"/>
              </a:rPr>
              <a:t>cid</a:t>
            </a:r>
            <a:r>
              <a:rPr lang="en-US" sz="2900" dirty="0">
                <a:effectLst/>
                <a:latin typeface="Times New Roman" panose="02020603050405020304" pitchFamily="18" charset="0"/>
                <a:ea typeface="Times New Roman" panose="02020603050405020304" pitchFamily="18" charset="0"/>
              </a:rPr>
              <a:t>/cix669</a:t>
            </a:r>
          </a:p>
          <a:p>
            <a:pPr marL="457200" marR="0"/>
            <a:r>
              <a:rPr lang="en-US" sz="2900" dirty="0">
                <a:effectLst/>
                <a:latin typeface="Times New Roman" panose="02020603050405020304" pitchFamily="18" charset="0"/>
                <a:ea typeface="Times New Roman" panose="02020603050405020304" pitchFamily="18" charset="0"/>
              </a:rPr>
              <a:t>Source: Song J, Zhong Y, Lu X, et al. Enteral nutrition provided within 48 hours after admission in severe acute pancreatitis: A systematic review and meta-analysis. Medicine (Baltimore). 2018;97(34):e11871. doi:10.1097/MD.0000000000011871</a:t>
            </a:r>
          </a:p>
          <a:p>
            <a:pPr marL="457200" marR="0"/>
            <a:r>
              <a:rPr lang="en-US" sz="2900" dirty="0">
                <a:effectLst/>
                <a:latin typeface="Times New Roman" panose="02020603050405020304" pitchFamily="18" charset="0"/>
                <a:ea typeface="Times New Roman" panose="02020603050405020304" pitchFamily="18" charset="0"/>
              </a:rPr>
              <a:t>Evidence Rating: SORT A Consistent evidence from meta-analyses of RCTs</a:t>
            </a:r>
          </a:p>
          <a:p>
            <a:pPr marL="457200" marR="0">
              <a:spcBef>
                <a:spcPts val="0"/>
              </a:spcBef>
              <a:spcAft>
                <a:spcPts val="0"/>
              </a:spcAft>
            </a:pPr>
            <a:r>
              <a:rPr lang="en-US" sz="2900" dirty="0">
                <a:effectLst/>
                <a:latin typeface="Times New Roman" panose="02020603050405020304" pitchFamily="18" charset="0"/>
                <a:ea typeface="Times New Roman" panose="02020603050405020304" pitchFamily="18" charset="0"/>
              </a:rPr>
              <a:t>Sources: </a:t>
            </a:r>
          </a:p>
          <a:p>
            <a:pPr marL="342900" marR="0" lvl="0" indent="-342900">
              <a:spcBef>
                <a:spcPts val="0"/>
              </a:spcBef>
              <a:spcAft>
                <a:spcPts val="0"/>
              </a:spcAft>
              <a:buFont typeface="Symbol" pitchFamily="2" charset="2"/>
              <a:buChar char=""/>
            </a:pPr>
            <a:r>
              <a:rPr lang="en-US" sz="2900" dirty="0">
                <a:effectLst/>
                <a:latin typeface="Times New Roman" panose="02020603050405020304" pitchFamily="18" charset="0"/>
                <a:ea typeface="Times New Roman" panose="02020603050405020304" pitchFamily="18" charset="0"/>
              </a:rPr>
              <a:t>Iqbal U, Anwar H, </a:t>
            </a:r>
            <a:r>
              <a:rPr lang="en-US" sz="2900" dirty="0" err="1">
                <a:effectLst/>
                <a:latin typeface="Times New Roman" panose="02020603050405020304" pitchFamily="18" charset="0"/>
                <a:ea typeface="Times New Roman" panose="02020603050405020304" pitchFamily="18" charset="0"/>
              </a:rPr>
              <a:t>Scribani</a:t>
            </a:r>
            <a:r>
              <a:rPr lang="en-US" sz="2900" dirty="0">
                <a:effectLst/>
                <a:latin typeface="Times New Roman" panose="02020603050405020304" pitchFamily="18" charset="0"/>
                <a:ea typeface="Times New Roman" panose="02020603050405020304" pitchFamily="18" charset="0"/>
              </a:rPr>
              <a:t> M. Ringer’s lactate versus normal saline in acute pancreatitis: A systematic review and meta-analysis. </a:t>
            </a:r>
            <a:r>
              <a:rPr lang="en-US" sz="2900" i="1" dirty="0">
                <a:effectLst/>
                <a:latin typeface="Times New Roman" panose="02020603050405020304" pitchFamily="18" charset="0"/>
                <a:ea typeface="Times New Roman" panose="02020603050405020304" pitchFamily="18" charset="0"/>
              </a:rPr>
              <a:t>J Dig Dis</a:t>
            </a:r>
            <a:r>
              <a:rPr lang="en-US" sz="2900" dirty="0">
                <a:effectLst/>
                <a:latin typeface="Times New Roman" panose="02020603050405020304" pitchFamily="18" charset="0"/>
                <a:ea typeface="Times New Roman" panose="02020603050405020304" pitchFamily="18" charset="0"/>
              </a:rPr>
              <a:t>. 2018;19(6):335-341. doi:10.1111/1751-2980.12606</a:t>
            </a:r>
          </a:p>
          <a:p>
            <a:pPr marL="342900" marR="0" lvl="0" indent="-342900">
              <a:buFont typeface="Symbol" pitchFamily="2" charset="2"/>
              <a:buChar char=""/>
            </a:pPr>
            <a:r>
              <a:rPr lang="en-US" sz="2900" dirty="0">
                <a:effectLst/>
                <a:latin typeface="Times New Roman" panose="02020603050405020304" pitchFamily="18" charset="0"/>
                <a:ea typeface="Times New Roman" panose="02020603050405020304" pitchFamily="18" charset="0"/>
              </a:rPr>
              <a:t>de-</a:t>
            </a:r>
            <a:r>
              <a:rPr lang="en-US" sz="2900" dirty="0" err="1">
                <a:effectLst/>
                <a:latin typeface="Times New Roman" panose="02020603050405020304" pitchFamily="18" charset="0"/>
                <a:ea typeface="Times New Roman" panose="02020603050405020304" pitchFamily="18" charset="0"/>
              </a:rPr>
              <a:t>Madaria</a:t>
            </a:r>
            <a:r>
              <a:rPr lang="en-US" sz="2900" dirty="0">
                <a:effectLst/>
                <a:latin typeface="Times New Roman" panose="02020603050405020304" pitchFamily="18" charset="0"/>
                <a:ea typeface="Times New Roman" panose="02020603050405020304" pitchFamily="18" charset="0"/>
              </a:rPr>
              <a:t> E, Buxbaum JL, Maisonneuve P, et al. Aggressive or Moderate Fluid Resuscitation in Acute Pancreatitis. </a:t>
            </a:r>
            <a:r>
              <a:rPr lang="en-US" sz="2900" i="1" dirty="0">
                <a:effectLst/>
                <a:latin typeface="Times New Roman" panose="02020603050405020304" pitchFamily="18" charset="0"/>
                <a:ea typeface="Times New Roman" panose="02020603050405020304" pitchFamily="18" charset="0"/>
              </a:rPr>
              <a:t>N </a:t>
            </a:r>
            <a:r>
              <a:rPr lang="en-US" sz="2900" i="1" dirty="0" err="1">
                <a:effectLst/>
                <a:latin typeface="Times New Roman" panose="02020603050405020304" pitchFamily="18" charset="0"/>
                <a:ea typeface="Times New Roman" panose="02020603050405020304" pitchFamily="18" charset="0"/>
              </a:rPr>
              <a:t>Engl</a:t>
            </a:r>
            <a:r>
              <a:rPr lang="en-US" sz="2900" i="1" dirty="0">
                <a:effectLst/>
                <a:latin typeface="Times New Roman" panose="02020603050405020304" pitchFamily="18" charset="0"/>
                <a:ea typeface="Times New Roman" panose="02020603050405020304" pitchFamily="18" charset="0"/>
              </a:rPr>
              <a:t> J Med</a:t>
            </a:r>
            <a:r>
              <a:rPr lang="en-US" sz="2900" dirty="0">
                <a:effectLst/>
                <a:latin typeface="Times New Roman" panose="02020603050405020304" pitchFamily="18" charset="0"/>
                <a:ea typeface="Times New Roman" panose="02020603050405020304" pitchFamily="18" charset="0"/>
              </a:rPr>
              <a:t>. 2022;387(11):989-1000. doi:10.1056/NEJMoa2202884</a:t>
            </a:r>
          </a:p>
          <a:p>
            <a:pPr marL="342900" marR="0" lvl="0" indent="-342900">
              <a:buFont typeface="Symbol" pitchFamily="2" charset="2"/>
              <a:buChar char=""/>
            </a:pPr>
            <a:r>
              <a:rPr lang="en-US" sz="2900" dirty="0">
                <a:latin typeface="Times New Roman" panose="02020603050405020304" pitchFamily="18" charset="0"/>
                <a:ea typeface="Times New Roman" panose="02020603050405020304" pitchFamily="18" charset="0"/>
                <a:cs typeface="Times New Roman" panose="02020603050405020304" pitchFamily="18" charset="0"/>
              </a:rPr>
              <a:t>Bailey, Justin FP Essentials  Gastrointestinal</a:t>
            </a:r>
            <a:r>
              <a:rPr lang="en-US" sz="2900" dirty="0">
                <a:effectLst/>
                <a:latin typeface="Times New Roman" panose="02020603050405020304" pitchFamily="18" charset="0"/>
                <a:ea typeface="Times New Roman" panose="02020603050405020304" pitchFamily="18" charset="0"/>
                <a:cs typeface="Times New Roman" panose="02020603050405020304" pitchFamily="18" charset="0"/>
              </a:rPr>
              <a:t> Intestinal Conditions, Accepted for publication, Publication pending</a:t>
            </a:r>
            <a:endParaRPr lang="en-US" sz="2900" dirty="0"/>
          </a:p>
          <a:p>
            <a:pPr marL="0" marR="0" indent="457200"/>
            <a:endParaRPr lang="en-US" sz="2800" dirty="0">
              <a:effectLst/>
              <a:latin typeface="Times New Roman" panose="02020603050405020304" pitchFamily="18" charset="0"/>
              <a:ea typeface="Times New Roman" panose="02020603050405020304" pitchFamily="18" charset="0"/>
            </a:endParaRPr>
          </a:p>
          <a:p>
            <a:pPr marL="0" marR="0" indent="457200"/>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67262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9996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DD6C6-86F2-6F48-8F85-9BF9B18ADE55}"/>
              </a:ext>
            </a:extLst>
          </p:cNvPr>
          <p:cNvSpPr>
            <a:spLocks noGrp="1"/>
          </p:cNvSpPr>
          <p:nvPr>
            <p:ph type="title"/>
          </p:nvPr>
        </p:nvSpPr>
        <p:spPr/>
        <p:txBody>
          <a:bodyPr/>
          <a:lstStyle/>
          <a:p>
            <a:r>
              <a:rPr lang="en-US" dirty="0"/>
              <a:t>Pathophysiology</a:t>
            </a:r>
          </a:p>
        </p:txBody>
      </p:sp>
      <p:sp>
        <p:nvSpPr>
          <p:cNvPr id="3" name="Content Placeholder 2">
            <a:extLst>
              <a:ext uri="{FF2B5EF4-FFF2-40B4-BE49-F238E27FC236}">
                <a16:creationId xmlns:a16="http://schemas.microsoft.com/office/drawing/2014/main" id="{AABF0C8C-C132-1449-826D-0B833C96EBCC}"/>
              </a:ext>
            </a:extLst>
          </p:cNvPr>
          <p:cNvSpPr>
            <a:spLocks noGrp="1"/>
          </p:cNvSpPr>
          <p:nvPr>
            <p:ph idx="1"/>
          </p:nvPr>
        </p:nvSpPr>
        <p:spPr>
          <a:xfrm>
            <a:off x="838200" y="1825625"/>
            <a:ext cx="4719320" cy="4351338"/>
          </a:xfrm>
        </p:spPr>
        <p:txBody>
          <a:bodyPr/>
          <a:lstStyle/>
          <a:p>
            <a:r>
              <a:rPr lang="en-US" dirty="0"/>
              <a:t>LES dysfunction</a:t>
            </a:r>
          </a:p>
          <a:p>
            <a:r>
              <a:rPr lang="en-US" dirty="0"/>
              <a:t>Increased Intrabdominal pressure</a:t>
            </a:r>
          </a:p>
          <a:p>
            <a:r>
              <a:rPr lang="en-US" dirty="0"/>
              <a:t>Acid pocket- </a:t>
            </a:r>
          </a:p>
          <a:p>
            <a:pPr lvl="1"/>
            <a:r>
              <a:rPr lang="en-US" dirty="0"/>
              <a:t>Why is reflux most pronounced after eating? </a:t>
            </a:r>
          </a:p>
          <a:p>
            <a:pPr lvl="1"/>
            <a:r>
              <a:rPr lang="en-US" dirty="0"/>
              <a:t>Doesn’t the food buffer?</a:t>
            </a:r>
          </a:p>
          <a:p>
            <a:pPr lvl="2"/>
            <a:r>
              <a:rPr lang="en-US" dirty="0"/>
              <a:t>Proximal stomach high acid sections + poor mixing = regionally lower PH that refluxes into LES</a:t>
            </a:r>
          </a:p>
        </p:txBody>
      </p:sp>
      <p:sp>
        <p:nvSpPr>
          <p:cNvPr id="4" name="Slide Number Placeholder 3">
            <a:extLst>
              <a:ext uri="{FF2B5EF4-FFF2-40B4-BE49-F238E27FC236}">
                <a16:creationId xmlns:a16="http://schemas.microsoft.com/office/drawing/2014/main" id="{03B50472-8EE0-8C45-AB30-927990D1344E}"/>
              </a:ext>
            </a:extLst>
          </p:cNvPr>
          <p:cNvSpPr>
            <a:spLocks noGrp="1"/>
          </p:cNvSpPr>
          <p:nvPr>
            <p:ph type="sldNum" sz="quarter" idx="10"/>
          </p:nvPr>
        </p:nvSpPr>
        <p:spPr/>
        <p:txBody>
          <a:bodyPr/>
          <a:lstStyle/>
          <a:p>
            <a:fld id="{AC38F574-C4C0-48B1-B81D-85833E98F04F}" type="slidenum">
              <a:rPr lang="en-US" smtClean="0"/>
              <a:pPr/>
              <a:t>5</a:t>
            </a:fld>
            <a:endParaRPr lang="en-US" dirty="0"/>
          </a:p>
        </p:txBody>
      </p:sp>
      <p:pic>
        <p:nvPicPr>
          <p:cNvPr id="4098" name="Picture 2" descr="Pepto Bismol Caplets Ultra for Nausea, Heartburn, Indigestion, Upset Stomach,  and Diarrhea Relief | Hy-Vee Aisles Online Grocery Shopping">
            <a:extLst>
              <a:ext uri="{FF2B5EF4-FFF2-40B4-BE49-F238E27FC236}">
                <a16:creationId xmlns:a16="http://schemas.microsoft.com/office/drawing/2014/main" id="{F571309A-0392-7944-AE67-7A037150D7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2461" y="1253330"/>
            <a:ext cx="4351339" cy="4351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234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A4511-3084-7C46-9FFF-04447A7E4EEA}"/>
              </a:ext>
            </a:extLst>
          </p:cNvPr>
          <p:cNvSpPr>
            <a:spLocks noGrp="1"/>
          </p:cNvSpPr>
          <p:nvPr>
            <p:ph type="title"/>
          </p:nvPr>
        </p:nvSpPr>
        <p:spPr>
          <a:xfrm>
            <a:off x="193040" y="18255"/>
            <a:ext cx="10515600" cy="1325563"/>
          </a:xfrm>
        </p:spPr>
        <p:txBody>
          <a:bodyPr/>
          <a:lstStyle/>
          <a:p>
            <a:r>
              <a:rPr lang="en-US" dirty="0"/>
              <a:t>Classic vs Atypical Symptoms</a:t>
            </a:r>
          </a:p>
        </p:txBody>
      </p:sp>
      <p:sp>
        <p:nvSpPr>
          <p:cNvPr id="3" name="Content Placeholder 2">
            <a:extLst>
              <a:ext uri="{FF2B5EF4-FFF2-40B4-BE49-F238E27FC236}">
                <a16:creationId xmlns:a16="http://schemas.microsoft.com/office/drawing/2014/main" id="{CBF35847-3C37-DC44-AAF1-998391BBB508}"/>
              </a:ext>
            </a:extLst>
          </p:cNvPr>
          <p:cNvSpPr>
            <a:spLocks noGrp="1"/>
          </p:cNvSpPr>
          <p:nvPr>
            <p:ph idx="1"/>
          </p:nvPr>
        </p:nvSpPr>
        <p:spPr>
          <a:xfrm>
            <a:off x="193040" y="1168400"/>
            <a:ext cx="5110480" cy="5008563"/>
          </a:xfrm>
        </p:spPr>
        <p:txBody>
          <a:bodyPr>
            <a:normAutofit fontScale="85000" lnSpcReduction="20000"/>
          </a:bodyPr>
          <a:lstStyle/>
          <a:p>
            <a:r>
              <a:rPr lang="en-US" dirty="0"/>
              <a:t>Classic</a:t>
            </a:r>
          </a:p>
          <a:p>
            <a:pPr lvl="1"/>
            <a:r>
              <a:rPr lang="en-US" dirty="0"/>
              <a:t>Retrosternal burning</a:t>
            </a:r>
          </a:p>
          <a:p>
            <a:pPr lvl="1"/>
            <a:r>
              <a:rPr lang="en-US" dirty="0"/>
              <a:t>Heart burning </a:t>
            </a:r>
          </a:p>
          <a:p>
            <a:pPr lvl="1"/>
            <a:r>
              <a:rPr lang="en-US" dirty="0"/>
              <a:t>Regurgitation</a:t>
            </a:r>
          </a:p>
          <a:p>
            <a:pPr lvl="1"/>
            <a:r>
              <a:rPr lang="en-US" dirty="0"/>
              <a:t>Perception of gastric contents in the stomach</a:t>
            </a:r>
          </a:p>
          <a:p>
            <a:r>
              <a:rPr lang="en-US" dirty="0"/>
              <a:t>Atypical </a:t>
            </a:r>
          </a:p>
          <a:p>
            <a:pPr lvl="1"/>
            <a:r>
              <a:rPr lang="en-US" dirty="0"/>
              <a:t>Belching</a:t>
            </a:r>
          </a:p>
          <a:p>
            <a:pPr lvl="1"/>
            <a:r>
              <a:rPr lang="en-US" dirty="0"/>
              <a:t>Chest pain</a:t>
            </a:r>
          </a:p>
          <a:p>
            <a:pPr lvl="1"/>
            <a:r>
              <a:rPr lang="en-US" dirty="0"/>
              <a:t>Coughing</a:t>
            </a:r>
          </a:p>
          <a:p>
            <a:pPr lvl="1"/>
            <a:r>
              <a:rPr lang="en-US" dirty="0"/>
              <a:t>Dysphonia, </a:t>
            </a:r>
          </a:p>
          <a:p>
            <a:pPr lvl="1"/>
            <a:r>
              <a:rPr lang="en-US" dirty="0"/>
              <a:t>N/V</a:t>
            </a:r>
          </a:p>
          <a:p>
            <a:pPr lvl="1"/>
            <a:r>
              <a:rPr lang="en-US" dirty="0"/>
              <a:t>Dental erosions </a:t>
            </a:r>
          </a:p>
          <a:p>
            <a:pPr lvl="1"/>
            <a:r>
              <a:rPr lang="en-US" dirty="0"/>
              <a:t>Laryngeal/pharyngeal reflux</a:t>
            </a:r>
          </a:p>
          <a:p>
            <a:pPr lvl="2"/>
            <a:r>
              <a:rPr lang="en-US" dirty="0"/>
              <a:t>From glottis and vocal chords, </a:t>
            </a:r>
          </a:p>
          <a:p>
            <a:pPr lvl="2"/>
            <a:r>
              <a:rPr lang="en-US" dirty="0"/>
              <a:t>Hoarseness, globus, persistent throat clearing, globus, cough and regurgitations </a:t>
            </a:r>
          </a:p>
          <a:p>
            <a:pPr lvl="2"/>
            <a:endParaRPr lang="en-US" dirty="0"/>
          </a:p>
        </p:txBody>
      </p:sp>
      <p:sp>
        <p:nvSpPr>
          <p:cNvPr id="4" name="Slide Number Placeholder 3">
            <a:extLst>
              <a:ext uri="{FF2B5EF4-FFF2-40B4-BE49-F238E27FC236}">
                <a16:creationId xmlns:a16="http://schemas.microsoft.com/office/drawing/2014/main" id="{68696D20-B1EC-2648-A921-6426806DE3C6}"/>
              </a:ext>
            </a:extLst>
          </p:cNvPr>
          <p:cNvSpPr>
            <a:spLocks noGrp="1"/>
          </p:cNvSpPr>
          <p:nvPr>
            <p:ph type="sldNum" sz="quarter" idx="10"/>
          </p:nvPr>
        </p:nvSpPr>
        <p:spPr/>
        <p:txBody>
          <a:bodyPr/>
          <a:lstStyle/>
          <a:p>
            <a:fld id="{AC38F574-C4C0-48B1-B81D-85833E98F04F}" type="slidenum">
              <a:rPr lang="en-US" smtClean="0"/>
              <a:pPr/>
              <a:t>6</a:t>
            </a:fld>
            <a:endParaRPr lang="en-US" dirty="0"/>
          </a:p>
        </p:txBody>
      </p:sp>
      <p:pic>
        <p:nvPicPr>
          <p:cNvPr id="9" name="Picture 8" descr="A person holding his chest and touching his chest&#10;&#10;Description automatically generated">
            <a:extLst>
              <a:ext uri="{FF2B5EF4-FFF2-40B4-BE49-F238E27FC236}">
                <a16:creationId xmlns:a16="http://schemas.microsoft.com/office/drawing/2014/main" id="{D0F40DDE-CA96-8445-A3A0-114DB663FE2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450840" y="1521752"/>
            <a:ext cx="6463025" cy="4308684"/>
          </a:xfrm>
          <a:prstGeom prst="rect">
            <a:avLst/>
          </a:prstGeom>
        </p:spPr>
      </p:pic>
      <p:sp>
        <p:nvSpPr>
          <p:cNvPr id="10" name="TextBox 9">
            <a:extLst>
              <a:ext uri="{FF2B5EF4-FFF2-40B4-BE49-F238E27FC236}">
                <a16:creationId xmlns:a16="http://schemas.microsoft.com/office/drawing/2014/main" id="{997F4C0C-7BB1-BC4D-A17D-F52BE3A94BAC}"/>
              </a:ext>
            </a:extLst>
          </p:cNvPr>
          <p:cNvSpPr txBox="1"/>
          <p:nvPr/>
        </p:nvSpPr>
        <p:spPr>
          <a:xfrm>
            <a:off x="7842005" y="5807631"/>
            <a:ext cx="2238233" cy="369332"/>
          </a:xfrm>
          <a:prstGeom prst="rect">
            <a:avLst/>
          </a:prstGeom>
          <a:noFill/>
        </p:spPr>
        <p:txBody>
          <a:bodyPr wrap="square" rtlCol="0">
            <a:spAutoFit/>
          </a:bodyPr>
          <a:lstStyle/>
          <a:p>
            <a:r>
              <a:rPr lang="en-US" sz="900" dirty="0">
                <a:hlinkClick r:id="rId3" tooltip="https://read-blog.blog.hu/2021/01/15/az_a_franya_gyomoreges"/>
              </a:rPr>
              <a:t>This Photo</a:t>
            </a:r>
            <a:r>
              <a:rPr lang="en-US" sz="900" dirty="0"/>
              <a:t> by Unknown Author is licensed under </a:t>
            </a:r>
            <a:r>
              <a:rPr lang="en-US" sz="900" dirty="0">
                <a:hlinkClick r:id="rId4" tooltip="https://creativecommons.org/licenses/by-nc-nd/3.0/"/>
              </a:rPr>
              <a:t>CC BY-NC-ND</a:t>
            </a:r>
            <a:endParaRPr lang="en-US" sz="900" dirty="0"/>
          </a:p>
        </p:txBody>
      </p:sp>
    </p:spTree>
    <p:extLst>
      <p:ext uri="{BB962C8B-B14F-4D97-AF65-F5344CB8AC3E}">
        <p14:creationId xmlns:p14="http://schemas.microsoft.com/office/powerpoint/2010/main" val="993366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A225E-0042-7D4A-90F6-9CBCF1C3F456}"/>
              </a:ext>
            </a:extLst>
          </p:cNvPr>
          <p:cNvSpPr>
            <a:spLocks noGrp="1"/>
          </p:cNvSpPr>
          <p:nvPr>
            <p:ph type="title"/>
          </p:nvPr>
        </p:nvSpPr>
        <p:spPr/>
        <p:txBody>
          <a:bodyPr/>
          <a:lstStyle/>
          <a:p>
            <a:r>
              <a:rPr lang="en-US" dirty="0"/>
              <a:t>Organic vs DBGI</a:t>
            </a:r>
          </a:p>
        </p:txBody>
      </p:sp>
      <p:sp>
        <p:nvSpPr>
          <p:cNvPr id="3" name="Content Placeholder 2">
            <a:extLst>
              <a:ext uri="{FF2B5EF4-FFF2-40B4-BE49-F238E27FC236}">
                <a16:creationId xmlns:a16="http://schemas.microsoft.com/office/drawing/2014/main" id="{0CF0FF4C-8E74-9F4D-9582-F7C5B03ADDD5}"/>
              </a:ext>
            </a:extLst>
          </p:cNvPr>
          <p:cNvSpPr>
            <a:spLocks noGrp="1"/>
          </p:cNvSpPr>
          <p:nvPr>
            <p:ph idx="1"/>
          </p:nvPr>
        </p:nvSpPr>
        <p:spPr>
          <a:xfrm>
            <a:off x="838200" y="1825625"/>
            <a:ext cx="4932680" cy="4351338"/>
          </a:xfrm>
        </p:spPr>
        <p:txBody>
          <a:bodyPr>
            <a:normAutofit fontScale="92500"/>
          </a:bodyPr>
          <a:lstStyle/>
          <a:p>
            <a:r>
              <a:rPr lang="en-US" dirty="0"/>
              <a:t>DBGI focus on patent symptoms management </a:t>
            </a:r>
          </a:p>
          <a:p>
            <a:r>
              <a:rPr lang="en-US" dirty="0"/>
              <a:t>Do they have structural explanation of there symptoms after there work up?</a:t>
            </a:r>
          </a:p>
          <a:p>
            <a:r>
              <a:rPr lang="en-US" dirty="0"/>
              <a:t>IF not consider a DBGI</a:t>
            </a:r>
          </a:p>
          <a:p>
            <a:pPr lvl="1"/>
            <a:r>
              <a:rPr lang="en-US" dirty="0"/>
              <a:t>Globus</a:t>
            </a:r>
          </a:p>
          <a:p>
            <a:pPr lvl="1"/>
            <a:r>
              <a:rPr lang="en-US" dirty="0"/>
              <a:t>Functional heartburn</a:t>
            </a:r>
          </a:p>
          <a:p>
            <a:pPr lvl="1"/>
            <a:r>
              <a:rPr lang="en-US" dirty="0"/>
              <a:t>Functional dysphagia</a:t>
            </a:r>
          </a:p>
          <a:p>
            <a:pPr lvl="1"/>
            <a:r>
              <a:rPr lang="en-US" dirty="0"/>
              <a:t>Functional dyspepsia</a:t>
            </a:r>
          </a:p>
          <a:p>
            <a:pPr lvl="1"/>
            <a:r>
              <a:rPr lang="en-US" dirty="0"/>
              <a:t>Rumination syndromes</a:t>
            </a:r>
          </a:p>
          <a:p>
            <a:pPr lvl="1"/>
            <a:endParaRPr lang="en-US" dirty="0"/>
          </a:p>
        </p:txBody>
      </p:sp>
      <p:sp>
        <p:nvSpPr>
          <p:cNvPr id="4" name="Slide Number Placeholder 3">
            <a:extLst>
              <a:ext uri="{FF2B5EF4-FFF2-40B4-BE49-F238E27FC236}">
                <a16:creationId xmlns:a16="http://schemas.microsoft.com/office/drawing/2014/main" id="{A4FA7DF0-7664-C847-899B-83FD4E20052E}"/>
              </a:ext>
            </a:extLst>
          </p:cNvPr>
          <p:cNvSpPr>
            <a:spLocks noGrp="1"/>
          </p:cNvSpPr>
          <p:nvPr>
            <p:ph type="sldNum" sz="quarter" idx="10"/>
          </p:nvPr>
        </p:nvSpPr>
        <p:spPr/>
        <p:txBody>
          <a:bodyPr/>
          <a:lstStyle/>
          <a:p>
            <a:fld id="{AC38F574-C4C0-48B1-B81D-85833E98F04F}" type="slidenum">
              <a:rPr lang="en-US" smtClean="0"/>
              <a:pPr/>
              <a:t>7</a:t>
            </a:fld>
            <a:endParaRPr lang="en-US" dirty="0"/>
          </a:p>
        </p:txBody>
      </p:sp>
      <p:pic>
        <p:nvPicPr>
          <p:cNvPr id="6" name="Picture 5" descr="A diagram of a human digestive system&#10;&#10;Description automatically generated">
            <a:extLst>
              <a:ext uri="{FF2B5EF4-FFF2-40B4-BE49-F238E27FC236}">
                <a16:creationId xmlns:a16="http://schemas.microsoft.com/office/drawing/2014/main" id="{5036E710-1F02-EF4C-9A94-F7457970C56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543952" y="720919"/>
            <a:ext cx="5152179" cy="5152179"/>
          </a:xfrm>
          <a:prstGeom prst="rect">
            <a:avLst/>
          </a:prstGeom>
        </p:spPr>
      </p:pic>
      <p:sp>
        <p:nvSpPr>
          <p:cNvPr id="7" name="TextBox 6">
            <a:extLst>
              <a:ext uri="{FF2B5EF4-FFF2-40B4-BE49-F238E27FC236}">
                <a16:creationId xmlns:a16="http://schemas.microsoft.com/office/drawing/2014/main" id="{7F4974E2-3352-4F45-9B38-B1BD8A0DF100}"/>
              </a:ext>
            </a:extLst>
          </p:cNvPr>
          <p:cNvSpPr txBox="1"/>
          <p:nvPr/>
        </p:nvSpPr>
        <p:spPr>
          <a:xfrm>
            <a:off x="6543952" y="5903553"/>
            <a:ext cx="5152179" cy="230832"/>
          </a:xfrm>
          <a:prstGeom prst="rect">
            <a:avLst/>
          </a:prstGeom>
          <a:noFill/>
        </p:spPr>
        <p:txBody>
          <a:bodyPr wrap="square" rtlCol="0">
            <a:spAutoFit/>
          </a:bodyPr>
          <a:lstStyle/>
          <a:p>
            <a:r>
              <a:rPr lang="en-US" sz="900">
                <a:hlinkClick r:id="rId3" tooltip="http://researchoutreach.org/articles/inflammatory-bowel-disease-epithelial-barrier-function/"/>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1039448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D0130-805E-404B-9915-ABA39B4FE2E2}"/>
              </a:ext>
            </a:extLst>
          </p:cNvPr>
          <p:cNvSpPr>
            <a:spLocks noGrp="1"/>
          </p:cNvSpPr>
          <p:nvPr>
            <p:ph type="title"/>
          </p:nvPr>
        </p:nvSpPr>
        <p:spPr/>
        <p:txBody>
          <a:bodyPr/>
          <a:lstStyle/>
          <a:p>
            <a:r>
              <a:rPr lang="en-US" dirty="0"/>
              <a:t>Treatment approach for DBGI</a:t>
            </a:r>
          </a:p>
        </p:txBody>
      </p:sp>
      <p:sp>
        <p:nvSpPr>
          <p:cNvPr id="3" name="Content Placeholder 2">
            <a:extLst>
              <a:ext uri="{FF2B5EF4-FFF2-40B4-BE49-F238E27FC236}">
                <a16:creationId xmlns:a16="http://schemas.microsoft.com/office/drawing/2014/main" id="{825E0B49-A7E5-8441-BE98-B02223DF1441}"/>
              </a:ext>
            </a:extLst>
          </p:cNvPr>
          <p:cNvSpPr>
            <a:spLocks noGrp="1"/>
          </p:cNvSpPr>
          <p:nvPr>
            <p:ph idx="1"/>
          </p:nvPr>
        </p:nvSpPr>
        <p:spPr>
          <a:xfrm>
            <a:off x="838200" y="1825625"/>
            <a:ext cx="6060440" cy="4351338"/>
          </a:xfrm>
        </p:spPr>
        <p:txBody>
          <a:bodyPr>
            <a:normAutofit/>
          </a:bodyPr>
          <a:lstStyle/>
          <a:p>
            <a:r>
              <a:rPr lang="en-US" sz="3200" dirty="0">
                <a:effectLst/>
                <a:latin typeface="Times New Roman" panose="02020603050405020304" pitchFamily="18" charset="0"/>
                <a:ea typeface="Calibri" panose="020F0502020204030204" pitchFamily="34" charset="0"/>
                <a:cs typeface="Times New Roman" panose="02020603050405020304" pitchFamily="18" charset="0"/>
              </a:rPr>
              <a:t>Therapeutic focus </a:t>
            </a:r>
          </a:p>
          <a:p>
            <a:pPr lvl="1"/>
            <a:r>
              <a:rPr lang="en-US" sz="2800" dirty="0">
                <a:latin typeface="Times New Roman" panose="02020603050405020304" pitchFamily="18" charset="0"/>
                <a:ea typeface="Calibri" panose="020F0502020204030204" pitchFamily="34" charset="0"/>
                <a:cs typeface="Times New Roman" panose="02020603050405020304" pitchFamily="18" charset="0"/>
              </a:rPr>
              <a:t>L</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ow-dose antidepressants </a:t>
            </a:r>
          </a:p>
          <a:p>
            <a:pPr lvl="2"/>
            <a:r>
              <a:rPr lang="en-US" sz="2400" dirty="0">
                <a:latin typeface="Times New Roman" panose="02020603050405020304" pitchFamily="18" charset="0"/>
                <a:ea typeface="Calibri" panose="020F0502020204030204" pitchFamily="34" charset="0"/>
                <a:cs typeface="Times New Roman" panose="02020603050405020304" pitchFamily="18" charset="0"/>
              </a:rPr>
              <a:t>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ricyclic antidepressants, </a:t>
            </a:r>
          </a:p>
          <a:p>
            <a:pPr lvl="2"/>
            <a:r>
              <a:rPr lang="en-US" sz="2400" dirty="0">
                <a:latin typeface="Times New Roman" panose="02020603050405020304" pitchFamily="18" charset="0"/>
                <a:ea typeface="Calibri" panose="020F0502020204030204" pitchFamily="34" charset="0"/>
                <a:cs typeface="Times New Roman" panose="02020603050405020304" pitchFamily="18" charset="0"/>
              </a:rPr>
              <a:t>SSRI</a:t>
            </a:r>
          </a:p>
          <a:p>
            <a:pPr lvl="2"/>
            <a:r>
              <a:rPr lang="en-US" sz="2400" dirty="0">
                <a:latin typeface="Times New Roman" panose="02020603050405020304" pitchFamily="18" charset="0"/>
                <a:ea typeface="Calibri" panose="020F0502020204030204" pitchFamily="34" charset="0"/>
                <a:cs typeface="Times New Roman" panose="02020603050405020304" pitchFamily="18" charset="0"/>
              </a:rPr>
              <a:t>B</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ehavioral therapist for </a:t>
            </a:r>
          </a:p>
          <a:p>
            <a:pPr lvl="3"/>
            <a:r>
              <a:rPr lang="en-US" sz="2200" dirty="0">
                <a:latin typeface="Times New Roman" panose="02020603050405020304" pitchFamily="18" charset="0"/>
                <a:ea typeface="Calibri" panose="020F0502020204030204" pitchFamily="34" charset="0"/>
                <a:cs typeface="Times New Roman" panose="02020603050405020304" pitchFamily="18" charset="0"/>
              </a:rPr>
              <a:t>H</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ypnotherapy</a:t>
            </a:r>
          </a:p>
          <a:p>
            <a:pPr lvl="3"/>
            <a:r>
              <a:rPr lang="en-US" sz="2200" dirty="0">
                <a:latin typeface="Times New Roman" panose="02020603050405020304" pitchFamily="18" charset="0"/>
                <a:ea typeface="Calibri" panose="020F0502020204030204" pitchFamily="34" charset="0"/>
                <a:cs typeface="Times New Roman" panose="02020603050405020304" pitchFamily="18" charset="0"/>
              </a:rPr>
              <a:t>C</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ognitive behavioral therapy</a:t>
            </a:r>
          </a:p>
          <a:p>
            <a:pPr lvl="3"/>
            <a:r>
              <a:rPr lang="en-US" sz="2200" dirty="0">
                <a:effectLst/>
                <a:latin typeface="Times New Roman" panose="02020603050405020304" pitchFamily="18" charset="0"/>
                <a:ea typeface="Calibri" panose="020F0502020204030204" pitchFamily="34" charset="0"/>
                <a:cs typeface="Times New Roman" panose="02020603050405020304" pitchFamily="18" charset="0"/>
              </a:rPr>
              <a:t>Diaphragmatic breathing </a:t>
            </a:r>
          </a:p>
          <a:p>
            <a:pPr lvl="3"/>
            <a:r>
              <a:rPr lang="en-US" sz="2200" dirty="0">
                <a:effectLst/>
                <a:latin typeface="Times New Roman" panose="02020603050405020304" pitchFamily="18" charset="0"/>
                <a:ea typeface="Calibri" panose="020F0502020204030204" pitchFamily="34" charset="0"/>
                <a:cs typeface="Times New Roman" panose="02020603050405020304" pitchFamily="18" charset="0"/>
              </a:rPr>
              <a:t>Relaxation strategies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D40E4E50-D672-894A-95FB-AF27E21AA8CC}"/>
              </a:ext>
            </a:extLst>
          </p:cNvPr>
          <p:cNvSpPr>
            <a:spLocks noGrp="1"/>
          </p:cNvSpPr>
          <p:nvPr>
            <p:ph type="sldNum" sz="quarter" idx="10"/>
          </p:nvPr>
        </p:nvSpPr>
        <p:spPr/>
        <p:txBody>
          <a:bodyPr/>
          <a:lstStyle/>
          <a:p>
            <a:fld id="{AC38F574-C4C0-48B1-B81D-85833E98F04F}" type="slidenum">
              <a:rPr lang="en-US" smtClean="0"/>
              <a:pPr/>
              <a:t>8</a:t>
            </a:fld>
            <a:endParaRPr lang="en-US" dirty="0"/>
          </a:p>
        </p:txBody>
      </p:sp>
      <p:pic>
        <p:nvPicPr>
          <p:cNvPr id="5" name="Picture 4" descr="A human body with a stomach&#10;&#10;Description automatically generated">
            <a:extLst>
              <a:ext uri="{FF2B5EF4-FFF2-40B4-BE49-F238E27FC236}">
                <a16:creationId xmlns:a16="http://schemas.microsoft.com/office/drawing/2014/main" id="{C9282550-E102-EA4C-91C6-24B6C6DC66E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424420" y="1553845"/>
            <a:ext cx="4429078" cy="4429078"/>
          </a:xfrm>
          <a:prstGeom prst="rect">
            <a:avLst/>
          </a:prstGeom>
        </p:spPr>
      </p:pic>
    </p:spTree>
    <p:extLst>
      <p:ext uri="{BB962C8B-B14F-4D97-AF65-F5344CB8AC3E}">
        <p14:creationId xmlns:p14="http://schemas.microsoft.com/office/powerpoint/2010/main" val="1149047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26F72-E285-6D4F-A5EB-8326B7295054}"/>
              </a:ext>
            </a:extLst>
          </p:cNvPr>
          <p:cNvSpPr>
            <a:spLocks noGrp="1"/>
          </p:cNvSpPr>
          <p:nvPr>
            <p:ph type="title"/>
          </p:nvPr>
        </p:nvSpPr>
        <p:spPr>
          <a:xfrm>
            <a:off x="294968" y="152400"/>
            <a:ext cx="10515600" cy="1325563"/>
          </a:xfrm>
        </p:spPr>
        <p:txBody>
          <a:bodyPr/>
          <a:lstStyle/>
          <a:p>
            <a:r>
              <a:rPr lang="en-US" dirty="0"/>
              <a:t>Barrett's and Esophageal Cancer </a:t>
            </a:r>
          </a:p>
        </p:txBody>
      </p:sp>
      <p:sp>
        <p:nvSpPr>
          <p:cNvPr id="3" name="Content Placeholder 2">
            <a:extLst>
              <a:ext uri="{FF2B5EF4-FFF2-40B4-BE49-F238E27FC236}">
                <a16:creationId xmlns:a16="http://schemas.microsoft.com/office/drawing/2014/main" id="{3F0D0A9B-68C7-7E4F-98DA-98E3DC4ECD53}"/>
              </a:ext>
            </a:extLst>
          </p:cNvPr>
          <p:cNvSpPr>
            <a:spLocks noGrp="1"/>
          </p:cNvSpPr>
          <p:nvPr>
            <p:ph idx="1"/>
          </p:nvPr>
        </p:nvSpPr>
        <p:spPr>
          <a:xfrm>
            <a:off x="196755" y="1253330"/>
            <a:ext cx="8046493" cy="5039315"/>
          </a:xfrm>
        </p:spPr>
        <p:txBody>
          <a:bodyPr>
            <a:normAutofit fontScale="85000" lnSpcReduction="20000"/>
          </a:bodyPr>
          <a:lstStyle/>
          <a:p>
            <a:r>
              <a:rPr lang="en-US" dirty="0"/>
              <a:t>Cancer </a:t>
            </a:r>
          </a:p>
          <a:p>
            <a:pPr lvl="1"/>
            <a:r>
              <a:rPr lang="en-US" dirty="0"/>
              <a:t>SCJ: Cervix vs anal vs esophageal mucosa</a:t>
            </a:r>
          </a:p>
          <a:p>
            <a:pPr lvl="1"/>
            <a:r>
              <a:rPr lang="en-US" dirty="0"/>
              <a:t>SCC unchanged in rate for years</a:t>
            </a:r>
          </a:p>
          <a:p>
            <a:pPr lvl="1"/>
            <a:r>
              <a:rPr lang="en-US" dirty="0"/>
              <a:t>Adenocarcinoma- </a:t>
            </a:r>
          </a:p>
          <a:p>
            <a:pPr lvl="2"/>
            <a:r>
              <a:rPr lang="en-US" dirty="0"/>
              <a:t>fastest increasing incidence in western populations.</a:t>
            </a:r>
          </a:p>
          <a:p>
            <a:pPr lvl="2"/>
            <a:r>
              <a:rPr lang="en-US" dirty="0"/>
              <a:t> &gt;90% made at late stages,= </a:t>
            </a:r>
          </a:p>
          <a:p>
            <a:pPr lvl="2"/>
            <a:r>
              <a:rPr lang="en-US" dirty="0"/>
              <a:t>associated with inflammation and GE junction migration </a:t>
            </a:r>
          </a:p>
          <a:p>
            <a:endParaRPr lang="en-US" dirty="0"/>
          </a:p>
          <a:p>
            <a:r>
              <a:rPr lang="en-US" dirty="0"/>
              <a:t>Can we screen effectively?</a:t>
            </a:r>
          </a:p>
          <a:p>
            <a:pPr lvl="1"/>
            <a:r>
              <a:rPr lang="en-US" dirty="0"/>
              <a:t>GERD 5-10x more likely to have Barrett’s, of those 0.1-0.3% go on to develop cancer. Or over a 10 year period 1-3% with Barrett’s will progress to esophageal cancer </a:t>
            </a:r>
          </a:p>
          <a:p>
            <a:pPr lvl="1"/>
            <a:r>
              <a:rPr lang="en-US" dirty="0"/>
              <a:t>Low rate of progression in a very common cancer makes hard to effectively screen.</a:t>
            </a:r>
          </a:p>
          <a:p>
            <a:pPr lvl="1"/>
            <a:r>
              <a:rPr lang="en-US" dirty="0" err="1"/>
              <a:t>Fhx</a:t>
            </a:r>
            <a:r>
              <a:rPr lang="en-US" dirty="0"/>
              <a:t>?, long segment </a:t>
            </a:r>
            <a:r>
              <a:rPr lang="en-US" dirty="0" err="1"/>
              <a:t>Barretts</a:t>
            </a:r>
            <a:r>
              <a:rPr lang="en-US" dirty="0"/>
              <a:t>? </a:t>
            </a:r>
          </a:p>
          <a:p>
            <a:pPr lvl="1"/>
            <a:r>
              <a:rPr lang="en-US" dirty="0"/>
              <a:t>Routine surveillance in those with endoscopic and pathologic changes consistent with dysplasia.  = higher rate of cancer.</a:t>
            </a:r>
          </a:p>
          <a:p>
            <a:endParaRPr lang="en-US" dirty="0"/>
          </a:p>
        </p:txBody>
      </p:sp>
      <p:sp>
        <p:nvSpPr>
          <p:cNvPr id="4" name="Slide Number Placeholder 3">
            <a:extLst>
              <a:ext uri="{FF2B5EF4-FFF2-40B4-BE49-F238E27FC236}">
                <a16:creationId xmlns:a16="http://schemas.microsoft.com/office/drawing/2014/main" id="{29225D70-1B3A-5C49-A445-C8125058EEBE}"/>
              </a:ext>
            </a:extLst>
          </p:cNvPr>
          <p:cNvSpPr>
            <a:spLocks noGrp="1"/>
          </p:cNvSpPr>
          <p:nvPr>
            <p:ph type="sldNum" sz="quarter" idx="10"/>
          </p:nvPr>
        </p:nvSpPr>
        <p:spPr/>
        <p:txBody>
          <a:bodyPr/>
          <a:lstStyle/>
          <a:p>
            <a:fld id="{AC38F574-C4C0-48B1-B81D-85833E98F04F}" type="slidenum">
              <a:rPr lang="en-US" smtClean="0"/>
              <a:pPr/>
              <a:t>9</a:t>
            </a:fld>
            <a:endParaRPr lang="en-US" dirty="0"/>
          </a:p>
        </p:txBody>
      </p:sp>
      <p:pic>
        <p:nvPicPr>
          <p:cNvPr id="6" name="Picture 5" descr="An x-ray of a chest&#10;&#10;Description automatically generated">
            <a:extLst>
              <a:ext uri="{FF2B5EF4-FFF2-40B4-BE49-F238E27FC236}">
                <a16:creationId xmlns:a16="http://schemas.microsoft.com/office/drawing/2014/main" id="{C0732F84-149A-4A40-8C6F-1E1BDD050B9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434317" y="1887119"/>
            <a:ext cx="5163403" cy="2695827"/>
          </a:xfrm>
          <a:prstGeom prst="round2DiagRect">
            <a:avLst/>
          </a:prstGeom>
        </p:spPr>
      </p:pic>
      <p:sp>
        <p:nvSpPr>
          <p:cNvPr id="7" name="TextBox 6">
            <a:extLst>
              <a:ext uri="{FF2B5EF4-FFF2-40B4-BE49-F238E27FC236}">
                <a16:creationId xmlns:a16="http://schemas.microsoft.com/office/drawing/2014/main" id="{14548FA5-F844-9B46-9EF1-F0480845627D}"/>
              </a:ext>
            </a:extLst>
          </p:cNvPr>
          <p:cNvSpPr txBox="1"/>
          <p:nvPr/>
        </p:nvSpPr>
        <p:spPr>
          <a:xfrm>
            <a:off x="8780061" y="4736713"/>
            <a:ext cx="3514914" cy="255389"/>
          </a:xfrm>
          <a:prstGeom prst="round2DiagRect">
            <a:avLst/>
          </a:prstGeom>
          <a:noFill/>
        </p:spPr>
        <p:txBody>
          <a:bodyPr wrap="square" rtlCol="0">
            <a:spAutoFit/>
          </a:bodyPr>
          <a:lstStyle/>
          <a:p>
            <a:r>
              <a:rPr lang="en-US" sz="900" dirty="0">
                <a:hlinkClick r:id="rId3" tooltip="https://www.wikidoc.org/index.php/Esophageal_cancer_CT"/>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2357177148"/>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F7901E"/>
      </a:accent1>
      <a:accent2>
        <a:srgbClr val="474C55"/>
      </a:accent2>
      <a:accent3>
        <a:srgbClr val="008FB4"/>
      </a:accent3>
      <a:accent4>
        <a:srgbClr val="F2BA7F"/>
      </a:accent4>
      <a:accent5>
        <a:srgbClr val="82858C"/>
      </a:accent5>
      <a:accent6>
        <a:srgbClr val="65B0CA"/>
      </a:accent6>
      <a:hlink>
        <a:srgbClr val="F6CFA4"/>
      </a:hlink>
      <a:folHlink>
        <a:srgbClr val="A4A6A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16x9 Presentation Template, NLC-FMX" id="{327CF787-A121-9E4B-85C4-397E0320A478}" vid="{A12277F2-3DAC-AA4C-8C9F-60231EA12CAF}"/>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F7901E"/>
      </a:accent1>
      <a:accent2>
        <a:srgbClr val="474C55"/>
      </a:accent2>
      <a:accent3>
        <a:srgbClr val="008FB4"/>
      </a:accent3>
      <a:accent4>
        <a:srgbClr val="F2BA7F"/>
      </a:accent4>
      <a:accent5>
        <a:srgbClr val="82858C"/>
      </a:accent5>
      <a:accent6>
        <a:srgbClr val="65B0CA"/>
      </a:accent6>
      <a:hlink>
        <a:srgbClr val="F6CFA4"/>
      </a:hlink>
      <a:folHlink>
        <a:srgbClr val="A4A6A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16x9 Presentation Template, NLC-FMX" id="{327CF787-A121-9E4B-85C4-397E0320A478}" vid="{30B03074-54C4-A043-ACCC-1E2A95B3EFB4}"/>
    </a:ext>
  </a:extLst>
</a:theme>
</file>

<file path=ppt/theme/theme3.xml><?xml version="1.0" encoding="utf-8"?>
<a:theme xmlns:a="http://schemas.openxmlformats.org/drawingml/2006/main" name="2_Office Theme">
  <a:themeElements>
    <a:clrScheme name="Custom 1">
      <a:dk1>
        <a:sysClr val="windowText" lastClr="000000"/>
      </a:dk1>
      <a:lt1>
        <a:sysClr val="window" lastClr="FFFFFF"/>
      </a:lt1>
      <a:dk2>
        <a:srgbClr val="44546A"/>
      </a:dk2>
      <a:lt2>
        <a:srgbClr val="E7E6E6"/>
      </a:lt2>
      <a:accent1>
        <a:srgbClr val="F7901E"/>
      </a:accent1>
      <a:accent2>
        <a:srgbClr val="474C55"/>
      </a:accent2>
      <a:accent3>
        <a:srgbClr val="008FB4"/>
      </a:accent3>
      <a:accent4>
        <a:srgbClr val="F2BA7F"/>
      </a:accent4>
      <a:accent5>
        <a:srgbClr val="82858C"/>
      </a:accent5>
      <a:accent6>
        <a:srgbClr val="65B0CA"/>
      </a:accent6>
      <a:hlink>
        <a:srgbClr val="F6CFA4"/>
      </a:hlink>
      <a:folHlink>
        <a:srgbClr val="A4A6A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16x9 Presentation Template, NLC-FMX" id="{327CF787-A121-9E4B-85C4-397E0320A478}" vid="{339094B4-F0DB-B94D-9DAD-E8D85ACB708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B2F9A16E7B0B4D8BCADD9620B6E77F" ma:contentTypeVersion="14" ma:contentTypeDescription="Create a new document." ma:contentTypeScope="" ma:versionID="ba96df8b195dd5889a7cce18eb1aec56">
  <xsd:schema xmlns:xsd="http://www.w3.org/2001/XMLSchema" xmlns:xs="http://www.w3.org/2001/XMLSchema" xmlns:p="http://schemas.microsoft.com/office/2006/metadata/properties" xmlns:ns2="5ca98243-5610-4a1e-8259-fefb7bfe92a9" xmlns:ns3="005f54ac-7275-409e-975d-99816636ae6a" targetNamespace="http://schemas.microsoft.com/office/2006/metadata/properties" ma:root="true" ma:fieldsID="5d86de2b10b4a4f05fb05be21509c243" ns2:_="" ns3:_="">
    <xsd:import namespace="5ca98243-5610-4a1e-8259-fefb7bfe92a9"/>
    <xsd:import namespace="005f54ac-7275-409e-975d-99816636ae6a"/>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a98243-5610-4a1e-8259-fefb7bfe92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157a136-43c5-4c94-a19c-50cb202ee49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05f54ac-7275-409e-975d-99816636ae6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18b6ea13-b236-41be-9cfb-c43b80432bbd}" ma:internalName="TaxCatchAll" ma:showField="CatchAllData" ma:web="005f54ac-7275-409e-975d-99816636ae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ca98243-5610-4a1e-8259-fefb7bfe92a9">
      <Terms xmlns="http://schemas.microsoft.com/office/infopath/2007/PartnerControls"/>
    </lcf76f155ced4ddcb4097134ff3c332f>
    <TaxCatchAll xmlns="005f54ac-7275-409e-975d-99816636ae6a" xsi:nil="true"/>
  </documentManagement>
</p:properties>
</file>

<file path=customXml/itemProps1.xml><?xml version="1.0" encoding="utf-8"?>
<ds:datastoreItem xmlns:ds="http://schemas.openxmlformats.org/officeDocument/2006/customXml" ds:itemID="{8EEEE22F-98ED-4628-AFF3-FC6206399B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a98243-5610-4a1e-8259-fefb7bfe92a9"/>
    <ds:schemaRef ds:uri="005f54ac-7275-409e-975d-99816636ae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9FB271-BBE5-4104-A29C-0E87D38EFBEE}">
  <ds:schemaRefs>
    <ds:schemaRef ds:uri="http://schemas.microsoft.com/sharepoint/v3/contenttype/forms"/>
  </ds:schemaRefs>
</ds:datastoreItem>
</file>

<file path=customXml/itemProps3.xml><?xml version="1.0" encoding="utf-8"?>
<ds:datastoreItem xmlns:ds="http://schemas.openxmlformats.org/officeDocument/2006/customXml" ds:itemID="{A216A401-5582-4BBE-9431-ED2BB8A192A9}">
  <ds:schemaRefs>
    <ds:schemaRef ds:uri="http://schemas.microsoft.com/office/2006/metadata/properties"/>
    <ds:schemaRef ds:uri="http://schemas.microsoft.com/office/infopath/2007/PartnerControls"/>
    <ds:schemaRef ds:uri="5ca98243-5610-4a1e-8259-fefb7bfe92a9"/>
    <ds:schemaRef ds:uri="005f54ac-7275-409e-975d-99816636ae6a"/>
  </ds:schemaRefs>
</ds:datastoreItem>
</file>

<file path=docProps/app.xml><?xml version="1.0" encoding="utf-8"?>
<Properties xmlns="http://schemas.openxmlformats.org/officeDocument/2006/extended-properties" xmlns:vt="http://schemas.openxmlformats.org/officeDocument/2006/docPropsVTypes">
  <Template>Office Theme</Template>
  <TotalTime>7097</TotalTime>
  <Words>3657</Words>
  <Application>Microsoft Office PowerPoint</Application>
  <PresentationFormat>Widescreen</PresentationFormat>
  <Paragraphs>496</Paragraphs>
  <Slides>44</Slides>
  <Notes>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44</vt:i4>
      </vt:variant>
    </vt:vector>
  </HeadingPairs>
  <TitlesOfParts>
    <vt:vector size="53" baseType="lpstr">
      <vt:lpstr>Arial</vt:lpstr>
      <vt:lpstr>Calibri</vt:lpstr>
      <vt:lpstr>Symbol</vt:lpstr>
      <vt:lpstr>Times New Roman</vt:lpstr>
      <vt:lpstr>TimesNewRomanPSMT</vt:lpstr>
      <vt:lpstr>Wingdings</vt:lpstr>
      <vt:lpstr>Office Theme</vt:lpstr>
      <vt:lpstr>1_Office Theme</vt:lpstr>
      <vt:lpstr>2_Office Theme</vt:lpstr>
      <vt:lpstr>FP Essentials  GI Conditions  The Highlight Reel AAPCE Nov 2023</vt:lpstr>
      <vt:lpstr>Disclosure Statement</vt:lpstr>
      <vt:lpstr>Learning Objectives</vt:lpstr>
      <vt:lpstr>GERD</vt:lpstr>
      <vt:lpstr>Pathophysiology</vt:lpstr>
      <vt:lpstr>Classic vs Atypical Symptoms</vt:lpstr>
      <vt:lpstr>Organic vs DBGI</vt:lpstr>
      <vt:lpstr>Treatment approach for DBGI</vt:lpstr>
      <vt:lpstr>Barrett's and Esophageal Cancer </vt:lpstr>
      <vt:lpstr>So who gets an EGD</vt:lpstr>
      <vt:lpstr>PH/ Impedance/ Manometry </vt:lpstr>
      <vt:lpstr>Management </vt:lpstr>
      <vt:lpstr>Lifestyle</vt:lpstr>
      <vt:lpstr>AGA 2022 Guideline </vt:lpstr>
      <vt:lpstr>PPI- is chronic every ok</vt:lpstr>
      <vt:lpstr>What about the PPI side effects?</vt:lpstr>
      <vt:lpstr>PPI- how they work to understand when they don’t work. </vt:lpstr>
      <vt:lpstr>PPI Reduction Strategies </vt:lpstr>
      <vt:lpstr>New Kid on the Block Approved Nov 1, 2023!!!</vt:lpstr>
      <vt:lpstr>Management in Pregnancy </vt:lpstr>
      <vt:lpstr>Infants</vt:lpstr>
      <vt:lpstr>Adolescents</vt:lpstr>
      <vt:lpstr>Surgery </vt:lpstr>
      <vt:lpstr>PUD</vt:lpstr>
      <vt:lpstr>Case Rate </vt:lpstr>
      <vt:lpstr>Cause </vt:lpstr>
      <vt:lpstr>PowerPoint Presentation</vt:lpstr>
      <vt:lpstr>Find and Treat- Don’t look in asymptomatic individuals.</vt:lpstr>
      <vt:lpstr>Lifestyle </vt:lpstr>
      <vt:lpstr>Integrative </vt:lpstr>
      <vt:lpstr>Acute Diarrhea </vt:lpstr>
      <vt:lpstr>Post infection Complications </vt:lpstr>
      <vt:lpstr>Has your lab changed testing?</vt:lpstr>
      <vt:lpstr>Treatment</vt:lpstr>
      <vt:lpstr>Acute Pancreatitis</vt:lpstr>
      <vt:lpstr>Fluid resuscitation</vt:lpstr>
      <vt:lpstr>Moderate vs Aggressive Fluid Hydration</vt:lpstr>
      <vt:lpstr>Pain</vt:lpstr>
      <vt:lpstr>To eat of not to eat, that is the question</vt:lpstr>
      <vt:lpstr>“Biotics” </vt:lpstr>
      <vt:lpstr>Surgery</vt:lpstr>
      <vt:lpstr>Practice Recommendations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FP Essentials GI disease Highlight Reel</dc:title>
  <dc:creator>Justin Bailey</dc:creator>
  <cp:lastModifiedBy>Sam Pener</cp:lastModifiedBy>
  <cp:revision>8</cp:revision>
  <dcterms:created xsi:type="dcterms:W3CDTF">2023-10-25T17:40:07Z</dcterms:created>
  <dcterms:modified xsi:type="dcterms:W3CDTF">2023-11-03T12:14:01Z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0x010100FDB2F9A16E7B0B4D8BCADD9620B6E77F</vt:lpwstr>
  </property>
  <property fmtid="{D5CDD505-2E9C-101B-9397-08002B2CF9AE}" pid="3" name="MediaServiceImageTags">
    <vt:lpwstr/>
  </property>
</Properties>
</file>