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66" r:id="rId3"/>
    <p:sldId id="310" r:id="rId4"/>
    <p:sldId id="267" r:id="rId5"/>
    <p:sldId id="302" r:id="rId6"/>
    <p:sldId id="371" r:id="rId7"/>
    <p:sldId id="334" r:id="rId8"/>
    <p:sldId id="340" r:id="rId9"/>
    <p:sldId id="372" r:id="rId10"/>
    <p:sldId id="333" r:id="rId11"/>
    <p:sldId id="335" r:id="rId12"/>
    <p:sldId id="311" r:id="rId13"/>
    <p:sldId id="305" r:id="rId14"/>
    <p:sldId id="345" r:id="rId15"/>
    <p:sldId id="336" r:id="rId16"/>
    <p:sldId id="303" r:id="rId17"/>
    <p:sldId id="374" r:id="rId18"/>
    <p:sldId id="312" r:id="rId19"/>
    <p:sldId id="322" r:id="rId20"/>
    <p:sldId id="339" r:id="rId21"/>
    <p:sldId id="338" r:id="rId22"/>
    <p:sldId id="321" r:id="rId23"/>
    <p:sldId id="373" r:id="rId24"/>
    <p:sldId id="348" r:id="rId25"/>
    <p:sldId id="331" r:id="rId26"/>
    <p:sldId id="341" r:id="rId27"/>
    <p:sldId id="304" r:id="rId28"/>
    <p:sldId id="307" r:id="rId29"/>
    <p:sldId id="308" r:id="rId30"/>
    <p:sldId id="309" r:id="rId31"/>
    <p:sldId id="313" r:id="rId32"/>
    <p:sldId id="342" r:id="rId33"/>
    <p:sldId id="316" r:id="rId34"/>
    <p:sldId id="323" r:id="rId35"/>
    <p:sldId id="361" r:id="rId36"/>
    <p:sldId id="318" r:id="rId37"/>
    <p:sldId id="360" r:id="rId38"/>
    <p:sldId id="319" r:id="rId39"/>
    <p:sldId id="320" r:id="rId40"/>
    <p:sldId id="324" r:id="rId41"/>
    <p:sldId id="369" r:id="rId42"/>
    <p:sldId id="329" r:id="rId43"/>
    <p:sldId id="326" r:id="rId44"/>
    <p:sldId id="368" r:id="rId45"/>
    <p:sldId id="325" r:id="rId46"/>
    <p:sldId id="328" r:id="rId47"/>
    <p:sldId id="327" r:id="rId48"/>
    <p:sldId id="375" r:id="rId49"/>
    <p:sldId id="355" r:id="rId50"/>
    <p:sldId id="351" r:id="rId51"/>
    <p:sldId id="366" r:id="rId52"/>
    <p:sldId id="367" r:id="rId53"/>
    <p:sldId id="370" r:id="rId54"/>
    <p:sldId id="337" r:id="rId55"/>
    <p:sldId id="315" r:id="rId56"/>
    <p:sldId id="317" r:id="rId57"/>
    <p:sldId id="330" r:id="rId58"/>
    <p:sldId id="343" r:id="rId59"/>
    <p:sldId id="344" r:id="rId60"/>
    <p:sldId id="301" r:id="rId61"/>
    <p:sldId id="356" r:id="rId62"/>
    <p:sldId id="357" r:id="rId63"/>
    <p:sldId id="358" r:id="rId64"/>
    <p:sldId id="359" r:id="rId65"/>
    <p:sldId id="349" r:id="rId66"/>
    <p:sldId id="346" r:id="rId67"/>
    <p:sldId id="350" r:id="rId68"/>
    <p:sldId id="365" r:id="rId69"/>
    <p:sldId id="352" r:id="rId70"/>
    <p:sldId id="353" r:id="rId71"/>
    <p:sldId id="354" r:id="rId72"/>
    <p:sldId id="362" r:id="rId73"/>
    <p:sldId id="363" r:id="rId74"/>
    <p:sldId id="364" r:id="rId75"/>
    <p:sldId id="347"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00B050"/>
    <a:srgbClr val="008A3E"/>
    <a:srgbClr val="7EB6D2"/>
    <a:srgbClr val="85A5CA"/>
    <a:srgbClr val="FADEA3"/>
    <a:srgbClr val="A3DEFA"/>
    <a:srgbClr val="0C0CA8"/>
    <a:srgbClr val="E4EFD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9" d="100"/>
          <a:sy n="109" d="100"/>
        </p:scale>
        <p:origin x="1047"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D54A32-A65C-4F92-8637-E3436850E4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C0079F9-B672-463B-AB9A-3AC9ACFC367D}">
      <dgm:prSet custT="1"/>
      <dgm:spPr/>
      <dgm:t>
        <a:bodyPr/>
        <a:lstStyle/>
        <a:p>
          <a:pPr rtl="0"/>
          <a:r>
            <a:rPr lang="en-US" sz="2800" dirty="0"/>
            <a:t>COI’s</a:t>
          </a:r>
        </a:p>
      </dgm:t>
    </dgm:pt>
    <dgm:pt modelId="{B3FA1995-AD09-41BE-93AA-27E68A055F75}" type="parTrans" cxnId="{413140BD-2576-4719-BE7F-287246021D1B}">
      <dgm:prSet/>
      <dgm:spPr/>
      <dgm:t>
        <a:bodyPr/>
        <a:lstStyle/>
        <a:p>
          <a:endParaRPr lang="en-US"/>
        </a:p>
      </dgm:t>
    </dgm:pt>
    <dgm:pt modelId="{1DCB1364-0452-4563-AE9C-29C4CC3441FC}" type="sibTrans" cxnId="{413140BD-2576-4719-BE7F-287246021D1B}">
      <dgm:prSet/>
      <dgm:spPr/>
      <dgm:t>
        <a:bodyPr/>
        <a:lstStyle/>
        <a:p>
          <a:endParaRPr lang="en-US"/>
        </a:p>
      </dgm:t>
    </dgm:pt>
    <dgm:pt modelId="{B593C1E0-7B6E-468F-A0B3-0C40F3E315F3}" type="pres">
      <dgm:prSet presAssocID="{60D54A32-A65C-4F92-8637-E3436850E401}" presName="linear" presStyleCnt="0">
        <dgm:presLayoutVars>
          <dgm:animLvl val="lvl"/>
          <dgm:resizeHandles val="exact"/>
        </dgm:presLayoutVars>
      </dgm:prSet>
      <dgm:spPr/>
    </dgm:pt>
    <dgm:pt modelId="{A4DA073C-E7DC-441C-9586-18BAB42811A3}" type="pres">
      <dgm:prSet presAssocID="{5C0079F9-B672-463B-AB9A-3AC9ACFC367D}" presName="parentText" presStyleLbl="node1" presStyleIdx="0" presStyleCnt="1" custLinFactY="42566" custLinFactNeighborX="-4029" custLinFactNeighborY="100000">
        <dgm:presLayoutVars>
          <dgm:chMax val="0"/>
          <dgm:bulletEnabled val="1"/>
        </dgm:presLayoutVars>
      </dgm:prSet>
      <dgm:spPr/>
    </dgm:pt>
  </dgm:ptLst>
  <dgm:cxnLst>
    <dgm:cxn modelId="{6E103470-595B-4D6C-9DD7-01E4492C1B95}" type="presOf" srcId="{5C0079F9-B672-463B-AB9A-3AC9ACFC367D}" destId="{A4DA073C-E7DC-441C-9586-18BAB42811A3}" srcOrd="0" destOrd="0" presId="urn:microsoft.com/office/officeart/2005/8/layout/vList2"/>
    <dgm:cxn modelId="{413140BD-2576-4719-BE7F-287246021D1B}" srcId="{60D54A32-A65C-4F92-8637-E3436850E401}" destId="{5C0079F9-B672-463B-AB9A-3AC9ACFC367D}" srcOrd="0" destOrd="0" parTransId="{B3FA1995-AD09-41BE-93AA-27E68A055F75}" sibTransId="{1DCB1364-0452-4563-AE9C-29C4CC3441FC}"/>
    <dgm:cxn modelId="{0F8A0DCB-58F2-472A-837A-54640422D11A}" type="presOf" srcId="{60D54A32-A65C-4F92-8637-E3436850E401}" destId="{B593C1E0-7B6E-468F-A0B3-0C40F3E315F3}" srcOrd="0" destOrd="0" presId="urn:microsoft.com/office/officeart/2005/8/layout/vList2"/>
    <dgm:cxn modelId="{F1AE9FFF-9885-4024-A814-58719016CF1A}" type="presParOf" srcId="{B593C1E0-7B6E-468F-A0B3-0C40F3E315F3}" destId="{A4DA073C-E7DC-441C-9586-18BAB42811A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DA073C-E7DC-441C-9586-18BAB42811A3}">
      <dsp:nvSpPr>
        <dsp:cNvPr id="0" name=""/>
        <dsp:cNvSpPr/>
      </dsp:nvSpPr>
      <dsp:spPr>
        <a:xfrm>
          <a:off x="0" y="210"/>
          <a:ext cx="1004887" cy="369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COI’s</a:t>
          </a:r>
        </a:p>
      </dsp:txBody>
      <dsp:txXfrm>
        <a:off x="18019" y="18229"/>
        <a:ext cx="968849" cy="3330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164B56-D70F-40B4-910D-56FF2C3CC74C}" type="datetimeFigureOut">
              <a:rPr lang="en-US" smtClean="0"/>
              <a:t>11/4/2023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639B28-6776-47F7-AE66-786067DB487E}" type="slidenum">
              <a:rPr lang="en-US" smtClean="0"/>
              <a:t>‹#›</a:t>
            </a:fld>
            <a:endParaRPr lang="en-US"/>
          </a:p>
        </p:txBody>
      </p:sp>
    </p:spTree>
    <p:extLst>
      <p:ext uri="{BB962C8B-B14F-4D97-AF65-F5344CB8AC3E}">
        <p14:creationId xmlns:p14="http://schemas.microsoft.com/office/powerpoint/2010/main" val="148230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AD4679-449E-4F11-92AA-1FD3FF6B3136}"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2941727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AD4679-449E-4F11-92AA-1FD3FF6B3136}"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1833233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AD4679-449E-4F11-92AA-1FD3FF6B3136}"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3930463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0813"/>
            <a:ext cx="8229600" cy="887412"/>
          </a:xfrm>
        </p:spPr>
        <p:txBody>
          <a:bodyPr/>
          <a:lstStyle>
            <a:lvl1pPr>
              <a:defRPr>
                <a:solidFill>
                  <a:schemeClr val="bg1">
                    <a:lumMod val="7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D9AD4679-449E-4F11-92AA-1FD3FF6B3136}"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254056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9AD4679-449E-4F11-92AA-1FD3FF6B3136}"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95062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AD4679-449E-4F11-92AA-1FD3FF6B3136}"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1224741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AD4679-449E-4F11-92AA-1FD3FF6B3136}" type="datetimeFigureOut">
              <a:rPr lang="en-US" smtClean="0"/>
              <a:t>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564378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AD4679-449E-4F11-92AA-1FD3FF6B3136}" type="datetimeFigureOut">
              <a:rPr lang="en-US" smtClean="0"/>
              <a:t>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263469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D4679-449E-4F11-92AA-1FD3FF6B3136}" type="datetimeFigureOut">
              <a:rPr lang="en-US" smtClean="0"/>
              <a:t>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89720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AD4679-449E-4F11-92AA-1FD3FF6B3136}"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3156702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AD4679-449E-4F11-92AA-1FD3FF6B3136}"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8D1C52-55E3-46EF-AE5D-75CE462FA812}" type="slidenum">
              <a:rPr lang="en-US" smtClean="0"/>
              <a:t>‹#›</a:t>
            </a:fld>
            <a:endParaRPr lang="en-US"/>
          </a:p>
        </p:txBody>
      </p:sp>
    </p:spTree>
    <p:extLst>
      <p:ext uri="{BB962C8B-B14F-4D97-AF65-F5344CB8AC3E}">
        <p14:creationId xmlns:p14="http://schemas.microsoft.com/office/powerpoint/2010/main" val="4188434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D4679-449E-4F11-92AA-1FD3FF6B3136}" type="datetimeFigureOut">
              <a:rPr lang="en-US" smtClean="0"/>
              <a:t>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D1C52-55E3-46EF-AE5D-75CE462FA812}" type="slidenum">
              <a:rPr lang="en-US" smtClean="0"/>
              <a:t>‹#›</a:t>
            </a:fld>
            <a:endParaRPr lang="en-US"/>
          </a:p>
        </p:txBody>
      </p:sp>
    </p:spTree>
    <p:extLst>
      <p:ext uri="{BB962C8B-B14F-4D97-AF65-F5344CB8AC3E}">
        <p14:creationId xmlns:p14="http://schemas.microsoft.com/office/powerpoint/2010/main" val="414116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oi.org/10.1186/s12957-017-1187-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053/j.gastro.2019.12.003" TargetMode="External"/><Relationship Id="rId2" Type="http://schemas.openxmlformats.org/officeDocument/2006/relationships/hyperlink" Target="https://www.gastrojournal.org/article/S0016-5085(19)41888-X/fulltext?referrer=https%3A%2F%2Fkx.aapce.org%2F#bib1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i.org/10.12688/f1000research.12087.1"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12688/f1000research.12087.1"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doi.org/10.12688/f1000research.12087.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ncbi.nlm.nih.gov/pubmed/34497441"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dx.doi.org/10.3748/wjg.v27.i31.5152"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gut.bmj.com/content/71/5/85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002/14651858.cd005583.pub2"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gastrojournal.org/article/S0016-5085(19)41901-X/fulltext"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90600"/>
            <a:ext cx="9144000" cy="1470025"/>
          </a:xfrm>
        </p:spPr>
        <p:txBody>
          <a:bodyPr>
            <a:noAutofit/>
          </a:bodyPr>
          <a:lstStyle/>
          <a:p>
            <a:r>
              <a:rPr lang="en-US" sz="4000" b="1" dirty="0"/>
              <a:t>Gastric Intestinal Metaplasia (GIM)</a:t>
            </a:r>
          </a:p>
        </p:txBody>
      </p:sp>
      <p:sp>
        <p:nvSpPr>
          <p:cNvPr id="5" name="TextBox 4"/>
          <p:cNvSpPr txBox="1"/>
          <p:nvPr/>
        </p:nvSpPr>
        <p:spPr>
          <a:xfrm>
            <a:off x="2295525" y="4333875"/>
            <a:ext cx="5257800" cy="1508105"/>
          </a:xfrm>
          <a:prstGeom prst="rect">
            <a:avLst/>
          </a:prstGeom>
          <a:noFill/>
        </p:spPr>
        <p:txBody>
          <a:bodyPr wrap="square" rtlCol="0">
            <a:spAutoFit/>
          </a:bodyPr>
          <a:lstStyle/>
          <a:p>
            <a:r>
              <a:rPr lang="en-US" sz="2400" b="1" dirty="0"/>
              <a:t>Andrew W. Swartz, MD    </a:t>
            </a:r>
            <a:r>
              <a:rPr lang="en-US" sz="2400" dirty="0"/>
              <a:t>(Andy)</a:t>
            </a:r>
          </a:p>
          <a:p>
            <a:endParaRPr lang="en-US" sz="400" dirty="0"/>
          </a:p>
          <a:p>
            <a:r>
              <a:rPr lang="en-US" sz="1600" dirty="0">
                <a:solidFill>
                  <a:schemeClr val="tx2">
                    <a:lumMod val="60000"/>
                    <a:lumOff val="40000"/>
                  </a:schemeClr>
                </a:solidFill>
              </a:rPr>
              <a:t>Board Certified Family Physician</a:t>
            </a:r>
          </a:p>
          <a:p>
            <a:r>
              <a:rPr lang="en-US" sz="1600" dirty="0">
                <a:solidFill>
                  <a:schemeClr val="tx2">
                    <a:lumMod val="60000"/>
                    <a:lumOff val="40000"/>
                  </a:schemeClr>
                </a:solidFill>
              </a:rPr>
              <a:t>Emergency Medicine Physician</a:t>
            </a:r>
          </a:p>
          <a:p>
            <a:r>
              <a:rPr lang="en-US" sz="1600" dirty="0">
                <a:solidFill>
                  <a:schemeClr val="tx2">
                    <a:lumMod val="60000"/>
                    <a:lumOff val="40000"/>
                  </a:schemeClr>
                </a:solidFill>
              </a:rPr>
              <a:t>GI Endoscopist</a:t>
            </a:r>
          </a:p>
          <a:p>
            <a:r>
              <a:rPr lang="en-US" sz="1600" dirty="0">
                <a:solidFill>
                  <a:schemeClr val="tx2">
                    <a:lumMod val="60000"/>
                    <a:lumOff val="40000"/>
                  </a:schemeClr>
                </a:solidFill>
              </a:rPr>
              <a:t>Flight Surgeon, Alaska Air National Guard (Lt Col)</a:t>
            </a:r>
          </a:p>
        </p:txBody>
      </p:sp>
      <p:sp>
        <p:nvSpPr>
          <p:cNvPr id="3" name="TextBox 2">
            <a:extLst>
              <a:ext uri="{FF2B5EF4-FFF2-40B4-BE49-F238E27FC236}">
                <a16:creationId xmlns:a16="http://schemas.microsoft.com/office/drawing/2014/main" id="{96EAC7F5-A67F-4B51-C9C1-0E9A6165938B}"/>
              </a:ext>
            </a:extLst>
          </p:cNvPr>
          <p:cNvSpPr txBox="1"/>
          <p:nvPr/>
        </p:nvSpPr>
        <p:spPr>
          <a:xfrm>
            <a:off x="2341104" y="2342804"/>
            <a:ext cx="4941096" cy="646331"/>
          </a:xfrm>
          <a:prstGeom prst="rect">
            <a:avLst/>
          </a:prstGeom>
          <a:noFill/>
        </p:spPr>
        <p:txBody>
          <a:bodyPr wrap="none" rtlCol="0">
            <a:spAutoFit/>
          </a:bodyPr>
          <a:lstStyle/>
          <a:p>
            <a:r>
              <a:rPr lang="en-US" dirty="0"/>
              <a:t>Friday, November 3, 2023</a:t>
            </a:r>
          </a:p>
          <a:p>
            <a:r>
              <a:rPr lang="en-US" dirty="0"/>
              <a:t>AAPCE Annual Scientific Congress, Orlando, Florida</a:t>
            </a:r>
          </a:p>
        </p:txBody>
      </p:sp>
    </p:spTree>
    <p:extLst>
      <p:ext uri="{BB962C8B-B14F-4D97-AF65-F5344CB8AC3E}">
        <p14:creationId xmlns:p14="http://schemas.microsoft.com/office/powerpoint/2010/main" val="2131877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2BDD-C84C-D41A-CBD2-2E99677FFC0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753C3FC-5111-230D-14B0-4D7E13C80D21}"/>
              </a:ext>
            </a:extLst>
          </p:cNvPr>
          <p:cNvPicPr>
            <a:picLocks noChangeAspect="1"/>
          </p:cNvPicPr>
          <p:nvPr/>
        </p:nvPicPr>
        <p:blipFill>
          <a:blip r:embed="rId2"/>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268699FA-7EAA-EAC1-EE41-ED104CC9F4D5}"/>
              </a:ext>
            </a:extLst>
          </p:cNvPr>
          <p:cNvSpPr txBox="1"/>
          <p:nvPr/>
        </p:nvSpPr>
        <p:spPr>
          <a:xfrm>
            <a:off x="1009518" y="421241"/>
            <a:ext cx="7124964" cy="707886"/>
          </a:xfrm>
          <a:prstGeom prst="rect">
            <a:avLst/>
          </a:prstGeom>
          <a:noFill/>
        </p:spPr>
        <p:txBody>
          <a:bodyPr wrap="none" rtlCol="0">
            <a:spAutoFit/>
          </a:bodyPr>
          <a:lstStyle/>
          <a:p>
            <a:pPr algn="ctr"/>
            <a:r>
              <a:rPr lang="en-US" sz="4000" dirty="0"/>
              <a:t>Gastric Cancer:  From 30,000 feet</a:t>
            </a:r>
          </a:p>
        </p:txBody>
      </p:sp>
    </p:spTree>
    <p:extLst>
      <p:ext uri="{BB962C8B-B14F-4D97-AF65-F5344CB8AC3E}">
        <p14:creationId xmlns:p14="http://schemas.microsoft.com/office/powerpoint/2010/main" val="356425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04355-3203-838D-E27C-4ADED7CE7D30}"/>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7419AD72-D06A-8363-132A-C4EAFCA7E218}"/>
              </a:ext>
            </a:extLst>
          </p:cNvPr>
          <p:cNvSpPr txBox="1"/>
          <p:nvPr/>
        </p:nvSpPr>
        <p:spPr>
          <a:xfrm>
            <a:off x="1149261" y="1978576"/>
            <a:ext cx="6427877" cy="2499467"/>
          </a:xfrm>
          <a:prstGeom prst="rect">
            <a:avLst/>
          </a:prstGeom>
          <a:noFill/>
        </p:spPr>
        <p:txBody>
          <a:bodyPr wrap="square" rtlCol="0">
            <a:spAutoFit/>
          </a:bodyPr>
          <a:lstStyle/>
          <a:p>
            <a:pPr algn="ctr">
              <a:lnSpc>
                <a:spcPct val="150000"/>
              </a:lnSpc>
            </a:pPr>
            <a:r>
              <a:rPr lang="en-US" sz="3600" i="1" dirty="0"/>
              <a:t>“Histologically, stomach carcinoma is almost always </a:t>
            </a:r>
            <a:r>
              <a:rPr lang="en-US" sz="3600" i="1" u="sng" dirty="0"/>
              <a:t>adenocarcinoma”</a:t>
            </a:r>
            <a:r>
              <a:rPr lang="en-US" sz="3600" baseline="30000" dirty="0"/>
              <a:t>1</a:t>
            </a:r>
          </a:p>
        </p:txBody>
      </p:sp>
      <p:sp>
        <p:nvSpPr>
          <p:cNvPr id="4" name="TextBox 3">
            <a:extLst>
              <a:ext uri="{FF2B5EF4-FFF2-40B4-BE49-F238E27FC236}">
                <a16:creationId xmlns:a16="http://schemas.microsoft.com/office/drawing/2014/main" id="{F2F32F5F-14E9-C36B-786E-ABEB0026BF7A}"/>
              </a:ext>
            </a:extLst>
          </p:cNvPr>
          <p:cNvSpPr txBox="1"/>
          <p:nvPr/>
        </p:nvSpPr>
        <p:spPr>
          <a:xfrm>
            <a:off x="1852612" y="5829177"/>
            <a:ext cx="6700623" cy="461665"/>
          </a:xfrm>
          <a:prstGeom prst="rect">
            <a:avLst/>
          </a:prstGeom>
          <a:noFill/>
        </p:spPr>
        <p:txBody>
          <a:bodyPr wrap="square" rtlCol="0">
            <a:spAutoFit/>
          </a:bodyPr>
          <a:lstStyle/>
          <a:p>
            <a:pPr>
              <a:spcBef>
                <a:spcPts val="0"/>
              </a:spcBef>
              <a:spcAft>
                <a:spcPts val="0"/>
              </a:spcAft>
            </a:pPr>
            <a:r>
              <a:rPr lang="en-US" sz="1200" dirty="0">
                <a:effectLst/>
              </a:rPr>
              <a:t>1. Schneider AS, </a:t>
            </a:r>
            <a:r>
              <a:rPr lang="en-US" sz="1200" dirty="0" err="1">
                <a:effectLst/>
              </a:rPr>
              <a:t>Szanto</a:t>
            </a:r>
            <a:r>
              <a:rPr lang="en-US" sz="1200" dirty="0">
                <a:effectLst/>
              </a:rPr>
              <a:t> PA. </a:t>
            </a:r>
            <a:r>
              <a:rPr lang="en-US" sz="1200" i="1" dirty="0">
                <a:effectLst/>
              </a:rPr>
              <a:t>Pathology</a:t>
            </a:r>
            <a:r>
              <a:rPr lang="en-US" sz="1200" dirty="0">
                <a:effectLst/>
              </a:rPr>
              <a:t>. Williams &amp; Wilkins ; </a:t>
            </a:r>
            <a:r>
              <a:rPr lang="en-US" sz="1200" dirty="0" err="1">
                <a:effectLst/>
              </a:rPr>
              <a:t>Harwal</a:t>
            </a:r>
            <a:r>
              <a:rPr lang="en-US" sz="1200" dirty="0">
                <a:effectLst/>
              </a:rPr>
              <a:t>; 1993.</a:t>
            </a:r>
          </a:p>
          <a:p>
            <a:endParaRPr lang="en-US" sz="1200" dirty="0"/>
          </a:p>
        </p:txBody>
      </p:sp>
    </p:spTree>
    <p:extLst>
      <p:ext uri="{BB962C8B-B14F-4D97-AF65-F5344CB8AC3E}">
        <p14:creationId xmlns:p14="http://schemas.microsoft.com/office/powerpoint/2010/main" val="427553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C645BA-5C34-3354-A3DC-FA5771BA0CDA}"/>
              </a:ext>
            </a:extLst>
          </p:cNvPr>
          <p:cNvSpPr txBox="1"/>
          <p:nvPr/>
        </p:nvSpPr>
        <p:spPr>
          <a:xfrm>
            <a:off x="1160245" y="5921847"/>
            <a:ext cx="6576529" cy="646331"/>
          </a:xfrm>
          <a:prstGeom prst="rect">
            <a:avLst/>
          </a:prstGeom>
          <a:noFill/>
        </p:spPr>
        <p:txBody>
          <a:bodyPr wrap="square" rtlCol="0">
            <a:spAutoFit/>
          </a:bodyPr>
          <a:lstStyle/>
          <a:p>
            <a:pPr marL="228600" indent="-228600">
              <a:buAutoNum type="arabicPeriod"/>
            </a:pPr>
            <a:r>
              <a:rPr lang="en-US" sz="1200" dirty="0">
                <a:effectLst/>
              </a:rPr>
              <a:t>Agnes A, Estrella JS, </a:t>
            </a:r>
            <a:r>
              <a:rPr lang="en-US" sz="1200" dirty="0" err="1">
                <a:effectLst/>
              </a:rPr>
              <a:t>Badgwell</a:t>
            </a:r>
            <a:r>
              <a:rPr lang="en-US" sz="1200" dirty="0">
                <a:effectLst/>
              </a:rPr>
              <a:t> B. The significance of a nineteenth century definition in the era of genomics: </a:t>
            </a:r>
            <a:r>
              <a:rPr lang="en-US" sz="1200" dirty="0" err="1">
                <a:effectLst/>
              </a:rPr>
              <a:t>linitis</a:t>
            </a:r>
            <a:r>
              <a:rPr lang="en-US" sz="1200" dirty="0">
                <a:effectLst/>
              </a:rPr>
              <a:t> </a:t>
            </a:r>
            <a:r>
              <a:rPr lang="en-US" sz="1200" dirty="0" err="1">
                <a:effectLst/>
              </a:rPr>
              <a:t>plastica</a:t>
            </a:r>
            <a:r>
              <a:rPr lang="en-US" sz="1200" dirty="0">
                <a:effectLst/>
              </a:rPr>
              <a:t>. </a:t>
            </a:r>
            <a:r>
              <a:rPr lang="en-US" sz="1200" i="1" dirty="0">
                <a:effectLst/>
              </a:rPr>
              <a:t>World J Surg </a:t>
            </a:r>
            <a:r>
              <a:rPr lang="en-US" sz="1200" i="1" dirty="0" err="1">
                <a:effectLst/>
              </a:rPr>
              <a:t>Onc</a:t>
            </a:r>
            <a:r>
              <a:rPr lang="en-US" sz="1200" dirty="0">
                <a:effectLst/>
              </a:rPr>
              <a:t>. 2017;15(1):123. doi:</a:t>
            </a:r>
            <a:r>
              <a:rPr lang="en-US" sz="1200" dirty="0">
                <a:effectLst/>
                <a:hlinkClick r:id="rId2"/>
              </a:rPr>
              <a:t>10.1186/s12957-017-1187-3</a:t>
            </a:r>
            <a:endParaRPr lang="en-US" sz="1200" dirty="0">
              <a:effectLst/>
            </a:endParaRPr>
          </a:p>
          <a:p>
            <a:endParaRPr lang="en-US" sz="1200" dirty="0"/>
          </a:p>
        </p:txBody>
      </p:sp>
      <p:sp>
        <p:nvSpPr>
          <p:cNvPr id="6" name="TextBox 5">
            <a:extLst>
              <a:ext uri="{FF2B5EF4-FFF2-40B4-BE49-F238E27FC236}">
                <a16:creationId xmlns:a16="http://schemas.microsoft.com/office/drawing/2014/main" id="{F58DC448-9238-903C-5202-1F75DF17CB7E}"/>
              </a:ext>
            </a:extLst>
          </p:cNvPr>
          <p:cNvSpPr txBox="1"/>
          <p:nvPr/>
        </p:nvSpPr>
        <p:spPr>
          <a:xfrm>
            <a:off x="6668537" y="2341583"/>
            <a:ext cx="1081899" cy="646331"/>
          </a:xfrm>
          <a:prstGeom prst="rect">
            <a:avLst/>
          </a:prstGeom>
          <a:noFill/>
        </p:spPr>
        <p:txBody>
          <a:bodyPr wrap="none" rtlCol="0">
            <a:spAutoFit/>
          </a:bodyPr>
          <a:lstStyle/>
          <a:p>
            <a:r>
              <a:rPr lang="en-US" b="1" i="1" dirty="0">
                <a:solidFill>
                  <a:srgbClr val="008A3E"/>
                </a:solidFill>
              </a:rPr>
              <a:t>Intestinal</a:t>
            </a:r>
          </a:p>
          <a:p>
            <a:r>
              <a:rPr lang="en-US" dirty="0">
                <a:solidFill>
                  <a:srgbClr val="00B050"/>
                </a:solidFill>
              </a:rPr>
              <a:t>sporadic</a:t>
            </a:r>
          </a:p>
        </p:txBody>
      </p:sp>
      <p:sp>
        <p:nvSpPr>
          <p:cNvPr id="7" name="TextBox 6">
            <a:extLst>
              <a:ext uri="{FF2B5EF4-FFF2-40B4-BE49-F238E27FC236}">
                <a16:creationId xmlns:a16="http://schemas.microsoft.com/office/drawing/2014/main" id="{520F5DBA-2F0E-9C29-11B6-9ADCEF097C13}"/>
              </a:ext>
            </a:extLst>
          </p:cNvPr>
          <p:cNvSpPr txBox="1"/>
          <p:nvPr/>
        </p:nvSpPr>
        <p:spPr>
          <a:xfrm>
            <a:off x="6668537" y="4411686"/>
            <a:ext cx="1181862" cy="646331"/>
          </a:xfrm>
          <a:prstGeom prst="rect">
            <a:avLst/>
          </a:prstGeom>
          <a:noFill/>
        </p:spPr>
        <p:txBody>
          <a:bodyPr wrap="none" rtlCol="0">
            <a:spAutoFit/>
          </a:bodyPr>
          <a:lstStyle/>
          <a:p>
            <a:r>
              <a:rPr lang="en-US" b="1" i="1" dirty="0">
                <a:solidFill>
                  <a:srgbClr val="008A3E"/>
                </a:solidFill>
              </a:rPr>
              <a:t>diffuse</a:t>
            </a:r>
          </a:p>
          <a:p>
            <a:r>
              <a:rPr lang="en-US" dirty="0">
                <a:solidFill>
                  <a:srgbClr val="00B050"/>
                </a:solidFill>
              </a:rPr>
              <a:t>hereditary</a:t>
            </a:r>
          </a:p>
        </p:txBody>
      </p:sp>
      <p:grpSp>
        <p:nvGrpSpPr>
          <p:cNvPr id="4" name="Group 3">
            <a:extLst>
              <a:ext uri="{FF2B5EF4-FFF2-40B4-BE49-F238E27FC236}">
                <a16:creationId xmlns:a16="http://schemas.microsoft.com/office/drawing/2014/main" id="{ACFD879D-C0C5-65D3-0428-1D7E7CD6D962}"/>
              </a:ext>
            </a:extLst>
          </p:cNvPr>
          <p:cNvGrpSpPr/>
          <p:nvPr/>
        </p:nvGrpSpPr>
        <p:grpSpPr>
          <a:xfrm>
            <a:off x="5609690" y="1204766"/>
            <a:ext cx="475425" cy="3809674"/>
            <a:chOff x="5609690" y="1204766"/>
            <a:chExt cx="475425" cy="3809674"/>
          </a:xfrm>
        </p:grpSpPr>
        <p:sp>
          <p:nvSpPr>
            <p:cNvPr id="3" name="Right Brace 2">
              <a:extLst>
                <a:ext uri="{FF2B5EF4-FFF2-40B4-BE49-F238E27FC236}">
                  <a16:creationId xmlns:a16="http://schemas.microsoft.com/office/drawing/2014/main" id="{962F93C2-D808-5667-A0BD-16FA544A799A}"/>
                </a:ext>
              </a:extLst>
            </p:cNvPr>
            <p:cNvSpPr/>
            <p:nvPr/>
          </p:nvSpPr>
          <p:spPr>
            <a:xfrm>
              <a:off x="5609690" y="1204766"/>
              <a:ext cx="475424" cy="2659661"/>
            </a:xfrm>
            <a:prstGeom prst="rightBrace">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04242C30-50D3-4DA2-CC0D-6C29AD942E69}"/>
                </a:ext>
              </a:extLst>
            </p:cNvPr>
            <p:cNvSpPr/>
            <p:nvPr/>
          </p:nvSpPr>
          <p:spPr>
            <a:xfrm>
              <a:off x="5609690" y="4242992"/>
              <a:ext cx="475425" cy="771448"/>
            </a:xfrm>
            <a:prstGeom prst="rightBrace">
              <a:avLst>
                <a:gd name="adj1" fmla="val 8333"/>
                <a:gd name="adj2" fmla="val 46546"/>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044F1548-15CC-822E-E5D5-C467F483009D}"/>
              </a:ext>
            </a:extLst>
          </p:cNvPr>
          <p:cNvGrpSpPr/>
          <p:nvPr/>
        </p:nvGrpSpPr>
        <p:grpSpPr>
          <a:xfrm>
            <a:off x="3079686" y="384516"/>
            <a:ext cx="4910428" cy="461666"/>
            <a:chOff x="3079686" y="384516"/>
            <a:chExt cx="4910428" cy="461666"/>
          </a:xfrm>
        </p:grpSpPr>
        <p:sp>
          <p:nvSpPr>
            <p:cNvPr id="9" name="TextBox 8">
              <a:extLst>
                <a:ext uri="{FF2B5EF4-FFF2-40B4-BE49-F238E27FC236}">
                  <a16:creationId xmlns:a16="http://schemas.microsoft.com/office/drawing/2014/main" id="{7846AE79-5ED7-EFEE-8277-6F605187E4EF}"/>
                </a:ext>
              </a:extLst>
            </p:cNvPr>
            <p:cNvSpPr txBox="1"/>
            <p:nvPr/>
          </p:nvSpPr>
          <p:spPr>
            <a:xfrm>
              <a:off x="3079686" y="384517"/>
              <a:ext cx="1719876" cy="461665"/>
            </a:xfrm>
            <a:prstGeom prst="rect">
              <a:avLst/>
            </a:prstGeom>
            <a:noFill/>
          </p:spPr>
          <p:txBody>
            <a:bodyPr wrap="square" rtlCol="0">
              <a:spAutoFit/>
            </a:bodyPr>
            <a:lstStyle/>
            <a:p>
              <a:pPr algn="ctr"/>
              <a:r>
                <a:rPr lang="en-US" sz="2400" b="1" u="sng" dirty="0"/>
                <a:t>Borrmann</a:t>
              </a:r>
              <a:r>
                <a:rPr lang="en-US" sz="2400" baseline="30000" dirty="0"/>
                <a:t>1</a:t>
              </a:r>
            </a:p>
          </p:txBody>
        </p:sp>
        <p:sp>
          <p:nvSpPr>
            <p:cNvPr id="10" name="TextBox 9">
              <a:extLst>
                <a:ext uri="{FF2B5EF4-FFF2-40B4-BE49-F238E27FC236}">
                  <a16:creationId xmlns:a16="http://schemas.microsoft.com/office/drawing/2014/main" id="{BBC0C6E3-ECDA-6BA7-93FE-A33E923C8B13}"/>
                </a:ext>
              </a:extLst>
            </p:cNvPr>
            <p:cNvSpPr txBox="1"/>
            <p:nvPr/>
          </p:nvSpPr>
          <p:spPr>
            <a:xfrm>
              <a:off x="6530226" y="384516"/>
              <a:ext cx="1459888" cy="461665"/>
            </a:xfrm>
            <a:prstGeom prst="rect">
              <a:avLst/>
            </a:prstGeom>
            <a:noFill/>
          </p:spPr>
          <p:txBody>
            <a:bodyPr wrap="square" rtlCol="0">
              <a:spAutoFit/>
            </a:bodyPr>
            <a:lstStyle/>
            <a:p>
              <a:pPr algn="ctr"/>
              <a:r>
                <a:rPr lang="en-US" sz="2400" b="1" u="sng" dirty="0"/>
                <a:t>Lauren</a:t>
              </a:r>
              <a:r>
                <a:rPr lang="en-US" sz="2400" baseline="30000" dirty="0"/>
                <a:t>1</a:t>
              </a:r>
            </a:p>
          </p:txBody>
        </p:sp>
      </p:grpSp>
      <p:pic>
        <p:nvPicPr>
          <p:cNvPr id="12" name="Picture 11">
            <a:extLst>
              <a:ext uri="{FF2B5EF4-FFF2-40B4-BE49-F238E27FC236}">
                <a16:creationId xmlns:a16="http://schemas.microsoft.com/office/drawing/2014/main" id="{3454AF59-9F94-66FA-9C8A-14DC831EE656}"/>
              </a:ext>
            </a:extLst>
          </p:cNvPr>
          <p:cNvPicPr>
            <a:picLocks noChangeAspect="1"/>
          </p:cNvPicPr>
          <p:nvPr/>
        </p:nvPicPr>
        <p:blipFill>
          <a:blip r:embed="rId3"/>
          <a:stretch>
            <a:fillRect/>
          </a:stretch>
        </p:blipFill>
        <p:spPr>
          <a:xfrm>
            <a:off x="808950" y="1204765"/>
            <a:ext cx="3763050" cy="3868011"/>
          </a:xfrm>
          <a:prstGeom prst="rect">
            <a:avLst/>
          </a:prstGeom>
        </p:spPr>
      </p:pic>
      <p:cxnSp>
        <p:nvCxnSpPr>
          <p:cNvPr id="14" name="Straight Connector 13">
            <a:extLst>
              <a:ext uri="{FF2B5EF4-FFF2-40B4-BE49-F238E27FC236}">
                <a16:creationId xmlns:a16="http://schemas.microsoft.com/office/drawing/2014/main" id="{C66343FF-CAD1-64F7-6670-193F72F4CC84}"/>
              </a:ext>
            </a:extLst>
          </p:cNvPr>
          <p:cNvCxnSpPr>
            <a:cxnSpLocks/>
          </p:cNvCxnSpPr>
          <p:nvPr/>
        </p:nvCxnSpPr>
        <p:spPr>
          <a:xfrm>
            <a:off x="835819" y="4473719"/>
            <a:ext cx="1994467" cy="0"/>
          </a:xfrm>
          <a:prstGeom prst="line">
            <a:avLst/>
          </a:prstGeom>
          <a:ln w="19050">
            <a:solidFill>
              <a:srgbClr val="7EB6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46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79EF-EBC5-3C50-D875-34C06CB70393}"/>
              </a:ext>
            </a:extLst>
          </p:cNvPr>
          <p:cNvSpPr>
            <a:spLocks noGrp="1"/>
          </p:cNvSpPr>
          <p:nvPr>
            <p:ph type="title"/>
          </p:nvPr>
        </p:nvSpPr>
        <p:spPr>
          <a:xfrm>
            <a:off x="457200" y="0"/>
            <a:ext cx="8229600" cy="887412"/>
          </a:xfrm>
        </p:spPr>
        <p:txBody>
          <a:bodyPr>
            <a:normAutofit/>
          </a:bodyPr>
          <a:lstStyle/>
          <a:p>
            <a:r>
              <a:rPr lang="en-US" sz="3200" dirty="0" err="1"/>
              <a:t>Borrmann</a:t>
            </a:r>
            <a:r>
              <a:rPr lang="en-US" sz="3200" dirty="0"/>
              <a:t> types</a:t>
            </a:r>
          </a:p>
        </p:txBody>
      </p:sp>
      <p:pic>
        <p:nvPicPr>
          <p:cNvPr id="4" name="Picture 3">
            <a:extLst>
              <a:ext uri="{FF2B5EF4-FFF2-40B4-BE49-F238E27FC236}">
                <a16:creationId xmlns:a16="http://schemas.microsoft.com/office/drawing/2014/main" id="{3953AE17-4BCB-E3C0-788D-3C47D9ABD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428" y="925894"/>
            <a:ext cx="6313313" cy="5781293"/>
          </a:xfrm>
          <a:prstGeom prst="rect">
            <a:avLst/>
          </a:prstGeom>
        </p:spPr>
      </p:pic>
    </p:spTree>
    <p:extLst>
      <p:ext uri="{BB962C8B-B14F-4D97-AF65-F5344CB8AC3E}">
        <p14:creationId xmlns:p14="http://schemas.microsoft.com/office/powerpoint/2010/main" val="1531469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79EF-EBC5-3C50-D875-34C06CB70393}"/>
              </a:ext>
            </a:extLst>
          </p:cNvPr>
          <p:cNvSpPr>
            <a:spLocks noGrp="1"/>
          </p:cNvSpPr>
          <p:nvPr>
            <p:ph type="title"/>
          </p:nvPr>
        </p:nvSpPr>
        <p:spPr>
          <a:xfrm>
            <a:off x="0" y="-1"/>
            <a:ext cx="9144000" cy="794657"/>
          </a:xfrm>
        </p:spPr>
        <p:txBody>
          <a:bodyPr>
            <a:normAutofit/>
          </a:bodyPr>
          <a:lstStyle/>
          <a:p>
            <a:r>
              <a:rPr lang="en-US" sz="3200" dirty="0"/>
              <a:t>Diffuse Gastric Cancer</a:t>
            </a:r>
          </a:p>
        </p:txBody>
      </p:sp>
      <p:pic>
        <p:nvPicPr>
          <p:cNvPr id="6" name="Picture 5">
            <a:extLst>
              <a:ext uri="{FF2B5EF4-FFF2-40B4-BE49-F238E27FC236}">
                <a16:creationId xmlns:a16="http://schemas.microsoft.com/office/drawing/2014/main" id="{DA47217D-51E0-72C7-D53A-0DCD59467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43" y="1121229"/>
            <a:ext cx="7626726" cy="5434042"/>
          </a:xfrm>
          <a:prstGeom prst="rect">
            <a:avLst/>
          </a:prstGeom>
        </p:spPr>
      </p:pic>
    </p:spTree>
    <p:extLst>
      <p:ext uri="{BB962C8B-B14F-4D97-AF65-F5344CB8AC3E}">
        <p14:creationId xmlns:p14="http://schemas.microsoft.com/office/powerpoint/2010/main" val="1188046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FF23-07DD-079C-9B78-F83D7A9CC0D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A0529BB-36C9-04F8-C8D6-7F444F856EFA}"/>
              </a:ext>
            </a:extLst>
          </p:cNvPr>
          <p:cNvPicPr>
            <a:picLocks noChangeAspect="1"/>
          </p:cNvPicPr>
          <p:nvPr/>
        </p:nvPicPr>
        <p:blipFill>
          <a:blip r:embed="rId2"/>
          <a:stretch>
            <a:fillRect/>
          </a:stretch>
        </p:blipFill>
        <p:spPr>
          <a:xfrm>
            <a:off x="2276223" y="0"/>
            <a:ext cx="4591554" cy="6858000"/>
          </a:xfrm>
          <a:prstGeom prst="rect">
            <a:avLst/>
          </a:prstGeom>
          <a:ln w="6350">
            <a:solidFill>
              <a:schemeClr val="tx1"/>
            </a:solidFill>
          </a:ln>
        </p:spPr>
      </p:pic>
    </p:spTree>
    <p:extLst>
      <p:ext uri="{BB962C8B-B14F-4D97-AF65-F5344CB8AC3E}">
        <p14:creationId xmlns:p14="http://schemas.microsoft.com/office/powerpoint/2010/main" val="143344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DB0-37E8-77AB-2660-1059EBD82544}"/>
              </a:ext>
            </a:extLst>
          </p:cNvPr>
          <p:cNvSpPr>
            <a:spLocks noGrp="1"/>
          </p:cNvSpPr>
          <p:nvPr>
            <p:ph type="title"/>
          </p:nvPr>
        </p:nvSpPr>
        <p:spPr/>
        <p:txBody>
          <a:bodyPr>
            <a:normAutofit fontScale="90000"/>
          </a:bodyPr>
          <a:lstStyle/>
          <a:p>
            <a:r>
              <a:rPr lang="en-US" sz="4400" dirty="0"/>
              <a:t>Gastric Cancer: view from  30,000 feet</a:t>
            </a:r>
            <a:endParaRPr lang="en-US" dirty="0"/>
          </a:p>
        </p:txBody>
      </p:sp>
      <p:sp>
        <p:nvSpPr>
          <p:cNvPr id="3" name="TextBox 2">
            <a:extLst>
              <a:ext uri="{FF2B5EF4-FFF2-40B4-BE49-F238E27FC236}">
                <a16:creationId xmlns:a16="http://schemas.microsoft.com/office/drawing/2014/main" id="{F607916C-34A3-F711-C714-1231EF338314}"/>
              </a:ext>
            </a:extLst>
          </p:cNvPr>
          <p:cNvSpPr txBox="1"/>
          <p:nvPr/>
        </p:nvSpPr>
        <p:spPr>
          <a:xfrm>
            <a:off x="1219200" y="1330963"/>
            <a:ext cx="7467600" cy="3323987"/>
          </a:xfrm>
          <a:prstGeom prst="rect">
            <a:avLst/>
          </a:prstGeom>
          <a:noFill/>
        </p:spPr>
        <p:txBody>
          <a:bodyPr wrap="square" rtlCol="0">
            <a:spAutoFit/>
          </a:bodyPr>
          <a:lstStyle/>
          <a:p>
            <a:r>
              <a:rPr lang="en-US" sz="2400" dirty="0"/>
              <a:t>“Histologically, stomach carcinoma is almost always </a:t>
            </a:r>
            <a:r>
              <a:rPr lang="en-US" sz="2400" b="1" dirty="0"/>
              <a:t>adenocarcinoma</a:t>
            </a:r>
            <a:r>
              <a:rPr lang="en-US" sz="2400" dirty="0"/>
              <a:t>.”</a:t>
            </a:r>
            <a:r>
              <a:rPr lang="en-US" sz="2400" baseline="30000" dirty="0"/>
              <a:t>1</a:t>
            </a:r>
          </a:p>
          <a:p>
            <a:endParaRPr lang="en-US" sz="2400" dirty="0"/>
          </a:p>
          <a:p>
            <a:r>
              <a:rPr lang="en-US" sz="2400" dirty="0"/>
              <a:t>“Gastric carcinoma may assume a wide variety of gross morphological forms such as malignant ulcer, fungating polypoid </a:t>
            </a:r>
            <a:r>
              <a:rPr lang="en-US" sz="2400" dirty="0" err="1"/>
              <a:t>polypoid</a:t>
            </a:r>
            <a:r>
              <a:rPr lang="en-US" sz="2400" dirty="0"/>
              <a:t> and diffuse infiltration of the wall (</a:t>
            </a:r>
            <a:r>
              <a:rPr lang="en-US" sz="2400" i="1" dirty="0" err="1"/>
              <a:t>linitis</a:t>
            </a:r>
            <a:r>
              <a:rPr lang="en-US" sz="2400" i="1" dirty="0"/>
              <a:t> </a:t>
            </a:r>
            <a:r>
              <a:rPr lang="en-US" sz="2400" i="1" dirty="0" err="1"/>
              <a:t>plastica</a:t>
            </a:r>
            <a:r>
              <a:rPr lang="en-US" sz="2400" dirty="0"/>
              <a:t>).  Nevertheless, the histologic form is invariably that of </a:t>
            </a:r>
            <a:r>
              <a:rPr lang="en-US" sz="2400" b="1" dirty="0"/>
              <a:t>adenocarcinoma</a:t>
            </a:r>
            <a:r>
              <a:rPr lang="en-US" sz="2400" dirty="0"/>
              <a:t>.”</a:t>
            </a:r>
            <a:r>
              <a:rPr lang="en-US" sz="2400" baseline="30000" dirty="0"/>
              <a:t>2</a:t>
            </a:r>
          </a:p>
          <a:p>
            <a:endParaRPr lang="en-US" dirty="0"/>
          </a:p>
        </p:txBody>
      </p:sp>
      <p:sp>
        <p:nvSpPr>
          <p:cNvPr id="4" name="TextBox 3">
            <a:extLst>
              <a:ext uri="{FF2B5EF4-FFF2-40B4-BE49-F238E27FC236}">
                <a16:creationId xmlns:a16="http://schemas.microsoft.com/office/drawing/2014/main" id="{C1127EBB-0772-402B-BF6D-4D21794785D6}"/>
              </a:ext>
            </a:extLst>
          </p:cNvPr>
          <p:cNvSpPr txBox="1"/>
          <p:nvPr/>
        </p:nvSpPr>
        <p:spPr>
          <a:xfrm>
            <a:off x="798525" y="5458691"/>
            <a:ext cx="5690982" cy="553998"/>
          </a:xfrm>
          <a:prstGeom prst="rect">
            <a:avLst/>
          </a:prstGeom>
          <a:noFill/>
        </p:spPr>
        <p:txBody>
          <a:bodyPr wrap="none" rtlCol="0">
            <a:spAutoFit/>
          </a:bodyPr>
          <a:lstStyle/>
          <a:p>
            <a:pPr marL="228600" indent="-228600">
              <a:buAutoNum type="arabicPeriod"/>
            </a:pPr>
            <a:r>
              <a:rPr lang="en-US" sz="1000" dirty="0">
                <a:effectLst/>
              </a:rPr>
              <a:t>Schneider AS, </a:t>
            </a:r>
            <a:r>
              <a:rPr lang="en-US" sz="1000" dirty="0" err="1">
                <a:effectLst/>
              </a:rPr>
              <a:t>Szanto</a:t>
            </a:r>
            <a:r>
              <a:rPr lang="en-US" sz="1000" dirty="0">
                <a:effectLst/>
              </a:rPr>
              <a:t> PA. </a:t>
            </a:r>
            <a:r>
              <a:rPr lang="en-US" sz="1000" i="1" dirty="0">
                <a:effectLst/>
              </a:rPr>
              <a:t>Pathology</a:t>
            </a:r>
            <a:r>
              <a:rPr lang="en-US" sz="1000" dirty="0">
                <a:effectLst/>
              </a:rPr>
              <a:t>. Williams &amp; Wilkins ; </a:t>
            </a:r>
            <a:r>
              <a:rPr lang="en-US" sz="1000" dirty="0" err="1">
                <a:effectLst/>
              </a:rPr>
              <a:t>Harwal</a:t>
            </a:r>
            <a:r>
              <a:rPr lang="en-US" sz="1000" dirty="0">
                <a:effectLst/>
              </a:rPr>
              <a:t>; 1993.</a:t>
            </a:r>
          </a:p>
          <a:p>
            <a:pPr marL="228600" indent="-228600">
              <a:buAutoNum type="arabicPeriod"/>
            </a:pPr>
            <a:r>
              <a:rPr lang="en-US" sz="1000" dirty="0" err="1">
                <a:effectLst/>
              </a:rPr>
              <a:t>Wheater</a:t>
            </a:r>
            <a:r>
              <a:rPr lang="en-US" sz="1000" dirty="0">
                <a:effectLst/>
              </a:rPr>
              <a:t> PR, ed. Basic Histopathology: A </a:t>
            </a:r>
            <a:r>
              <a:rPr lang="en-US" sz="1000" dirty="0" err="1">
                <a:effectLst/>
              </a:rPr>
              <a:t>Colour</a:t>
            </a:r>
            <a:r>
              <a:rPr lang="en-US" sz="1000" dirty="0">
                <a:effectLst/>
              </a:rPr>
              <a:t> Atlas and Text. 2nd ed. Churchill Livingstone; 1991.</a:t>
            </a:r>
          </a:p>
          <a:p>
            <a:endParaRPr lang="en-US" sz="1000" dirty="0"/>
          </a:p>
        </p:txBody>
      </p:sp>
    </p:spTree>
    <p:extLst>
      <p:ext uri="{BB962C8B-B14F-4D97-AF65-F5344CB8AC3E}">
        <p14:creationId xmlns:p14="http://schemas.microsoft.com/office/powerpoint/2010/main" val="79727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DB0-37E8-77AB-2660-1059EBD82544}"/>
              </a:ext>
            </a:extLst>
          </p:cNvPr>
          <p:cNvSpPr>
            <a:spLocks noGrp="1"/>
          </p:cNvSpPr>
          <p:nvPr>
            <p:ph type="title"/>
          </p:nvPr>
        </p:nvSpPr>
        <p:spPr/>
        <p:txBody>
          <a:bodyPr>
            <a:normAutofit fontScale="90000"/>
          </a:bodyPr>
          <a:lstStyle/>
          <a:p>
            <a:r>
              <a:rPr lang="en-US" sz="4400" dirty="0"/>
              <a:t>Gastric Cancer: view from  30,000 feet</a:t>
            </a:r>
            <a:endParaRPr lang="en-US" dirty="0"/>
          </a:p>
        </p:txBody>
      </p:sp>
      <p:sp>
        <p:nvSpPr>
          <p:cNvPr id="3" name="TextBox 2">
            <a:extLst>
              <a:ext uri="{FF2B5EF4-FFF2-40B4-BE49-F238E27FC236}">
                <a16:creationId xmlns:a16="http://schemas.microsoft.com/office/drawing/2014/main" id="{F607916C-34A3-F711-C714-1231EF338314}"/>
              </a:ext>
            </a:extLst>
          </p:cNvPr>
          <p:cNvSpPr txBox="1"/>
          <p:nvPr/>
        </p:nvSpPr>
        <p:spPr>
          <a:xfrm>
            <a:off x="561109" y="1330963"/>
            <a:ext cx="8125691" cy="2868799"/>
          </a:xfrm>
          <a:prstGeom prst="rect">
            <a:avLst/>
          </a:prstGeom>
          <a:noFill/>
        </p:spPr>
        <p:txBody>
          <a:bodyPr wrap="square" rtlCol="0">
            <a:spAutoFit/>
          </a:bodyPr>
          <a:lstStyle/>
          <a:p>
            <a:pPr algn="ctr">
              <a:lnSpc>
                <a:spcPct val="150000"/>
              </a:lnSpc>
            </a:pPr>
            <a:endParaRPr lang="en-US" sz="4400" baseline="30000" dirty="0"/>
          </a:p>
          <a:p>
            <a:pPr algn="ctr">
              <a:lnSpc>
                <a:spcPct val="150000"/>
              </a:lnSpc>
            </a:pPr>
            <a:r>
              <a:rPr lang="en-US" sz="4400" baseline="30000" dirty="0"/>
              <a:t>Generally, “diffuse gastric cancer” is synonymous with “</a:t>
            </a:r>
            <a:r>
              <a:rPr lang="en-US" sz="4400" b="1" i="1" baseline="30000" dirty="0"/>
              <a:t>hereditary</a:t>
            </a:r>
            <a:r>
              <a:rPr lang="en-US" sz="4400" baseline="30000" dirty="0"/>
              <a:t> diffuse gastric cancer.”</a:t>
            </a:r>
          </a:p>
          <a:p>
            <a:pPr algn="ctr">
              <a:lnSpc>
                <a:spcPct val="150000"/>
              </a:lnSpc>
            </a:pPr>
            <a:endParaRPr lang="en-US" sz="3600" dirty="0"/>
          </a:p>
        </p:txBody>
      </p:sp>
    </p:spTree>
    <p:extLst>
      <p:ext uri="{BB962C8B-B14F-4D97-AF65-F5344CB8AC3E}">
        <p14:creationId xmlns:p14="http://schemas.microsoft.com/office/powerpoint/2010/main" val="758407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466CB9-7165-C3BD-A7AD-F2C7877BAA0E}"/>
              </a:ext>
            </a:extLst>
          </p:cNvPr>
          <p:cNvPicPr>
            <a:picLocks noChangeAspect="1"/>
          </p:cNvPicPr>
          <p:nvPr/>
        </p:nvPicPr>
        <p:blipFill>
          <a:blip r:embed="rId2"/>
          <a:stretch>
            <a:fillRect/>
          </a:stretch>
        </p:blipFill>
        <p:spPr>
          <a:xfrm>
            <a:off x="1195387" y="428625"/>
            <a:ext cx="6753225" cy="600075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2366D4D-8788-051B-207E-6329517CAD29}"/>
              </a:ext>
            </a:extLst>
          </p:cNvPr>
          <p:cNvSpPr txBox="1"/>
          <p:nvPr/>
        </p:nvSpPr>
        <p:spPr>
          <a:xfrm>
            <a:off x="2476072" y="6445577"/>
            <a:ext cx="4421403" cy="261610"/>
          </a:xfrm>
          <a:prstGeom prst="rect">
            <a:avLst/>
          </a:prstGeom>
          <a:noFill/>
        </p:spPr>
        <p:txBody>
          <a:bodyPr wrap="none" rtlCol="0">
            <a:spAutoFit/>
          </a:bodyPr>
          <a:lstStyle/>
          <a:p>
            <a:r>
              <a:rPr lang="en-US" sz="1100" dirty="0"/>
              <a:t>https://chat.openai.com/share/7091dd36-9f74-441c-ac48-54a1a2077648</a:t>
            </a:r>
          </a:p>
        </p:txBody>
      </p:sp>
    </p:spTree>
    <p:extLst>
      <p:ext uri="{BB962C8B-B14F-4D97-AF65-F5344CB8AC3E}">
        <p14:creationId xmlns:p14="http://schemas.microsoft.com/office/powerpoint/2010/main" val="3724480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7F566-E868-AE5C-ECF5-407066D41F59}"/>
              </a:ext>
            </a:extLst>
          </p:cNvPr>
          <p:cNvPicPr>
            <a:picLocks noChangeAspect="1"/>
          </p:cNvPicPr>
          <p:nvPr/>
        </p:nvPicPr>
        <p:blipFill>
          <a:blip r:embed="rId2"/>
          <a:stretch>
            <a:fillRect/>
          </a:stretch>
        </p:blipFill>
        <p:spPr>
          <a:xfrm>
            <a:off x="1580572" y="299723"/>
            <a:ext cx="5982855" cy="6375585"/>
          </a:xfrm>
          <a:prstGeom prst="rect">
            <a:avLst/>
          </a:prstGeom>
        </p:spPr>
      </p:pic>
    </p:spTree>
    <p:extLst>
      <p:ext uri="{BB962C8B-B14F-4D97-AF65-F5344CB8AC3E}">
        <p14:creationId xmlns:p14="http://schemas.microsoft.com/office/powerpoint/2010/main" val="133360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6" y="1370410"/>
            <a:ext cx="7900988" cy="1538883"/>
          </a:xfrm>
          <a:prstGeom prst="rect">
            <a:avLst/>
          </a:prstGeom>
          <a:noFill/>
        </p:spPr>
        <p:txBody>
          <a:bodyPr wrap="square" rtlCol="0">
            <a:spAutoFit/>
          </a:bodyPr>
          <a:lstStyle/>
          <a:p>
            <a:pPr marL="285750" indent="-285750">
              <a:spcAft>
                <a:spcPts val="1200"/>
              </a:spcAft>
              <a:buFont typeface="Wingdings" pitchFamily="2" charset="2"/>
              <a:buChar char="Ø"/>
            </a:pPr>
            <a:r>
              <a:rPr lang="en-US" sz="1600" dirty="0"/>
              <a:t>Am a member of a profession (and specialty) which profits from illness and it’s treatment</a:t>
            </a:r>
          </a:p>
          <a:p>
            <a:pPr marL="285750" indent="-285750">
              <a:spcAft>
                <a:spcPts val="1200"/>
              </a:spcAft>
              <a:buFont typeface="Wingdings" pitchFamily="2" charset="2"/>
              <a:buChar char="Ø"/>
            </a:pPr>
            <a:r>
              <a:rPr lang="en-US" sz="1600" dirty="0"/>
              <a:t>No financial interest in any patents or products</a:t>
            </a:r>
          </a:p>
          <a:p>
            <a:pPr marL="285750" indent="-285750">
              <a:spcAft>
                <a:spcPts val="1200"/>
              </a:spcAft>
              <a:buFont typeface="Wingdings" pitchFamily="2" charset="2"/>
              <a:buChar char="Ø"/>
            </a:pPr>
            <a:r>
              <a:rPr lang="en-US" sz="1600" dirty="0"/>
              <a:t>Not trying to get any votes</a:t>
            </a:r>
          </a:p>
          <a:p>
            <a:pPr marL="285750" indent="-285750">
              <a:spcAft>
                <a:spcPts val="1200"/>
              </a:spcAft>
              <a:buFont typeface="Wingdings" pitchFamily="2" charset="2"/>
              <a:buChar char="Ø"/>
            </a:pPr>
            <a:r>
              <a:rPr lang="en-US" sz="1600" dirty="0"/>
              <a:t>Not paid for this presentation</a:t>
            </a:r>
          </a:p>
        </p:txBody>
      </p:sp>
      <p:sp>
        <p:nvSpPr>
          <p:cNvPr id="4" name="TextBox 3"/>
          <p:cNvSpPr txBox="1"/>
          <p:nvPr/>
        </p:nvSpPr>
        <p:spPr>
          <a:xfrm>
            <a:off x="523875" y="4587716"/>
            <a:ext cx="7939090" cy="1138773"/>
          </a:xfrm>
          <a:prstGeom prst="rect">
            <a:avLst/>
          </a:prstGeom>
          <a:noFill/>
        </p:spPr>
        <p:txBody>
          <a:bodyPr wrap="square" rtlCol="0">
            <a:spAutoFit/>
          </a:bodyPr>
          <a:lstStyle/>
          <a:p>
            <a:pPr marL="285750" indent="-285750">
              <a:spcAft>
                <a:spcPts val="1200"/>
              </a:spcAft>
              <a:buFont typeface="Wingdings" pitchFamily="2" charset="2"/>
              <a:buChar char="Ø"/>
            </a:pPr>
            <a:r>
              <a:rPr lang="en-US" sz="1600" dirty="0"/>
              <a:t>Practice in fear of the legal liability associated with “missing something”</a:t>
            </a:r>
          </a:p>
          <a:p>
            <a:pPr marL="285750" indent="-285750">
              <a:spcAft>
                <a:spcPts val="1200"/>
              </a:spcAft>
              <a:buFont typeface="Wingdings" pitchFamily="2" charset="2"/>
              <a:buChar char="Ø"/>
            </a:pPr>
            <a:r>
              <a:rPr lang="en-US" sz="1600" dirty="0"/>
              <a:t>Am a member of a society whose health care system is in financial jeopardy</a:t>
            </a:r>
          </a:p>
          <a:p>
            <a:pPr marL="285750" indent="-285750">
              <a:spcAft>
                <a:spcPts val="1200"/>
              </a:spcAft>
              <a:buFont typeface="Wingdings" pitchFamily="2" charset="2"/>
              <a:buChar char="Ø"/>
            </a:pPr>
            <a:r>
              <a:rPr lang="en-US" sz="1600" dirty="0"/>
              <a:t>I thoroughly enjoy determining what is wrong with someone and fixing it</a:t>
            </a:r>
          </a:p>
        </p:txBody>
      </p:sp>
      <p:graphicFrame>
        <p:nvGraphicFramePr>
          <p:cNvPr id="6" name="Diagram 5"/>
          <p:cNvGraphicFramePr/>
          <p:nvPr>
            <p:extLst>
              <p:ext uri="{D42A27DB-BD31-4B8C-83A1-F6EECF244321}">
                <p14:modId xmlns:p14="http://schemas.microsoft.com/office/powerpoint/2010/main" val="4081551401"/>
              </p:ext>
            </p:extLst>
          </p:nvPr>
        </p:nvGraphicFramePr>
        <p:xfrm>
          <a:off x="356005" y="891541"/>
          <a:ext cx="1004887"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p:cNvGrpSpPr/>
          <p:nvPr/>
        </p:nvGrpSpPr>
        <p:grpSpPr>
          <a:xfrm>
            <a:off x="356006" y="4096081"/>
            <a:ext cx="1177519" cy="369281"/>
            <a:chOff x="0" y="25"/>
            <a:chExt cx="1004886" cy="369281"/>
          </a:xfrm>
        </p:grpSpPr>
        <p:sp>
          <p:nvSpPr>
            <p:cNvPr id="8" name="Rounded Rectangle 7"/>
            <p:cNvSpPr/>
            <p:nvPr/>
          </p:nvSpPr>
          <p:spPr>
            <a:xfrm>
              <a:off x="0" y="25"/>
              <a:ext cx="1004886" cy="369281"/>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Rounded Rectangle 4"/>
            <p:cNvSpPr/>
            <p:nvPr/>
          </p:nvSpPr>
          <p:spPr>
            <a:xfrm>
              <a:off x="18027" y="18052"/>
              <a:ext cx="968832" cy="3332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a:solidFill>
                    <a:srgbClr val="FFFF00"/>
                  </a:solidFill>
                </a:rPr>
                <a:t>Biases</a:t>
              </a:r>
            </a:p>
          </p:txBody>
        </p:sp>
      </p:grpSp>
      <p:grpSp>
        <p:nvGrpSpPr>
          <p:cNvPr id="14" name="Group 13"/>
          <p:cNvGrpSpPr/>
          <p:nvPr/>
        </p:nvGrpSpPr>
        <p:grpSpPr>
          <a:xfrm>
            <a:off x="-266700" y="-33828"/>
            <a:ext cx="9620249" cy="586278"/>
            <a:chOff x="0" y="25"/>
            <a:chExt cx="1004886" cy="369281"/>
          </a:xfrm>
        </p:grpSpPr>
        <p:sp>
          <p:nvSpPr>
            <p:cNvPr id="15" name="Rounded Rectangle 14"/>
            <p:cNvSpPr/>
            <p:nvPr/>
          </p:nvSpPr>
          <p:spPr>
            <a:xfrm>
              <a:off x="0" y="25"/>
              <a:ext cx="1004886" cy="369281"/>
            </a:xfrm>
            <a:prstGeom prst="roundRect">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Rounded Rectangle 4"/>
            <p:cNvSpPr/>
            <p:nvPr/>
          </p:nvSpPr>
          <p:spPr>
            <a:xfrm>
              <a:off x="18027" y="18052"/>
              <a:ext cx="968832" cy="3332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t>Disclosures</a:t>
              </a:r>
            </a:p>
          </p:txBody>
        </p:sp>
      </p:grpSp>
    </p:spTree>
    <p:extLst>
      <p:ext uri="{BB962C8B-B14F-4D97-AF65-F5344CB8AC3E}">
        <p14:creationId xmlns:p14="http://schemas.microsoft.com/office/powerpoint/2010/main" val="2729487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0062A-B26A-6EBA-1EE0-371F4F78FD2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D5707F1-64D6-F87B-FD19-E7134F95D058}"/>
              </a:ext>
            </a:extLst>
          </p:cNvPr>
          <p:cNvPicPr>
            <a:picLocks noChangeAspect="1"/>
          </p:cNvPicPr>
          <p:nvPr/>
        </p:nvPicPr>
        <p:blipFill>
          <a:blip r:embed="rId2"/>
          <a:stretch>
            <a:fillRect/>
          </a:stretch>
        </p:blipFill>
        <p:spPr>
          <a:xfrm>
            <a:off x="152400" y="239925"/>
            <a:ext cx="8839200" cy="5267807"/>
          </a:xfrm>
          <a:prstGeom prst="rect">
            <a:avLst/>
          </a:prstGeom>
          <a:ln w="6350">
            <a:solidFill>
              <a:schemeClr val="tx1"/>
            </a:solidFill>
          </a:ln>
          <a:effectLst>
            <a:outerShdw blurRad="50800" dist="38100" dir="2700000" sx="101000" sy="101000" algn="tl" rotWithShape="0">
              <a:prstClr val="black">
                <a:alpha val="40000"/>
              </a:prstClr>
            </a:outerShdw>
          </a:effectLst>
        </p:spPr>
      </p:pic>
      <p:sp>
        <p:nvSpPr>
          <p:cNvPr id="5" name="TextBox 4">
            <a:extLst>
              <a:ext uri="{FF2B5EF4-FFF2-40B4-BE49-F238E27FC236}">
                <a16:creationId xmlns:a16="http://schemas.microsoft.com/office/drawing/2014/main" id="{FC5FDEC8-9F9F-00FA-A675-18D196A9F0C4}"/>
              </a:ext>
            </a:extLst>
          </p:cNvPr>
          <p:cNvSpPr txBox="1"/>
          <p:nvPr/>
        </p:nvSpPr>
        <p:spPr>
          <a:xfrm>
            <a:off x="250371" y="5797963"/>
            <a:ext cx="8588829" cy="830997"/>
          </a:xfrm>
          <a:prstGeom prst="rect">
            <a:avLst/>
          </a:prstGeom>
          <a:noFill/>
        </p:spPr>
        <p:txBody>
          <a:bodyPr wrap="square" rtlCol="0">
            <a:spAutoFit/>
          </a:bodyPr>
          <a:lstStyle/>
          <a:p>
            <a:r>
              <a:rPr lang="en-US" sz="1600" dirty="0"/>
              <a:t>Martinson HA, Shelby NJ, Alberts SR, </a:t>
            </a:r>
            <a:r>
              <a:rPr lang="en-US" sz="1600" dirty="0" err="1"/>
              <a:t>Olnes</a:t>
            </a:r>
            <a:r>
              <a:rPr lang="en-US" sz="1600" dirty="0"/>
              <a:t> MJ. Gastric cancer in Alaska Native people: A cancer health disparity. World J Gastroenterol. 2018 Jul 7;24(25):2722-2732. </a:t>
            </a:r>
            <a:r>
              <a:rPr lang="en-US" sz="1600" dirty="0" err="1"/>
              <a:t>doi</a:t>
            </a:r>
            <a:r>
              <a:rPr lang="en-US" sz="1600" dirty="0"/>
              <a:t>: 10.3748/wjg.v24.i25.2722. PMID: 29991877; PMCID: PMC6034149.</a:t>
            </a:r>
          </a:p>
        </p:txBody>
      </p:sp>
      <p:sp>
        <p:nvSpPr>
          <p:cNvPr id="6" name="Rectangle 5">
            <a:extLst>
              <a:ext uri="{FF2B5EF4-FFF2-40B4-BE49-F238E27FC236}">
                <a16:creationId xmlns:a16="http://schemas.microsoft.com/office/drawing/2014/main" id="{9A3D8355-BD7B-70AA-4B25-570A2EB94E6B}"/>
              </a:ext>
            </a:extLst>
          </p:cNvPr>
          <p:cNvSpPr/>
          <p:nvPr/>
        </p:nvSpPr>
        <p:spPr>
          <a:xfrm>
            <a:off x="1099457" y="2416629"/>
            <a:ext cx="3559629" cy="4789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610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97B9-73EC-C0D2-AD0D-36DA8123EA4A}"/>
              </a:ext>
            </a:extLst>
          </p:cNvPr>
          <p:cNvSpPr>
            <a:spLocks noGrp="1"/>
          </p:cNvSpPr>
          <p:nvPr>
            <p:ph type="title"/>
          </p:nvPr>
        </p:nvSpPr>
        <p:spPr/>
        <p:txBody>
          <a:bodyPr/>
          <a:lstStyle/>
          <a:p>
            <a:r>
              <a:rPr lang="en-US" dirty="0" err="1"/>
              <a:t>Borrmann</a:t>
            </a:r>
            <a:r>
              <a:rPr lang="en-US" dirty="0"/>
              <a:t> </a:t>
            </a:r>
            <a:r>
              <a:rPr lang="en-US" dirty="0" err="1"/>
              <a:t>Classificaton</a:t>
            </a:r>
            <a:r>
              <a:rPr lang="en-US" dirty="0"/>
              <a:t> (1926)</a:t>
            </a:r>
          </a:p>
        </p:txBody>
      </p:sp>
      <p:pic>
        <p:nvPicPr>
          <p:cNvPr id="4" name="Picture 3" descr="https://www.mdpi.com/2072-6694/13/12/3081/htm&#10;&#10;Díaz del Arco C, Ortega Medina L, Estrada Muñoz L, Molina Roldán E, Cerón Nieto MÁ, García Gómez de las Heras S, Fernández Aceñero MJ. Are Borrmann’s Types of Advanced Gastric Cancer Distinct Clinicopathological and Molecular Entities? A Western Study. Cancers. 2021; 13(12):3081. https://doi.org/10.3390/cancers13123081 ">
            <a:extLst>
              <a:ext uri="{FF2B5EF4-FFF2-40B4-BE49-F238E27FC236}">
                <a16:creationId xmlns:a16="http://schemas.microsoft.com/office/drawing/2014/main" id="{6762BBB4-B0B5-44DC-C346-A999F08F5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868" y="1980801"/>
            <a:ext cx="7706264" cy="3560707"/>
          </a:xfrm>
          <a:prstGeom prst="rect">
            <a:avLst/>
          </a:prstGeom>
        </p:spPr>
      </p:pic>
      <p:sp>
        <p:nvSpPr>
          <p:cNvPr id="6" name="TextBox 5">
            <a:extLst>
              <a:ext uri="{FF2B5EF4-FFF2-40B4-BE49-F238E27FC236}">
                <a16:creationId xmlns:a16="http://schemas.microsoft.com/office/drawing/2014/main" id="{C9A43AD9-E317-8BE4-A828-0A7C2DC4A6D1}"/>
              </a:ext>
            </a:extLst>
          </p:cNvPr>
          <p:cNvSpPr txBox="1"/>
          <p:nvPr/>
        </p:nvSpPr>
        <p:spPr>
          <a:xfrm>
            <a:off x="566057" y="5968523"/>
            <a:ext cx="7990114" cy="600164"/>
          </a:xfrm>
          <a:prstGeom prst="rect">
            <a:avLst/>
          </a:prstGeom>
          <a:noFill/>
        </p:spPr>
        <p:txBody>
          <a:bodyPr wrap="square">
            <a:spAutoFit/>
          </a:bodyPr>
          <a:lstStyle/>
          <a:p>
            <a:r>
              <a:rPr lang="en-US" sz="1100" dirty="0"/>
              <a:t>Díaz del Arco C, Ortega Medina L, Estrada Muñoz L, Molina </a:t>
            </a:r>
            <a:r>
              <a:rPr lang="en-US" sz="1100" dirty="0" err="1"/>
              <a:t>Roldán</a:t>
            </a:r>
            <a:r>
              <a:rPr lang="en-US" sz="1100" dirty="0"/>
              <a:t> E, </a:t>
            </a:r>
            <a:r>
              <a:rPr lang="en-US" sz="1100" dirty="0" err="1"/>
              <a:t>Cerón</a:t>
            </a:r>
            <a:r>
              <a:rPr lang="en-US" sz="1100" dirty="0"/>
              <a:t> Nieto MÁ, García Gómez de las Heras S, Fernández </a:t>
            </a:r>
            <a:r>
              <a:rPr lang="en-US" sz="1100" dirty="0" err="1"/>
              <a:t>Aceñero</a:t>
            </a:r>
            <a:r>
              <a:rPr lang="en-US" sz="1100" dirty="0"/>
              <a:t> MJ. Are </a:t>
            </a:r>
            <a:r>
              <a:rPr lang="en-US" sz="1100" dirty="0" err="1"/>
              <a:t>Borrmann’s</a:t>
            </a:r>
            <a:r>
              <a:rPr lang="en-US" sz="1100" dirty="0"/>
              <a:t> Types of Advanced Gastric Cancer Distinct Clinicopathological and Molecular Entities? A Western Study. </a:t>
            </a:r>
            <a:r>
              <a:rPr lang="en-US" sz="1100" i="1" dirty="0"/>
              <a:t>Cancers</a:t>
            </a:r>
            <a:r>
              <a:rPr lang="en-US" sz="1100" dirty="0"/>
              <a:t>. 2021; 13(12):3081. https://doi.org/10.3390/cancers13123081 </a:t>
            </a:r>
          </a:p>
        </p:txBody>
      </p:sp>
      <p:pic>
        <p:nvPicPr>
          <p:cNvPr id="10" name="Picture 9">
            <a:extLst>
              <a:ext uri="{FF2B5EF4-FFF2-40B4-BE49-F238E27FC236}">
                <a16:creationId xmlns:a16="http://schemas.microsoft.com/office/drawing/2014/main" id="{6C0CD46A-0E3F-F994-F53E-57E1CDA62266}"/>
              </a:ext>
            </a:extLst>
          </p:cNvPr>
          <p:cNvPicPr>
            <a:picLocks noChangeAspect="1"/>
          </p:cNvPicPr>
          <p:nvPr/>
        </p:nvPicPr>
        <p:blipFill>
          <a:blip r:embed="rId3"/>
          <a:stretch>
            <a:fillRect/>
          </a:stretch>
        </p:blipFill>
        <p:spPr>
          <a:xfrm>
            <a:off x="1895475" y="391201"/>
            <a:ext cx="4521590" cy="6255489"/>
          </a:xfrm>
          <a:prstGeom prst="rect">
            <a:avLst/>
          </a:prstGeom>
        </p:spPr>
      </p:pic>
      <p:pic>
        <p:nvPicPr>
          <p:cNvPr id="5" name="Picture 4">
            <a:extLst>
              <a:ext uri="{FF2B5EF4-FFF2-40B4-BE49-F238E27FC236}">
                <a16:creationId xmlns:a16="http://schemas.microsoft.com/office/drawing/2014/main" id="{4B3C0252-7953-301B-5F7B-12C015446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381262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CDDB0-37E8-77AB-2660-1059EBD82544}"/>
              </a:ext>
            </a:extLst>
          </p:cNvPr>
          <p:cNvSpPr>
            <a:spLocks noGrp="1"/>
          </p:cNvSpPr>
          <p:nvPr>
            <p:ph type="title"/>
          </p:nvPr>
        </p:nvSpPr>
        <p:spPr/>
        <p:txBody>
          <a:bodyPr>
            <a:normAutofit fontScale="90000"/>
          </a:bodyPr>
          <a:lstStyle/>
          <a:p>
            <a:r>
              <a:rPr lang="en-US" sz="4400" dirty="0"/>
              <a:t>Gastric Cancer: view from  30,000 feet</a:t>
            </a:r>
            <a:endParaRPr lang="en-US" dirty="0"/>
          </a:p>
        </p:txBody>
      </p:sp>
      <p:sp>
        <p:nvSpPr>
          <p:cNvPr id="5" name="TextBox 4">
            <a:extLst>
              <a:ext uri="{FF2B5EF4-FFF2-40B4-BE49-F238E27FC236}">
                <a16:creationId xmlns:a16="http://schemas.microsoft.com/office/drawing/2014/main" id="{4F8BFEDD-A5F2-C7C2-FD9D-3CF0AAEA9D41}"/>
              </a:ext>
            </a:extLst>
          </p:cNvPr>
          <p:cNvSpPr txBox="1"/>
          <p:nvPr/>
        </p:nvSpPr>
        <p:spPr>
          <a:xfrm>
            <a:off x="1294544" y="1038225"/>
            <a:ext cx="6406369" cy="4559390"/>
          </a:xfrm>
          <a:prstGeom prst="rect">
            <a:avLst/>
          </a:prstGeom>
          <a:noFill/>
        </p:spPr>
        <p:txBody>
          <a:bodyPr wrap="none" rtlCol="0">
            <a:spAutoFit/>
          </a:bodyPr>
          <a:lstStyle/>
          <a:p>
            <a:pPr>
              <a:lnSpc>
                <a:spcPct val="150000"/>
              </a:lnSpc>
            </a:pPr>
            <a:r>
              <a:rPr lang="en-US" sz="2400" dirty="0"/>
              <a:t>Gastric </a:t>
            </a:r>
            <a:r>
              <a:rPr lang="en-US" sz="2800" b="1" dirty="0"/>
              <a:t>adenocarcinoma</a:t>
            </a:r>
            <a:endParaRPr lang="en-US" sz="2400" b="1" dirty="0"/>
          </a:p>
          <a:p>
            <a:pPr lvl="1">
              <a:lnSpc>
                <a:spcPct val="150000"/>
              </a:lnSpc>
            </a:pPr>
            <a:r>
              <a:rPr lang="en-US" sz="2400" i="1" dirty="0"/>
              <a:t>Lauren</a:t>
            </a:r>
            <a:r>
              <a:rPr lang="en-US" sz="2400" dirty="0"/>
              <a:t> classification (1965)</a:t>
            </a:r>
          </a:p>
          <a:p>
            <a:pPr marL="1257300" lvl="2" indent="-342900">
              <a:lnSpc>
                <a:spcPct val="150000"/>
              </a:lnSpc>
              <a:buFont typeface="+mj-lt"/>
              <a:buAutoNum type="arabicPeriod"/>
            </a:pPr>
            <a:r>
              <a:rPr lang="en-US" sz="2400" b="1" dirty="0"/>
              <a:t>Intestinal</a:t>
            </a:r>
            <a:r>
              <a:rPr lang="en-US" sz="2400" dirty="0"/>
              <a:t> type</a:t>
            </a:r>
          </a:p>
          <a:p>
            <a:pPr marL="1257300" lvl="2" indent="-342900">
              <a:lnSpc>
                <a:spcPct val="150000"/>
              </a:lnSpc>
              <a:buFont typeface="+mj-lt"/>
              <a:buAutoNum type="arabicPeriod"/>
            </a:pPr>
            <a:r>
              <a:rPr lang="en-US" sz="2400" b="1" dirty="0"/>
              <a:t>Diffuse</a:t>
            </a:r>
            <a:r>
              <a:rPr lang="en-US" sz="2400" dirty="0"/>
              <a:t> type (a.k.a. diffusely infiltrating)</a:t>
            </a:r>
          </a:p>
          <a:p>
            <a:pPr marL="2171700" lvl="4" indent="-342900">
              <a:lnSpc>
                <a:spcPct val="150000"/>
              </a:lnSpc>
              <a:buFont typeface="Wingdings" panose="05000000000000000000" pitchFamily="2" charset="2"/>
              <a:buChar char="§"/>
            </a:pPr>
            <a:r>
              <a:rPr lang="en-US" sz="2400" dirty="0"/>
              <a:t>Signet ring cell</a:t>
            </a:r>
          </a:p>
          <a:p>
            <a:pPr marL="2171700" lvl="4" indent="-342900">
              <a:lnSpc>
                <a:spcPct val="150000"/>
              </a:lnSpc>
              <a:buFont typeface="Wingdings" panose="05000000000000000000" pitchFamily="2" charset="2"/>
              <a:buChar char="§"/>
            </a:pPr>
            <a:r>
              <a:rPr lang="en-US" sz="2400" dirty="0"/>
              <a:t>Lauren diffuse</a:t>
            </a:r>
          </a:p>
          <a:p>
            <a:pPr marL="2171700" lvl="4" indent="-342900">
              <a:lnSpc>
                <a:spcPct val="150000"/>
              </a:lnSpc>
              <a:buFont typeface="Wingdings" panose="05000000000000000000" pitchFamily="2" charset="2"/>
              <a:buChar char="§"/>
            </a:pPr>
            <a:r>
              <a:rPr lang="en-US" sz="2400" dirty="0"/>
              <a:t>Hereditary Diffuse</a:t>
            </a:r>
          </a:p>
          <a:p>
            <a:pPr marL="2171700" lvl="4" indent="-342900">
              <a:lnSpc>
                <a:spcPct val="150000"/>
              </a:lnSpc>
              <a:buFont typeface="Wingdings" panose="05000000000000000000" pitchFamily="2" charset="2"/>
              <a:buChar char="§"/>
            </a:pPr>
            <a:r>
              <a:rPr lang="en-US" sz="2400" dirty="0" err="1"/>
              <a:t>Linitis</a:t>
            </a:r>
            <a:r>
              <a:rPr lang="en-US" sz="2400" dirty="0"/>
              <a:t> </a:t>
            </a:r>
            <a:r>
              <a:rPr lang="en-US" sz="2400" dirty="0" err="1"/>
              <a:t>plastica</a:t>
            </a:r>
            <a:endParaRPr lang="en-US" sz="2400" dirty="0"/>
          </a:p>
        </p:txBody>
      </p:sp>
      <p:sp>
        <p:nvSpPr>
          <p:cNvPr id="6" name="TextBox 5">
            <a:extLst>
              <a:ext uri="{FF2B5EF4-FFF2-40B4-BE49-F238E27FC236}">
                <a16:creationId xmlns:a16="http://schemas.microsoft.com/office/drawing/2014/main" id="{9D7686A5-B06E-F3E6-19AA-EE4987358D6C}"/>
              </a:ext>
            </a:extLst>
          </p:cNvPr>
          <p:cNvSpPr txBox="1"/>
          <p:nvPr/>
        </p:nvSpPr>
        <p:spPr>
          <a:xfrm>
            <a:off x="6328882" y="3778322"/>
            <a:ext cx="2488566" cy="1295868"/>
          </a:xfrm>
          <a:prstGeom prst="rect">
            <a:avLst/>
          </a:prstGeom>
          <a:noFill/>
        </p:spPr>
        <p:txBody>
          <a:bodyPr wrap="none" rtlCol="0">
            <a:spAutoFit/>
          </a:bodyPr>
          <a:lstStyle/>
          <a:p>
            <a:pPr algn="ctr">
              <a:lnSpc>
                <a:spcPct val="150000"/>
              </a:lnSpc>
            </a:pPr>
            <a:r>
              <a:rPr lang="en-US" dirty="0">
                <a:solidFill>
                  <a:srgbClr val="FF0000"/>
                </a:solidFill>
              </a:rPr>
              <a:t>“interchangeable terms”</a:t>
            </a:r>
          </a:p>
          <a:p>
            <a:pPr algn="ctr">
              <a:lnSpc>
                <a:spcPct val="150000"/>
              </a:lnSpc>
            </a:pPr>
            <a:r>
              <a:rPr lang="en-US" dirty="0">
                <a:solidFill>
                  <a:srgbClr val="FF0000"/>
                </a:solidFill>
              </a:rPr>
              <a:t>Vs.</a:t>
            </a:r>
          </a:p>
          <a:p>
            <a:pPr algn="ctr">
              <a:lnSpc>
                <a:spcPct val="150000"/>
              </a:lnSpc>
            </a:pPr>
            <a:r>
              <a:rPr lang="en-US" dirty="0">
                <a:solidFill>
                  <a:srgbClr val="FF0000"/>
                </a:solidFill>
              </a:rPr>
              <a:t>“frequently confused”</a:t>
            </a:r>
          </a:p>
        </p:txBody>
      </p:sp>
      <p:pic>
        <p:nvPicPr>
          <p:cNvPr id="3" name="Picture 2">
            <a:extLst>
              <a:ext uri="{FF2B5EF4-FFF2-40B4-BE49-F238E27FC236}">
                <a16:creationId xmlns:a16="http://schemas.microsoft.com/office/drawing/2014/main" id="{52512914-A621-1F80-AFEB-EE1786CEB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571500"/>
            <a:ext cx="5715000" cy="5715000"/>
          </a:xfrm>
          <a:prstGeom prst="rect">
            <a:avLst/>
          </a:prstGeom>
        </p:spPr>
      </p:pic>
    </p:spTree>
    <p:extLst>
      <p:ext uri="{BB962C8B-B14F-4D97-AF65-F5344CB8AC3E}">
        <p14:creationId xmlns:p14="http://schemas.microsoft.com/office/powerpoint/2010/main" val="253759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30008-21E2-6FD9-CCF8-97C2A1FB3078}"/>
              </a:ext>
            </a:extLst>
          </p:cNvPr>
          <p:cNvSpPr>
            <a:spLocks noGrp="1"/>
          </p:cNvSpPr>
          <p:nvPr>
            <p:ph type="title"/>
          </p:nvPr>
        </p:nvSpPr>
        <p:spPr>
          <a:xfrm>
            <a:off x="400050" y="1889919"/>
            <a:ext cx="8229600" cy="3078162"/>
          </a:xfrm>
        </p:spPr>
        <p:txBody>
          <a:bodyPr>
            <a:normAutofit/>
          </a:bodyPr>
          <a:lstStyle/>
          <a:p>
            <a:r>
              <a:rPr lang="en-US" sz="13800" dirty="0">
                <a:solidFill>
                  <a:schemeClr val="tx1"/>
                </a:solidFill>
              </a:rPr>
              <a:t>GIM</a:t>
            </a:r>
          </a:p>
        </p:txBody>
      </p:sp>
    </p:spTree>
    <p:extLst>
      <p:ext uri="{BB962C8B-B14F-4D97-AF65-F5344CB8AC3E}">
        <p14:creationId xmlns:p14="http://schemas.microsoft.com/office/powerpoint/2010/main" val="4238488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5EF5-38CF-791E-6D7D-C4B8B0BC56EE}"/>
              </a:ext>
            </a:extLst>
          </p:cNvPr>
          <p:cNvSpPr>
            <a:spLocks noGrp="1"/>
          </p:cNvSpPr>
          <p:nvPr>
            <p:ph type="title"/>
          </p:nvPr>
        </p:nvSpPr>
        <p:spPr/>
        <p:txBody>
          <a:bodyPr/>
          <a:lstStyle/>
          <a:p>
            <a:r>
              <a:rPr lang="en-US" dirty="0"/>
              <a:t>Vignette</a:t>
            </a:r>
          </a:p>
        </p:txBody>
      </p:sp>
      <p:sp>
        <p:nvSpPr>
          <p:cNvPr id="3" name="TextBox 2">
            <a:extLst>
              <a:ext uri="{FF2B5EF4-FFF2-40B4-BE49-F238E27FC236}">
                <a16:creationId xmlns:a16="http://schemas.microsoft.com/office/drawing/2014/main" id="{F663CB4B-D734-3664-D5BC-1D6A97366B84}"/>
              </a:ext>
            </a:extLst>
          </p:cNvPr>
          <p:cNvSpPr txBox="1"/>
          <p:nvPr/>
        </p:nvSpPr>
        <p:spPr>
          <a:xfrm>
            <a:off x="570217" y="1033181"/>
            <a:ext cx="8054938" cy="4154984"/>
          </a:xfrm>
          <a:prstGeom prst="rect">
            <a:avLst/>
          </a:prstGeom>
          <a:noFill/>
        </p:spPr>
        <p:txBody>
          <a:bodyPr wrap="square" rtlCol="0">
            <a:spAutoFit/>
          </a:bodyPr>
          <a:lstStyle/>
          <a:p>
            <a:r>
              <a:rPr lang="en-US" sz="2400" dirty="0"/>
              <a:t>You perform a diagnostic EGD on a 63yo male with a 12 month history of mild, vague, epigastric pain which is unrelieved by proton pump inhibitor therapy.</a:t>
            </a:r>
          </a:p>
          <a:p>
            <a:endParaRPr lang="en-US" sz="2400" dirty="0"/>
          </a:p>
          <a:p>
            <a:r>
              <a:rPr lang="en-US" sz="2400" dirty="0"/>
              <a:t>You note some mild erythema in the gastric antrum and obtain two random biopsies.</a:t>
            </a:r>
          </a:p>
          <a:p>
            <a:endParaRPr lang="en-US" sz="2400" dirty="0"/>
          </a:p>
          <a:p>
            <a:r>
              <a:rPr lang="en-US" sz="2400" dirty="0"/>
              <a:t>Four days later the pathology report arrives:</a:t>
            </a:r>
          </a:p>
          <a:p>
            <a:pPr lvl="4"/>
            <a:endParaRPr lang="en-US" sz="2400" b="1" i="1" dirty="0">
              <a:solidFill>
                <a:schemeClr val="accent1">
                  <a:lumMod val="75000"/>
                </a:schemeClr>
              </a:solidFill>
            </a:endParaRPr>
          </a:p>
          <a:p>
            <a:pPr marL="1774825" lvl="1" indent="-457200">
              <a:buFont typeface="+mj-lt"/>
              <a:buAutoNum type="alphaUcPeriod"/>
            </a:pPr>
            <a:r>
              <a:rPr lang="en-US" sz="2400" b="1" i="1" dirty="0">
                <a:solidFill>
                  <a:schemeClr val="accent1">
                    <a:lumMod val="75000"/>
                  </a:schemeClr>
                </a:solidFill>
              </a:rPr>
              <a:t>intestinal metaplasia, no H. pylori</a:t>
            </a:r>
          </a:p>
          <a:p>
            <a:pPr marL="1774825" lvl="1" indent="-457200">
              <a:buFont typeface="+mj-lt"/>
              <a:buAutoNum type="alphaUcPeriod"/>
            </a:pPr>
            <a:r>
              <a:rPr lang="en-US" sz="2400" b="1" i="1" dirty="0">
                <a:solidFill>
                  <a:schemeClr val="accent1">
                    <a:lumMod val="75000"/>
                  </a:schemeClr>
                </a:solidFill>
              </a:rPr>
              <a:t>intestinal metaplasia, no H. pylori</a:t>
            </a:r>
          </a:p>
        </p:txBody>
      </p:sp>
    </p:spTree>
    <p:extLst>
      <p:ext uri="{BB962C8B-B14F-4D97-AF65-F5344CB8AC3E}">
        <p14:creationId xmlns:p14="http://schemas.microsoft.com/office/powerpoint/2010/main" val="249599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E997E-07BE-B707-B811-623550542C68}"/>
              </a:ext>
            </a:extLst>
          </p:cNvPr>
          <p:cNvSpPr>
            <a:spLocks noGrp="1"/>
          </p:cNvSpPr>
          <p:nvPr>
            <p:ph type="title"/>
          </p:nvPr>
        </p:nvSpPr>
        <p:spPr/>
        <p:txBody>
          <a:bodyPr/>
          <a:lstStyle/>
          <a:p>
            <a:r>
              <a:rPr lang="en-US" dirty="0"/>
              <a:t>Why is GIM Important?</a:t>
            </a:r>
          </a:p>
        </p:txBody>
      </p:sp>
      <p:sp>
        <p:nvSpPr>
          <p:cNvPr id="4" name="TextBox 3">
            <a:extLst>
              <a:ext uri="{FF2B5EF4-FFF2-40B4-BE49-F238E27FC236}">
                <a16:creationId xmlns:a16="http://schemas.microsoft.com/office/drawing/2014/main" id="{D544DA8C-C7A4-9DE9-9338-34B4AB42C3DF}"/>
              </a:ext>
            </a:extLst>
          </p:cNvPr>
          <p:cNvSpPr txBox="1"/>
          <p:nvPr/>
        </p:nvSpPr>
        <p:spPr>
          <a:xfrm>
            <a:off x="2068478" y="1210862"/>
            <a:ext cx="4572000" cy="2139240"/>
          </a:xfrm>
          <a:prstGeom prst="rect">
            <a:avLst/>
          </a:prstGeom>
          <a:noFill/>
        </p:spPr>
        <p:txBody>
          <a:bodyPr wrap="square">
            <a:spAutoFit/>
          </a:bodyPr>
          <a:lstStyle/>
          <a:p>
            <a:pPr algn="l">
              <a:lnSpc>
                <a:spcPct val="120000"/>
              </a:lnSpc>
            </a:pPr>
            <a:r>
              <a:rPr lang="en-US" sz="1600" b="0" i="0" dirty="0">
                <a:solidFill>
                  <a:srgbClr val="505050"/>
                </a:solidFill>
                <a:effectLst/>
                <a:latin typeface="helvetica" panose="020B0604020202020204" pitchFamily="34" charset="0"/>
              </a:rPr>
              <a:t>Pooled prevalence of GIM among 897,371 individuals with gastric biopsies was estimated to be </a:t>
            </a:r>
            <a:r>
              <a:rPr lang="en-US" sz="1600" b="1" i="0" dirty="0">
                <a:solidFill>
                  <a:srgbClr val="C00000"/>
                </a:solidFill>
                <a:effectLst/>
                <a:latin typeface="helvetica" panose="020B0604020202020204" pitchFamily="34" charset="0"/>
              </a:rPr>
              <a:t>4.8</a:t>
            </a:r>
            <a:r>
              <a:rPr lang="en-US" sz="1600" b="0" i="0" dirty="0">
                <a:solidFill>
                  <a:srgbClr val="505050"/>
                </a:solidFill>
                <a:effectLst/>
                <a:latin typeface="helvetica" panose="020B0604020202020204" pitchFamily="34" charset="0"/>
              </a:rPr>
              <a:t>% (95% CI, 4.8%–4.9%).</a:t>
            </a:r>
            <a:r>
              <a:rPr lang="en-US" sz="1600" b="0" i="0" u="none" strike="noStrike" baseline="30000" dirty="0">
                <a:solidFill>
                  <a:srgbClr val="005789"/>
                </a:solidFill>
                <a:effectLst/>
                <a:latin typeface="helvetica" panose="020B0604020202020204" pitchFamily="34" charset="0"/>
                <a:hlinkClick r:id="rId2"/>
              </a:rPr>
              <a:t>10</a:t>
            </a:r>
            <a:endParaRPr lang="en-US" sz="1600" b="0" i="0" dirty="0">
              <a:solidFill>
                <a:srgbClr val="505050"/>
              </a:solidFill>
              <a:effectLst/>
              <a:latin typeface="helvetica" panose="020B0604020202020204" pitchFamily="34" charset="0"/>
            </a:endParaRPr>
          </a:p>
          <a:p>
            <a:pPr>
              <a:lnSpc>
                <a:spcPct val="120000"/>
              </a:lnSpc>
            </a:pPr>
            <a:r>
              <a:rPr lang="en-US" sz="1600" b="0" i="0" dirty="0">
                <a:solidFill>
                  <a:srgbClr val="505050"/>
                </a:solidFill>
                <a:effectLst/>
                <a:latin typeface="helvetica" panose="020B0604020202020204" pitchFamily="34" charset="0"/>
              </a:rPr>
              <a:t> As such, the panel recognizes that any recommendations for surveillance of GIM could impact a significant proportion of individuals undergoing endoscopy with biopsy.</a:t>
            </a:r>
            <a:endParaRPr lang="en-US" sz="1600" dirty="0"/>
          </a:p>
        </p:txBody>
      </p:sp>
      <p:sp>
        <p:nvSpPr>
          <p:cNvPr id="6" name="TextBox 5">
            <a:extLst>
              <a:ext uri="{FF2B5EF4-FFF2-40B4-BE49-F238E27FC236}">
                <a16:creationId xmlns:a16="http://schemas.microsoft.com/office/drawing/2014/main" id="{0B42E288-809C-CE51-5567-7E10D348E9FF}"/>
              </a:ext>
            </a:extLst>
          </p:cNvPr>
          <p:cNvSpPr txBox="1"/>
          <p:nvPr/>
        </p:nvSpPr>
        <p:spPr>
          <a:xfrm>
            <a:off x="2068478" y="3620551"/>
            <a:ext cx="4572000" cy="1837939"/>
          </a:xfrm>
          <a:prstGeom prst="rect">
            <a:avLst/>
          </a:prstGeom>
          <a:noFill/>
        </p:spPr>
        <p:txBody>
          <a:bodyPr wrap="square">
            <a:spAutoFit/>
          </a:bodyPr>
          <a:lstStyle/>
          <a:p>
            <a:pPr>
              <a:lnSpc>
                <a:spcPct val="120000"/>
              </a:lnSpc>
            </a:pPr>
            <a:r>
              <a:rPr lang="en-US" sz="1600" b="0" i="0" dirty="0">
                <a:solidFill>
                  <a:srgbClr val="505050"/>
                </a:solidFill>
                <a:effectLst/>
                <a:latin typeface="helvetica" panose="020B0604020202020204" pitchFamily="34" charset="0"/>
              </a:rPr>
              <a:t>A limitation of this meta-analysis is that most of the data were from a </a:t>
            </a:r>
            <a:r>
              <a:rPr lang="en-US" sz="1600" b="0" i="0" u="sng" dirty="0">
                <a:solidFill>
                  <a:srgbClr val="505050"/>
                </a:solidFill>
                <a:effectLst/>
                <a:latin typeface="helvetica" panose="020B0604020202020204" pitchFamily="34" charset="0"/>
              </a:rPr>
              <a:t>single study </a:t>
            </a:r>
            <a:r>
              <a:rPr lang="en-US" sz="1600" b="0" i="0" dirty="0">
                <a:solidFill>
                  <a:srgbClr val="505050"/>
                </a:solidFill>
                <a:effectLst/>
                <a:latin typeface="helvetica" panose="020B0604020202020204" pitchFamily="34" charset="0"/>
              </a:rPr>
              <a:t>reporting on prevalence of GIM among gastric biopsies routinely submitted for pathologic review to a single national gastrointestinal pathology service company in the United States.</a:t>
            </a:r>
            <a:r>
              <a:rPr lang="en-US" sz="1600" b="0" i="0" baseline="30000" dirty="0">
                <a:solidFill>
                  <a:srgbClr val="505050"/>
                </a:solidFill>
                <a:effectLst/>
                <a:latin typeface="helvetica" panose="020B0604020202020204" pitchFamily="34" charset="0"/>
              </a:rPr>
              <a:t>1</a:t>
            </a:r>
            <a:endParaRPr lang="en-US" sz="1600" baseline="30000" dirty="0"/>
          </a:p>
        </p:txBody>
      </p:sp>
      <p:sp>
        <p:nvSpPr>
          <p:cNvPr id="8" name="TextBox 7">
            <a:extLst>
              <a:ext uri="{FF2B5EF4-FFF2-40B4-BE49-F238E27FC236}">
                <a16:creationId xmlns:a16="http://schemas.microsoft.com/office/drawing/2014/main" id="{53434B84-A01B-401C-5AE6-1C6F91E30747}"/>
              </a:ext>
            </a:extLst>
          </p:cNvPr>
          <p:cNvSpPr txBox="1"/>
          <p:nvPr/>
        </p:nvSpPr>
        <p:spPr>
          <a:xfrm>
            <a:off x="1135294" y="6230066"/>
            <a:ext cx="6873411" cy="430887"/>
          </a:xfrm>
          <a:prstGeom prst="rect">
            <a:avLst/>
          </a:prstGeom>
          <a:noFill/>
        </p:spPr>
        <p:txBody>
          <a:bodyPr wrap="square">
            <a:spAutoFit/>
          </a:bodyPr>
          <a:lstStyle/>
          <a:p>
            <a:pPr>
              <a:spcBef>
                <a:spcPts val="0"/>
              </a:spcBef>
              <a:spcAft>
                <a:spcPts val="0"/>
              </a:spcAft>
            </a:pPr>
            <a:r>
              <a:rPr lang="en-US" sz="1100" baseline="30000" dirty="0">
                <a:effectLst/>
              </a:rPr>
              <a:t>1</a:t>
            </a:r>
            <a:r>
              <a:rPr lang="en-US" sz="1100" dirty="0">
                <a:effectLst/>
              </a:rPr>
              <a:t>Gupta S, Li D, El </a:t>
            </a:r>
            <a:r>
              <a:rPr lang="en-US" sz="1100" dirty="0" err="1">
                <a:effectLst/>
              </a:rPr>
              <a:t>Serag</a:t>
            </a:r>
            <a:r>
              <a:rPr lang="en-US" sz="1100" dirty="0">
                <a:effectLst/>
              </a:rPr>
              <a:t> HB, et al. </a:t>
            </a:r>
            <a:r>
              <a:rPr lang="en-US" sz="1100" b="1" dirty="0">
                <a:effectLst/>
              </a:rPr>
              <a:t>AGA Clinical Practice Guidelines on Management of Gastric Intestinal Metaplasia</a:t>
            </a:r>
            <a:r>
              <a:rPr lang="en-US" sz="1100" dirty="0">
                <a:effectLst/>
              </a:rPr>
              <a:t>. </a:t>
            </a:r>
            <a:r>
              <a:rPr lang="en-US" sz="1100" i="1" dirty="0">
                <a:effectLst/>
              </a:rPr>
              <a:t>Gastroenterology</a:t>
            </a:r>
            <a:r>
              <a:rPr lang="en-US" sz="1100" dirty="0">
                <a:effectLst/>
              </a:rPr>
              <a:t>. 2020;158(3):693-702. doi:</a:t>
            </a:r>
            <a:r>
              <a:rPr lang="en-US" sz="1100" dirty="0">
                <a:effectLst/>
                <a:hlinkClick r:id="rId3"/>
              </a:rPr>
              <a:t>10.1053/j.gastro.2019.12.003</a:t>
            </a:r>
            <a:endParaRPr lang="en-US" sz="1100" dirty="0">
              <a:effectLst/>
            </a:endParaRPr>
          </a:p>
        </p:txBody>
      </p:sp>
    </p:spTree>
    <p:extLst>
      <p:ext uri="{BB962C8B-B14F-4D97-AF65-F5344CB8AC3E}">
        <p14:creationId xmlns:p14="http://schemas.microsoft.com/office/powerpoint/2010/main" val="816255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50F7DE0-3CFA-5481-17C3-072355B75971}"/>
              </a:ext>
            </a:extLst>
          </p:cNvPr>
          <p:cNvGrpSpPr/>
          <p:nvPr/>
        </p:nvGrpSpPr>
        <p:grpSpPr>
          <a:xfrm>
            <a:off x="217714" y="714643"/>
            <a:ext cx="7736866" cy="5428714"/>
            <a:chOff x="217714" y="714643"/>
            <a:chExt cx="7736866" cy="5428714"/>
          </a:xfrm>
        </p:grpSpPr>
        <p:pic>
          <p:nvPicPr>
            <p:cNvPr id="4" name="Picture 3">
              <a:extLst>
                <a:ext uri="{FF2B5EF4-FFF2-40B4-BE49-F238E27FC236}">
                  <a16:creationId xmlns:a16="http://schemas.microsoft.com/office/drawing/2014/main" id="{04B371C3-63AF-BEE9-F2BD-CE18D02BA652}"/>
                </a:ext>
              </a:extLst>
            </p:cNvPr>
            <p:cNvPicPr>
              <a:picLocks noChangeAspect="1"/>
            </p:cNvPicPr>
            <p:nvPr/>
          </p:nvPicPr>
          <p:blipFill>
            <a:blip r:embed="rId2"/>
            <a:stretch>
              <a:fillRect/>
            </a:stretch>
          </p:blipFill>
          <p:spPr>
            <a:xfrm>
              <a:off x="217714" y="714643"/>
              <a:ext cx="7736866" cy="5428714"/>
            </a:xfrm>
            <a:prstGeom prst="rect">
              <a:avLst/>
            </a:prstGeom>
            <a:ln>
              <a:solidFill>
                <a:schemeClr val="tx1"/>
              </a:solidFill>
            </a:ln>
            <a:effectLst>
              <a:outerShdw blurRad="50800" dist="38100" dir="2700000" sx="101000" sy="101000" algn="tl" rotWithShape="0">
                <a:prstClr val="black">
                  <a:alpha val="40000"/>
                </a:prstClr>
              </a:outerShdw>
            </a:effectLst>
          </p:spPr>
        </p:pic>
        <p:sp>
          <p:nvSpPr>
            <p:cNvPr id="5" name="TextBox 4">
              <a:extLst>
                <a:ext uri="{FF2B5EF4-FFF2-40B4-BE49-F238E27FC236}">
                  <a16:creationId xmlns:a16="http://schemas.microsoft.com/office/drawing/2014/main" id="{5237BA29-1FD1-2AAA-2962-D513B0B8D0E2}"/>
                </a:ext>
              </a:extLst>
            </p:cNvPr>
            <p:cNvSpPr txBox="1"/>
            <p:nvPr/>
          </p:nvSpPr>
          <p:spPr>
            <a:xfrm>
              <a:off x="7141028" y="714643"/>
              <a:ext cx="652743" cy="369332"/>
            </a:xfrm>
            <a:prstGeom prst="rect">
              <a:avLst/>
            </a:prstGeom>
            <a:noFill/>
            <a:ln>
              <a:noFill/>
            </a:ln>
          </p:spPr>
          <p:txBody>
            <a:bodyPr wrap="none" rtlCol="0">
              <a:spAutoFit/>
            </a:bodyPr>
            <a:lstStyle/>
            <a:p>
              <a:r>
                <a:rPr lang="en-US" dirty="0"/>
                <a:t>1976</a:t>
              </a:r>
            </a:p>
          </p:txBody>
        </p:sp>
      </p:grpSp>
      <p:grpSp>
        <p:nvGrpSpPr>
          <p:cNvPr id="14" name="Group 13">
            <a:extLst>
              <a:ext uri="{FF2B5EF4-FFF2-40B4-BE49-F238E27FC236}">
                <a16:creationId xmlns:a16="http://schemas.microsoft.com/office/drawing/2014/main" id="{E52DCA46-541E-6674-9EDE-005879EAAE16}"/>
              </a:ext>
            </a:extLst>
          </p:cNvPr>
          <p:cNvGrpSpPr/>
          <p:nvPr/>
        </p:nvGrpSpPr>
        <p:grpSpPr>
          <a:xfrm>
            <a:off x="1477614" y="1589314"/>
            <a:ext cx="7016088" cy="6858000"/>
            <a:chOff x="1477614" y="1589314"/>
            <a:chExt cx="7016088" cy="6858000"/>
          </a:xfrm>
        </p:grpSpPr>
        <p:pic>
          <p:nvPicPr>
            <p:cNvPr id="9" name="Picture 8">
              <a:extLst>
                <a:ext uri="{FF2B5EF4-FFF2-40B4-BE49-F238E27FC236}">
                  <a16:creationId xmlns:a16="http://schemas.microsoft.com/office/drawing/2014/main" id="{80F7DE19-5368-2006-8DDB-924D68E764ED}"/>
                </a:ext>
              </a:extLst>
            </p:cNvPr>
            <p:cNvPicPr>
              <a:picLocks noChangeAspect="1"/>
            </p:cNvPicPr>
            <p:nvPr/>
          </p:nvPicPr>
          <p:blipFill>
            <a:blip r:embed="rId3"/>
            <a:stretch>
              <a:fillRect/>
            </a:stretch>
          </p:blipFill>
          <p:spPr>
            <a:xfrm>
              <a:off x="1477614" y="1589314"/>
              <a:ext cx="7016088" cy="6858000"/>
            </a:xfrm>
            <a:prstGeom prst="rect">
              <a:avLst/>
            </a:prstGeom>
            <a:ln>
              <a:solidFill>
                <a:schemeClr val="tx1"/>
              </a:solidFill>
            </a:ln>
            <a:effectLst>
              <a:outerShdw blurRad="50800" dist="38100" dir="2700000" sx="101000" sy="101000" algn="tl" rotWithShape="0">
                <a:prstClr val="black">
                  <a:alpha val="40000"/>
                </a:prstClr>
              </a:outerShdw>
            </a:effectLst>
          </p:spPr>
        </p:pic>
        <p:sp>
          <p:nvSpPr>
            <p:cNvPr id="13" name="TextBox 12">
              <a:extLst>
                <a:ext uri="{FF2B5EF4-FFF2-40B4-BE49-F238E27FC236}">
                  <a16:creationId xmlns:a16="http://schemas.microsoft.com/office/drawing/2014/main" id="{66D6E747-9F99-0371-770A-1BCF4619D78F}"/>
                </a:ext>
              </a:extLst>
            </p:cNvPr>
            <p:cNvSpPr txBox="1"/>
            <p:nvPr/>
          </p:nvSpPr>
          <p:spPr>
            <a:xfrm>
              <a:off x="7760713" y="1681955"/>
              <a:ext cx="652743" cy="369332"/>
            </a:xfrm>
            <a:prstGeom prst="rect">
              <a:avLst/>
            </a:prstGeom>
            <a:noFill/>
            <a:ln>
              <a:noFill/>
            </a:ln>
          </p:spPr>
          <p:txBody>
            <a:bodyPr wrap="none" rtlCol="0">
              <a:spAutoFit/>
            </a:bodyPr>
            <a:lstStyle/>
            <a:p>
              <a:r>
                <a:rPr lang="en-US" dirty="0"/>
                <a:t>1990</a:t>
              </a:r>
            </a:p>
          </p:txBody>
        </p:sp>
      </p:grpSp>
    </p:spTree>
    <p:extLst>
      <p:ext uri="{BB962C8B-B14F-4D97-AF65-F5344CB8AC3E}">
        <p14:creationId xmlns:p14="http://schemas.microsoft.com/office/powerpoint/2010/main" val="104167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9EBDB4-7464-C33D-4A1D-F4B791F6A61D}"/>
              </a:ext>
            </a:extLst>
          </p:cNvPr>
          <p:cNvSpPr/>
          <p:nvPr/>
        </p:nvSpPr>
        <p:spPr>
          <a:xfrm>
            <a:off x="4572000" y="2809702"/>
            <a:ext cx="1036320" cy="40455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p:txBody>
          <a:bodyPr/>
          <a:lstStyle/>
          <a:p>
            <a:r>
              <a:rPr lang="en-US" dirty="0"/>
              <a:t>Correa Cascade</a:t>
            </a:r>
          </a:p>
        </p:txBody>
      </p:sp>
      <p:pic>
        <p:nvPicPr>
          <p:cNvPr id="4" name="Picture 3">
            <a:extLst>
              <a:ext uri="{FF2B5EF4-FFF2-40B4-BE49-F238E27FC236}">
                <a16:creationId xmlns:a16="http://schemas.microsoft.com/office/drawing/2014/main" id="{D48A59BE-CB60-1A8F-B5AD-4F2AF624F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55" y="1361729"/>
            <a:ext cx="5917915" cy="2866979"/>
          </a:xfrm>
          <a:prstGeom prst="rect">
            <a:avLst/>
          </a:prstGeom>
        </p:spPr>
      </p:pic>
      <p:sp>
        <p:nvSpPr>
          <p:cNvPr id="7" name="TextBox 6">
            <a:extLst>
              <a:ext uri="{FF2B5EF4-FFF2-40B4-BE49-F238E27FC236}">
                <a16:creationId xmlns:a16="http://schemas.microsoft.com/office/drawing/2014/main" id="{9E9CC973-6C7F-0431-ED1C-1580BD1123BB}"/>
              </a:ext>
            </a:extLst>
          </p:cNvPr>
          <p:cNvSpPr txBox="1"/>
          <p:nvPr/>
        </p:nvSpPr>
        <p:spPr>
          <a:xfrm>
            <a:off x="1153120" y="4987970"/>
            <a:ext cx="5216857" cy="646331"/>
          </a:xfrm>
          <a:prstGeom prst="rect">
            <a:avLst/>
          </a:prstGeom>
          <a:noFill/>
        </p:spPr>
        <p:txBody>
          <a:bodyPr wrap="square" rtlCol="0">
            <a:spAutoFit/>
          </a:bodyPr>
          <a:lstStyle/>
          <a:p>
            <a:r>
              <a:rPr lang="en-US" sz="1200" dirty="0"/>
              <a:t>Schematic representation of the main clinical outcomes of </a:t>
            </a:r>
            <a:r>
              <a:rPr lang="en-US" sz="1200" i="1" dirty="0"/>
              <a:t>Helicobacter pylori (H. pylori)</a:t>
            </a:r>
            <a:r>
              <a:rPr lang="en-US" sz="1200" dirty="0"/>
              <a:t> infection. The right side of the figure shows the sequential steps of the precancerous cascade.</a:t>
            </a:r>
          </a:p>
        </p:txBody>
      </p:sp>
      <p:sp>
        <p:nvSpPr>
          <p:cNvPr id="8" name="TextBox 7">
            <a:extLst>
              <a:ext uri="{FF2B5EF4-FFF2-40B4-BE49-F238E27FC236}">
                <a16:creationId xmlns:a16="http://schemas.microsoft.com/office/drawing/2014/main" id="{035B2079-4040-95FE-9D25-9616DB214F9E}"/>
              </a:ext>
            </a:extLst>
          </p:cNvPr>
          <p:cNvSpPr txBox="1"/>
          <p:nvPr/>
        </p:nvSpPr>
        <p:spPr>
          <a:xfrm>
            <a:off x="888714" y="4716444"/>
            <a:ext cx="694293" cy="276999"/>
          </a:xfrm>
          <a:prstGeom prst="rect">
            <a:avLst/>
          </a:prstGeom>
          <a:noFill/>
        </p:spPr>
        <p:txBody>
          <a:bodyPr wrap="none" rtlCol="0">
            <a:spAutoFit/>
          </a:bodyPr>
          <a:lstStyle/>
          <a:p>
            <a:r>
              <a:rPr lang="en-US" sz="1200" b="1" dirty="0"/>
              <a:t>Figure 1</a:t>
            </a:r>
          </a:p>
        </p:txBody>
      </p:sp>
      <p:pic>
        <p:nvPicPr>
          <p:cNvPr id="5" name="Picture 4">
            <a:extLst>
              <a:ext uri="{FF2B5EF4-FFF2-40B4-BE49-F238E27FC236}">
                <a16:creationId xmlns:a16="http://schemas.microsoft.com/office/drawing/2014/main" id="{E1506145-68D6-41E3-BF7A-A3A447973C71}"/>
              </a:ext>
            </a:extLst>
          </p:cNvPr>
          <p:cNvPicPr>
            <a:picLocks noChangeAspect="1"/>
          </p:cNvPicPr>
          <p:nvPr/>
        </p:nvPicPr>
        <p:blipFill>
          <a:blip r:embed="rId3"/>
          <a:stretch>
            <a:fillRect/>
          </a:stretch>
        </p:blipFill>
        <p:spPr>
          <a:xfrm>
            <a:off x="6029868" y="1155305"/>
            <a:ext cx="1574767" cy="2368161"/>
          </a:xfrm>
          <a:prstGeom prst="rect">
            <a:avLst/>
          </a:prstGeom>
        </p:spPr>
      </p:pic>
      <p:pic>
        <p:nvPicPr>
          <p:cNvPr id="9" name="Picture 8">
            <a:extLst>
              <a:ext uri="{FF2B5EF4-FFF2-40B4-BE49-F238E27FC236}">
                <a16:creationId xmlns:a16="http://schemas.microsoft.com/office/drawing/2014/main" id="{385C6CE7-600A-9CAA-87B1-6172BCA3495A}"/>
              </a:ext>
            </a:extLst>
          </p:cNvPr>
          <p:cNvPicPr>
            <a:picLocks noChangeAspect="1"/>
          </p:cNvPicPr>
          <p:nvPr/>
        </p:nvPicPr>
        <p:blipFill>
          <a:blip r:embed="rId4"/>
          <a:stretch>
            <a:fillRect/>
          </a:stretch>
        </p:blipFill>
        <p:spPr>
          <a:xfrm>
            <a:off x="1604505" y="2821826"/>
            <a:ext cx="1268824" cy="2033117"/>
          </a:xfrm>
          <a:prstGeom prst="rect">
            <a:avLst/>
          </a:prstGeom>
        </p:spPr>
      </p:pic>
      <p:sp>
        <p:nvSpPr>
          <p:cNvPr id="3" name="TextBox 2">
            <a:extLst>
              <a:ext uri="{FF2B5EF4-FFF2-40B4-BE49-F238E27FC236}">
                <a16:creationId xmlns:a16="http://schemas.microsoft.com/office/drawing/2014/main" id="{1D248284-8C33-2199-055C-8326B83831F7}"/>
              </a:ext>
            </a:extLst>
          </p:cNvPr>
          <p:cNvSpPr txBox="1"/>
          <p:nvPr/>
        </p:nvSpPr>
        <p:spPr>
          <a:xfrm>
            <a:off x="1087732" y="6026071"/>
            <a:ext cx="6969250" cy="646331"/>
          </a:xfrm>
          <a:prstGeom prst="rect">
            <a:avLst/>
          </a:prstGeom>
          <a:noFill/>
        </p:spPr>
        <p:txBody>
          <a:bodyPr wrap="square" rtlCol="0">
            <a:spAutoFit/>
          </a:bodyPr>
          <a:lstStyle/>
          <a:p>
            <a:pPr>
              <a:spcBef>
                <a:spcPts val="0"/>
              </a:spcBef>
              <a:spcAft>
                <a:spcPts val="0"/>
              </a:spcAft>
            </a:pPr>
            <a:r>
              <a:rPr lang="en-US" sz="1200" dirty="0">
                <a:effectLst/>
              </a:rPr>
              <a:t>Correa P, Haenszel W, </a:t>
            </a:r>
            <a:r>
              <a:rPr lang="en-US" sz="1200" dirty="0" err="1">
                <a:effectLst/>
              </a:rPr>
              <a:t>Cuello</a:t>
            </a:r>
            <a:r>
              <a:rPr lang="en-US" sz="1200" dirty="0">
                <a:effectLst/>
              </a:rPr>
              <a:t> C, et al. Gastric precancerous process in a high risk population: cohort follow-up. </a:t>
            </a:r>
            <a:r>
              <a:rPr lang="en-US" sz="1200" i="1" dirty="0">
                <a:effectLst/>
              </a:rPr>
              <a:t>Cancer Res</a:t>
            </a:r>
            <a:r>
              <a:rPr lang="en-US" sz="1200" dirty="0">
                <a:effectLst/>
              </a:rPr>
              <a:t>. 1990;50(15):4737-4740.</a:t>
            </a:r>
          </a:p>
          <a:p>
            <a:endParaRPr lang="en-US" sz="1200" dirty="0"/>
          </a:p>
        </p:txBody>
      </p:sp>
    </p:spTree>
    <p:extLst>
      <p:ext uri="{BB962C8B-B14F-4D97-AF65-F5344CB8AC3E}">
        <p14:creationId xmlns:p14="http://schemas.microsoft.com/office/powerpoint/2010/main" val="150393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p:txBody>
          <a:bodyPr/>
          <a:lstStyle/>
          <a:p>
            <a:r>
              <a:rPr lang="en-US" dirty="0"/>
              <a:t>Correa Cascade</a:t>
            </a:r>
          </a:p>
        </p:txBody>
      </p:sp>
      <p:pic>
        <p:nvPicPr>
          <p:cNvPr id="4" name="Picture 3">
            <a:extLst>
              <a:ext uri="{FF2B5EF4-FFF2-40B4-BE49-F238E27FC236}">
                <a16:creationId xmlns:a16="http://schemas.microsoft.com/office/drawing/2014/main" id="{D48A59BE-CB60-1A8F-B5AD-4F2AF624F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55" y="1361729"/>
            <a:ext cx="5917915" cy="2866979"/>
          </a:xfrm>
          <a:prstGeom prst="rect">
            <a:avLst/>
          </a:prstGeom>
        </p:spPr>
      </p:pic>
      <p:sp>
        <p:nvSpPr>
          <p:cNvPr id="6" name="Freeform: Shape 5">
            <a:extLst>
              <a:ext uri="{FF2B5EF4-FFF2-40B4-BE49-F238E27FC236}">
                <a16:creationId xmlns:a16="http://schemas.microsoft.com/office/drawing/2014/main" id="{CF0EB3F3-620C-651B-29F5-6B7EDD29C603}"/>
              </a:ext>
            </a:extLst>
          </p:cNvPr>
          <p:cNvSpPr/>
          <p:nvPr/>
        </p:nvSpPr>
        <p:spPr>
          <a:xfrm>
            <a:off x="5419617" y="1864443"/>
            <a:ext cx="1921273" cy="461404"/>
          </a:xfrm>
          <a:custGeom>
            <a:avLst/>
            <a:gdLst>
              <a:gd name="connsiteX0" fmla="*/ 0 w 1474342"/>
              <a:gd name="connsiteY0" fmla="*/ 0 h 261991"/>
              <a:gd name="connsiteX1" fmla="*/ 1474342 w 1474342"/>
              <a:gd name="connsiteY1" fmla="*/ 261991 h 261991"/>
              <a:gd name="connsiteX0" fmla="*/ 0 w 1474342"/>
              <a:gd name="connsiteY0" fmla="*/ 0 h 261991"/>
              <a:gd name="connsiteX1" fmla="*/ 801384 w 1474342"/>
              <a:gd name="connsiteY1" fmla="*/ 133564 h 261991"/>
              <a:gd name="connsiteX2" fmla="*/ 1474342 w 1474342"/>
              <a:gd name="connsiteY2" fmla="*/ 261991 h 261991"/>
              <a:gd name="connsiteX0" fmla="*/ 0 w 1474342"/>
              <a:gd name="connsiteY0" fmla="*/ 21346 h 283337"/>
              <a:gd name="connsiteX1" fmla="*/ 1263721 w 1474342"/>
              <a:gd name="connsiteY1" fmla="*/ 5935 h 283337"/>
              <a:gd name="connsiteX2" fmla="*/ 1474342 w 1474342"/>
              <a:gd name="connsiteY2" fmla="*/ 283337 h 283337"/>
              <a:gd name="connsiteX0" fmla="*/ 0 w 1474342"/>
              <a:gd name="connsiteY0" fmla="*/ 21346 h 283337"/>
              <a:gd name="connsiteX1" fmla="*/ 1263721 w 1474342"/>
              <a:gd name="connsiteY1" fmla="*/ 5935 h 283337"/>
              <a:gd name="connsiteX2" fmla="*/ 1474342 w 1474342"/>
              <a:gd name="connsiteY2" fmla="*/ 283337 h 283337"/>
              <a:gd name="connsiteX0" fmla="*/ 0 w 1474342"/>
              <a:gd name="connsiteY0" fmla="*/ 18338 h 280329"/>
              <a:gd name="connsiteX1" fmla="*/ 1263721 w 1474342"/>
              <a:gd name="connsiteY1" fmla="*/ 2927 h 280329"/>
              <a:gd name="connsiteX2" fmla="*/ 1474342 w 1474342"/>
              <a:gd name="connsiteY2" fmla="*/ 280329 h 280329"/>
              <a:gd name="connsiteX0" fmla="*/ 0 w 1534858"/>
              <a:gd name="connsiteY0" fmla="*/ 17720 h 279711"/>
              <a:gd name="connsiteX1" fmla="*/ 1263721 w 1534858"/>
              <a:gd name="connsiteY1" fmla="*/ 2309 h 279711"/>
              <a:gd name="connsiteX2" fmla="*/ 1474342 w 1534858"/>
              <a:gd name="connsiteY2" fmla="*/ 279711 h 279711"/>
              <a:gd name="connsiteX0" fmla="*/ 0 w 1474342"/>
              <a:gd name="connsiteY0" fmla="*/ 2430 h 264421"/>
              <a:gd name="connsiteX1" fmla="*/ 919536 w 1474342"/>
              <a:gd name="connsiteY1" fmla="*/ 2430 h 264421"/>
              <a:gd name="connsiteX2" fmla="*/ 1474342 w 1474342"/>
              <a:gd name="connsiteY2" fmla="*/ 264421 h 264421"/>
              <a:gd name="connsiteX0" fmla="*/ 0 w 1474342"/>
              <a:gd name="connsiteY0" fmla="*/ 13251 h 275242"/>
              <a:gd name="connsiteX1" fmla="*/ 919536 w 1474342"/>
              <a:gd name="connsiteY1" fmla="*/ 13251 h 275242"/>
              <a:gd name="connsiteX2" fmla="*/ 1474342 w 1474342"/>
              <a:gd name="connsiteY2" fmla="*/ 275242 h 275242"/>
              <a:gd name="connsiteX0" fmla="*/ 0 w 1474342"/>
              <a:gd name="connsiteY0" fmla="*/ 6031 h 268022"/>
              <a:gd name="connsiteX1" fmla="*/ 919536 w 1474342"/>
              <a:gd name="connsiteY1" fmla="*/ 6031 h 268022"/>
              <a:gd name="connsiteX2" fmla="*/ 1474342 w 1474342"/>
              <a:gd name="connsiteY2" fmla="*/ 268022 h 268022"/>
              <a:gd name="connsiteX0" fmla="*/ 0 w 1921268"/>
              <a:gd name="connsiteY0" fmla="*/ 463231 h 463231"/>
              <a:gd name="connsiteX1" fmla="*/ 1366462 w 1921268"/>
              <a:gd name="connsiteY1" fmla="*/ 6031 h 463231"/>
              <a:gd name="connsiteX2" fmla="*/ 1921268 w 1921268"/>
              <a:gd name="connsiteY2" fmla="*/ 268022 h 463231"/>
              <a:gd name="connsiteX0" fmla="*/ 0 w 1921268"/>
              <a:gd name="connsiteY0" fmla="*/ 420113 h 420113"/>
              <a:gd name="connsiteX1" fmla="*/ 1387010 w 1921268"/>
              <a:gd name="connsiteY1" fmla="*/ 9146 h 420113"/>
              <a:gd name="connsiteX2" fmla="*/ 1921268 w 1921268"/>
              <a:gd name="connsiteY2" fmla="*/ 224904 h 420113"/>
              <a:gd name="connsiteX0" fmla="*/ 0 w 1921268"/>
              <a:gd name="connsiteY0" fmla="*/ 420113 h 420113"/>
              <a:gd name="connsiteX1" fmla="*/ 1387010 w 1921268"/>
              <a:gd name="connsiteY1" fmla="*/ 9146 h 420113"/>
              <a:gd name="connsiteX2" fmla="*/ 1921268 w 1921268"/>
              <a:gd name="connsiteY2" fmla="*/ 224904 h 420113"/>
              <a:gd name="connsiteX0" fmla="*/ 0 w 1921291"/>
              <a:gd name="connsiteY0" fmla="*/ 429429 h 429429"/>
              <a:gd name="connsiteX1" fmla="*/ 1387010 w 1921291"/>
              <a:gd name="connsiteY1" fmla="*/ 18462 h 429429"/>
              <a:gd name="connsiteX2" fmla="*/ 1921268 w 1921291"/>
              <a:gd name="connsiteY2" fmla="*/ 234220 h 429429"/>
              <a:gd name="connsiteX0" fmla="*/ 0 w 1921291"/>
              <a:gd name="connsiteY0" fmla="*/ 457142 h 457142"/>
              <a:gd name="connsiteX1" fmla="*/ 1387010 w 1921291"/>
              <a:gd name="connsiteY1" fmla="*/ 46175 h 457142"/>
              <a:gd name="connsiteX2" fmla="*/ 1921268 w 1921291"/>
              <a:gd name="connsiteY2" fmla="*/ 261933 h 457142"/>
              <a:gd name="connsiteX0" fmla="*/ 0 w 1921291"/>
              <a:gd name="connsiteY0" fmla="*/ 457142 h 457142"/>
              <a:gd name="connsiteX1" fmla="*/ 1387010 w 1921291"/>
              <a:gd name="connsiteY1" fmla="*/ 46175 h 457142"/>
              <a:gd name="connsiteX2" fmla="*/ 1921268 w 1921291"/>
              <a:gd name="connsiteY2" fmla="*/ 261933 h 457142"/>
              <a:gd name="connsiteX0" fmla="*/ 0 w 1921273"/>
              <a:gd name="connsiteY0" fmla="*/ 444556 h 444556"/>
              <a:gd name="connsiteX1" fmla="*/ 1387010 w 1921273"/>
              <a:gd name="connsiteY1" fmla="*/ 33589 h 444556"/>
              <a:gd name="connsiteX2" fmla="*/ 1921268 w 1921273"/>
              <a:gd name="connsiteY2" fmla="*/ 249347 h 444556"/>
              <a:gd name="connsiteX0" fmla="*/ 0 w 1921273"/>
              <a:gd name="connsiteY0" fmla="*/ 461404 h 461404"/>
              <a:gd name="connsiteX1" fmla="*/ 1387010 w 1921273"/>
              <a:gd name="connsiteY1" fmla="*/ 50437 h 461404"/>
              <a:gd name="connsiteX2" fmla="*/ 1921268 w 1921273"/>
              <a:gd name="connsiteY2" fmla="*/ 266195 h 461404"/>
            </a:gdLst>
            <a:ahLst/>
            <a:cxnLst>
              <a:cxn ang="0">
                <a:pos x="connsiteX0" y="connsiteY0"/>
              </a:cxn>
              <a:cxn ang="0">
                <a:pos x="connsiteX1" y="connsiteY1"/>
              </a:cxn>
              <a:cxn ang="0">
                <a:pos x="connsiteX2" y="connsiteY2"/>
              </a:cxn>
            </a:cxnLst>
            <a:rect l="l" t="t" r="r" b="b"/>
            <a:pathLst>
              <a:path w="1921273" h="461404">
                <a:moveTo>
                  <a:pt x="0" y="461404"/>
                </a:moveTo>
                <a:lnTo>
                  <a:pt x="1387010" y="50437"/>
                </a:lnTo>
                <a:cubicBezTo>
                  <a:pt x="1513724" y="9340"/>
                  <a:pt x="1922981" y="-108810"/>
                  <a:pt x="1921268" y="266195"/>
                </a:cubicBezTo>
              </a:path>
            </a:pathLst>
          </a:custGeom>
          <a:noFill/>
          <a:ln w="15875">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9CC973-6C7F-0431-ED1C-1580BD1123BB}"/>
              </a:ext>
            </a:extLst>
          </p:cNvPr>
          <p:cNvSpPr txBox="1"/>
          <p:nvPr/>
        </p:nvSpPr>
        <p:spPr>
          <a:xfrm>
            <a:off x="1153120" y="4987970"/>
            <a:ext cx="5216857" cy="646331"/>
          </a:xfrm>
          <a:prstGeom prst="rect">
            <a:avLst/>
          </a:prstGeom>
          <a:noFill/>
        </p:spPr>
        <p:txBody>
          <a:bodyPr wrap="square" rtlCol="0">
            <a:spAutoFit/>
          </a:bodyPr>
          <a:lstStyle/>
          <a:p>
            <a:r>
              <a:rPr lang="en-US" sz="1200" dirty="0"/>
              <a:t>Schematic representation of the main clinical outcomes of </a:t>
            </a:r>
            <a:r>
              <a:rPr lang="en-US" sz="1200" i="1" dirty="0"/>
              <a:t>Helicobacter pylori (H. pylori)</a:t>
            </a:r>
            <a:r>
              <a:rPr lang="en-US" sz="1200" dirty="0"/>
              <a:t> infection. The right side of the figure shows the sequential steps of the precancerous cascade.</a:t>
            </a:r>
          </a:p>
        </p:txBody>
      </p:sp>
      <p:sp>
        <p:nvSpPr>
          <p:cNvPr id="8" name="TextBox 7">
            <a:extLst>
              <a:ext uri="{FF2B5EF4-FFF2-40B4-BE49-F238E27FC236}">
                <a16:creationId xmlns:a16="http://schemas.microsoft.com/office/drawing/2014/main" id="{035B2079-4040-95FE-9D25-9616DB214F9E}"/>
              </a:ext>
            </a:extLst>
          </p:cNvPr>
          <p:cNvSpPr txBox="1"/>
          <p:nvPr/>
        </p:nvSpPr>
        <p:spPr>
          <a:xfrm>
            <a:off x="888714" y="4716444"/>
            <a:ext cx="694293" cy="276999"/>
          </a:xfrm>
          <a:prstGeom prst="rect">
            <a:avLst/>
          </a:prstGeom>
          <a:noFill/>
        </p:spPr>
        <p:txBody>
          <a:bodyPr wrap="none" rtlCol="0">
            <a:spAutoFit/>
          </a:bodyPr>
          <a:lstStyle/>
          <a:p>
            <a:r>
              <a:rPr lang="en-US" sz="1200" b="1" dirty="0"/>
              <a:t>Figure 1</a:t>
            </a:r>
          </a:p>
        </p:txBody>
      </p:sp>
      <p:sp>
        <p:nvSpPr>
          <p:cNvPr id="13" name="Rectangle 12">
            <a:extLst>
              <a:ext uri="{FF2B5EF4-FFF2-40B4-BE49-F238E27FC236}">
                <a16:creationId xmlns:a16="http://schemas.microsoft.com/office/drawing/2014/main" id="{E16516CB-AC53-ECA7-1BB4-9BCC7BED17D2}"/>
              </a:ext>
            </a:extLst>
          </p:cNvPr>
          <p:cNvSpPr/>
          <p:nvPr/>
        </p:nvSpPr>
        <p:spPr>
          <a:xfrm>
            <a:off x="4387065" y="2565970"/>
            <a:ext cx="1839074" cy="1370235"/>
          </a:xfrm>
          <a:prstGeom prst="rect">
            <a:avLst/>
          </a:prstGeom>
          <a:solidFill>
            <a:srgbClr val="FFFFFF">
              <a:alpha val="7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C38C7CC-20B1-4E9B-177E-F68F35D9BEF9}"/>
              </a:ext>
            </a:extLst>
          </p:cNvPr>
          <p:cNvGrpSpPr/>
          <p:nvPr/>
        </p:nvGrpSpPr>
        <p:grpSpPr>
          <a:xfrm>
            <a:off x="6858000" y="2189288"/>
            <a:ext cx="2018872" cy="1627919"/>
            <a:chOff x="6858000" y="4228708"/>
            <a:chExt cx="2018872" cy="1627919"/>
          </a:xfrm>
        </p:grpSpPr>
        <p:cxnSp>
          <p:nvCxnSpPr>
            <p:cNvPr id="10" name="Straight Arrow Connector 9">
              <a:extLst>
                <a:ext uri="{FF2B5EF4-FFF2-40B4-BE49-F238E27FC236}">
                  <a16:creationId xmlns:a16="http://schemas.microsoft.com/office/drawing/2014/main" id="{8327149D-997E-9335-B649-795A9B169B6C}"/>
                </a:ext>
              </a:extLst>
            </p:cNvPr>
            <p:cNvCxnSpPr/>
            <p:nvPr/>
          </p:nvCxnSpPr>
          <p:spPr>
            <a:xfrm>
              <a:off x="7325474" y="4936600"/>
              <a:ext cx="0" cy="200346"/>
            </a:xfrm>
            <a:prstGeom prst="straightConnector1">
              <a:avLst/>
            </a:prstGeom>
            <a:ln w="15875">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4CC53A7-6019-3105-663F-DFEF079F4705}"/>
                </a:ext>
              </a:extLst>
            </p:cNvPr>
            <p:cNvGrpSpPr/>
            <p:nvPr/>
          </p:nvGrpSpPr>
          <p:grpSpPr>
            <a:xfrm>
              <a:off x="6858000" y="5210296"/>
              <a:ext cx="2018872" cy="646331"/>
              <a:chOff x="6858000" y="5210296"/>
              <a:chExt cx="2018872" cy="646331"/>
            </a:xfrm>
          </p:grpSpPr>
          <p:sp>
            <p:nvSpPr>
              <p:cNvPr id="16" name="TextBox 15">
                <a:extLst>
                  <a:ext uri="{FF2B5EF4-FFF2-40B4-BE49-F238E27FC236}">
                    <a16:creationId xmlns:a16="http://schemas.microsoft.com/office/drawing/2014/main" id="{6A5460B4-5878-4A15-3839-43CBB9C4998D}"/>
                  </a:ext>
                </a:extLst>
              </p:cNvPr>
              <p:cNvSpPr txBox="1"/>
              <p:nvPr/>
            </p:nvSpPr>
            <p:spPr>
              <a:xfrm>
                <a:off x="6858000" y="5210296"/>
                <a:ext cx="2018872" cy="646331"/>
              </a:xfrm>
              <a:prstGeom prst="rect">
                <a:avLst/>
              </a:prstGeom>
              <a:noFill/>
              <a:ln w="15875">
                <a:solidFill>
                  <a:srgbClr val="FF0000"/>
                </a:solidFill>
              </a:ln>
            </p:spPr>
            <p:txBody>
              <a:bodyPr wrap="square" rtlCol="0">
                <a:spAutoFit/>
              </a:bodyPr>
              <a:lstStyle/>
              <a:p>
                <a:r>
                  <a:rPr lang="en-US" sz="1200" dirty="0">
                    <a:solidFill>
                      <a:srgbClr val="FF0000"/>
                    </a:solidFill>
                  </a:rPr>
                  <a:t>Low-grade dysplasia</a:t>
                </a:r>
              </a:p>
              <a:p>
                <a:endParaRPr lang="en-US" sz="1200" dirty="0">
                  <a:solidFill>
                    <a:srgbClr val="FF0000"/>
                  </a:solidFill>
                </a:endParaRPr>
              </a:p>
              <a:p>
                <a:r>
                  <a:rPr lang="en-US" sz="1200" dirty="0">
                    <a:solidFill>
                      <a:srgbClr val="FF0000"/>
                    </a:solidFill>
                  </a:rPr>
                  <a:t>High-grade dysplasia</a:t>
                </a:r>
              </a:p>
            </p:txBody>
          </p:sp>
          <p:cxnSp>
            <p:nvCxnSpPr>
              <p:cNvPr id="12" name="Straight Arrow Connector 11">
                <a:extLst>
                  <a:ext uri="{FF2B5EF4-FFF2-40B4-BE49-F238E27FC236}">
                    <a16:creationId xmlns:a16="http://schemas.microsoft.com/office/drawing/2014/main" id="{350AF29A-A674-1574-B0C6-8C7E45007AD2}"/>
                  </a:ext>
                </a:extLst>
              </p:cNvPr>
              <p:cNvCxnSpPr/>
              <p:nvPr/>
            </p:nvCxnSpPr>
            <p:spPr>
              <a:xfrm>
                <a:off x="7320337" y="5439092"/>
                <a:ext cx="0" cy="200346"/>
              </a:xfrm>
              <a:prstGeom prst="straightConnector1">
                <a:avLst/>
              </a:prstGeom>
              <a:ln w="15875">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BADEAD10-F2D4-8F23-3EA4-AB06629116AE}"/>
                </a:ext>
              </a:extLst>
            </p:cNvPr>
            <p:cNvGrpSpPr/>
            <p:nvPr/>
          </p:nvGrpSpPr>
          <p:grpSpPr>
            <a:xfrm>
              <a:off x="6858000" y="4228708"/>
              <a:ext cx="2018872" cy="646331"/>
              <a:chOff x="6858000" y="4228708"/>
              <a:chExt cx="2018872" cy="646331"/>
            </a:xfrm>
          </p:grpSpPr>
          <p:cxnSp>
            <p:nvCxnSpPr>
              <p:cNvPr id="11" name="Straight Arrow Connector 10">
                <a:extLst>
                  <a:ext uri="{FF2B5EF4-FFF2-40B4-BE49-F238E27FC236}">
                    <a16:creationId xmlns:a16="http://schemas.microsoft.com/office/drawing/2014/main" id="{DE3967CB-EE54-C989-7501-DE67B060BF7B}"/>
                  </a:ext>
                </a:extLst>
              </p:cNvPr>
              <p:cNvCxnSpPr/>
              <p:nvPr/>
            </p:nvCxnSpPr>
            <p:spPr>
              <a:xfrm>
                <a:off x="7325474" y="4451700"/>
                <a:ext cx="0" cy="200346"/>
              </a:xfrm>
              <a:prstGeom prst="straightConnector1">
                <a:avLst/>
              </a:prstGeom>
              <a:ln w="15875">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EB9BB1-BCAE-BE6D-AE94-72DC5170EA02}"/>
                  </a:ext>
                </a:extLst>
              </p:cNvPr>
              <p:cNvSpPr txBox="1"/>
              <p:nvPr/>
            </p:nvSpPr>
            <p:spPr>
              <a:xfrm>
                <a:off x="6858000" y="4228708"/>
                <a:ext cx="2018872" cy="646331"/>
              </a:xfrm>
              <a:prstGeom prst="rect">
                <a:avLst/>
              </a:prstGeom>
              <a:noFill/>
              <a:ln w="15875">
                <a:solidFill>
                  <a:srgbClr val="FF0000"/>
                </a:solidFill>
              </a:ln>
            </p:spPr>
            <p:txBody>
              <a:bodyPr wrap="square" rtlCol="0">
                <a:spAutoFit/>
              </a:bodyPr>
              <a:lstStyle/>
              <a:p>
                <a:r>
                  <a:rPr lang="en-US" sz="1200" dirty="0">
                    <a:solidFill>
                      <a:srgbClr val="FF0000"/>
                    </a:solidFill>
                  </a:rPr>
                  <a:t>Complete IM (small bowel)</a:t>
                </a:r>
              </a:p>
              <a:p>
                <a:endParaRPr lang="en-US" sz="1200" dirty="0">
                  <a:solidFill>
                    <a:srgbClr val="FF0000"/>
                  </a:solidFill>
                </a:endParaRPr>
              </a:p>
              <a:p>
                <a:r>
                  <a:rPr lang="en-US" sz="1200" dirty="0">
                    <a:solidFill>
                      <a:srgbClr val="FF0000"/>
                    </a:solidFill>
                  </a:rPr>
                  <a:t>Incomplete IM (colonic)</a:t>
                </a:r>
              </a:p>
            </p:txBody>
          </p:sp>
        </p:grpSp>
      </p:grpSp>
      <p:sp>
        <p:nvSpPr>
          <p:cNvPr id="20" name="Freeform: Shape 19">
            <a:extLst>
              <a:ext uri="{FF2B5EF4-FFF2-40B4-BE49-F238E27FC236}">
                <a16:creationId xmlns:a16="http://schemas.microsoft.com/office/drawing/2014/main" id="{AD89B525-6D19-9E82-DDD5-595CDB67BFF6}"/>
              </a:ext>
            </a:extLst>
          </p:cNvPr>
          <p:cNvSpPr/>
          <p:nvPr/>
        </p:nvSpPr>
        <p:spPr>
          <a:xfrm>
            <a:off x="6349429" y="3847672"/>
            <a:ext cx="965771" cy="226031"/>
          </a:xfrm>
          <a:custGeom>
            <a:avLst/>
            <a:gdLst>
              <a:gd name="connsiteX0" fmla="*/ 965771 w 965771"/>
              <a:gd name="connsiteY0" fmla="*/ 0 h 226031"/>
              <a:gd name="connsiteX1" fmla="*/ 0 w 965771"/>
              <a:gd name="connsiteY1" fmla="*/ 226031 h 226031"/>
              <a:gd name="connsiteX0" fmla="*/ 965771 w 965771"/>
              <a:gd name="connsiteY0" fmla="*/ 0 h 226031"/>
              <a:gd name="connsiteX1" fmla="*/ 565079 w 965771"/>
              <a:gd name="connsiteY1" fmla="*/ 102741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01384 w 965771"/>
              <a:gd name="connsiteY1" fmla="*/ 164385 h 226031"/>
              <a:gd name="connsiteX2" fmla="*/ 0 w 965771"/>
              <a:gd name="connsiteY2" fmla="*/ 226031 h 226031"/>
              <a:gd name="connsiteX0" fmla="*/ 965771 w 965771"/>
              <a:gd name="connsiteY0" fmla="*/ 0 h 226031"/>
              <a:gd name="connsiteX1" fmla="*/ 801384 w 965771"/>
              <a:gd name="connsiteY1" fmla="*/ 164385 h 226031"/>
              <a:gd name="connsiteX2" fmla="*/ 0 w 965771"/>
              <a:gd name="connsiteY2" fmla="*/ 226031 h 226031"/>
              <a:gd name="connsiteX0" fmla="*/ 965771 w 965771"/>
              <a:gd name="connsiteY0" fmla="*/ 0 h 226031"/>
              <a:gd name="connsiteX1" fmla="*/ 801384 w 965771"/>
              <a:gd name="connsiteY1" fmla="*/ 164385 h 226031"/>
              <a:gd name="connsiteX2" fmla="*/ 0 w 965771"/>
              <a:gd name="connsiteY2" fmla="*/ 226031 h 226031"/>
              <a:gd name="connsiteX0" fmla="*/ 965771 w 965771"/>
              <a:gd name="connsiteY0" fmla="*/ 0 h 226031"/>
              <a:gd name="connsiteX1" fmla="*/ 818053 w 965771"/>
              <a:gd name="connsiteY1" fmla="*/ 204866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7819"/>
              <a:gd name="connsiteX1" fmla="*/ 784716 w 965771"/>
              <a:gd name="connsiteY1" fmla="*/ 216773 h 227819"/>
              <a:gd name="connsiteX2" fmla="*/ 0 w 965771"/>
              <a:gd name="connsiteY2" fmla="*/ 226031 h 227819"/>
              <a:gd name="connsiteX0" fmla="*/ 965771 w 965771"/>
              <a:gd name="connsiteY0" fmla="*/ 0 h 226031"/>
              <a:gd name="connsiteX1" fmla="*/ 784716 w 965771"/>
              <a:gd name="connsiteY1" fmla="*/ 216773 h 226031"/>
              <a:gd name="connsiteX2" fmla="*/ 0 w 965771"/>
              <a:gd name="connsiteY2" fmla="*/ 226031 h 226031"/>
              <a:gd name="connsiteX0" fmla="*/ 965771 w 965771"/>
              <a:gd name="connsiteY0" fmla="*/ 0 h 226031"/>
              <a:gd name="connsiteX1" fmla="*/ 784716 w 965771"/>
              <a:gd name="connsiteY1" fmla="*/ 216773 h 226031"/>
              <a:gd name="connsiteX2" fmla="*/ 0 w 965771"/>
              <a:gd name="connsiteY2" fmla="*/ 226031 h 226031"/>
            </a:gdLst>
            <a:ahLst/>
            <a:cxnLst>
              <a:cxn ang="0">
                <a:pos x="connsiteX0" y="connsiteY0"/>
              </a:cxn>
              <a:cxn ang="0">
                <a:pos x="connsiteX1" y="connsiteY1"/>
              </a:cxn>
              <a:cxn ang="0">
                <a:pos x="connsiteX2" y="connsiteY2"/>
              </a:cxn>
            </a:cxnLst>
            <a:rect l="l" t="t" r="r" b="b"/>
            <a:pathLst>
              <a:path w="965771" h="226031">
                <a:moveTo>
                  <a:pt x="965771" y="0"/>
                </a:moveTo>
                <a:cubicBezTo>
                  <a:pt x="946936" y="166098"/>
                  <a:pt x="900433" y="213054"/>
                  <a:pt x="784716" y="216773"/>
                </a:cubicBezTo>
                <a:cubicBezTo>
                  <a:pt x="768420" y="221322"/>
                  <a:pt x="316787" y="217469"/>
                  <a:pt x="0" y="226031"/>
                </a:cubicBezTo>
              </a:path>
            </a:pathLst>
          </a:custGeom>
          <a:noFill/>
          <a:ln w="15875">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747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p:txBody>
          <a:bodyPr/>
          <a:lstStyle/>
          <a:p>
            <a:r>
              <a:rPr lang="en-US" dirty="0"/>
              <a:t>Correa Cascade</a:t>
            </a:r>
          </a:p>
        </p:txBody>
      </p:sp>
      <p:pic>
        <p:nvPicPr>
          <p:cNvPr id="4" name="Picture 3">
            <a:extLst>
              <a:ext uri="{FF2B5EF4-FFF2-40B4-BE49-F238E27FC236}">
                <a16:creationId xmlns:a16="http://schemas.microsoft.com/office/drawing/2014/main" id="{D48A59BE-CB60-1A8F-B5AD-4F2AF624F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55" y="1361729"/>
            <a:ext cx="5917915" cy="2866979"/>
          </a:xfrm>
          <a:prstGeom prst="rect">
            <a:avLst/>
          </a:prstGeom>
        </p:spPr>
      </p:pic>
      <p:sp>
        <p:nvSpPr>
          <p:cNvPr id="6" name="Freeform: Shape 5">
            <a:extLst>
              <a:ext uri="{FF2B5EF4-FFF2-40B4-BE49-F238E27FC236}">
                <a16:creationId xmlns:a16="http://schemas.microsoft.com/office/drawing/2014/main" id="{CF0EB3F3-620C-651B-29F5-6B7EDD29C603}"/>
              </a:ext>
            </a:extLst>
          </p:cNvPr>
          <p:cNvSpPr/>
          <p:nvPr/>
        </p:nvSpPr>
        <p:spPr>
          <a:xfrm>
            <a:off x="5419617" y="1864443"/>
            <a:ext cx="1921273" cy="461404"/>
          </a:xfrm>
          <a:custGeom>
            <a:avLst/>
            <a:gdLst>
              <a:gd name="connsiteX0" fmla="*/ 0 w 1474342"/>
              <a:gd name="connsiteY0" fmla="*/ 0 h 261991"/>
              <a:gd name="connsiteX1" fmla="*/ 1474342 w 1474342"/>
              <a:gd name="connsiteY1" fmla="*/ 261991 h 261991"/>
              <a:gd name="connsiteX0" fmla="*/ 0 w 1474342"/>
              <a:gd name="connsiteY0" fmla="*/ 0 h 261991"/>
              <a:gd name="connsiteX1" fmla="*/ 801384 w 1474342"/>
              <a:gd name="connsiteY1" fmla="*/ 133564 h 261991"/>
              <a:gd name="connsiteX2" fmla="*/ 1474342 w 1474342"/>
              <a:gd name="connsiteY2" fmla="*/ 261991 h 261991"/>
              <a:gd name="connsiteX0" fmla="*/ 0 w 1474342"/>
              <a:gd name="connsiteY0" fmla="*/ 21346 h 283337"/>
              <a:gd name="connsiteX1" fmla="*/ 1263721 w 1474342"/>
              <a:gd name="connsiteY1" fmla="*/ 5935 h 283337"/>
              <a:gd name="connsiteX2" fmla="*/ 1474342 w 1474342"/>
              <a:gd name="connsiteY2" fmla="*/ 283337 h 283337"/>
              <a:gd name="connsiteX0" fmla="*/ 0 w 1474342"/>
              <a:gd name="connsiteY0" fmla="*/ 21346 h 283337"/>
              <a:gd name="connsiteX1" fmla="*/ 1263721 w 1474342"/>
              <a:gd name="connsiteY1" fmla="*/ 5935 h 283337"/>
              <a:gd name="connsiteX2" fmla="*/ 1474342 w 1474342"/>
              <a:gd name="connsiteY2" fmla="*/ 283337 h 283337"/>
              <a:gd name="connsiteX0" fmla="*/ 0 w 1474342"/>
              <a:gd name="connsiteY0" fmla="*/ 18338 h 280329"/>
              <a:gd name="connsiteX1" fmla="*/ 1263721 w 1474342"/>
              <a:gd name="connsiteY1" fmla="*/ 2927 h 280329"/>
              <a:gd name="connsiteX2" fmla="*/ 1474342 w 1474342"/>
              <a:gd name="connsiteY2" fmla="*/ 280329 h 280329"/>
              <a:gd name="connsiteX0" fmla="*/ 0 w 1534858"/>
              <a:gd name="connsiteY0" fmla="*/ 17720 h 279711"/>
              <a:gd name="connsiteX1" fmla="*/ 1263721 w 1534858"/>
              <a:gd name="connsiteY1" fmla="*/ 2309 h 279711"/>
              <a:gd name="connsiteX2" fmla="*/ 1474342 w 1534858"/>
              <a:gd name="connsiteY2" fmla="*/ 279711 h 279711"/>
              <a:gd name="connsiteX0" fmla="*/ 0 w 1474342"/>
              <a:gd name="connsiteY0" fmla="*/ 2430 h 264421"/>
              <a:gd name="connsiteX1" fmla="*/ 919536 w 1474342"/>
              <a:gd name="connsiteY1" fmla="*/ 2430 h 264421"/>
              <a:gd name="connsiteX2" fmla="*/ 1474342 w 1474342"/>
              <a:gd name="connsiteY2" fmla="*/ 264421 h 264421"/>
              <a:gd name="connsiteX0" fmla="*/ 0 w 1474342"/>
              <a:gd name="connsiteY0" fmla="*/ 13251 h 275242"/>
              <a:gd name="connsiteX1" fmla="*/ 919536 w 1474342"/>
              <a:gd name="connsiteY1" fmla="*/ 13251 h 275242"/>
              <a:gd name="connsiteX2" fmla="*/ 1474342 w 1474342"/>
              <a:gd name="connsiteY2" fmla="*/ 275242 h 275242"/>
              <a:gd name="connsiteX0" fmla="*/ 0 w 1474342"/>
              <a:gd name="connsiteY0" fmla="*/ 6031 h 268022"/>
              <a:gd name="connsiteX1" fmla="*/ 919536 w 1474342"/>
              <a:gd name="connsiteY1" fmla="*/ 6031 h 268022"/>
              <a:gd name="connsiteX2" fmla="*/ 1474342 w 1474342"/>
              <a:gd name="connsiteY2" fmla="*/ 268022 h 268022"/>
              <a:gd name="connsiteX0" fmla="*/ 0 w 1921268"/>
              <a:gd name="connsiteY0" fmla="*/ 463231 h 463231"/>
              <a:gd name="connsiteX1" fmla="*/ 1366462 w 1921268"/>
              <a:gd name="connsiteY1" fmla="*/ 6031 h 463231"/>
              <a:gd name="connsiteX2" fmla="*/ 1921268 w 1921268"/>
              <a:gd name="connsiteY2" fmla="*/ 268022 h 463231"/>
              <a:gd name="connsiteX0" fmla="*/ 0 w 1921268"/>
              <a:gd name="connsiteY0" fmla="*/ 420113 h 420113"/>
              <a:gd name="connsiteX1" fmla="*/ 1387010 w 1921268"/>
              <a:gd name="connsiteY1" fmla="*/ 9146 h 420113"/>
              <a:gd name="connsiteX2" fmla="*/ 1921268 w 1921268"/>
              <a:gd name="connsiteY2" fmla="*/ 224904 h 420113"/>
              <a:gd name="connsiteX0" fmla="*/ 0 w 1921268"/>
              <a:gd name="connsiteY0" fmla="*/ 420113 h 420113"/>
              <a:gd name="connsiteX1" fmla="*/ 1387010 w 1921268"/>
              <a:gd name="connsiteY1" fmla="*/ 9146 h 420113"/>
              <a:gd name="connsiteX2" fmla="*/ 1921268 w 1921268"/>
              <a:gd name="connsiteY2" fmla="*/ 224904 h 420113"/>
              <a:gd name="connsiteX0" fmla="*/ 0 w 1921291"/>
              <a:gd name="connsiteY0" fmla="*/ 429429 h 429429"/>
              <a:gd name="connsiteX1" fmla="*/ 1387010 w 1921291"/>
              <a:gd name="connsiteY1" fmla="*/ 18462 h 429429"/>
              <a:gd name="connsiteX2" fmla="*/ 1921268 w 1921291"/>
              <a:gd name="connsiteY2" fmla="*/ 234220 h 429429"/>
              <a:gd name="connsiteX0" fmla="*/ 0 w 1921291"/>
              <a:gd name="connsiteY0" fmla="*/ 457142 h 457142"/>
              <a:gd name="connsiteX1" fmla="*/ 1387010 w 1921291"/>
              <a:gd name="connsiteY1" fmla="*/ 46175 h 457142"/>
              <a:gd name="connsiteX2" fmla="*/ 1921268 w 1921291"/>
              <a:gd name="connsiteY2" fmla="*/ 261933 h 457142"/>
              <a:gd name="connsiteX0" fmla="*/ 0 w 1921291"/>
              <a:gd name="connsiteY0" fmla="*/ 457142 h 457142"/>
              <a:gd name="connsiteX1" fmla="*/ 1387010 w 1921291"/>
              <a:gd name="connsiteY1" fmla="*/ 46175 h 457142"/>
              <a:gd name="connsiteX2" fmla="*/ 1921268 w 1921291"/>
              <a:gd name="connsiteY2" fmla="*/ 261933 h 457142"/>
              <a:gd name="connsiteX0" fmla="*/ 0 w 1921273"/>
              <a:gd name="connsiteY0" fmla="*/ 444556 h 444556"/>
              <a:gd name="connsiteX1" fmla="*/ 1387010 w 1921273"/>
              <a:gd name="connsiteY1" fmla="*/ 33589 h 444556"/>
              <a:gd name="connsiteX2" fmla="*/ 1921268 w 1921273"/>
              <a:gd name="connsiteY2" fmla="*/ 249347 h 444556"/>
              <a:gd name="connsiteX0" fmla="*/ 0 w 1921273"/>
              <a:gd name="connsiteY0" fmla="*/ 461404 h 461404"/>
              <a:gd name="connsiteX1" fmla="*/ 1387010 w 1921273"/>
              <a:gd name="connsiteY1" fmla="*/ 50437 h 461404"/>
              <a:gd name="connsiteX2" fmla="*/ 1921268 w 1921273"/>
              <a:gd name="connsiteY2" fmla="*/ 266195 h 461404"/>
            </a:gdLst>
            <a:ahLst/>
            <a:cxnLst>
              <a:cxn ang="0">
                <a:pos x="connsiteX0" y="connsiteY0"/>
              </a:cxn>
              <a:cxn ang="0">
                <a:pos x="connsiteX1" y="connsiteY1"/>
              </a:cxn>
              <a:cxn ang="0">
                <a:pos x="connsiteX2" y="connsiteY2"/>
              </a:cxn>
            </a:cxnLst>
            <a:rect l="l" t="t" r="r" b="b"/>
            <a:pathLst>
              <a:path w="1921273" h="461404">
                <a:moveTo>
                  <a:pt x="0" y="461404"/>
                </a:moveTo>
                <a:lnTo>
                  <a:pt x="1387010" y="50437"/>
                </a:lnTo>
                <a:cubicBezTo>
                  <a:pt x="1513724" y="9340"/>
                  <a:pt x="1922981" y="-108810"/>
                  <a:pt x="1921268" y="266195"/>
                </a:cubicBezTo>
              </a:path>
            </a:pathLst>
          </a:custGeom>
          <a:noFill/>
          <a:ln w="15875">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9CC973-6C7F-0431-ED1C-1580BD1123BB}"/>
              </a:ext>
            </a:extLst>
          </p:cNvPr>
          <p:cNvSpPr txBox="1"/>
          <p:nvPr/>
        </p:nvSpPr>
        <p:spPr>
          <a:xfrm>
            <a:off x="1153120" y="4987970"/>
            <a:ext cx="5216857" cy="646331"/>
          </a:xfrm>
          <a:prstGeom prst="rect">
            <a:avLst/>
          </a:prstGeom>
          <a:noFill/>
        </p:spPr>
        <p:txBody>
          <a:bodyPr wrap="square" rtlCol="0">
            <a:spAutoFit/>
          </a:bodyPr>
          <a:lstStyle/>
          <a:p>
            <a:r>
              <a:rPr lang="en-US" sz="1200" dirty="0"/>
              <a:t>Schematic representation of the main clinical outcomes of </a:t>
            </a:r>
            <a:r>
              <a:rPr lang="en-US" sz="1200" i="1" dirty="0"/>
              <a:t>Helicobacter pylori (H. pylori)</a:t>
            </a:r>
            <a:r>
              <a:rPr lang="en-US" sz="1200" dirty="0"/>
              <a:t> infection. The right side of the figure shows the sequential steps of the precancerous cascade.</a:t>
            </a:r>
          </a:p>
        </p:txBody>
      </p:sp>
      <p:sp>
        <p:nvSpPr>
          <p:cNvPr id="8" name="TextBox 7">
            <a:extLst>
              <a:ext uri="{FF2B5EF4-FFF2-40B4-BE49-F238E27FC236}">
                <a16:creationId xmlns:a16="http://schemas.microsoft.com/office/drawing/2014/main" id="{035B2079-4040-95FE-9D25-9616DB214F9E}"/>
              </a:ext>
            </a:extLst>
          </p:cNvPr>
          <p:cNvSpPr txBox="1"/>
          <p:nvPr/>
        </p:nvSpPr>
        <p:spPr>
          <a:xfrm>
            <a:off x="888714" y="4716444"/>
            <a:ext cx="694293" cy="276999"/>
          </a:xfrm>
          <a:prstGeom prst="rect">
            <a:avLst/>
          </a:prstGeom>
          <a:noFill/>
        </p:spPr>
        <p:txBody>
          <a:bodyPr wrap="none" rtlCol="0">
            <a:spAutoFit/>
          </a:bodyPr>
          <a:lstStyle/>
          <a:p>
            <a:r>
              <a:rPr lang="en-US" sz="1200" b="1" dirty="0"/>
              <a:t>Figure 1</a:t>
            </a:r>
          </a:p>
        </p:txBody>
      </p:sp>
      <p:sp>
        <p:nvSpPr>
          <p:cNvPr id="13" name="Rectangle 12">
            <a:extLst>
              <a:ext uri="{FF2B5EF4-FFF2-40B4-BE49-F238E27FC236}">
                <a16:creationId xmlns:a16="http://schemas.microsoft.com/office/drawing/2014/main" id="{E16516CB-AC53-ECA7-1BB4-9BCC7BED17D2}"/>
              </a:ext>
            </a:extLst>
          </p:cNvPr>
          <p:cNvSpPr/>
          <p:nvPr/>
        </p:nvSpPr>
        <p:spPr>
          <a:xfrm>
            <a:off x="4387065" y="2565970"/>
            <a:ext cx="1839074" cy="1370235"/>
          </a:xfrm>
          <a:prstGeom prst="rect">
            <a:avLst/>
          </a:prstGeom>
          <a:solidFill>
            <a:srgbClr val="FFFFFF">
              <a:alpha val="7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A5460B4-5878-4A15-3839-43CBB9C4998D}"/>
              </a:ext>
            </a:extLst>
          </p:cNvPr>
          <p:cNvSpPr txBox="1"/>
          <p:nvPr/>
        </p:nvSpPr>
        <p:spPr>
          <a:xfrm>
            <a:off x="6858000" y="3291210"/>
            <a:ext cx="2018872" cy="276999"/>
          </a:xfrm>
          <a:prstGeom prst="rect">
            <a:avLst/>
          </a:prstGeom>
          <a:noFill/>
          <a:ln w="15875">
            <a:solidFill>
              <a:srgbClr val="FF0000"/>
            </a:solidFill>
          </a:ln>
        </p:spPr>
        <p:txBody>
          <a:bodyPr wrap="square" rtlCol="0">
            <a:spAutoFit/>
          </a:bodyPr>
          <a:lstStyle/>
          <a:p>
            <a:r>
              <a:rPr lang="en-US" sz="1200" dirty="0">
                <a:solidFill>
                  <a:srgbClr val="FF0000"/>
                </a:solidFill>
              </a:rPr>
              <a:t>High-grade dysplasia</a:t>
            </a:r>
          </a:p>
        </p:txBody>
      </p:sp>
      <p:cxnSp>
        <p:nvCxnSpPr>
          <p:cNvPr id="12" name="Straight Arrow Connector 11">
            <a:extLst>
              <a:ext uri="{FF2B5EF4-FFF2-40B4-BE49-F238E27FC236}">
                <a16:creationId xmlns:a16="http://schemas.microsoft.com/office/drawing/2014/main" id="{350AF29A-A674-1574-B0C6-8C7E45007AD2}"/>
              </a:ext>
            </a:extLst>
          </p:cNvPr>
          <p:cNvCxnSpPr/>
          <p:nvPr/>
        </p:nvCxnSpPr>
        <p:spPr>
          <a:xfrm>
            <a:off x="7340890" y="3055320"/>
            <a:ext cx="0" cy="200346"/>
          </a:xfrm>
          <a:prstGeom prst="straightConnector1">
            <a:avLst/>
          </a:prstGeom>
          <a:ln w="15875">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EB9BB1-BCAE-BE6D-AE94-72DC5170EA02}"/>
              </a:ext>
            </a:extLst>
          </p:cNvPr>
          <p:cNvSpPr txBox="1"/>
          <p:nvPr/>
        </p:nvSpPr>
        <p:spPr>
          <a:xfrm>
            <a:off x="6858000" y="2189288"/>
            <a:ext cx="2018872" cy="276999"/>
          </a:xfrm>
          <a:prstGeom prst="rect">
            <a:avLst/>
          </a:prstGeom>
          <a:noFill/>
          <a:ln w="15875">
            <a:solidFill>
              <a:srgbClr val="FF0000"/>
            </a:solidFill>
          </a:ln>
        </p:spPr>
        <p:txBody>
          <a:bodyPr wrap="square" rtlCol="0">
            <a:spAutoFit/>
          </a:bodyPr>
          <a:lstStyle/>
          <a:p>
            <a:r>
              <a:rPr lang="en-US" sz="1200" dirty="0">
                <a:solidFill>
                  <a:srgbClr val="FF0000"/>
                </a:solidFill>
              </a:rPr>
              <a:t>Complete IM (small bowel)</a:t>
            </a:r>
          </a:p>
        </p:txBody>
      </p:sp>
      <p:sp>
        <p:nvSpPr>
          <p:cNvPr id="20" name="Freeform: Shape 19">
            <a:extLst>
              <a:ext uri="{FF2B5EF4-FFF2-40B4-BE49-F238E27FC236}">
                <a16:creationId xmlns:a16="http://schemas.microsoft.com/office/drawing/2014/main" id="{AD89B525-6D19-9E82-DDD5-595CDB67BFF6}"/>
              </a:ext>
            </a:extLst>
          </p:cNvPr>
          <p:cNvSpPr/>
          <p:nvPr/>
        </p:nvSpPr>
        <p:spPr>
          <a:xfrm>
            <a:off x="6349429" y="3847672"/>
            <a:ext cx="965771" cy="226031"/>
          </a:xfrm>
          <a:custGeom>
            <a:avLst/>
            <a:gdLst>
              <a:gd name="connsiteX0" fmla="*/ 965771 w 965771"/>
              <a:gd name="connsiteY0" fmla="*/ 0 h 226031"/>
              <a:gd name="connsiteX1" fmla="*/ 0 w 965771"/>
              <a:gd name="connsiteY1" fmla="*/ 226031 h 226031"/>
              <a:gd name="connsiteX0" fmla="*/ 965771 w 965771"/>
              <a:gd name="connsiteY0" fmla="*/ 0 h 226031"/>
              <a:gd name="connsiteX1" fmla="*/ 565079 w 965771"/>
              <a:gd name="connsiteY1" fmla="*/ 102741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63029 w 965771"/>
              <a:gd name="connsiteY1" fmla="*/ 128426 h 226031"/>
              <a:gd name="connsiteX2" fmla="*/ 0 w 965771"/>
              <a:gd name="connsiteY2" fmla="*/ 226031 h 226031"/>
              <a:gd name="connsiteX0" fmla="*/ 965771 w 965771"/>
              <a:gd name="connsiteY0" fmla="*/ 0 h 226031"/>
              <a:gd name="connsiteX1" fmla="*/ 801384 w 965771"/>
              <a:gd name="connsiteY1" fmla="*/ 164385 h 226031"/>
              <a:gd name="connsiteX2" fmla="*/ 0 w 965771"/>
              <a:gd name="connsiteY2" fmla="*/ 226031 h 226031"/>
              <a:gd name="connsiteX0" fmla="*/ 965771 w 965771"/>
              <a:gd name="connsiteY0" fmla="*/ 0 h 226031"/>
              <a:gd name="connsiteX1" fmla="*/ 801384 w 965771"/>
              <a:gd name="connsiteY1" fmla="*/ 164385 h 226031"/>
              <a:gd name="connsiteX2" fmla="*/ 0 w 965771"/>
              <a:gd name="connsiteY2" fmla="*/ 226031 h 226031"/>
              <a:gd name="connsiteX0" fmla="*/ 965771 w 965771"/>
              <a:gd name="connsiteY0" fmla="*/ 0 h 226031"/>
              <a:gd name="connsiteX1" fmla="*/ 801384 w 965771"/>
              <a:gd name="connsiteY1" fmla="*/ 164385 h 226031"/>
              <a:gd name="connsiteX2" fmla="*/ 0 w 965771"/>
              <a:gd name="connsiteY2" fmla="*/ 226031 h 226031"/>
              <a:gd name="connsiteX0" fmla="*/ 965771 w 965771"/>
              <a:gd name="connsiteY0" fmla="*/ 0 h 226031"/>
              <a:gd name="connsiteX1" fmla="*/ 818053 w 965771"/>
              <a:gd name="connsiteY1" fmla="*/ 204866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6031"/>
              <a:gd name="connsiteX1" fmla="*/ 863297 w 965771"/>
              <a:gd name="connsiteY1" fmla="*/ 202485 h 226031"/>
              <a:gd name="connsiteX2" fmla="*/ 0 w 965771"/>
              <a:gd name="connsiteY2" fmla="*/ 226031 h 226031"/>
              <a:gd name="connsiteX0" fmla="*/ 965771 w 965771"/>
              <a:gd name="connsiteY0" fmla="*/ 0 h 227819"/>
              <a:gd name="connsiteX1" fmla="*/ 784716 w 965771"/>
              <a:gd name="connsiteY1" fmla="*/ 216773 h 227819"/>
              <a:gd name="connsiteX2" fmla="*/ 0 w 965771"/>
              <a:gd name="connsiteY2" fmla="*/ 226031 h 227819"/>
              <a:gd name="connsiteX0" fmla="*/ 965771 w 965771"/>
              <a:gd name="connsiteY0" fmla="*/ 0 h 226031"/>
              <a:gd name="connsiteX1" fmla="*/ 784716 w 965771"/>
              <a:gd name="connsiteY1" fmla="*/ 216773 h 226031"/>
              <a:gd name="connsiteX2" fmla="*/ 0 w 965771"/>
              <a:gd name="connsiteY2" fmla="*/ 226031 h 226031"/>
              <a:gd name="connsiteX0" fmla="*/ 965771 w 965771"/>
              <a:gd name="connsiteY0" fmla="*/ 0 h 226031"/>
              <a:gd name="connsiteX1" fmla="*/ 784716 w 965771"/>
              <a:gd name="connsiteY1" fmla="*/ 216773 h 226031"/>
              <a:gd name="connsiteX2" fmla="*/ 0 w 965771"/>
              <a:gd name="connsiteY2" fmla="*/ 226031 h 226031"/>
            </a:gdLst>
            <a:ahLst/>
            <a:cxnLst>
              <a:cxn ang="0">
                <a:pos x="connsiteX0" y="connsiteY0"/>
              </a:cxn>
              <a:cxn ang="0">
                <a:pos x="connsiteX1" y="connsiteY1"/>
              </a:cxn>
              <a:cxn ang="0">
                <a:pos x="connsiteX2" y="connsiteY2"/>
              </a:cxn>
            </a:cxnLst>
            <a:rect l="l" t="t" r="r" b="b"/>
            <a:pathLst>
              <a:path w="965771" h="226031">
                <a:moveTo>
                  <a:pt x="965771" y="0"/>
                </a:moveTo>
                <a:cubicBezTo>
                  <a:pt x="946936" y="166098"/>
                  <a:pt x="900433" y="213054"/>
                  <a:pt x="784716" y="216773"/>
                </a:cubicBezTo>
                <a:cubicBezTo>
                  <a:pt x="768420" y="221322"/>
                  <a:pt x="316787" y="217469"/>
                  <a:pt x="0" y="226031"/>
                </a:cubicBezTo>
              </a:path>
            </a:pathLst>
          </a:custGeom>
          <a:noFill/>
          <a:ln w="15875">
            <a:solidFill>
              <a:srgbClr val="FF0000"/>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3406F1-832D-8D50-8341-CC9F31757744}"/>
              </a:ext>
            </a:extLst>
          </p:cNvPr>
          <p:cNvSpPr txBox="1"/>
          <p:nvPr/>
        </p:nvSpPr>
        <p:spPr>
          <a:xfrm>
            <a:off x="6628015" y="2740249"/>
            <a:ext cx="2484196" cy="276999"/>
          </a:xfrm>
          <a:prstGeom prst="rect">
            <a:avLst/>
          </a:prstGeom>
          <a:noFill/>
          <a:ln w="15875">
            <a:solidFill>
              <a:srgbClr val="FF0000"/>
            </a:solidFill>
          </a:ln>
        </p:spPr>
        <p:txBody>
          <a:bodyPr wrap="square" rtlCol="0">
            <a:spAutoFit/>
          </a:bodyPr>
          <a:lstStyle/>
          <a:p>
            <a:r>
              <a:rPr lang="en-US" sz="1200" dirty="0">
                <a:solidFill>
                  <a:srgbClr val="FF0000"/>
                </a:solidFill>
              </a:rPr>
              <a:t>Incomplete IM / Low-grade dysplasia</a:t>
            </a:r>
          </a:p>
        </p:txBody>
      </p:sp>
      <p:cxnSp>
        <p:nvCxnSpPr>
          <p:cNvPr id="9" name="Straight Arrow Connector 8">
            <a:extLst>
              <a:ext uri="{FF2B5EF4-FFF2-40B4-BE49-F238E27FC236}">
                <a16:creationId xmlns:a16="http://schemas.microsoft.com/office/drawing/2014/main" id="{3E489B73-C3B4-F319-1F5B-59768BA304C0}"/>
              </a:ext>
            </a:extLst>
          </p:cNvPr>
          <p:cNvCxnSpPr/>
          <p:nvPr/>
        </p:nvCxnSpPr>
        <p:spPr>
          <a:xfrm>
            <a:off x="7340890" y="2496804"/>
            <a:ext cx="0" cy="200346"/>
          </a:xfrm>
          <a:prstGeom prst="straightConnector1">
            <a:avLst/>
          </a:prstGeom>
          <a:ln w="15875">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99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3876" y="1370410"/>
            <a:ext cx="7900988" cy="5016758"/>
          </a:xfrm>
          <a:prstGeom prst="rect">
            <a:avLst/>
          </a:prstGeom>
          <a:noFill/>
        </p:spPr>
        <p:txBody>
          <a:bodyPr wrap="square" rtlCol="0">
            <a:spAutoFit/>
          </a:bodyPr>
          <a:lstStyle/>
          <a:p>
            <a:pPr marL="342900" indent="-342900">
              <a:spcAft>
                <a:spcPts val="1200"/>
              </a:spcAft>
              <a:buFont typeface="+mj-lt"/>
              <a:buAutoNum type="arabicPeriod"/>
            </a:pPr>
            <a:r>
              <a:rPr lang="en-US" sz="2400" dirty="0"/>
              <a:t>Understand the two major types of gastric cancer</a:t>
            </a:r>
          </a:p>
          <a:p>
            <a:pPr marL="342900" indent="-342900">
              <a:spcAft>
                <a:spcPts val="1200"/>
              </a:spcAft>
              <a:buFont typeface="+mj-lt"/>
              <a:buAutoNum type="arabicPeriod"/>
            </a:pPr>
            <a:r>
              <a:rPr lang="en-US" sz="2400" dirty="0"/>
              <a:t>Understand the </a:t>
            </a:r>
            <a:r>
              <a:rPr lang="en-US" sz="2400" b="1" i="1" dirty="0"/>
              <a:t>Correa Cascade</a:t>
            </a:r>
          </a:p>
          <a:p>
            <a:pPr marL="1257300" lvl="2" indent="-342900">
              <a:spcAft>
                <a:spcPts val="1200"/>
              </a:spcAft>
              <a:buFont typeface="+mj-lt"/>
              <a:buAutoNum type="alphaLcPeriod"/>
            </a:pPr>
            <a:r>
              <a:rPr lang="en-US" sz="2400" dirty="0"/>
              <a:t>Role of H. pylori</a:t>
            </a:r>
          </a:p>
          <a:p>
            <a:pPr marL="1257300" lvl="2" indent="-342900">
              <a:spcAft>
                <a:spcPts val="1200"/>
              </a:spcAft>
              <a:buFont typeface="+mj-lt"/>
              <a:buAutoNum type="alphaLcPeriod"/>
            </a:pPr>
            <a:r>
              <a:rPr lang="en-US" sz="2400" dirty="0"/>
              <a:t>Significance of </a:t>
            </a:r>
            <a:r>
              <a:rPr lang="en-US" sz="2400" i="1" dirty="0"/>
              <a:t>intestinal metaplasia</a:t>
            </a:r>
          </a:p>
          <a:p>
            <a:pPr marL="342900" indent="-342900">
              <a:spcAft>
                <a:spcPts val="1200"/>
              </a:spcAft>
              <a:buFont typeface="+mj-lt"/>
              <a:buAutoNum type="arabicPeriod"/>
            </a:pPr>
            <a:r>
              <a:rPr lang="en-US" sz="2400" dirty="0"/>
              <a:t>Understand the implications of the Correa cascade upon EGD screening for gastric cancer</a:t>
            </a:r>
          </a:p>
          <a:p>
            <a:pPr marL="342900" indent="-342900">
              <a:spcAft>
                <a:spcPts val="1200"/>
              </a:spcAft>
              <a:buFont typeface="+mj-lt"/>
              <a:buAutoNum type="arabicPeriod"/>
            </a:pPr>
            <a:r>
              <a:rPr lang="en-US" sz="2400" dirty="0"/>
              <a:t>Understand how to manage Intestinal Metaplasia</a:t>
            </a:r>
          </a:p>
          <a:p>
            <a:pPr marL="1428750" lvl="2" indent="-514350">
              <a:spcAft>
                <a:spcPts val="1200"/>
              </a:spcAft>
              <a:buFont typeface="+mj-lt"/>
              <a:buAutoNum type="alphaLcPeriod"/>
            </a:pPr>
            <a:r>
              <a:rPr lang="en-US" sz="2400" dirty="0"/>
              <a:t>Current guidelines</a:t>
            </a:r>
          </a:p>
          <a:p>
            <a:pPr marL="1428750" lvl="2" indent="-514350">
              <a:spcAft>
                <a:spcPts val="1200"/>
              </a:spcAft>
              <a:buFont typeface="+mj-lt"/>
              <a:buAutoNum type="alphaLcPeriod"/>
            </a:pPr>
            <a:r>
              <a:rPr lang="en-US" sz="2400" dirty="0"/>
              <a:t>Quick access to this information</a:t>
            </a:r>
          </a:p>
          <a:p>
            <a:pPr lvl="1">
              <a:spcAft>
                <a:spcPts val="1200"/>
              </a:spcAft>
            </a:pPr>
            <a:endParaRPr lang="en-US" sz="2400" dirty="0"/>
          </a:p>
        </p:txBody>
      </p:sp>
      <p:grpSp>
        <p:nvGrpSpPr>
          <p:cNvPr id="14" name="Group 13"/>
          <p:cNvGrpSpPr/>
          <p:nvPr/>
        </p:nvGrpSpPr>
        <p:grpSpPr>
          <a:xfrm>
            <a:off x="-266700" y="-33828"/>
            <a:ext cx="9620249" cy="586278"/>
            <a:chOff x="0" y="25"/>
            <a:chExt cx="1004886" cy="369281"/>
          </a:xfrm>
        </p:grpSpPr>
        <p:sp>
          <p:nvSpPr>
            <p:cNvPr id="15" name="Rounded Rectangle 14"/>
            <p:cNvSpPr/>
            <p:nvPr/>
          </p:nvSpPr>
          <p:spPr>
            <a:xfrm>
              <a:off x="0" y="25"/>
              <a:ext cx="1004886" cy="369281"/>
            </a:xfrm>
            <a:prstGeom prst="roundRect">
              <a:avLst/>
            </a:prstGeom>
            <a:solidFill>
              <a:srgbClr val="C0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Rounded Rectangle 4"/>
            <p:cNvSpPr/>
            <p:nvPr/>
          </p:nvSpPr>
          <p:spPr>
            <a:xfrm>
              <a:off x="18027" y="18052"/>
              <a:ext cx="968832" cy="3332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a:t>Objectives</a:t>
              </a:r>
            </a:p>
          </p:txBody>
        </p:sp>
      </p:grpSp>
    </p:spTree>
    <p:extLst>
      <p:ext uri="{BB962C8B-B14F-4D97-AF65-F5344CB8AC3E}">
        <p14:creationId xmlns:p14="http://schemas.microsoft.com/office/powerpoint/2010/main" val="2926018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9EBDB4-7464-C33D-4A1D-F4B791F6A61D}"/>
              </a:ext>
            </a:extLst>
          </p:cNvPr>
          <p:cNvSpPr/>
          <p:nvPr/>
        </p:nvSpPr>
        <p:spPr>
          <a:xfrm>
            <a:off x="4572000" y="2809702"/>
            <a:ext cx="1036320" cy="40455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p:txBody>
          <a:bodyPr/>
          <a:lstStyle/>
          <a:p>
            <a:r>
              <a:rPr lang="en-US" dirty="0"/>
              <a:t>Correa Cascade</a:t>
            </a:r>
          </a:p>
        </p:txBody>
      </p:sp>
      <p:pic>
        <p:nvPicPr>
          <p:cNvPr id="4" name="Picture 3">
            <a:extLst>
              <a:ext uri="{FF2B5EF4-FFF2-40B4-BE49-F238E27FC236}">
                <a16:creationId xmlns:a16="http://schemas.microsoft.com/office/drawing/2014/main" id="{D48A59BE-CB60-1A8F-B5AD-4F2AF624F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55" y="1361729"/>
            <a:ext cx="5917915" cy="2866979"/>
          </a:xfrm>
          <a:prstGeom prst="rect">
            <a:avLst/>
          </a:prstGeom>
        </p:spPr>
      </p:pic>
      <p:sp>
        <p:nvSpPr>
          <p:cNvPr id="7" name="TextBox 6">
            <a:extLst>
              <a:ext uri="{FF2B5EF4-FFF2-40B4-BE49-F238E27FC236}">
                <a16:creationId xmlns:a16="http://schemas.microsoft.com/office/drawing/2014/main" id="{9E9CC973-6C7F-0431-ED1C-1580BD1123BB}"/>
              </a:ext>
            </a:extLst>
          </p:cNvPr>
          <p:cNvSpPr txBox="1"/>
          <p:nvPr/>
        </p:nvSpPr>
        <p:spPr>
          <a:xfrm>
            <a:off x="1153120" y="4987970"/>
            <a:ext cx="5216857" cy="646331"/>
          </a:xfrm>
          <a:prstGeom prst="rect">
            <a:avLst/>
          </a:prstGeom>
          <a:noFill/>
        </p:spPr>
        <p:txBody>
          <a:bodyPr wrap="square" rtlCol="0">
            <a:spAutoFit/>
          </a:bodyPr>
          <a:lstStyle/>
          <a:p>
            <a:r>
              <a:rPr lang="en-US" sz="1200" dirty="0"/>
              <a:t>Schematic representation of the main clinical outcomes of </a:t>
            </a:r>
            <a:r>
              <a:rPr lang="en-US" sz="1200" i="1" dirty="0"/>
              <a:t>Helicobacter pylori (H. pylori)</a:t>
            </a:r>
            <a:r>
              <a:rPr lang="en-US" sz="1200" dirty="0"/>
              <a:t> infection. The right side of the figure shows the sequential steps of the precancerous cascade.</a:t>
            </a:r>
          </a:p>
        </p:txBody>
      </p:sp>
      <p:sp>
        <p:nvSpPr>
          <p:cNvPr id="8" name="TextBox 7">
            <a:extLst>
              <a:ext uri="{FF2B5EF4-FFF2-40B4-BE49-F238E27FC236}">
                <a16:creationId xmlns:a16="http://schemas.microsoft.com/office/drawing/2014/main" id="{035B2079-4040-95FE-9D25-9616DB214F9E}"/>
              </a:ext>
            </a:extLst>
          </p:cNvPr>
          <p:cNvSpPr txBox="1"/>
          <p:nvPr/>
        </p:nvSpPr>
        <p:spPr>
          <a:xfrm>
            <a:off x="888714" y="4716444"/>
            <a:ext cx="694293" cy="276999"/>
          </a:xfrm>
          <a:prstGeom prst="rect">
            <a:avLst/>
          </a:prstGeom>
          <a:noFill/>
        </p:spPr>
        <p:txBody>
          <a:bodyPr wrap="none" rtlCol="0">
            <a:spAutoFit/>
          </a:bodyPr>
          <a:lstStyle/>
          <a:p>
            <a:r>
              <a:rPr lang="en-US" sz="1200" b="1" dirty="0"/>
              <a:t>Figure 1</a:t>
            </a:r>
          </a:p>
        </p:txBody>
      </p:sp>
    </p:spTree>
    <p:extLst>
      <p:ext uri="{BB962C8B-B14F-4D97-AF65-F5344CB8AC3E}">
        <p14:creationId xmlns:p14="http://schemas.microsoft.com/office/powerpoint/2010/main" val="4181136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9EBDB4-7464-C33D-4A1D-F4B791F6A61D}"/>
              </a:ext>
            </a:extLst>
          </p:cNvPr>
          <p:cNvSpPr/>
          <p:nvPr/>
        </p:nvSpPr>
        <p:spPr>
          <a:xfrm>
            <a:off x="4572000" y="2809702"/>
            <a:ext cx="1036320" cy="40455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p:txBody>
          <a:bodyPr/>
          <a:lstStyle/>
          <a:p>
            <a:r>
              <a:rPr lang="en-US" dirty="0"/>
              <a:t>Correa Cascade</a:t>
            </a:r>
          </a:p>
        </p:txBody>
      </p:sp>
      <p:pic>
        <p:nvPicPr>
          <p:cNvPr id="4" name="Picture 3">
            <a:extLst>
              <a:ext uri="{FF2B5EF4-FFF2-40B4-BE49-F238E27FC236}">
                <a16:creationId xmlns:a16="http://schemas.microsoft.com/office/drawing/2014/main" id="{D48A59BE-CB60-1A8F-B5AD-4F2AF624F2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55" y="1361729"/>
            <a:ext cx="5917915" cy="2866979"/>
          </a:xfrm>
          <a:prstGeom prst="rect">
            <a:avLst/>
          </a:prstGeom>
        </p:spPr>
      </p:pic>
      <p:sp>
        <p:nvSpPr>
          <p:cNvPr id="7" name="TextBox 6">
            <a:extLst>
              <a:ext uri="{FF2B5EF4-FFF2-40B4-BE49-F238E27FC236}">
                <a16:creationId xmlns:a16="http://schemas.microsoft.com/office/drawing/2014/main" id="{9E9CC973-6C7F-0431-ED1C-1580BD1123BB}"/>
              </a:ext>
            </a:extLst>
          </p:cNvPr>
          <p:cNvSpPr txBox="1"/>
          <p:nvPr/>
        </p:nvSpPr>
        <p:spPr>
          <a:xfrm>
            <a:off x="1153120" y="4987970"/>
            <a:ext cx="5216857" cy="646331"/>
          </a:xfrm>
          <a:prstGeom prst="rect">
            <a:avLst/>
          </a:prstGeom>
          <a:noFill/>
        </p:spPr>
        <p:txBody>
          <a:bodyPr wrap="square" rtlCol="0">
            <a:spAutoFit/>
          </a:bodyPr>
          <a:lstStyle/>
          <a:p>
            <a:r>
              <a:rPr lang="en-US" sz="1200" dirty="0"/>
              <a:t>Schematic representation of the main clinical outcomes of </a:t>
            </a:r>
            <a:r>
              <a:rPr lang="en-US" sz="1200" i="1" dirty="0"/>
              <a:t>Helicobacter pylori (H. pylori)</a:t>
            </a:r>
            <a:r>
              <a:rPr lang="en-US" sz="1200" dirty="0"/>
              <a:t> infection. The right side of the figure shows the sequential steps of the precancerous cascade.</a:t>
            </a:r>
          </a:p>
        </p:txBody>
      </p:sp>
      <p:sp>
        <p:nvSpPr>
          <p:cNvPr id="8" name="TextBox 7">
            <a:extLst>
              <a:ext uri="{FF2B5EF4-FFF2-40B4-BE49-F238E27FC236}">
                <a16:creationId xmlns:a16="http://schemas.microsoft.com/office/drawing/2014/main" id="{035B2079-4040-95FE-9D25-9616DB214F9E}"/>
              </a:ext>
            </a:extLst>
          </p:cNvPr>
          <p:cNvSpPr txBox="1"/>
          <p:nvPr/>
        </p:nvSpPr>
        <p:spPr>
          <a:xfrm>
            <a:off x="888714" y="4716444"/>
            <a:ext cx="694293" cy="276999"/>
          </a:xfrm>
          <a:prstGeom prst="rect">
            <a:avLst/>
          </a:prstGeom>
          <a:noFill/>
        </p:spPr>
        <p:txBody>
          <a:bodyPr wrap="none" rtlCol="0">
            <a:spAutoFit/>
          </a:bodyPr>
          <a:lstStyle/>
          <a:p>
            <a:r>
              <a:rPr lang="en-US" sz="1200" b="1" dirty="0"/>
              <a:t>Figure 1</a:t>
            </a:r>
          </a:p>
        </p:txBody>
      </p:sp>
      <p:cxnSp>
        <p:nvCxnSpPr>
          <p:cNvPr id="5" name="Straight Arrow Connector 4">
            <a:extLst>
              <a:ext uri="{FF2B5EF4-FFF2-40B4-BE49-F238E27FC236}">
                <a16:creationId xmlns:a16="http://schemas.microsoft.com/office/drawing/2014/main" id="{CD00A054-FBB8-931E-7DF1-311285AC3B92}"/>
              </a:ext>
            </a:extLst>
          </p:cNvPr>
          <p:cNvCxnSpPr/>
          <p:nvPr/>
        </p:nvCxnSpPr>
        <p:spPr>
          <a:xfrm flipH="1" flipV="1">
            <a:off x="5719156" y="3696393"/>
            <a:ext cx="166255" cy="227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B2BB184-B589-8B2F-47E5-2A4E31883D35}"/>
              </a:ext>
            </a:extLst>
          </p:cNvPr>
          <p:cNvCxnSpPr/>
          <p:nvPr/>
        </p:nvCxnSpPr>
        <p:spPr>
          <a:xfrm flipH="1" flipV="1">
            <a:off x="5070763" y="2554824"/>
            <a:ext cx="166255" cy="227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C16AEF9-3509-F674-5BC6-CD98B515B969}"/>
              </a:ext>
            </a:extLst>
          </p:cNvPr>
          <p:cNvCxnSpPr/>
          <p:nvPr/>
        </p:nvCxnSpPr>
        <p:spPr>
          <a:xfrm flipH="1" flipV="1">
            <a:off x="5442065" y="3230909"/>
            <a:ext cx="166255" cy="227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818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EFABC-E897-2ACE-5360-74DE20BEADC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CBC00B3-F55C-7EEF-1A1A-D2CF6EB0B011}"/>
              </a:ext>
            </a:extLst>
          </p:cNvPr>
          <p:cNvPicPr>
            <a:picLocks noChangeAspect="1"/>
          </p:cNvPicPr>
          <p:nvPr/>
        </p:nvPicPr>
        <p:blipFill>
          <a:blip r:embed="rId2"/>
          <a:stretch>
            <a:fillRect/>
          </a:stretch>
        </p:blipFill>
        <p:spPr>
          <a:xfrm>
            <a:off x="191959" y="2155371"/>
            <a:ext cx="8701669" cy="2172806"/>
          </a:xfrm>
          <a:prstGeom prst="rect">
            <a:avLst/>
          </a:prstGeom>
          <a:ln>
            <a:solidFill>
              <a:schemeClr val="accent1">
                <a:shade val="15000"/>
              </a:schemeClr>
            </a:solidFill>
          </a:ln>
          <a:effectLst>
            <a:outerShdw blurRad="50800" dist="38100" dir="2700000" sx="101000" sy="101000" algn="tl" rotWithShape="0">
              <a:prstClr val="black">
                <a:alpha val="40000"/>
              </a:prstClr>
            </a:outerShdw>
          </a:effectLst>
        </p:spPr>
      </p:pic>
      <p:sp>
        <p:nvSpPr>
          <p:cNvPr id="4" name="TextBox 3">
            <a:extLst>
              <a:ext uri="{FF2B5EF4-FFF2-40B4-BE49-F238E27FC236}">
                <a16:creationId xmlns:a16="http://schemas.microsoft.com/office/drawing/2014/main" id="{3340159E-1424-6EBD-8464-6F34A5DC6A2F}"/>
              </a:ext>
            </a:extLst>
          </p:cNvPr>
          <p:cNvSpPr txBox="1"/>
          <p:nvPr/>
        </p:nvSpPr>
        <p:spPr>
          <a:xfrm>
            <a:off x="1087732" y="6026071"/>
            <a:ext cx="6969250" cy="646331"/>
          </a:xfrm>
          <a:prstGeom prst="rect">
            <a:avLst/>
          </a:prstGeom>
          <a:noFill/>
        </p:spPr>
        <p:txBody>
          <a:bodyPr wrap="square" rtlCol="0">
            <a:spAutoFit/>
          </a:bodyPr>
          <a:lstStyle/>
          <a:p>
            <a:pPr>
              <a:spcBef>
                <a:spcPts val="0"/>
              </a:spcBef>
              <a:spcAft>
                <a:spcPts val="0"/>
              </a:spcAft>
            </a:pPr>
            <a:r>
              <a:rPr lang="en-US" sz="1200" dirty="0">
                <a:effectLst/>
              </a:rPr>
              <a:t>Correa P, Haenszel W, </a:t>
            </a:r>
            <a:r>
              <a:rPr lang="en-US" sz="1200" dirty="0" err="1">
                <a:effectLst/>
              </a:rPr>
              <a:t>Cuello</a:t>
            </a:r>
            <a:r>
              <a:rPr lang="en-US" sz="1200" dirty="0">
                <a:effectLst/>
              </a:rPr>
              <a:t> C, et al. Gastric precancerous process in a high risk population: cohort follow-up. </a:t>
            </a:r>
            <a:r>
              <a:rPr lang="en-US" sz="1200" i="1" dirty="0">
                <a:effectLst/>
              </a:rPr>
              <a:t>Cancer Res</a:t>
            </a:r>
            <a:r>
              <a:rPr lang="en-US" sz="1200" dirty="0">
                <a:effectLst/>
              </a:rPr>
              <a:t>. 1990;50(15):4737-4740.</a:t>
            </a:r>
          </a:p>
          <a:p>
            <a:endParaRPr lang="en-US" sz="1200" dirty="0"/>
          </a:p>
        </p:txBody>
      </p:sp>
    </p:spTree>
    <p:extLst>
      <p:ext uri="{BB962C8B-B14F-4D97-AF65-F5344CB8AC3E}">
        <p14:creationId xmlns:p14="http://schemas.microsoft.com/office/powerpoint/2010/main" val="2241543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DB85A5-6B18-55EC-8E98-2516D09AB044}"/>
              </a:ext>
            </a:extLst>
          </p:cNvPr>
          <p:cNvSpPr/>
          <p:nvPr/>
        </p:nvSpPr>
        <p:spPr>
          <a:xfrm>
            <a:off x="6022258" y="3888658"/>
            <a:ext cx="1179926" cy="46211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DBB98-6696-2A1A-64AE-65AEF601D581}"/>
              </a:ext>
            </a:extLst>
          </p:cNvPr>
          <p:cNvSpPr>
            <a:spLocks noGrp="1"/>
          </p:cNvSpPr>
          <p:nvPr>
            <p:ph type="title"/>
          </p:nvPr>
        </p:nvSpPr>
        <p:spPr/>
        <p:txBody>
          <a:bodyPr/>
          <a:lstStyle/>
          <a:p>
            <a:r>
              <a:rPr lang="en-US" dirty="0"/>
              <a:t>Correa Cascade</a:t>
            </a:r>
          </a:p>
        </p:txBody>
      </p:sp>
      <p:grpSp>
        <p:nvGrpSpPr>
          <p:cNvPr id="3" name="Group 4">
            <a:extLst>
              <a:ext uri="{FF2B5EF4-FFF2-40B4-BE49-F238E27FC236}">
                <a16:creationId xmlns:a16="http://schemas.microsoft.com/office/drawing/2014/main" id="{72FB5AC4-CD6C-BC32-7415-91AEFD0C0C7E}"/>
              </a:ext>
            </a:extLst>
          </p:cNvPr>
          <p:cNvGrpSpPr>
            <a:grpSpLocks noChangeAspect="1"/>
          </p:cNvGrpSpPr>
          <p:nvPr/>
        </p:nvGrpSpPr>
        <p:grpSpPr bwMode="auto">
          <a:xfrm>
            <a:off x="1128713" y="2208213"/>
            <a:ext cx="6886575" cy="3311525"/>
            <a:chOff x="711" y="1391"/>
            <a:chExt cx="4338" cy="2086"/>
          </a:xfrm>
        </p:grpSpPr>
        <p:sp>
          <p:nvSpPr>
            <p:cNvPr id="6" name="AutoShape 3">
              <a:extLst>
                <a:ext uri="{FF2B5EF4-FFF2-40B4-BE49-F238E27FC236}">
                  <a16:creationId xmlns:a16="http://schemas.microsoft.com/office/drawing/2014/main" id="{99E1EE9E-F95E-CC73-574D-146FD81FFAF2}"/>
                </a:ext>
              </a:extLst>
            </p:cNvPr>
            <p:cNvSpPr>
              <a:spLocks noChangeAspect="1" noChangeArrowheads="1" noTextEdit="1"/>
            </p:cNvSpPr>
            <p:nvPr/>
          </p:nvSpPr>
          <p:spPr bwMode="auto">
            <a:xfrm>
              <a:off x="711" y="1391"/>
              <a:ext cx="4338" cy="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a:extLst>
                <a:ext uri="{FF2B5EF4-FFF2-40B4-BE49-F238E27FC236}">
                  <a16:creationId xmlns:a16="http://schemas.microsoft.com/office/drawing/2014/main" id="{D4653F28-4981-A2FB-52AF-76FCF3DFB70B}"/>
                </a:ext>
              </a:extLst>
            </p:cNvPr>
            <p:cNvGrpSpPr>
              <a:grpSpLocks/>
            </p:cNvGrpSpPr>
            <p:nvPr/>
          </p:nvGrpSpPr>
          <p:grpSpPr bwMode="auto">
            <a:xfrm>
              <a:off x="715" y="1371"/>
              <a:ext cx="4320" cy="2092"/>
              <a:chOff x="715" y="1371"/>
              <a:chExt cx="4320" cy="2092"/>
            </a:xfrm>
          </p:grpSpPr>
          <p:sp>
            <p:nvSpPr>
              <p:cNvPr id="29" name="Rectangle 5">
                <a:extLst>
                  <a:ext uri="{FF2B5EF4-FFF2-40B4-BE49-F238E27FC236}">
                    <a16:creationId xmlns:a16="http://schemas.microsoft.com/office/drawing/2014/main" id="{21A671E2-0862-D1F5-FD53-1620DBB8A345}"/>
                  </a:ext>
                </a:extLst>
              </p:cNvPr>
              <p:cNvSpPr>
                <a:spLocks noChangeArrowheads="1"/>
              </p:cNvSpPr>
              <p:nvPr/>
            </p:nvSpPr>
            <p:spPr bwMode="auto">
              <a:xfrm>
                <a:off x="715" y="1697"/>
                <a:ext cx="573" cy="404"/>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6">
                <a:extLst>
                  <a:ext uri="{FF2B5EF4-FFF2-40B4-BE49-F238E27FC236}">
                    <a16:creationId xmlns:a16="http://schemas.microsoft.com/office/drawing/2014/main" id="{F67A53D6-8267-6660-0335-7178A88B865F}"/>
                  </a:ext>
                </a:extLst>
              </p:cNvPr>
              <p:cNvSpPr>
                <a:spLocks/>
              </p:cNvSpPr>
              <p:nvPr/>
            </p:nvSpPr>
            <p:spPr bwMode="auto">
              <a:xfrm>
                <a:off x="842" y="1731"/>
                <a:ext cx="67" cy="85"/>
              </a:xfrm>
              <a:custGeom>
                <a:avLst/>
                <a:gdLst>
                  <a:gd name="T0" fmla="*/ 0 w 94"/>
                  <a:gd name="T1" fmla="*/ 120 h 120"/>
                  <a:gd name="T2" fmla="*/ 0 w 94"/>
                  <a:gd name="T3" fmla="*/ 0 h 120"/>
                  <a:gd name="T4" fmla="*/ 17 w 94"/>
                  <a:gd name="T5" fmla="*/ 0 h 120"/>
                  <a:gd name="T6" fmla="*/ 79 w 94"/>
                  <a:gd name="T7" fmla="*/ 94 h 120"/>
                  <a:gd name="T8" fmla="*/ 79 w 94"/>
                  <a:gd name="T9" fmla="*/ 0 h 120"/>
                  <a:gd name="T10" fmla="*/ 94 w 94"/>
                  <a:gd name="T11" fmla="*/ 0 h 120"/>
                  <a:gd name="T12" fmla="*/ 94 w 94"/>
                  <a:gd name="T13" fmla="*/ 120 h 120"/>
                  <a:gd name="T14" fmla="*/ 78 w 94"/>
                  <a:gd name="T15" fmla="*/ 120 h 120"/>
                  <a:gd name="T16" fmla="*/ 15 w 94"/>
                  <a:gd name="T17" fmla="*/ 26 h 120"/>
                  <a:gd name="T18" fmla="*/ 15 w 94"/>
                  <a:gd name="T19" fmla="*/ 120 h 120"/>
                  <a:gd name="T20" fmla="*/ 0 w 94"/>
                  <a:gd name="T2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20">
                    <a:moveTo>
                      <a:pt x="0" y="120"/>
                    </a:moveTo>
                    <a:lnTo>
                      <a:pt x="0" y="0"/>
                    </a:lnTo>
                    <a:lnTo>
                      <a:pt x="17" y="0"/>
                    </a:lnTo>
                    <a:lnTo>
                      <a:pt x="79" y="94"/>
                    </a:lnTo>
                    <a:lnTo>
                      <a:pt x="79" y="0"/>
                    </a:lnTo>
                    <a:lnTo>
                      <a:pt x="94" y="0"/>
                    </a:lnTo>
                    <a:lnTo>
                      <a:pt x="94" y="120"/>
                    </a:lnTo>
                    <a:lnTo>
                      <a:pt x="78" y="120"/>
                    </a:lnTo>
                    <a:lnTo>
                      <a:pt x="15" y="26"/>
                    </a:lnTo>
                    <a:lnTo>
                      <a:pt x="15" y="12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CD5D422B-FDEB-32DC-54E9-25522B7A1CB0}"/>
                  </a:ext>
                </a:extLst>
              </p:cNvPr>
              <p:cNvSpPr>
                <a:spLocks noEditPoints="1"/>
              </p:cNvSpPr>
              <p:nvPr/>
            </p:nvSpPr>
            <p:spPr bwMode="auto">
              <a:xfrm>
                <a:off x="923" y="1753"/>
                <a:ext cx="58" cy="65"/>
              </a:xfrm>
              <a:custGeom>
                <a:avLst/>
                <a:gdLst>
                  <a:gd name="T0" fmla="*/ 0 w 81"/>
                  <a:gd name="T1" fmla="*/ 45 h 91"/>
                  <a:gd name="T2" fmla="*/ 13 w 81"/>
                  <a:gd name="T3" fmla="*/ 10 h 91"/>
                  <a:gd name="T4" fmla="*/ 40 w 81"/>
                  <a:gd name="T5" fmla="*/ 0 h 91"/>
                  <a:gd name="T6" fmla="*/ 69 w 81"/>
                  <a:gd name="T7" fmla="*/ 12 h 91"/>
                  <a:gd name="T8" fmla="*/ 81 w 81"/>
                  <a:gd name="T9" fmla="*/ 44 h 91"/>
                  <a:gd name="T10" fmla="*/ 76 w 81"/>
                  <a:gd name="T11" fmla="*/ 70 h 91"/>
                  <a:gd name="T12" fmla="*/ 61 w 81"/>
                  <a:gd name="T13" fmla="*/ 85 h 91"/>
                  <a:gd name="T14" fmla="*/ 40 w 81"/>
                  <a:gd name="T15" fmla="*/ 91 h 91"/>
                  <a:gd name="T16" fmla="*/ 11 w 81"/>
                  <a:gd name="T17" fmla="*/ 79 h 91"/>
                  <a:gd name="T18" fmla="*/ 0 w 81"/>
                  <a:gd name="T19" fmla="*/ 45 h 91"/>
                  <a:gd name="T20" fmla="*/ 15 w 81"/>
                  <a:gd name="T21" fmla="*/ 45 h 91"/>
                  <a:gd name="T22" fmla="*/ 22 w 81"/>
                  <a:gd name="T23" fmla="*/ 70 h 91"/>
                  <a:gd name="T24" fmla="*/ 40 w 81"/>
                  <a:gd name="T25" fmla="*/ 78 h 91"/>
                  <a:gd name="T26" fmla="*/ 58 w 81"/>
                  <a:gd name="T27" fmla="*/ 70 h 91"/>
                  <a:gd name="T28" fmla="*/ 66 w 81"/>
                  <a:gd name="T29" fmla="*/ 45 h 91"/>
                  <a:gd name="T30" fmla="*/ 58 w 81"/>
                  <a:gd name="T31" fmla="*/ 21 h 91"/>
                  <a:gd name="T32" fmla="*/ 40 w 81"/>
                  <a:gd name="T33" fmla="*/ 12 h 91"/>
                  <a:gd name="T34" fmla="*/ 22 w 81"/>
                  <a:gd name="T35" fmla="*/ 21 h 91"/>
                  <a:gd name="T36" fmla="*/ 15 w 81"/>
                  <a:gd name="T3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1">
                    <a:moveTo>
                      <a:pt x="0" y="45"/>
                    </a:moveTo>
                    <a:cubicBezTo>
                      <a:pt x="0" y="29"/>
                      <a:pt x="4" y="17"/>
                      <a:pt x="13" y="10"/>
                    </a:cubicBezTo>
                    <a:cubicBezTo>
                      <a:pt x="20" y="3"/>
                      <a:pt x="29" y="0"/>
                      <a:pt x="40" y="0"/>
                    </a:cubicBezTo>
                    <a:cubicBezTo>
                      <a:pt x="52" y="0"/>
                      <a:pt x="62" y="4"/>
                      <a:pt x="69" y="12"/>
                    </a:cubicBezTo>
                    <a:cubicBezTo>
                      <a:pt x="77" y="20"/>
                      <a:pt x="81" y="30"/>
                      <a:pt x="81" y="44"/>
                    </a:cubicBezTo>
                    <a:cubicBezTo>
                      <a:pt x="81" y="55"/>
                      <a:pt x="79" y="64"/>
                      <a:pt x="76" y="70"/>
                    </a:cubicBezTo>
                    <a:cubicBezTo>
                      <a:pt x="72" y="77"/>
                      <a:pt x="67" y="82"/>
                      <a:pt x="61" y="85"/>
                    </a:cubicBezTo>
                    <a:cubicBezTo>
                      <a:pt x="55" y="89"/>
                      <a:pt x="48" y="91"/>
                      <a:pt x="40" y="91"/>
                    </a:cubicBezTo>
                    <a:cubicBezTo>
                      <a:pt x="28" y="91"/>
                      <a:pt x="18" y="87"/>
                      <a:pt x="11" y="79"/>
                    </a:cubicBezTo>
                    <a:cubicBezTo>
                      <a:pt x="3" y="71"/>
                      <a:pt x="0" y="60"/>
                      <a:pt x="0" y="45"/>
                    </a:cubicBezTo>
                    <a:close/>
                    <a:moveTo>
                      <a:pt x="15" y="45"/>
                    </a:moveTo>
                    <a:cubicBezTo>
                      <a:pt x="15" y="56"/>
                      <a:pt x="17" y="65"/>
                      <a:pt x="22" y="70"/>
                    </a:cubicBezTo>
                    <a:cubicBezTo>
                      <a:pt x="27" y="76"/>
                      <a:pt x="33" y="78"/>
                      <a:pt x="40" y="78"/>
                    </a:cubicBezTo>
                    <a:cubicBezTo>
                      <a:pt x="47" y="78"/>
                      <a:pt x="53" y="76"/>
                      <a:pt x="58" y="70"/>
                    </a:cubicBezTo>
                    <a:cubicBezTo>
                      <a:pt x="63" y="65"/>
                      <a:pt x="66" y="56"/>
                      <a:pt x="66" y="45"/>
                    </a:cubicBezTo>
                    <a:cubicBezTo>
                      <a:pt x="66" y="34"/>
                      <a:pt x="63" y="26"/>
                      <a:pt x="58" y="21"/>
                    </a:cubicBezTo>
                    <a:cubicBezTo>
                      <a:pt x="53" y="15"/>
                      <a:pt x="47" y="12"/>
                      <a:pt x="40" y="12"/>
                    </a:cubicBezTo>
                    <a:cubicBezTo>
                      <a:pt x="33" y="12"/>
                      <a:pt x="27" y="15"/>
                      <a:pt x="22" y="21"/>
                    </a:cubicBezTo>
                    <a:cubicBezTo>
                      <a:pt x="17"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3222C9BF-855E-CE21-2A29-6E07A4725B07}"/>
                  </a:ext>
                </a:extLst>
              </p:cNvPr>
              <p:cNvSpPr>
                <a:spLocks/>
              </p:cNvSpPr>
              <p:nvPr/>
            </p:nvSpPr>
            <p:spPr bwMode="auto">
              <a:xfrm>
                <a:off x="993" y="1753"/>
                <a:ext cx="33" cy="63"/>
              </a:xfrm>
              <a:custGeom>
                <a:avLst/>
                <a:gdLst>
                  <a:gd name="T0" fmla="*/ 0 w 47"/>
                  <a:gd name="T1" fmla="*/ 89 h 89"/>
                  <a:gd name="T2" fmla="*/ 0 w 47"/>
                  <a:gd name="T3" fmla="*/ 2 h 89"/>
                  <a:gd name="T4" fmla="*/ 13 w 47"/>
                  <a:gd name="T5" fmla="*/ 2 h 89"/>
                  <a:gd name="T6" fmla="*/ 13 w 47"/>
                  <a:gd name="T7" fmla="*/ 15 h 89"/>
                  <a:gd name="T8" fmla="*/ 22 w 47"/>
                  <a:gd name="T9" fmla="*/ 3 h 89"/>
                  <a:gd name="T10" fmla="*/ 32 w 47"/>
                  <a:gd name="T11" fmla="*/ 0 h 89"/>
                  <a:gd name="T12" fmla="*/ 47 w 47"/>
                  <a:gd name="T13" fmla="*/ 5 h 89"/>
                  <a:gd name="T14" fmla="*/ 42 w 47"/>
                  <a:gd name="T15" fmla="*/ 18 h 89"/>
                  <a:gd name="T16" fmla="*/ 31 w 47"/>
                  <a:gd name="T17" fmla="*/ 15 h 89"/>
                  <a:gd name="T18" fmla="*/ 22 w 47"/>
                  <a:gd name="T19" fmla="*/ 18 h 89"/>
                  <a:gd name="T20" fmla="*/ 17 w 47"/>
                  <a:gd name="T21" fmla="*/ 26 h 89"/>
                  <a:gd name="T22" fmla="*/ 14 w 47"/>
                  <a:gd name="T23" fmla="*/ 43 h 89"/>
                  <a:gd name="T24" fmla="*/ 14 w 47"/>
                  <a:gd name="T25" fmla="*/ 89 h 89"/>
                  <a:gd name="T26" fmla="*/ 0 w 47"/>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9">
                    <a:moveTo>
                      <a:pt x="0" y="89"/>
                    </a:moveTo>
                    <a:lnTo>
                      <a:pt x="0" y="2"/>
                    </a:lnTo>
                    <a:lnTo>
                      <a:pt x="13" y="2"/>
                    </a:lnTo>
                    <a:lnTo>
                      <a:pt x="13" y="15"/>
                    </a:lnTo>
                    <a:cubicBezTo>
                      <a:pt x="16" y="9"/>
                      <a:pt x="19" y="5"/>
                      <a:pt x="22" y="3"/>
                    </a:cubicBezTo>
                    <a:cubicBezTo>
                      <a:pt x="25" y="1"/>
                      <a:pt x="28" y="0"/>
                      <a:pt x="32" y="0"/>
                    </a:cubicBezTo>
                    <a:cubicBezTo>
                      <a:pt x="36" y="0"/>
                      <a:pt x="42" y="2"/>
                      <a:pt x="47" y="5"/>
                    </a:cubicBezTo>
                    <a:lnTo>
                      <a:pt x="42" y="18"/>
                    </a:lnTo>
                    <a:cubicBezTo>
                      <a:pt x="38" y="16"/>
                      <a:pt x="34" y="15"/>
                      <a:pt x="31" y="15"/>
                    </a:cubicBezTo>
                    <a:cubicBezTo>
                      <a:pt x="28" y="15"/>
                      <a:pt x="25" y="16"/>
                      <a:pt x="22" y="18"/>
                    </a:cubicBezTo>
                    <a:cubicBezTo>
                      <a:pt x="20" y="20"/>
                      <a:pt x="18" y="23"/>
                      <a:pt x="17" y="26"/>
                    </a:cubicBezTo>
                    <a:cubicBezTo>
                      <a:pt x="15" y="31"/>
                      <a:pt x="14" y="37"/>
                      <a:pt x="14" y="43"/>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936D4DF2-ECAD-54FD-5193-BAA7613E7CA5}"/>
                  </a:ext>
                </a:extLst>
              </p:cNvPr>
              <p:cNvSpPr>
                <a:spLocks/>
              </p:cNvSpPr>
              <p:nvPr/>
            </p:nvSpPr>
            <p:spPr bwMode="auto">
              <a:xfrm>
                <a:off x="1032" y="1753"/>
                <a:ext cx="84" cy="63"/>
              </a:xfrm>
              <a:custGeom>
                <a:avLst/>
                <a:gdLst>
                  <a:gd name="T0" fmla="*/ 0 w 118"/>
                  <a:gd name="T1" fmla="*/ 89 h 89"/>
                  <a:gd name="T2" fmla="*/ 0 w 118"/>
                  <a:gd name="T3" fmla="*/ 2 h 89"/>
                  <a:gd name="T4" fmla="*/ 14 w 118"/>
                  <a:gd name="T5" fmla="*/ 2 h 89"/>
                  <a:gd name="T6" fmla="*/ 14 w 118"/>
                  <a:gd name="T7" fmla="*/ 14 h 89"/>
                  <a:gd name="T8" fmla="*/ 24 w 118"/>
                  <a:gd name="T9" fmla="*/ 4 h 89"/>
                  <a:gd name="T10" fmla="*/ 40 w 118"/>
                  <a:gd name="T11" fmla="*/ 0 h 89"/>
                  <a:gd name="T12" fmla="*/ 55 w 118"/>
                  <a:gd name="T13" fmla="*/ 4 h 89"/>
                  <a:gd name="T14" fmla="*/ 64 w 118"/>
                  <a:gd name="T15" fmla="*/ 15 h 89"/>
                  <a:gd name="T16" fmla="*/ 91 w 118"/>
                  <a:gd name="T17" fmla="*/ 0 h 89"/>
                  <a:gd name="T18" fmla="*/ 111 w 118"/>
                  <a:gd name="T19" fmla="*/ 7 h 89"/>
                  <a:gd name="T20" fmla="*/ 118 w 118"/>
                  <a:gd name="T21" fmla="*/ 29 h 89"/>
                  <a:gd name="T22" fmla="*/ 118 w 118"/>
                  <a:gd name="T23" fmla="*/ 89 h 89"/>
                  <a:gd name="T24" fmla="*/ 103 w 118"/>
                  <a:gd name="T25" fmla="*/ 89 h 89"/>
                  <a:gd name="T26" fmla="*/ 103 w 118"/>
                  <a:gd name="T27" fmla="*/ 34 h 89"/>
                  <a:gd name="T28" fmla="*/ 102 w 118"/>
                  <a:gd name="T29" fmla="*/ 22 h 89"/>
                  <a:gd name="T30" fmla="*/ 96 w 118"/>
                  <a:gd name="T31" fmla="*/ 15 h 89"/>
                  <a:gd name="T32" fmla="*/ 88 w 118"/>
                  <a:gd name="T33" fmla="*/ 13 h 89"/>
                  <a:gd name="T34" fmla="*/ 73 w 118"/>
                  <a:gd name="T35" fmla="*/ 19 h 89"/>
                  <a:gd name="T36" fmla="*/ 66 w 118"/>
                  <a:gd name="T37" fmla="*/ 38 h 89"/>
                  <a:gd name="T38" fmla="*/ 66 w 118"/>
                  <a:gd name="T39" fmla="*/ 89 h 89"/>
                  <a:gd name="T40" fmla="*/ 52 w 118"/>
                  <a:gd name="T41" fmla="*/ 89 h 89"/>
                  <a:gd name="T42" fmla="*/ 52 w 118"/>
                  <a:gd name="T43" fmla="*/ 32 h 89"/>
                  <a:gd name="T44" fmla="*/ 48 w 118"/>
                  <a:gd name="T45" fmla="*/ 18 h 89"/>
                  <a:gd name="T46" fmla="*/ 37 w 118"/>
                  <a:gd name="T47" fmla="*/ 13 h 89"/>
                  <a:gd name="T48" fmla="*/ 25 w 118"/>
                  <a:gd name="T49" fmla="*/ 16 h 89"/>
                  <a:gd name="T50" fmla="*/ 17 w 118"/>
                  <a:gd name="T51" fmla="*/ 26 h 89"/>
                  <a:gd name="T52" fmla="*/ 15 w 118"/>
                  <a:gd name="T53" fmla="*/ 44 h 89"/>
                  <a:gd name="T54" fmla="*/ 15 w 118"/>
                  <a:gd name="T55" fmla="*/ 89 h 89"/>
                  <a:gd name="T56" fmla="*/ 0 w 118"/>
                  <a:gd name="T5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89">
                    <a:moveTo>
                      <a:pt x="0" y="89"/>
                    </a:moveTo>
                    <a:lnTo>
                      <a:pt x="0" y="2"/>
                    </a:lnTo>
                    <a:lnTo>
                      <a:pt x="14" y="2"/>
                    </a:lnTo>
                    <a:lnTo>
                      <a:pt x="14" y="14"/>
                    </a:lnTo>
                    <a:cubicBezTo>
                      <a:pt x="16" y="10"/>
                      <a:pt x="20" y="7"/>
                      <a:pt x="24" y="4"/>
                    </a:cubicBezTo>
                    <a:cubicBezTo>
                      <a:pt x="29" y="1"/>
                      <a:pt x="34" y="0"/>
                      <a:pt x="40" y="0"/>
                    </a:cubicBezTo>
                    <a:cubicBezTo>
                      <a:pt x="46" y="0"/>
                      <a:pt x="51" y="2"/>
                      <a:pt x="55" y="4"/>
                    </a:cubicBezTo>
                    <a:cubicBezTo>
                      <a:pt x="60" y="7"/>
                      <a:pt x="63" y="11"/>
                      <a:pt x="64" y="15"/>
                    </a:cubicBezTo>
                    <a:cubicBezTo>
                      <a:pt x="71" y="5"/>
                      <a:pt x="80" y="0"/>
                      <a:pt x="91" y="0"/>
                    </a:cubicBezTo>
                    <a:cubicBezTo>
                      <a:pt x="99" y="0"/>
                      <a:pt x="106" y="3"/>
                      <a:pt x="111" y="7"/>
                    </a:cubicBezTo>
                    <a:cubicBezTo>
                      <a:pt x="115" y="12"/>
                      <a:pt x="118" y="19"/>
                      <a:pt x="118" y="29"/>
                    </a:cubicBezTo>
                    <a:lnTo>
                      <a:pt x="118" y="89"/>
                    </a:lnTo>
                    <a:lnTo>
                      <a:pt x="103" y="89"/>
                    </a:lnTo>
                    <a:lnTo>
                      <a:pt x="103" y="34"/>
                    </a:lnTo>
                    <a:cubicBezTo>
                      <a:pt x="103" y="28"/>
                      <a:pt x="103" y="24"/>
                      <a:pt x="102" y="22"/>
                    </a:cubicBezTo>
                    <a:cubicBezTo>
                      <a:pt x="101" y="19"/>
                      <a:pt x="99" y="17"/>
                      <a:pt x="96" y="15"/>
                    </a:cubicBezTo>
                    <a:cubicBezTo>
                      <a:pt x="94" y="14"/>
                      <a:pt x="91" y="13"/>
                      <a:pt x="88" y="13"/>
                    </a:cubicBezTo>
                    <a:cubicBezTo>
                      <a:pt x="82" y="13"/>
                      <a:pt x="77" y="15"/>
                      <a:pt x="73" y="19"/>
                    </a:cubicBezTo>
                    <a:cubicBezTo>
                      <a:pt x="68" y="23"/>
                      <a:pt x="66" y="29"/>
                      <a:pt x="66" y="38"/>
                    </a:cubicBezTo>
                    <a:lnTo>
                      <a:pt x="66" y="89"/>
                    </a:lnTo>
                    <a:lnTo>
                      <a:pt x="52" y="89"/>
                    </a:lnTo>
                    <a:lnTo>
                      <a:pt x="52" y="32"/>
                    </a:lnTo>
                    <a:cubicBezTo>
                      <a:pt x="52" y="26"/>
                      <a:pt x="51" y="21"/>
                      <a:pt x="48" y="18"/>
                    </a:cubicBezTo>
                    <a:cubicBezTo>
                      <a:pt x="46" y="15"/>
                      <a:pt x="42" y="13"/>
                      <a:pt x="37" y="13"/>
                    </a:cubicBezTo>
                    <a:cubicBezTo>
                      <a:pt x="32" y="13"/>
                      <a:pt x="29" y="14"/>
                      <a:pt x="25" y="16"/>
                    </a:cubicBezTo>
                    <a:cubicBezTo>
                      <a:pt x="22" y="18"/>
                      <a:pt x="19" y="21"/>
                      <a:pt x="17" y="26"/>
                    </a:cubicBezTo>
                    <a:cubicBezTo>
                      <a:pt x="16" y="30"/>
                      <a:pt x="15" y="36"/>
                      <a:pt x="15" y="44"/>
                    </a:cubicBezTo>
                    <a:lnTo>
                      <a:pt x="15"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F051B86F-9745-0869-2C2B-B76FC589EB4B}"/>
                  </a:ext>
                </a:extLst>
              </p:cNvPr>
              <p:cNvSpPr>
                <a:spLocks noEditPoints="1"/>
              </p:cNvSpPr>
              <p:nvPr/>
            </p:nvSpPr>
            <p:spPr bwMode="auto">
              <a:xfrm>
                <a:off x="1128" y="1753"/>
                <a:ext cx="56" cy="65"/>
              </a:xfrm>
              <a:custGeom>
                <a:avLst/>
                <a:gdLst>
                  <a:gd name="T0" fmla="*/ 61 w 79"/>
                  <a:gd name="T1" fmla="*/ 78 h 91"/>
                  <a:gd name="T2" fmla="*/ 45 w 79"/>
                  <a:gd name="T3" fmla="*/ 88 h 91"/>
                  <a:gd name="T4" fmla="*/ 29 w 79"/>
                  <a:gd name="T5" fmla="*/ 91 h 91"/>
                  <a:gd name="T6" fmla="*/ 7 w 79"/>
                  <a:gd name="T7" fmla="*/ 84 h 91"/>
                  <a:gd name="T8" fmla="*/ 0 w 79"/>
                  <a:gd name="T9" fmla="*/ 66 h 91"/>
                  <a:gd name="T10" fmla="*/ 2 w 79"/>
                  <a:gd name="T11" fmla="*/ 54 h 91"/>
                  <a:gd name="T12" fmla="*/ 10 w 79"/>
                  <a:gd name="T13" fmla="*/ 46 h 91"/>
                  <a:gd name="T14" fmla="*/ 21 w 79"/>
                  <a:gd name="T15" fmla="*/ 41 h 91"/>
                  <a:gd name="T16" fmla="*/ 34 w 79"/>
                  <a:gd name="T17" fmla="*/ 39 h 91"/>
                  <a:gd name="T18" fmla="*/ 60 w 79"/>
                  <a:gd name="T19" fmla="*/ 34 h 91"/>
                  <a:gd name="T20" fmla="*/ 60 w 79"/>
                  <a:gd name="T21" fmla="*/ 30 h 91"/>
                  <a:gd name="T22" fmla="*/ 56 w 79"/>
                  <a:gd name="T23" fmla="*/ 17 h 91"/>
                  <a:gd name="T24" fmla="*/ 39 w 79"/>
                  <a:gd name="T25" fmla="*/ 12 h 91"/>
                  <a:gd name="T26" fmla="*/ 24 w 79"/>
                  <a:gd name="T27" fmla="*/ 16 h 91"/>
                  <a:gd name="T28" fmla="*/ 16 w 79"/>
                  <a:gd name="T29" fmla="*/ 29 h 91"/>
                  <a:gd name="T30" fmla="*/ 2 w 79"/>
                  <a:gd name="T31" fmla="*/ 27 h 91"/>
                  <a:gd name="T32" fmla="*/ 8 w 79"/>
                  <a:gd name="T33" fmla="*/ 12 h 91"/>
                  <a:gd name="T34" fmla="*/ 21 w 79"/>
                  <a:gd name="T35" fmla="*/ 3 h 91"/>
                  <a:gd name="T36" fmla="*/ 41 w 79"/>
                  <a:gd name="T37" fmla="*/ 0 h 91"/>
                  <a:gd name="T38" fmla="*/ 59 w 79"/>
                  <a:gd name="T39" fmla="*/ 3 h 91"/>
                  <a:gd name="T40" fmla="*/ 69 w 79"/>
                  <a:gd name="T41" fmla="*/ 9 h 91"/>
                  <a:gd name="T42" fmla="*/ 74 w 79"/>
                  <a:gd name="T43" fmla="*/ 19 h 91"/>
                  <a:gd name="T44" fmla="*/ 74 w 79"/>
                  <a:gd name="T45" fmla="*/ 33 h 91"/>
                  <a:gd name="T46" fmla="*/ 74 w 79"/>
                  <a:gd name="T47" fmla="*/ 52 h 91"/>
                  <a:gd name="T48" fmla="*/ 75 w 79"/>
                  <a:gd name="T49" fmla="*/ 78 h 91"/>
                  <a:gd name="T50" fmla="*/ 79 w 79"/>
                  <a:gd name="T51" fmla="*/ 89 h 91"/>
                  <a:gd name="T52" fmla="*/ 64 w 79"/>
                  <a:gd name="T53" fmla="*/ 89 h 91"/>
                  <a:gd name="T54" fmla="*/ 61 w 79"/>
                  <a:gd name="T55" fmla="*/ 78 h 91"/>
                  <a:gd name="T56" fmla="*/ 60 w 79"/>
                  <a:gd name="T57" fmla="*/ 45 h 91"/>
                  <a:gd name="T58" fmla="*/ 36 w 79"/>
                  <a:gd name="T59" fmla="*/ 51 h 91"/>
                  <a:gd name="T60" fmla="*/ 23 w 79"/>
                  <a:gd name="T61" fmla="*/ 54 h 91"/>
                  <a:gd name="T62" fmla="*/ 17 w 79"/>
                  <a:gd name="T63" fmla="*/ 58 h 91"/>
                  <a:gd name="T64" fmla="*/ 15 w 79"/>
                  <a:gd name="T65" fmla="*/ 65 h 91"/>
                  <a:gd name="T66" fmla="*/ 20 w 79"/>
                  <a:gd name="T67" fmla="*/ 75 h 91"/>
                  <a:gd name="T68" fmla="*/ 33 w 79"/>
                  <a:gd name="T69" fmla="*/ 79 h 91"/>
                  <a:gd name="T70" fmla="*/ 48 w 79"/>
                  <a:gd name="T71" fmla="*/ 75 h 91"/>
                  <a:gd name="T72" fmla="*/ 57 w 79"/>
                  <a:gd name="T73" fmla="*/ 65 h 91"/>
                  <a:gd name="T74" fmla="*/ 60 w 79"/>
                  <a:gd name="T75" fmla="*/ 51 h 91"/>
                  <a:gd name="T76" fmla="*/ 60 w 79"/>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1">
                    <a:moveTo>
                      <a:pt x="61" y="78"/>
                    </a:moveTo>
                    <a:cubicBezTo>
                      <a:pt x="55" y="83"/>
                      <a:pt x="50" y="86"/>
                      <a:pt x="45" y="88"/>
                    </a:cubicBezTo>
                    <a:cubicBezTo>
                      <a:pt x="40" y="90"/>
                      <a:pt x="35" y="91"/>
                      <a:pt x="29" y="91"/>
                    </a:cubicBezTo>
                    <a:cubicBezTo>
                      <a:pt x="20" y="91"/>
                      <a:pt x="12" y="88"/>
                      <a:pt x="7" y="84"/>
                    </a:cubicBezTo>
                    <a:cubicBezTo>
                      <a:pt x="2" y="79"/>
                      <a:pt x="0" y="73"/>
                      <a:pt x="0" y="66"/>
                    </a:cubicBezTo>
                    <a:cubicBezTo>
                      <a:pt x="0" y="62"/>
                      <a:pt x="0" y="58"/>
                      <a:pt x="2" y="54"/>
                    </a:cubicBezTo>
                    <a:cubicBezTo>
                      <a:pt x="4" y="51"/>
                      <a:pt x="7" y="48"/>
                      <a:pt x="10" y="46"/>
                    </a:cubicBezTo>
                    <a:cubicBezTo>
                      <a:pt x="13" y="44"/>
                      <a:pt x="17" y="42"/>
                      <a:pt x="21" y="41"/>
                    </a:cubicBezTo>
                    <a:cubicBezTo>
                      <a:pt x="23" y="40"/>
                      <a:pt x="28" y="39"/>
                      <a:pt x="34" y="39"/>
                    </a:cubicBezTo>
                    <a:cubicBezTo>
                      <a:pt x="45" y="37"/>
                      <a:pt x="54" y="36"/>
                      <a:pt x="60" y="34"/>
                    </a:cubicBezTo>
                    <a:cubicBezTo>
                      <a:pt x="60" y="32"/>
                      <a:pt x="60" y="30"/>
                      <a:pt x="60" y="30"/>
                    </a:cubicBezTo>
                    <a:cubicBezTo>
                      <a:pt x="60" y="24"/>
                      <a:pt x="58" y="20"/>
                      <a:pt x="56" y="17"/>
                    </a:cubicBezTo>
                    <a:cubicBezTo>
                      <a:pt x="52" y="14"/>
                      <a:pt x="46" y="12"/>
                      <a:pt x="39" y="12"/>
                    </a:cubicBezTo>
                    <a:cubicBezTo>
                      <a:pt x="32" y="12"/>
                      <a:pt x="27" y="14"/>
                      <a:pt x="24" y="16"/>
                    </a:cubicBezTo>
                    <a:cubicBezTo>
                      <a:pt x="20" y="18"/>
                      <a:pt x="18" y="23"/>
                      <a:pt x="16" y="29"/>
                    </a:cubicBezTo>
                    <a:lnTo>
                      <a:pt x="2" y="27"/>
                    </a:lnTo>
                    <a:cubicBezTo>
                      <a:pt x="3" y="21"/>
                      <a:pt x="5" y="16"/>
                      <a:pt x="8" y="12"/>
                    </a:cubicBezTo>
                    <a:cubicBezTo>
                      <a:pt x="11" y="8"/>
                      <a:pt x="16" y="5"/>
                      <a:pt x="21" y="3"/>
                    </a:cubicBezTo>
                    <a:cubicBezTo>
                      <a:pt x="27" y="1"/>
                      <a:pt x="34" y="0"/>
                      <a:pt x="41" y="0"/>
                    </a:cubicBezTo>
                    <a:cubicBezTo>
                      <a:pt x="48" y="0"/>
                      <a:pt x="54" y="1"/>
                      <a:pt x="59" y="3"/>
                    </a:cubicBezTo>
                    <a:cubicBezTo>
                      <a:pt x="64" y="5"/>
                      <a:pt x="67" y="7"/>
                      <a:pt x="69" y="9"/>
                    </a:cubicBezTo>
                    <a:cubicBezTo>
                      <a:pt x="71" y="12"/>
                      <a:pt x="73" y="15"/>
                      <a:pt x="74" y="19"/>
                    </a:cubicBezTo>
                    <a:cubicBezTo>
                      <a:pt x="74" y="22"/>
                      <a:pt x="74" y="26"/>
                      <a:pt x="74" y="33"/>
                    </a:cubicBezTo>
                    <a:lnTo>
                      <a:pt x="74" y="52"/>
                    </a:lnTo>
                    <a:cubicBezTo>
                      <a:pt x="74" y="66"/>
                      <a:pt x="75" y="75"/>
                      <a:pt x="75" y="78"/>
                    </a:cubicBezTo>
                    <a:cubicBezTo>
                      <a:pt x="76" y="82"/>
                      <a:pt x="77" y="85"/>
                      <a:pt x="79" y="89"/>
                    </a:cubicBezTo>
                    <a:lnTo>
                      <a:pt x="64" y="89"/>
                    </a:lnTo>
                    <a:cubicBezTo>
                      <a:pt x="62" y="86"/>
                      <a:pt x="61" y="82"/>
                      <a:pt x="61" y="78"/>
                    </a:cubicBezTo>
                    <a:close/>
                    <a:moveTo>
                      <a:pt x="60" y="45"/>
                    </a:moveTo>
                    <a:cubicBezTo>
                      <a:pt x="54" y="47"/>
                      <a:pt x="46" y="49"/>
                      <a:pt x="36" y="51"/>
                    </a:cubicBezTo>
                    <a:cubicBezTo>
                      <a:pt x="30" y="52"/>
                      <a:pt x="25" y="53"/>
                      <a:pt x="23" y="54"/>
                    </a:cubicBezTo>
                    <a:cubicBezTo>
                      <a:pt x="20" y="55"/>
                      <a:pt x="19" y="56"/>
                      <a:pt x="17" y="58"/>
                    </a:cubicBezTo>
                    <a:cubicBezTo>
                      <a:pt x="16" y="61"/>
                      <a:pt x="15" y="63"/>
                      <a:pt x="15" y="65"/>
                    </a:cubicBezTo>
                    <a:cubicBezTo>
                      <a:pt x="15" y="69"/>
                      <a:pt x="17" y="73"/>
                      <a:pt x="20" y="75"/>
                    </a:cubicBezTo>
                    <a:cubicBezTo>
                      <a:pt x="23" y="78"/>
                      <a:pt x="27" y="79"/>
                      <a:pt x="33" y="79"/>
                    </a:cubicBezTo>
                    <a:cubicBezTo>
                      <a:pt x="38" y="79"/>
                      <a:pt x="43" y="78"/>
                      <a:pt x="48" y="75"/>
                    </a:cubicBezTo>
                    <a:cubicBezTo>
                      <a:pt x="52" y="73"/>
                      <a:pt x="55" y="69"/>
                      <a:pt x="57"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1">
                <a:extLst>
                  <a:ext uri="{FF2B5EF4-FFF2-40B4-BE49-F238E27FC236}">
                    <a16:creationId xmlns:a16="http://schemas.microsoft.com/office/drawing/2014/main" id="{5A4FC9A7-85F6-E092-E358-8F6AD6E52F0A}"/>
                  </a:ext>
                </a:extLst>
              </p:cNvPr>
              <p:cNvSpPr>
                <a:spLocks noChangeArrowheads="1"/>
              </p:cNvSpPr>
              <p:nvPr/>
            </p:nvSpPr>
            <p:spPr bwMode="auto">
              <a:xfrm>
                <a:off x="1197" y="1731"/>
                <a:ext cx="11"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ACC6B833-F0F2-3607-803E-0438E0B9F6DE}"/>
                  </a:ext>
                </a:extLst>
              </p:cNvPr>
              <p:cNvSpPr>
                <a:spLocks noEditPoints="1"/>
              </p:cNvSpPr>
              <p:nvPr/>
            </p:nvSpPr>
            <p:spPr bwMode="auto">
              <a:xfrm>
                <a:off x="853" y="1872"/>
                <a:ext cx="54" cy="87"/>
              </a:xfrm>
              <a:custGeom>
                <a:avLst/>
                <a:gdLst>
                  <a:gd name="T0" fmla="*/ 3 w 76"/>
                  <a:gd name="T1" fmla="*/ 95 h 123"/>
                  <a:gd name="T2" fmla="*/ 17 w 76"/>
                  <a:gd name="T3" fmla="*/ 98 h 123"/>
                  <a:gd name="T4" fmla="*/ 22 w 76"/>
                  <a:gd name="T5" fmla="*/ 107 h 123"/>
                  <a:gd name="T6" fmla="*/ 37 w 76"/>
                  <a:gd name="T7" fmla="*/ 111 h 123"/>
                  <a:gd name="T8" fmla="*/ 53 w 76"/>
                  <a:gd name="T9" fmla="*/ 107 h 123"/>
                  <a:gd name="T10" fmla="*/ 60 w 76"/>
                  <a:gd name="T11" fmla="*/ 96 h 123"/>
                  <a:gd name="T12" fmla="*/ 62 w 76"/>
                  <a:gd name="T13" fmla="*/ 77 h 123"/>
                  <a:gd name="T14" fmla="*/ 38 w 76"/>
                  <a:gd name="T15" fmla="*/ 88 h 123"/>
                  <a:gd name="T16" fmla="*/ 10 w 76"/>
                  <a:gd name="T17" fmla="*/ 75 h 123"/>
                  <a:gd name="T18" fmla="*/ 0 w 76"/>
                  <a:gd name="T19" fmla="*/ 45 h 123"/>
                  <a:gd name="T20" fmla="*/ 5 w 76"/>
                  <a:gd name="T21" fmla="*/ 22 h 123"/>
                  <a:gd name="T22" fmla="*/ 18 w 76"/>
                  <a:gd name="T23" fmla="*/ 6 h 123"/>
                  <a:gd name="T24" fmla="*/ 38 w 76"/>
                  <a:gd name="T25" fmla="*/ 0 h 123"/>
                  <a:gd name="T26" fmla="*/ 63 w 76"/>
                  <a:gd name="T27" fmla="*/ 12 h 123"/>
                  <a:gd name="T28" fmla="*/ 63 w 76"/>
                  <a:gd name="T29" fmla="*/ 2 h 123"/>
                  <a:gd name="T30" fmla="*/ 76 w 76"/>
                  <a:gd name="T31" fmla="*/ 2 h 123"/>
                  <a:gd name="T32" fmla="*/ 76 w 76"/>
                  <a:gd name="T33" fmla="*/ 77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3 w 76"/>
                  <a:gd name="T53" fmla="*/ 44 h 123"/>
                  <a:gd name="T54" fmla="*/ 56 w 76"/>
                  <a:gd name="T55" fmla="*/ 20 h 123"/>
                  <a:gd name="T56" fmla="*/ 39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8"/>
                    </a:lnTo>
                    <a:cubicBezTo>
                      <a:pt x="18" y="102"/>
                      <a:pt x="20" y="105"/>
                      <a:pt x="22" y="107"/>
                    </a:cubicBezTo>
                    <a:cubicBezTo>
                      <a:pt x="26" y="110"/>
                      <a:pt x="31" y="111"/>
                      <a:pt x="37" y="111"/>
                    </a:cubicBezTo>
                    <a:cubicBezTo>
                      <a:pt x="44" y="111"/>
                      <a:pt x="49" y="110"/>
                      <a:pt x="53" y="107"/>
                    </a:cubicBezTo>
                    <a:cubicBezTo>
                      <a:pt x="57" y="104"/>
                      <a:pt x="59" y="101"/>
                      <a:pt x="60" y="96"/>
                    </a:cubicBezTo>
                    <a:cubicBezTo>
                      <a:pt x="61" y="93"/>
                      <a:pt x="62" y="86"/>
                      <a:pt x="62" y="77"/>
                    </a:cubicBezTo>
                    <a:cubicBezTo>
                      <a:pt x="55" y="84"/>
                      <a:pt x="47" y="88"/>
                      <a:pt x="38" y="88"/>
                    </a:cubicBezTo>
                    <a:cubicBezTo>
                      <a:pt x="26" y="88"/>
                      <a:pt x="17" y="84"/>
                      <a:pt x="10" y="75"/>
                    </a:cubicBezTo>
                    <a:cubicBezTo>
                      <a:pt x="4" y="67"/>
                      <a:pt x="0" y="57"/>
                      <a:pt x="0" y="45"/>
                    </a:cubicBezTo>
                    <a:cubicBezTo>
                      <a:pt x="0" y="36"/>
                      <a:pt x="2" y="29"/>
                      <a:pt x="5" y="22"/>
                    </a:cubicBezTo>
                    <a:cubicBezTo>
                      <a:pt x="8" y="15"/>
                      <a:pt x="12" y="9"/>
                      <a:pt x="18" y="6"/>
                    </a:cubicBezTo>
                    <a:cubicBezTo>
                      <a:pt x="23" y="2"/>
                      <a:pt x="30" y="0"/>
                      <a:pt x="38" y="0"/>
                    </a:cubicBezTo>
                    <a:cubicBezTo>
                      <a:pt x="48" y="0"/>
                      <a:pt x="56" y="4"/>
                      <a:pt x="63" y="12"/>
                    </a:cubicBezTo>
                    <a:lnTo>
                      <a:pt x="63" y="2"/>
                    </a:lnTo>
                    <a:lnTo>
                      <a:pt x="76" y="2"/>
                    </a:lnTo>
                    <a:lnTo>
                      <a:pt x="76" y="77"/>
                    </a:lnTo>
                    <a:cubicBezTo>
                      <a:pt x="76" y="90"/>
                      <a:pt x="75" y="99"/>
                      <a:pt x="72" y="105"/>
                    </a:cubicBezTo>
                    <a:cubicBezTo>
                      <a:pt x="70" y="111"/>
                      <a:pt x="65" y="115"/>
                      <a:pt x="59" y="118"/>
                    </a:cubicBezTo>
                    <a:cubicBezTo>
                      <a:pt x="53" y="122"/>
                      <a:pt x="46" y="123"/>
                      <a:pt x="37" y="123"/>
                    </a:cubicBezTo>
                    <a:cubicBezTo>
                      <a:pt x="27" y="123"/>
                      <a:pt x="19" y="121"/>
                      <a:pt x="12" y="116"/>
                    </a:cubicBezTo>
                    <a:cubicBezTo>
                      <a:pt x="6" y="112"/>
                      <a:pt x="3" y="105"/>
                      <a:pt x="3" y="95"/>
                    </a:cubicBezTo>
                    <a:close/>
                    <a:moveTo>
                      <a:pt x="15" y="43"/>
                    </a:moveTo>
                    <a:cubicBezTo>
                      <a:pt x="15" y="55"/>
                      <a:pt x="18" y="63"/>
                      <a:pt x="22" y="68"/>
                    </a:cubicBezTo>
                    <a:cubicBezTo>
                      <a:pt x="27" y="74"/>
                      <a:pt x="32" y="76"/>
                      <a:pt x="39" y="76"/>
                    </a:cubicBezTo>
                    <a:cubicBezTo>
                      <a:pt x="46" y="76"/>
                      <a:pt x="51" y="74"/>
                      <a:pt x="56" y="68"/>
                    </a:cubicBezTo>
                    <a:cubicBezTo>
                      <a:pt x="60" y="63"/>
                      <a:pt x="63" y="55"/>
                      <a:pt x="63" y="44"/>
                    </a:cubicBezTo>
                    <a:cubicBezTo>
                      <a:pt x="63" y="33"/>
                      <a:pt x="60" y="25"/>
                      <a:pt x="56" y="20"/>
                    </a:cubicBezTo>
                    <a:cubicBezTo>
                      <a:pt x="51" y="15"/>
                      <a:pt x="45" y="12"/>
                      <a:pt x="39" y="12"/>
                    </a:cubicBezTo>
                    <a:cubicBezTo>
                      <a:pt x="32" y="12"/>
                      <a:pt x="27" y="15"/>
                      <a:pt x="22" y="20"/>
                    </a:cubicBezTo>
                    <a:cubicBezTo>
                      <a:pt x="18"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35F00A02-F466-8CEE-09AB-6A245037E606}"/>
                  </a:ext>
                </a:extLst>
              </p:cNvPr>
              <p:cNvSpPr>
                <a:spLocks noEditPoints="1"/>
              </p:cNvSpPr>
              <p:nvPr/>
            </p:nvSpPr>
            <p:spPr bwMode="auto">
              <a:xfrm>
                <a:off x="920" y="1872"/>
                <a:ext cx="57" cy="64"/>
              </a:xfrm>
              <a:custGeom>
                <a:avLst/>
                <a:gdLst>
                  <a:gd name="T0" fmla="*/ 61 w 79"/>
                  <a:gd name="T1" fmla="*/ 78 h 90"/>
                  <a:gd name="T2" fmla="*/ 45 w 79"/>
                  <a:gd name="T3" fmla="*/ 87 h 90"/>
                  <a:gd name="T4" fmla="*/ 29 w 79"/>
                  <a:gd name="T5" fmla="*/ 90 h 90"/>
                  <a:gd name="T6" fmla="*/ 7 w 79"/>
                  <a:gd name="T7" fmla="*/ 83 h 90"/>
                  <a:gd name="T8" fmla="*/ 0 w 79"/>
                  <a:gd name="T9" fmla="*/ 65 h 90"/>
                  <a:gd name="T10" fmla="*/ 3 w 79"/>
                  <a:gd name="T11" fmla="*/ 54 h 90"/>
                  <a:gd name="T12" fmla="*/ 10 w 79"/>
                  <a:gd name="T13" fmla="*/ 45 h 90"/>
                  <a:gd name="T14" fmla="*/ 21 w 79"/>
                  <a:gd name="T15" fmla="*/ 41 h 90"/>
                  <a:gd name="T16" fmla="*/ 34 w 79"/>
                  <a:gd name="T17" fmla="*/ 38 h 90"/>
                  <a:gd name="T18" fmla="*/ 60 w 79"/>
                  <a:gd name="T19" fmla="*/ 33 h 90"/>
                  <a:gd name="T20" fmla="*/ 60 w 79"/>
                  <a:gd name="T21" fmla="*/ 30 h 90"/>
                  <a:gd name="T22" fmla="*/ 56 w 79"/>
                  <a:gd name="T23" fmla="*/ 17 h 90"/>
                  <a:gd name="T24" fmla="*/ 39 w 79"/>
                  <a:gd name="T25" fmla="*/ 12 h 90"/>
                  <a:gd name="T26" fmla="*/ 24 w 79"/>
                  <a:gd name="T27" fmla="*/ 16 h 90"/>
                  <a:gd name="T28" fmla="*/ 17 w 79"/>
                  <a:gd name="T29" fmla="*/ 28 h 90"/>
                  <a:gd name="T30" fmla="*/ 2 w 79"/>
                  <a:gd name="T31" fmla="*/ 26 h 90"/>
                  <a:gd name="T32" fmla="*/ 9 w 79"/>
                  <a:gd name="T33" fmla="*/ 12 h 90"/>
                  <a:gd name="T34" fmla="*/ 22 w 79"/>
                  <a:gd name="T35" fmla="*/ 3 h 90"/>
                  <a:gd name="T36" fmla="*/ 41 w 79"/>
                  <a:gd name="T37" fmla="*/ 0 h 90"/>
                  <a:gd name="T38" fmla="*/ 59 w 79"/>
                  <a:gd name="T39" fmla="*/ 2 h 90"/>
                  <a:gd name="T40" fmla="*/ 69 w 79"/>
                  <a:gd name="T41" fmla="*/ 9 h 90"/>
                  <a:gd name="T42" fmla="*/ 74 w 79"/>
                  <a:gd name="T43" fmla="*/ 19 h 90"/>
                  <a:gd name="T44" fmla="*/ 75 w 79"/>
                  <a:gd name="T45" fmla="*/ 32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5 h 90"/>
                  <a:gd name="T68" fmla="*/ 33 w 79"/>
                  <a:gd name="T69" fmla="*/ 79 h 90"/>
                  <a:gd name="T70" fmla="*/ 48 w 79"/>
                  <a:gd name="T71" fmla="*/ 75 h 90"/>
                  <a:gd name="T72" fmla="*/ 57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0" y="85"/>
                      <a:pt x="45" y="87"/>
                    </a:cubicBezTo>
                    <a:cubicBezTo>
                      <a:pt x="40" y="89"/>
                      <a:pt x="35" y="90"/>
                      <a:pt x="29" y="90"/>
                    </a:cubicBezTo>
                    <a:cubicBezTo>
                      <a:pt x="20" y="90"/>
                      <a:pt x="12" y="88"/>
                      <a:pt x="7" y="83"/>
                    </a:cubicBezTo>
                    <a:cubicBezTo>
                      <a:pt x="2" y="79"/>
                      <a:pt x="0" y="73"/>
                      <a:pt x="0" y="65"/>
                    </a:cubicBezTo>
                    <a:cubicBezTo>
                      <a:pt x="0" y="61"/>
                      <a:pt x="1" y="57"/>
                      <a:pt x="3" y="54"/>
                    </a:cubicBezTo>
                    <a:cubicBezTo>
                      <a:pt x="4" y="50"/>
                      <a:pt x="7" y="48"/>
                      <a:pt x="10" y="45"/>
                    </a:cubicBezTo>
                    <a:cubicBezTo>
                      <a:pt x="13" y="43"/>
                      <a:pt x="17" y="42"/>
                      <a:pt x="21" y="41"/>
                    </a:cubicBezTo>
                    <a:cubicBezTo>
                      <a:pt x="24" y="40"/>
                      <a:pt x="28" y="39"/>
                      <a:pt x="34" y="38"/>
                    </a:cubicBezTo>
                    <a:cubicBezTo>
                      <a:pt x="46" y="37"/>
                      <a:pt x="54" y="35"/>
                      <a:pt x="60" y="33"/>
                    </a:cubicBezTo>
                    <a:cubicBezTo>
                      <a:pt x="60" y="31"/>
                      <a:pt x="60" y="30"/>
                      <a:pt x="60" y="30"/>
                    </a:cubicBezTo>
                    <a:cubicBezTo>
                      <a:pt x="60" y="24"/>
                      <a:pt x="59" y="19"/>
                      <a:pt x="56" y="17"/>
                    </a:cubicBezTo>
                    <a:cubicBezTo>
                      <a:pt x="52" y="14"/>
                      <a:pt x="46" y="12"/>
                      <a:pt x="39" y="12"/>
                    </a:cubicBezTo>
                    <a:cubicBezTo>
                      <a:pt x="32" y="12"/>
                      <a:pt x="27" y="13"/>
                      <a:pt x="24" y="16"/>
                    </a:cubicBezTo>
                    <a:cubicBezTo>
                      <a:pt x="21" y="18"/>
                      <a:pt x="18" y="22"/>
                      <a:pt x="17" y="28"/>
                    </a:cubicBezTo>
                    <a:lnTo>
                      <a:pt x="2" y="26"/>
                    </a:lnTo>
                    <a:cubicBezTo>
                      <a:pt x="4" y="20"/>
                      <a:pt x="6" y="15"/>
                      <a:pt x="9" y="12"/>
                    </a:cubicBezTo>
                    <a:cubicBezTo>
                      <a:pt x="12" y="8"/>
                      <a:pt x="16" y="5"/>
                      <a:pt x="22" y="3"/>
                    </a:cubicBezTo>
                    <a:cubicBezTo>
                      <a:pt x="27" y="1"/>
                      <a:pt x="34" y="0"/>
                      <a:pt x="41" y="0"/>
                    </a:cubicBezTo>
                    <a:cubicBezTo>
                      <a:pt x="49" y="0"/>
                      <a:pt x="55" y="1"/>
                      <a:pt x="59" y="2"/>
                    </a:cubicBezTo>
                    <a:cubicBezTo>
                      <a:pt x="64" y="4"/>
                      <a:pt x="67" y="6"/>
                      <a:pt x="69" y="9"/>
                    </a:cubicBezTo>
                    <a:cubicBezTo>
                      <a:pt x="72" y="12"/>
                      <a:pt x="73" y="15"/>
                      <a:pt x="74" y="19"/>
                    </a:cubicBezTo>
                    <a:cubicBezTo>
                      <a:pt x="74" y="21"/>
                      <a:pt x="75" y="26"/>
                      <a:pt x="75" y="32"/>
                    </a:cubicBezTo>
                    <a:lnTo>
                      <a:pt x="75" y="52"/>
                    </a:lnTo>
                    <a:cubicBezTo>
                      <a:pt x="75" y="66"/>
                      <a:pt x="75" y="74"/>
                      <a:pt x="76" y="78"/>
                    </a:cubicBezTo>
                    <a:cubicBezTo>
                      <a:pt x="76" y="81"/>
                      <a:pt x="77" y="85"/>
                      <a:pt x="79" y="88"/>
                    </a:cubicBezTo>
                    <a:lnTo>
                      <a:pt x="64" y="88"/>
                    </a:lnTo>
                    <a:cubicBezTo>
                      <a:pt x="62" y="85"/>
                      <a:pt x="61" y="82"/>
                      <a:pt x="61" y="78"/>
                    </a:cubicBezTo>
                    <a:close/>
                    <a:moveTo>
                      <a:pt x="60" y="45"/>
                    </a:moveTo>
                    <a:cubicBezTo>
                      <a:pt x="55" y="47"/>
                      <a:pt x="47" y="49"/>
                      <a:pt x="36" y="50"/>
                    </a:cubicBezTo>
                    <a:cubicBezTo>
                      <a:pt x="30" y="51"/>
                      <a:pt x="26" y="52"/>
                      <a:pt x="23" y="53"/>
                    </a:cubicBezTo>
                    <a:cubicBezTo>
                      <a:pt x="21" y="54"/>
                      <a:pt x="19" y="56"/>
                      <a:pt x="17" y="58"/>
                    </a:cubicBezTo>
                    <a:cubicBezTo>
                      <a:pt x="16" y="60"/>
                      <a:pt x="15" y="62"/>
                      <a:pt x="15" y="65"/>
                    </a:cubicBezTo>
                    <a:cubicBezTo>
                      <a:pt x="15" y="69"/>
                      <a:pt x="17" y="72"/>
                      <a:pt x="20" y="75"/>
                    </a:cubicBezTo>
                    <a:cubicBezTo>
                      <a:pt x="23" y="77"/>
                      <a:pt x="27" y="79"/>
                      <a:pt x="33" y="79"/>
                    </a:cubicBezTo>
                    <a:cubicBezTo>
                      <a:pt x="38" y="79"/>
                      <a:pt x="43" y="77"/>
                      <a:pt x="48" y="75"/>
                    </a:cubicBezTo>
                    <a:cubicBezTo>
                      <a:pt x="52" y="73"/>
                      <a:pt x="55" y="69"/>
                      <a:pt x="57"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2DF484D1-A9C4-1BF4-2464-DF7CD8E0631F}"/>
                  </a:ext>
                </a:extLst>
              </p:cNvPr>
              <p:cNvSpPr>
                <a:spLocks/>
              </p:cNvSpPr>
              <p:nvPr/>
            </p:nvSpPr>
            <p:spPr bwMode="auto">
              <a:xfrm>
                <a:off x="986" y="1872"/>
                <a:ext cx="50" cy="64"/>
              </a:xfrm>
              <a:custGeom>
                <a:avLst/>
                <a:gdLst>
                  <a:gd name="T0" fmla="*/ 0 w 71"/>
                  <a:gd name="T1" fmla="*/ 62 h 90"/>
                  <a:gd name="T2" fmla="*/ 14 w 71"/>
                  <a:gd name="T3" fmla="*/ 60 h 90"/>
                  <a:gd name="T4" fmla="*/ 21 w 71"/>
                  <a:gd name="T5" fmla="*/ 74 h 90"/>
                  <a:gd name="T6" fmla="*/ 36 w 71"/>
                  <a:gd name="T7" fmla="*/ 78 h 90"/>
                  <a:gd name="T8" fmla="*/ 51 w 71"/>
                  <a:gd name="T9" fmla="*/ 74 h 90"/>
                  <a:gd name="T10" fmla="*/ 56 w 71"/>
                  <a:gd name="T11" fmla="*/ 64 h 90"/>
                  <a:gd name="T12" fmla="*/ 52 w 71"/>
                  <a:gd name="T13" fmla="*/ 57 h 90"/>
                  <a:gd name="T14" fmla="*/ 37 w 71"/>
                  <a:gd name="T15" fmla="*/ 52 h 90"/>
                  <a:gd name="T16" fmla="*/ 15 w 71"/>
                  <a:gd name="T17" fmla="*/ 45 h 90"/>
                  <a:gd name="T18" fmla="*/ 5 w 71"/>
                  <a:gd name="T19" fmla="*/ 36 h 90"/>
                  <a:gd name="T20" fmla="*/ 2 w 71"/>
                  <a:gd name="T21" fmla="*/ 25 h 90"/>
                  <a:gd name="T22" fmla="*/ 5 w 71"/>
                  <a:gd name="T23" fmla="*/ 14 h 90"/>
                  <a:gd name="T24" fmla="*/ 12 w 71"/>
                  <a:gd name="T25" fmla="*/ 6 h 90"/>
                  <a:gd name="T26" fmla="*/ 21 w 71"/>
                  <a:gd name="T27" fmla="*/ 2 h 90"/>
                  <a:gd name="T28" fmla="*/ 34 w 71"/>
                  <a:gd name="T29" fmla="*/ 0 h 90"/>
                  <a:gd name="T30" fmla="*/ 52 w 71"/>
                  <a:gd name="T31" fmla="*/ 3 h 90"/>
                  <a:gd name="T32" fmla="*/ 63 w 71"/>
                  <a:gd name="T33" fmla="*/ 11 h 90"/>
                  <a:gd name="T34" fmla="*/ 68 w 71"/>
                  <a:gd name="T35" fmla="*/ 24 h 90"/>
                  <a:gd name="T36" fmla="*/ 54 w 71"/>
                  <a:gd name="T37" fmla="*/ 26 h 90"/>
                  <a:gd name="T38" fmla="*/ 48 w 71"/>
                  <a:gd name="T39" fmla="*/ 16 h 90"/>
                  <a:gd name="T40" fmla="*/ 35 w 71"/>
                  <a:gd name="T41" fmla="*/ 12 h 90"/>
                  <a:gd name="T42" fmla="*/ 20 w 71"/>
                  <a:gd name="T43" fmla="*/ 15 h 90"/>
                  <a:gd name="T44" fmla="*/ 16 w 71"/>
                  <a:gd name="T45" fmla="*/ 23 h 90"/>
                  <a:gd name="T46" fmla="*/ 18 w 71"/>
                  <a:gd name="T47" fmla="*/ 28 h 90"/>
                  <a:gd name="T48" fmla="*/ 24 w 71"/>
                  <a:gd name="T49" fmla="*/ 32 h 90"/>
                  <a:gd name="T50" fmla="*/ 37 w 71"/>
                  <a:gd name="T51" fmla="*/ 36 h 90"/>
                  <a:gd name="T52" fmla="*/ 58 w 71"/>
                  <a:gd name="T53" fmla="*/ 43 h 90"/>
                  <a:gd name="T54" fmla="*/ 68 w 71"/>
                  <a:gd name="T55" fmla="*/ 50 h 90"/>
                  <a:gd name="T56" fmla="*/ 71 w 71"/>
                  <a:gd name="T57" fmla="*/ 63 h 90"/>
                  <a:gd name="T58" fmla="*/ 67 w 71"/>
                  <a:gd name="T59" fmla="*/ 77 h 90"/>
                  <a:gd name="T60" fmla="*/ 55 w 71"/>
                  <a:gd name="T61" fmla="*/ 87 h 90"/>
                  <a:gd name="T62" fmla="*/ 37 w 71"/>
                  <a:gd name="T63" fmla="*/ 90 h 90"/>
                  <a:gd name="T64" fmla="*/ 11 w 71"/>
                  <a:gd name="T65" fmla="*/ 83 h 90"/>
                  <a:gd name="T66" fmla="*/ 0 w 71"/>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0">
                    <a:moveTo>
                      <a:pt x="0" y="62"/>
                    </a:moveTo>
                    <a:lnTo>
                      <a:pt x="14" y="60"/>
                    </a:lnTo>
                    <a:cubicBezTo>
                      <a:pt x="15" y="66"/>
                      <a:pt x="17" y="70"/>
                      <a:pt x="21" y="74"/>
                    </a:cubicBezTo>
                    <a:cubicBezTo>
                      <a:pt x="25" y="77"/>
                      <a:pt x="30" y="78"/>
                      <a:pt x="36" y="78"/>
                    </a:cubicBezTo>
                    <a:cubicBezTo>
                      <a:pt x="43" y="78"/>
                      <a:pt x="48" y="77"/>
                      <a:pt x="51" y="74"/>
                    </a:cubicBezTo>
                    <a:cubicBezTo>
                      <a:pt x="55" y="71"/>
                      <a:pt x="56" y="68"/>
                      <a:pt x="56" y="64"/>
                    </a:cubicBezTo>
                    <a:cubicBezTo>
                      <a:pt x="56" y="61"/>
                      <a:pt x="55" y="58"/>
                      <a:pt x="52" y="57"/>
                    </a:cubicBezTo>
                    <a:cubicBezTo>
                      <a:pt x="50" y="55"/>
                      <a:pt x="45" y="54"/>
                      <a:pt x="37" y="52"/>
                    </a:cubicBezTo>
                    <a:cubicBezTo>
                      <a:pt x="26" y="49"/>
                      <a:pt x="19" y="47"/>
                      <a:pt x="15" y="45"/>
                    </a:cubicBezTo>
                    <a:cubicBezTo>
                      <a:pt x="10" y="43"/>
                      <a:pt x="7" y="40"/>
                      <a:pt x="5" y="36"/>
                    </a:cubicBezTo>
                    <a:cubicBezTo>
                      <a:pt x="3" y="33"/>
                      <a:pt x="2" y="29"/>
                      <a:pt x="2" y="25"/>
                    </a:cubicBezTo>
                    <a:cubicBezTo>
                      <a:pt x="2" y="21"/>
                      <a:pt x="3" y="17"/>
                      <a:pt x="5" y="14"/>
                    </a:cubicBezTo>
                    <a:cubicBezTo>
                      <a:pt x="6" y="11"/>
                      <a:pt x="9" y="8"/>
                      <a:pt x="12" y="6"/>
                    </a:cubicBezTo>
                    <a:cubicBezTo>
                      <a:pt x="14" y="4"/>
                      <a:pt x="17" y="3"/>
                      <a:pt x="21" y="2"/>
                    </a:cubicBezTo>
                    <a:cubicBezTo>
                      <a:pt x="25" y="0"/>
                      <a:pt x="29" y="0"/>
                      <a:pt x="34" y="0"/>
                    </a:cubicBezTo>
                    <a:cubicBezTo>
                      <a:pt x="41" y="0"/>
                      <a:pt x="47" y="1"/>
                      <a:pt x="52" y="3"/>
                    </a:cubicBezTo>
                    <a:cubicBezTo>
                      <a:pt x="57" y="5"/>
                      <a:pt x="61" y="7"/>
                      <a:pt x="63" y="11"/>
                    </a:cubicBezTo>
                    <a:cubicBezTo>
                      <a:pt x="65" y="14"/>
                      <a:pt x="67" y="19"/>
                      <a:pt x="68" y="24"/>
                    </a:cubicBezTo>
                    <a:lnTo>
                      <a:pt x="54" y="26"/>
                    </a:lnTo>
                    <a:cubicBezTo>
                      <a:pt x="53" y="22"/>
                      <a:pt x="51" y="18"/>
                      <a:pt x="48" y="16"/>
                    </a:cubicBezTo>
                    <a:cubicBezTo>
                      <a:pt x="45" y="13"/>
                      <a:pt x="41" y="12"/>
                      <a:pt x="35" y="12"/>
                    </a:cubicBezTo>
                    <a:cubicBezTo>
                      <a:pt x="28" y="12"/>
                      <a:pt x="23" y="13"/>
                      <a:pt x="20" y="15"/>
                    </a:cubicBezTo>
                    <a:cubicBezTo>
                      <a:pt x="18" y="17"/>
                      <a:pt x="16" y="20"/>
                      <a:pt x="16" y="23"/>
                    </a:cubicBezTo>
                    <a:cubicBezTo>
                      <a:pt x="16" y="25"/>
                      <a:pt x="17" y="27"/>
                      <a:pt x="18" y="28"/>
                    </a:cubicBezTo>
                    <a:cubicBezTo>
                      <a:pt x="19" y="30"/>
                      <a:pt x="21" y="31"/>
                      <a:pt x="24" y="32"/>
                    </a:cubicBezTo>
                    <a:cubicBezTo>
                      <a:pt x="25" y="33"/>
                      <a:pt x="29" y="34"/>
                      <a:pt x="37" y="36"/>
                    </a:cubicBezTo>
                    <a:cubicBezTo>
                      <a:pt x="47" y="39"/>
                      <a:pt x="54" y="41"/>
                      <a:pt x="58" y="43"/>
                    </a:cubicBezTo>
                    <a:cubicBezTo>
                      <a:pt x="62" y="44"/>
                      <a:pt x="66" y="47"/>
                      <a:pt x="68" y="50"/>
                    </a:cubicBezTo>
                    <a:cubicBezTo>
                      <a:pt x="70" y="54"/>
                      <a:pt x="71" y="58"/>
                      <a:pt x="71" y="63"/>
                    </a:cubicBezTo>
                    <a:cubicBezTo>
                      <a:pt x="71" y="68"/>
                      <a:pt x="70" y="72"/>
                      <a:pt x="67" y="77"/>
                    </a:cubicBezTo>
                    <a:cubicBezTo>
                      <a:pt x="64" y="81"/>
                      <a:pt x="60" y="84"/>
                      <a:pt x="55" y="87"/>
                    </a:cubicBezTo>
                    <a:cubicBezTo>
                      <a:pt x="49" y="89"/>
                      <a:pt x="43" y="90"/>
                      <a:pt x="37" y="90"/>
                    </a:cubicBezTo>
                    <a:cubicBezTo>
                      <a:pt x="25" y="90"/>
                      <a:pt x="17" y="88"/>
                      <a:pt x="11" y="83"/>
                    </a:cubicBezTo>
                    <a:cubicBezTo>
                      <a:pt x="5" y="79"/>
                      <a:pt x="1"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5">
                <a:extLst>
                  <a:ext uri="{FF2B5EF4-FFF2-40B4-BE49-F238E27FC236}">
                    <a16:creationId xmlns:a16="http://schemas.microsoft.com/office/drawing/2014/main" id="{52883AAC-5EFD-7698-2910-4E3D8542CD1E}"/>
                  </a:ext>
                </a:extLst>
              </p:cNvPr>
              <p:cNvSpPr>
                <a:spLocks/>
              </p:cNvSpPr>
              <p:nvPr/>
            </p:nvSpPr>
            <p:spPr bwMode="auto">
              <a:xfrm>
                <a:off x="1043" y="1852"/>
                <a:ext cx="30" cy="83"/>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7"/>
                      <a:pt x="18" y="115"/>
                    </a:cubicBezTo>
                    <a:cubicBezTo>
                      <a:pt x="15" y="113"/>
                      <a:pt x="13" y="111"/>
                      <a:pt x="12" y="108"/>
                    </a:cubicBezTo>
                    <a:cubicBezTo>
                      <a:pt x="11" y="105"/>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6">
                <a:extLst>
                  <a:ext uri="{FF2B5EF4-FFF2-40B4-BE49-F238E27FC236}">
                    <a16:creationId xmlns:a16="http://schemas.microsoft.com/office/drawing/2014/main" id="{080F3502-76E9-3765-7A06-577D315C193A}"/>
                  </a:ext>
                </a:extLst>
              </p:cNvPr>
              <p:cNvSpPr>
                <a:spLocks/>
              </p:cNvSpPr>
              <p:nvPr/>
            </p:nvSpPr>
            <p:spPr bwMode="auto">
              <a:xfrm>
                <a:off x="1082" y="1872"/>
                <a:ext cx="33" cy="62"/>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5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1"/>
                      <a:pt x="47" y="5"/>
                    </a:cubicBezTo>
                    <a:lnTo>
                      <a:pt x="42" y="18"/>
                    </a:lnTo>
                    <a:cubicBezTo>
                      <a:pt x="38" y="16"/>
                      <a:pt x="35" y="15"/>
                      <a:pt x="31" y="15"/>
                    </a:cubicBezTo>
                    <a:cubicBezTo>
                      <a:pt x="28" y="15"/>
                      <a:pt x="25" y="16"/>
                      <a:pt x="22" y="18"/>
                    </a:cubicBezTo>
                    <a:cubicBezTo>
                      <a:pt x="20" y="20"/>
                      <a:pt x="18" y="22"/>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6A8C9EA6-0AB4-F27B-2EC5-6F69713990E3}"/>
                  </a:ext>
                </a:extLst>
              </p:cNvPr>
              <p:cNvSpPr>
                <a:spLocks noEditPoints="1"/>
              </p:cNvSpPr>
              <p:nvPr/>
            </p:nvSpPr>
            <p:spPr bwMode="auto">
              <a:xfrm>
                <a:off x="1122" y="1850"/>
                <a:ext cx="10" cy="84"/>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8">
                <a:extLst>
                  <a:ext uri="{FF2B5EF4-FFF2-40B4-BE49-F238E27FC236}">
                    <a16:creationId xmlns:a16="http://schemas.microsoft.com/office/drawing/2014/main" id="{B2469911-5381-D883-A645-FDBFBF695DC1}"/>
                  </a:ext>
                </a:extLst>
              </p:cNvPr>
              <p:cNvSpPr>
                <a:spLocks/>
              </p:cNvSpPr>
              <p:nvPr/>
            </p:nvSpPr>
            <p:spPr bwMode="auto">
              <a:xfrm>
                <a:off x="1145" y="1872"/>
                <a:ext cx="54" cy="64"/>
              </a:xfrm>
              <a:custGeom>
                <a:avLst/>
                <a:gdLst>
                  <a:gd name="T0" fmla="*/ 61 w 76"/>
                  <a:gd name="T1" fmla="*/ 57 h 90"/>
                  <a:gd name="T2" fmla="*/ 76 w 76"/>
                  <a:gd name="T3" fmla="*/ 58 h 90"/>
                  <a:gd name="T4" fmla="*/ 63 w 76"/>
                  <a:gd name="T5" fmla="*/ 82 h 90"/>
                  <a:gd name="T6" fmla="*/ 40 w 76"/>
                  <a:gd name="T7" fmla="*/ 90 h 90"/>
                  <a:gd name="T8" fmla="*/ 11 w 76"/>
                  <a:gd name="T9" fmla="*/ 79 h 90"/>
                  <a:gd name="T10" fmla="*/ 0 w 76"/>
                  <a:gd name="T11" fmla="*/ 45 h 90"/>
                  <a:gd name="T12" fmla="*/ 5 w 76"/>
                  <a:gd name="T13" fmla="*/ 21 h 90"/>
                  <a:gd name="T14" fmla="*/ 19 w 76"/>
                  <a:gd name="T15" fmla="*/ 5 h 90"/>
                  <a:gd name="T16" fmla="*/ 40 w 76"/>
                  <a:gd name="T17" fmla="*/ 0 h 90"/>
                  <a:gd name="T18" fmla="*/ 63 w 76"/>
                  <a:gd name="T19" fmla="*/ 7 h 90"/>
                  <a:gd name="T20" fmla="*/ 74 w 76"/>
                  <a:gd name="T21" fmla="*/ 27 h 90"/>
                  <a:gd name="T22" fmla="*/ 60 w 76"/>
                  <a:gd name="T23" fmla="*/ 29 h 90"/>
                  <a:gd name="T24" fmla="*/ 53 w 76"/>
                  <a:gd name="T25" fmla="*/ 16 h 90"/>
                  <a:gd name="T26" fmla="*/ 40 w 76"/>
                  <a:gd name="T27" fmla="*/ 12 h 90"/>
                  <a:gd name="T28" fmla="*/ 22 w 76"/>
                  <a:gd name="T29" fmla="*/ 20 h 90"/>
                  <a:gd name="T30" fmla="*/ 15 w 76"/>
                  <a:gd name="T31" fmla="*/ 45 h 90"/>
                  <a:gd name="T32" fmla="*/ 22 w 76"/>
                  <a:gd name="T33" fmla="*/ 70 h 90"/>
                  <a:gd name="T34" fmla="*/ 39 w 76"/>
                  <a:gd name="T35" fmla="*/ 78 h 90"/>
                  <a:gd name="T36" fmla="*/ 54 w 76"/>
                  <a:gd name="T37" fmla="*/ 73 h 90"/>
                  <a:gd name="T38" fmla="*/ 61 w 76"/>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0">
                    <a:moveTo>
                      <a:pt x="61" y="57"/>
                    </a:moveTo>
                    <a:lnTo>
                      <a:pt x="76" y="58"/>
                    </a:lnTo>
                    <a:cubicBezTo>
                      <a:pt x="74" y="68"/>
                      <a:pt x="70" y="76"/>
                      <a:pt x="63" y="82"/>
                    </a:cubicBezTo>
                    <a:cubicBezTo>
                      <a:pt x="57" y="87"/>
                      <a:pt x="49" y="90"/>
                      <a:pt x="40" y="90"/>
                    </a:cubicBezTo>
                    <a:cubicBezTo>
                      <a:pt x="28" y="90"/>
                      <a:pt x="18" y="86"/>
                      <a:pt x="11" y="79"/>
                    </a:cubicBezTo>
                    <a:cubicBezTo>
                      <a:pt x="4" y="71"/>
                      <a:pt x="0" y="60"/>
                      <a:pt x="0" y="45"/>
                    </a:cubicBezTo>
                    <a:cubicBezTo>
                      <a:pt x="0" y="36"/>
                      <a:pt x="2" y="28"/>
                      <a:pt x="5" y="21"/>
                    </a:cubicBezTo>
                    <a:cubicBezTo>
                      <a:pt x="8" y="14"/>
                      <a:pt x="13" y="9"/>
                      <a:pt x="19" y="5"/>
                    </a:cubicBezTo>
                    <a:cubicBezTo>
                      <a:pt x="25" y="2"/>
                      <a:pt x="32" y="0"/>
                      <a:pt x="40" y="0"/>
                    </a:cubicBezTo>
                    <a:cubicBezTo>
                      <a:pt x="49" y="0"/>
                      <a:pt x="57" y="2"/>
                      <a:pt x="63" y="7"/>
                    </a:cubicBezTo>
                    <a:cubicBezTo>
                      <a:pt x="69" y="12"/>
                      <a:pt x="72" y="18"/>
                      <a:pt x="74" y="27"/>
                    </a:cubicBezTo>
                    <a:lnTo>
                      <a:pt x="60" y="29"/>
                    </a:lnTo>
                    <a:cubicBezTo>
                      <a:pt x="59" y="24"/>
                      <a:pt x="56" y="19"/>
                      <a:pt x="53" y="16"/>
                    </a:cubicBezTo>
                    <a:cubicBezTo>
                      <a:pt x="49" y="13"/>
                      <a:pt x="45" y="12"/>
                      <a:pt x="40" y="12"/>
                    </a:cubicBezTo>
                    <a:cubicBezTo>
                      <a:pt x="33" y="12"/>
                      <a:pt x="27" y="15"/>
                      <a:pt x="22" y="20"/>
                    </a:cubicBezTo>
                    <a:cubicBezTo>
                      <a:pt x="18" y="25"/>
                      <a:pt x="15" y="33"/>
                      <a:pt x="15" y="45"/>
                    </a:cubicBezTo>
                    <a:cubicBezTo>
                      <a:pt x="15" y="57"/>
                      <a:pt x="18" y="65"/>
                      <a:pt x="22" y="70"/>
                    </a:cubicBezTo>
                    <a:cubicBezTo>
                      <a:pt x="26" y="76"/>
                      <a:pt x="32" y="78"/>
                      <a:pt x="39" y="78"/>
                    </a:cubicBezTo>
                    <a:cubicBezTo>
                      <a:pt x="45" y="78"/>
                      <a:pt x="50" y="76"/>
                      <a:pt x="54" y="73"/>
                    </a:cubicBezTo>
                    <a:cubicBezTo>
                      <a:pt x="58" y="69"/>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
                <a:extLst>
                  <a:ext uri="{FF2B5EF4-FFF2-40B4-BE49-F238E27FC236}">
                    <a16:creationId xmlns:a16="http://schemas.microsoft.com/office/drawing/2014/main" id="{EC259FEE-B400-5AAA-B4C1-6AA00BE5E5FE}"/>
                  </a:ext>
                </a:extLst>
              </p:cNvPr>
              <p:cNvSpPr>
                <a:spLocks/>
              </p:cNvSpPr>
              <p:nvPr/>
            </p:nvSpPr>
            <p:spPr bwMode="auto">
              <a:xfrm>
                <a:off x="824" y="1991"/>
                <a:ext cx="84" cy="62"/>
              </a:xfrm>
              <a:custGeom>
                <a:avLst/>
                <a:gdLst>
                  <a:gd name="T0" fmla="*/ 0 w 118"/>
                  <a:gd name="T1" fmla="*/ 88 h 88"/>
                  <a:gd name="T2" fmla="*/ 0 w 118"/>
                  <a:gd name="T3" fmla="*/ 1 h 88"/>
                  <a:gd name="T4" fmla="*/ 14 w 118"/>
                  <a:gd name="T5" fmla="*/ 1 h 88"/>
                  <a:gd name="T6" fmla="*/ 14 w 118"/>
                  <a:gd name="T7" fmla="*/ 14 h 88"/>
                  <a:gd name="T8" fmla="*/ 24 w 118"/>
                  <a:gd name="T9" fmla="*/ 3 h 88"/>
                  <a:gd name="T10" fmla="*/ 40 w 118"/>
                  <a:gd name="T11" fmla="*/ 0 h 88"/>
                  <a:gd name="T12" fmla="*/ 56 w 118"/>
                  <a:gd name="T13" fmla="*/ 4 h 88"/>
                  <a:gd name="T14" fmla="*/ 64 w 118"/>
                  <a:gd name="T15" fmla="*/ 15 h 88"/>
                  <a:gd name="T16" fmla="*/ 91 w 118"/>
                  <a:gd name="T17" fmla="*/ 0 h 88"/>
                  <a:gd name="T18" fmla="*/ 111 w 118"/>
                  <a:gd name="T19" fmla="*/ 7 h 88"/>
                  <a:gd name="T20" fmla="*/ 118 w 118"/>
                  <a:gd name="T21" fmla="*/ 29 h 88"/>
                  <a:gd name="T22" fmla="*/ 118 w 118"/>
                  <a:gd name="T23" fmla="*/ 88 h 88"/>
                  <a:gd name="T24" fmla="*/ 103 w 118"/>
                  <a:gd name="T25" fmla="*/ 88 h 88"/>
                  <a:gd name="T26" fmla="*/ 103 w 118"/>
                  <a:gd name="T27" fmla="*/ 33 h 88"/>
                  <a:gd name="T28" fmla="*/ 102 w 118"/>
                  <a:gd name="T29" fmla="*/ 21 h 88"/>
                  <a:gd name="T30" fmla="*/ 96 w 118"/>
                  <a:gd name="T31" fmla="*/ 15 h 88"/>
                  <a:gd name="T32" fmla="*/ 88 w 118"/>
                  <a:gd name="T33" fmla="*/ 12 h 88"/>
                  <a:gd name="T34" fmla="*/ 73 w 118"/>
                  <a:gd name="T35" fmla="*/ 18 h 88"/>
                  <a:gd name="T36" fmla="*/ 66 w 118"/>
                  <a:gd name="T37" fmla="*/ 38 h 88"/>
                  <a:gd name="T38" fmla="*/ 66 w 118"/>
                  <a:gd name="T39" fmla="*/ 88 h 88"/>
                  <a:gd name="T40" fmla="*/ 52 w 118"/>
                  <a:gd name="T41" fmla="*/ 88 h 88"/>
                  <a:gd name="T42" fmla="*/ 52 w 118"/>
                  <a:gd name="T43" fmla="*/ 32 h 88"/>
                  <a:gd name="T44" fmla="*/ 48 w 118"/>
                  <a:gd name="T45" fmla="*/ 17 h 88"/>
                  <a:gd name="T46" fmla="*/ 37 w 118"/>
                  <a:gd name="T47" fmla="*/ 12 h 88"/>
                  <a:gd name="T48" fmla="*/ 25 w 118"/>
                  <a:gd name="T49" fmla="*/ 15 h 88"/>
                  <a:gd name="T50" fmla="*/ 18 w 118"/>
                  <a:gd name="T51" fmla="*/ 25 h 88"/>
                  <a:gd name="T52" fmla="*/ 15 w 118"/>
                  <a:gd name="T53" fmla="*/ 43 h 88"/>
                  <a:gd name="T54" fmla="*/ 15 w 118"/>
                  <a:gd name="T55" fmla="*/ 88 h 88"/>
                  <a:gd name="T56" fmla="*/ 0 w 118"/>
                  <a:gd name="T5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88">
                    <a:moveTo>
                      <a:pt x="0" y="88"/>
                    </a:moveTo>
                    <a:lnTo>
                      <a:pt x="0" y="1"/>
                    </a:lnTo>
                    <a:lnTo>
                      <a:pt x="14" y="1"/>
                    </a:lnTo>
                    <a:lnTo>
                      <a:pt x="14" y="14"/>
                    </a:lnTo>
                    <a:cubicBezTo>
                      <a:pt x="16" y="9"/>
                      <a:pt x="20" y="6"/>
                      <a:pt x="24" y="3"/>
                    </a:cubicBezTo>
                    <a:cubicBezTo>
                      <a:pt x="29" y="1"/>
                      <a:pt x="34" y="0"/>
                      <a:pt x="40" y="0"/>
                    </a:cubicBezTo>
                    <a:cubicBezTo>
                      <a:pt x="46" y="0"/>
                      <a:pt x="51" y="1"/>
                      <a:pt x="56" y="4"/>
                    </a:cubicBezTo>
                    <a:cubicBezTo>
                      <a:pt x="60" y="6"/>
                      <a:pt x="63" y="10"/>
                      <a:pt x="64" y="15"/>
                    </a:cubicBezTo>
                    <a:cubicBezTo>
                      <a:pt x="71" y="5"/>
                      <a:pt x="80" y="0"/>
                      <a:pt x="91" y="0"/>
                    </a:cubicBezTo>
                    <a:cubicBezTo>
                      <a:pt x="99" y="0"/>
                      <a:pt x="106" y="2"/>
                      <a:pt x="111" y="7"/>
                    </a:cubicBezTo>
                    <a:cubicBezTo>
                      <a:pt x="115" y="11"/>
                      <a:pt x="118" y="19"/>
                      <a:pt x="118" y="29"/>
                    </a:cubicBezTo>
                    <a:lnTo>
                      <a:pt x="118" y="88"/>
                    </a:lnTo>
                    <a:lnTo>
                      <a:pt x="103" y="88"/>
                    </a:lnTo>
                    <a:lnTo>
                      <a:pt x="103" y="33"/>
                    </a:lnTo>
                    <a:cubicBezTo>
                      <a:pt x="103" y="28"/>
                      <a:pt x="103" y="23"/>
                      <a:pt x="102" y="21"/>
                    </a:cubicBezTo>
                    <a:cubicBezTo>
                      <a:pt x="101" y="18"/>
                      <a:pt x="99" y="16"/>
                      <a:pt x="96" y="15"/>
                    </a:cubicBezTo>
                    <a:cubicBezTo>
                      <a:pt x="94" y="13"/>
                      <a:pt x="91" y="12"/>
                      <a:pt x="88" y="12"/>
                    </a:cubicBezTo>
                    <a:cubicBezTo>
                      <a:pt x="82" y="12"/>
                      <a:pt x="77" y="14"/>
                      <a:pt x="73" y="18"/>
                    </a:cubicBezTo>
                    <a:cubicBezTo>
                      <a:pt x="68" y="22"/>
                      <a:pt x="66" y="29"/>
                      <a:pt x="66" y="38"/>
                    </a:cubicBezTo>
                    <a:lnTo>
                      <a:pt x="66" y="88"/>
                    </a:lnTo>
                    <a:lnTo>
                      <a:pt x="52" y="88"/>
                    </a:lnTo>
                    <a:lnTo>
                      <a:pt x="52" y="32"/>
                    </a:lnTo>
                    <a:cubicBezTo>
                      <a:pt x="52" y="25"/>
                      <a:pt x="51" y="20"/>
                      <a:pt x="48" y="17"/>
                    </a:cubicBezTo>
                    <a:cubicBezTo>
                      <a:pt x="46" y="14"/>
                      <a:pt x="42" y="12"/>
                      <a:pt x="37" y="12"/>
                    </a:cubicBezTo>
                    <a:cubicBezTo>
                      <a:pt x="32" y="12"/>
                      <a:pt x="29" y="13"/>
                      <a:pt x="25" y="15"/>
                    </a:cubicBezTo>
                    <a:cubicBezTo>
                      <a:pt x="22" y="18"/>
                      <a:pt x="19" y="21"/>
                      <a:pt x="18" y="25"/>
                    </a:cubicBezTo>
                    <a:cubicBezTo>
                      <a:pt x="16" y="29"/>
                      <a:pt x="15" y="35"/>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0">
                <a:extLst>
                  <a:ext uri="{FF2B5EF4-FFF2-40B4-BE49-F238E27FC236}">
                    <a16:creationId xmlns:a16="http://schemas.microsoft.com/office/drawing/2014/main" id="{00E06929-9F14-984B-B8DF-33532F3BE513}"/>
                  </a:ext>
                </a:extLst>
              </p:cNvPr>
              <p:cNvSpPr>
                <a:spLocks/>
              </p:cNvSpPr>
              <p:nvPr/>
            </p:nvSpPr>
            <p:spPr bwMode="auto">
              <a:xfrm>
                <a:off x="923" y="1991"/>
                <a:ext cx="50" cy="64"/>
              </a:xfrm>
              <a:custGeom>
                <a:avLst/>
                <a:gdLst>
                  <a:gd name="T0" fmla="*/ 57 w 70"/>
                  <a:gd name="T1" fmla="*/ 87 h 89"/>
                  <a:gd name="T2" fmla="*/ 57 w 70"/>
                  <a:gd name="T3" fmla="*/ 74 h 89"/>
                  <a:gd name="T4" fmla="*/ 30 w 70"/>
                  <a:gd name="T5" fmla="*/ 89 h 89"/>
                  <a:gd name="T6" fmla="*/ 15 w 70"/>
                  <a:gd name="T7" fmla="*/ 86 h 89"/>
                  <a:gd name="T8" fmla="*/ 6 w 70"/>
                  <a:gd name="T9" fmla="*/ 79 h 89"/>
                  <a:gd name="T10" fmla="*/ 1 w 70"/>
                  <a:gd name="T11" fmla="*/ 68 h 89"/>
                  <a:gd name="T12" fmla="*/ 0 w 70"/>
                  <a:gd name="T13" fmla="*/ 54 h 89"/>
                  <a:gd name="T14" fmla="*/ 0 w 70"/>
                  <a:gd name="T15" fmla="*/ 0 h 89"/>
                  <a:gd name="T16" fmla="*/ 15 w 70"/>
                  <a:gd name="T17" fmla="*/ 0 h 89"/>
                  <a:gd name="T18" fmla="*/ 15 w 70"/>
                  <a:gd name="T19" fmla="*/ 48 h 89"/>
                  <a:gd name="T20" fmla="*/ 16 w 70"/>
                  <a:gd name="T21" fmla="*/ 64 h 89"/>
                  <a:gd name="T22" fmla="*/ 22 w 70"/>
                  <a:gd name="T23" fmla="*/ 73 h 89"/>
                  <a:gd name="T24" fmla="*/ 33 w 70"/>
                  <a:gd name="T25" fmla="*/ 76 h 89"/>
                  <a:gd name="T26" fmla="*/ 45 w 70"/>
                  <a:gd name="T27" fmla="*/ 73 h 89"/>
                  <a:gd name="T28" fmla="*/ 53 w 70"/>
                  <a:gd name="T29" fmla="*/ 64 h 89"/>
                  <a:gd name="T30" fmla="*/ 56 w 70"/>
                  <a:gd name="T31" fmla="*/ 47 h 89"/>
                  <a:gd name="T32" fmla="*/ 56 w 70"/>
                  <a:gd name="T33" fmla="*/ 0 h 89"/>
                  <a:gd name="T34" fmla="*/ 70 w 70"/>
                  <a:gd name="T35" fmla="*/ 0 h 89"/>
                  <a:gd name="T36" fmla="*/ 70 w 70"/>
                  <a:gd name="T37" fmla="*/ 87 h 89"/>
                  <a:gd name="T38" fmla="*/ 57 w 70"/>
                  <a:gd name="T39"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9">
                    <a:moveTo>
                      <a:pt x="57" y="87"/>
                    </a:moveTo>
                    <a:lnTo>
                      <a:pt x="57" y="74"/>
                    </a:lnTo>
                    <a:cubicBezTo>
                      <a:pt x="50" y="84"/>
                      <a:pt x="41" y="89"/>
                      <a:pt x="30" y="89"/>
                    </a:cubicBezTo>
                    <a:cubicBezTo>
                      <a:pt x="25" y="89"/>
                      <a:pt x="20" y="88"/>
                      <a:pt x="15" y="86"/>
                    </a:cubicBezTo>
                    <a:cubicBezTo>
                      <a:pt x="11" y="84"/>
                      <a:pt x="8" y="82"/>
                      <a:pt x="6" y="79"/>
                    </a:cubicBezTo>
                    <a:cubicBezTo>
                      <a:pt x="3" y="76"/>
                      <a:pt x="2" y="72"/>
                      <a:pt x="1" y="68"/>
                    </a:cubicBezTo>
                    <a:cubicBezTo>
                      <a:pt x="0" y="65"/>
                      <a:pt x="0" y="60"/>
                      <a:pt x="0" y="54"/>
                    </a:cubicBezTo>
                    <a:lnTo>
                      <a:pt x="0" y="0"/>
                    </a:lnTo>
                    <a:lnTo>
                      <a:pt x="15" y="0"/>
                    </a:lnTo>
                    <a:lnTo>
                      <a:pt x="15" y="48"/>
                    </a:lnTo>
                    <a:cubicBezTo>
                      <a:pt x="15" y="56"/>
                      <a:pt x="15" y="61"/>
                      <a:pt x="16" y="64"/>
                    </a:cubicBezTo>
                    <a:cubicBezTo>
                      <a:pt x="17" y="68"/>
                      <a:pt x="19" y="71"/>
                      <a:pt x="22" y="73"/>
                    </a:cubicBezTo>
                    <a:cubicBezTo>
                      <a:pt x="25" y="75"/>
                      <a:pt x="28" y="76"/>
                      <a:pt x="33" y="76"/>
                    </a:cubicBezTo>
                    <a:cubicBezTo>
                      <a:pt x="37" y="76"/>
                      <a:pt x="41" y="75"/>
                      <a:pt x="45" y="73"/>
                    </a:cubicBezTo>
                    <a:cubicBezTo>
                      <a:pt x="49" y="71"/>
                      <a:pt x="52" y="68"/>
                      <a:pt x="53" y="64"/>
                    </a:cubicBezTo>
                    <a:cubicBezTo>
                      <a:pt x="55" y="60"/>
                      <a:pt x="56" y="54"/>
                      <a:pt x="56" y="47"/>
                    </a:cubicBezTo>
                    <a:lnTo>
                      <a:pt x="56" y="0"/>
                    </a:lnTo>
                    <a:lnTo>
                      <a:pt x="70" y="0"/>
                    </a:lnTo>
                    <a:lnTo>
                      <a:pt x="70" y="87"/>
                    </a:lnTo>
                    <a:lnTo>
                      <a:pt x="5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C3AE855A-C144-61BA-C2CA-2C332CB89873}"/>
                  </a:ext>
                </a:extLst>
              </p:cNvPr>
              <p:cNvSpPr>
                <a:spLocks/>
              </p:cNvSpPr>
              <p:nvPr/>
            </p:nvSpPr>
            <p:spPr bwMode="auto">
              <a:xfrm>
                <a:off x="986" y="1991"/>
                <a:ext cx="54" cy="64"/>
              </a:xfrm>
              <a:custGeom>
                <a:avLst/>
                <a:gdLst>
                  <a:gd name="T0" fmla="*/ 61 w 75"/>
                  <a:gd name="T1" fmla="*/ 56 h 90"/>
                  <a:gd name="T2" fmla="*/ 75 w 75"/>
                  <a:gd name="T3" fmla="*/ 58 h 90"/>
                  <a:gd name="T4" fmla="*/ 63 w 75"/>
                  <a:gd name="T5" fmla="*/ 81 h 90"/>
                  <a:gd name="T6" fmla="*/ 39 w 75"/>
                  <a:gd name="T7" fmla="*/ 90 h 90"/>
                  <a:gd name="T8" fmla="*/ 11 w 75"/>
                  <a:gd name="T9" fmla="*/ 78 h 90"/>
                  <a:gd name="T10" fmla="*/ 0 w 75"/>
                  <a:gd name="T11" fmla="*/ 45 h 90"/>
                  <a:gd name="T12" fmla="*/ 4 w 75"/>
                  <a:gd name="T13" fmla="*/ 21 h 90"/>
                  <a:gd name="T14" fmla="*/ 19 w 75"/>
                  <a:gd name="T15" fmla="*/ 5 h 90"/>
                  <a:gd name="T16" fmla="*/ 39 w 75"/>
                  <a:gd name="T17" fmla="*/ 0 h 90"/>
                  <a:gd name="T18" fmla="*/ 62 w 75"/>
                  <a:gd name="T19" fmla="*/ 7 h 90"/>
                  <a:gd name="T20" fmla="*/ 74 w 75"/>
                  <a:gd name="T21" fmla="*/ 27 h 90"/>
                  <a:gd name="T22" fmla="*/ 59 w 75"/>
                  <a:gd name="T23" fmla="*/ 29 h 90"/>
                  <a:gd name="T24" fmla="*/ 52 w 75"/>
                  <a:gd name="T25" fmla="*/ 16 h 90"/>
                  <a:gd name="T26" fmla="*/ 40 w 75"/>
                  <a:gd name="T27" fmla="*/ 12 h 90"/>
                  <a:gd name="T28" fmla="*/ 22 w 75"/>
                  <a:gd name="T29" fmla="*/ 20 h 90"/>
                  <a:gd name="T30" fmla="*/ 15 w 75"/>
                  <a:gd name="T31" fmla="*/ 45 h 90"/>
                  <a:gd name="T32" fmla="*/ 22 w 75"/>
                  <a:gd name="T33" fmla="*/ 70 h 90"/>
                  <a:gd name="T34" fmla="*/ 39 w 75"/>
                  <a:gd name="T35" fmla="*/ 78 h 90"/>
                  <a:gd name="T36" fmla="*/ 53 w 75"/>
                  <a:gd name="T37" fmla="*/ 73 h 90"/>
                  <a:gd name="T38" fmla="*/ 61 w 75"/>
                  <a:gd name="T39"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0">
                    <a:moveTo>
                      <a:pt x="61" y="56"/>
                    </a:moveTo>
                    <a:lnTo>
                      <a:pt x="75" y="58"/>
                    </a:lnTo>
                    <a:cubicBezTo>
                      <a:pt x="73" y="68"/>
                      <a:pt x="69" y="76"/>
                      <a:pt x="63" y="81"/>
                    </a:cubicBezTo>
                    <a:cubicBezTo>
                      <a:pt x="56" y="87"/>
                      <a:pt x="49" y="90"/>
                      <a:pt x="39" y="90"/>
                    </a:cubicBezTo>
                    <a:cubicBezTo>
                      <a:pt x="27" y="90"/>
                      <a:pt x="18" y="86"/>
                      <a:pt x="11" y="78"/>
                    </a:cubicBezTo>
                    <a:cubicBezTo>
                      <a:pt x="3" y="71"/>
                      <a:pt x="0" y="59"/>
                      <a:pt x="0" y="45"/>
                    </a:cubicBezTo>
                    <a:cubicBezTo>
                      <a:pt x="0" y="36"/>
                      <a:pt x="1" y="28"/>
                      <a:pt x="4" y="21"/>
                    </a:cubicBezTo>
                    <a:cubicBezTo>
                      <a:pt x="8" y="14"/>
                      <a:pt x="12" y="8"/>
                      <a:pt x="19" y="5"/>
                    </a:cubicBezTo>
                    <a:cubicBezTo>
                      <a:pt x="25" y="1"/>
                      <a:pt x="32" y="0"/>
                      <a:pt x="39" y="0"/>
                    </a:cubicBezTo>
                    <a:cubicBezTo>
                      <a:pt x="49" y="0"/>
                      <a:pt x="56" y="2"/>
                      <a:pt x="62" y="7"/>
                    </a:cubicBezTo>
                    <a:cubicBezTo>
                      <a:pt x="68" y="11"/>
                      <a:pt x="72" y="18"/>
                      <a:pt x="74" y="27"/>
                    </a:cubicBezTo>
                    <a:lnTo>
                      <a:pt x="59" y="29"/>
                    </a:lnTo>
                    <a:cubicBezTo>
                      <a:pt x="58" y="23"/>
                      <a:pt x="56" y="19"/>
                      <a:pt x="52" y="16"/>
                    </a:cubicBezTo>
                    <a:cubicBezTo>
                      <a:pt x="49" y="13"/>
                      <a:pt x="45" y="12"/>
                      <a:pt x="40" y="12"/>
                    </a:cubicBezTo>
                    <a:cubicBezTo>
                      <a:pt x="32" y="12"/>
                      <a:pt x="26" y="14"/>
                      <a:pt x="22" y="20"/>
                    </a:cubicBezTo>
                    <a:cubicBezTo>
                      <a:pt x="17" y="25"/>
                      <a:pt x="15" y="33"/>
                      <a:pt x="15" y="45"/>
                    </a:cubicBezTo>
                    <a:cubicBezTo>
                      <a:pt x="15" y="56"/>
                      <a:pt x="17" y="65"/>
                      <a:pt x="22" y="70"/>
                    </a:cubicBezTo>
                    <a:cubicBezTo>
                      <a:pt x="26" y="75"/>
                      <a:pt x="32" y="78"/>
                      <a:pt x="39" y="78"/>
                    </a:cubicBezTo>
                    <a:cubicBezTo>
                      <a:pt x="45" y="78"/>
                      <a:pt x="49" y="76"/>
                      <a:pt x="53" y="73"/>
                    </a:cubicBezTo>
                    <a:cubicBezTo>
                      <a:pt x="57" y="69"/>
                      <a:pt x="60" y="64"/>
                      <a:pt x="61"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2">
                <a:extLst>
                  <a:ext uri="{FF2B5EF4-FFF2-40B4-BE49-F238E27FC236}">
                    <a16:creationId xmlns:a16="http://schemas.microsoft.com/office/drawing/2014/main" id="{8FED3392-948F-84AD-5118-3C4B644C9321}"/>
                  </a:ext>
                </a:extLst>
              </p:cNvPr>
              <p:cNvSpPr>
                <a:spLocks noEditPoints="1"/>
              </p:cNvSpPr>
              <p:nvPr/>
            </p:nvSpPr>
            <p:spPr bwMode="auto">
              <a:xfrm>
                <a:off x="1045" y="1991"/>
                <a:ext cx="58" cy="64"/>
              </a:xfrm>
              <a:custGeom>
                <a:avLst/>
                <a:gdLst>
                  <a:gd name="T0" fmla="*/ 0 w 81"/>
                  <a:gd name="T1" fmla="*/ 45 h 90"/>
                  <a:gd name="T2" fmla="*/ 13 w 81"/>
                  <a:gd name="T3" fmla="*/ 9 h 90"/>
                  <a:gd name="T4" fmla="*/ 41 w 81"/>
                  <a:gd name="T5" fmla="*/ 0 h 90"/>
                  <a:gd name="T6" fmla="*/ 70 w 81"/>
                  <a:gd name="T7" fmla="*/ 11 h 90"/>
                  <a:gd name="T8" fmla="*/ 81 w 81"/>
                  <a:gd name="T9" fmla="*/ 43 h 90"/>
                  <a:gd name="T10" fmla="*/ 76 w 81"/>
                  <a:gd name="T11" fmla="*/ 70 h 90"/>
                  <a:gd name="T12" fmla="*/ 62 w 81"/>
                  <a:gd name="T13" fmla="*/ 85 h 90"/>
                  <a:gd name="T14" fmla="*/ 41 w 81"/>
                  <a:gd name="T15" fmla="*/ 90 h 90"/>
                  <a:gd name="T16" fmla="*/ 11 w 81"/>
                  <a:gd name="T17" fmla="*/ 78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4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9"/>
                    </a:cubicBezTo>
                    <a:cubicBezTo>
                      <a:pt x="21" y="3"/>
                      <a:pt x="30" y="0"/>
                      <a:pt x="41" y="0"/>
                    </a:cubicBezTo>
                    <a:cubicBezTo>
                      <a:pt x="53" y="0"/>
                      <a:pt x="62" y="3"/>
                      <a:pt x="70" y="11"/>
                    </a:cubicBezTo>
                    <a:cubicBezTo>
                      <a:pt x="77" y="19"/>
                      <a:pt x="81" y="30"/>
                      <a:pt x="81" y="43"/>
                    </a:cubicBezTo>
                    <a:cubicBezTo>
                      <a:pt x="81" y="55"/>
                      <a:pt x="79" y="63"/>
                      <a:pt x="76" y="70"/>
                    </a:cubicBezTo>
                    <a:cubicBezTo>
                      <a:pt x="73" y="76"/>
                      <a:pt x="68" y="81"/>
                      <a:pt x="62" y="85"/>
                    </a:cubicBezTo>
                    <a:cubicBezTo>
                      <a:pt x="55" y="88"/>
                      <a:pt x="48" y="90"/>
                      <a:pt x="41" y="90"/>
                    </a:cubicBezTo>
                    <a:cubicBezTo>
                      <a:pt x="29" y="90"/>
                      <a:pt x="19" y="86"/>
                      <a:pt x="11" y="78"/>
                    </a:cubicBezTo>
                    <a:cubicBezTo>
                      <a:pt x="4" y="70"/>
                      <a:pt x="0" y="59"/>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4"/>
                    </a:cubicBezTo>
                    <a:cubicBezTo>
                      <a:pt x="66" y="34"/>
                      <a:pt x="64" y="25"/>
                      <a:pt x="59" y="20"/>
                    </a:cubicBezTo>
                    <a:cubicBezTo>
                      <a:pt x="54" y="14"/>
                      <a:pt x="48" y="12"/>
                      <a:pt x="41" y="12"/>
                    </a:cubicBezTo>
                    <a:cubicBezTo>
                      <a:pt x="33" y="12"/>
                      <a:pt x="27" y="14"/>
                      <a:pt x="22" y="20"/>
                    </a:cubicBezTo>
                    <a:cubicBezTo>
                      <a:pt x="18" y="25"/>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3">
                <a:extLst>
                  <a:ext uri="{FF2B5EF4-FFF2-40B4-BE49-F238E27FC236}">
                    <a16:creationId xmlns:a16="http://schemas.microsoft.com/office/drawing/2014/main" id="{B9C82930-06D0-85CC-8DFF-B40D0E588C55}"/>
                  </a:ext>
                </a:extLst>
              </p:cNvPr>
              <p:cNvSpPr>
                <a:spLocks/>
              </p:cNvSpPr>
              <p:nvPr/>
            </p:nvSpPr>
            <p:spPr bwMode="auto">
              <a:xfrm>
                <a:off x="1111" y="1991"/>
                <a:ext cx="51" cy="64"/>
              </a:xfrm>
              <a:custGeom>
                <a:avLst/>
                <a:gdLst>
                  <a:gd name="T0" fmla="*/ 0 w 71"/>
                  <a:gd name="T1" fmla="*/ 62 h 90"/>
                  <a:gd name="T2" fmla="*/ 14 w 71"/>
                  <a:gd name="T3" fmla="*/ 60 h 90"/>
                  <a:gd name="T4" fmla="*/ 21 w 71"/>
                  <a:gd name="T5" fmla="*/ 73 h 90"/>
                  <a:gd name="T6" fmla="*/ 36 w 71"/>
                  <a:gd name="T7" fmla="*/ 78 h 90"/>
                  <a:gd name="T8" fmla="*/ 51 w 71"/>
                  <a:gd name="T9" fmla="*/ 74 h 90"/>
                  <a:gd name="T10" fmla="*/ 56 w 71"/>
                  <a:gd name="T11" fmla="*/ 64 h 90"/>
                  <a:gd name="T12" fmla="*/ 52 w 71"/>
                  <a:gd name="T13" fmla="*/ 56 h 90"/>
                  <a:gd name="T14" fmla="*/ 37 w 71"/>
                  <a:gd name="T15" fmla="*/ 51 h 90"/>
                  <a:gd name="T16" fmla="*/ 15 w 71"/>
                  <a:gd name="T17" fmla="*/ 44 h 90"/>
                  <a:gd name="T18" fmla="*/ 5 w 71"/>
                  <a:gd name="T19" fmla="*/ 36 h 90"/>
                  <a:gd name="T20" fmla="*/ 2 w 71"/>
                  <a:gd name="T21" fmla="*/ 24 h 90"/>
                  <a:gd name="T22" fmla="*/ 5 w 71"/>
                  <a:gd name="T23" fmla="*/ 14 h 90"/>
                  <a:gd name="T24" fmla="*/ 12 w 71"/>
                  <a:gd name="T25" fmla="*/ 6 h 90"/>
                  <a:gd name="T26" fmla="*/ 21 w 71"/>
                  <a:gd name="T27" fmla="*/ 1 h 90"/>
                  <a:gd name="T28" fmla="*/ 34 w 71"/>
                  <a:gd name="T29" fmla="*/ 0 h 90"/>
                  <a:gd name="T30" fmla="*/ 52 w 71"/>
                  <a:gd name="T31" fmla="*/ 2 h 90"/>
                  <a:gd name="T32" fmla="*/ 63 w 71"/>
                  <a:gd name="T33" fmla="*/ 10 h 90"/>
                  <a:gd name="T34" fmla="*/ 68 w 71"/>
                  <a:gd name="T35" fmla="*/ 24 h 90"/>
                  <a:gd name="T36" fmla="*/ 54 w 71"/>
                  <a:gd name="T37" fmla="*/ 26 h 90"/>
                  <a:gd name="T38" fmla="*/ 48 w 71"/>
                  <a:gd name="T39" fmla="*/ 15 h 90"/>
                  <a:gd name="T40" fmla="*/ 35 w 71"/>
                  <a:gd name="T41" fmla="*/ 12 h 90"/>
                  <a:gd name="T42" fmla="*/ 20 w 71"/>
                  <a:gd name="T43" fmla="*/ 15 h 90"/>
                  <a:gd name="T44" fmla="*/ 16 w 71"/>
                  <a:gd name="T45" fmla="*/ 23 h 90"/>
                  <a:gd name="T46" fmla="*/ 18 w 71"/>
                  <a:gd name="T47" fmla="*/ 28 h 90"/>
                  <a:gd name="T48" fmla="*/ 24 w 71"/>
                  <a:gd name="T49" fmla="*/ 32 h 90"/>
                  <a:gd name="T50" fmla="*/ 36 w 71"/>
                  <a:gd name="T51" fmla="*/ 35 h 90"/>
                  <a:gd name="T52" fmla="*/ 58 w 71"/>
                  <a:gd name="T53" fmla="*/ 42 h 90"/>
                  <a:gd name="T54" fmla="*/ 68 w 71"/>
                  <a:gd name="T55" fmla="*/ 50 h 90"/>
                  <a:gd name="T56" fmla="*/ 71 w 71"/>
                  <a:gd name="T57" fmla="*/ 63 h 90"/>
                  <a:gd name="T58" fmla="*/ 67 w 71"/>
                  <a:gd name="T59" fmla="*/ 76 h 90"/>
                  <a:gd name="T60" fmla="*/ 55 w 71"/>
                  <a:gd name="T61" fmla="*/ 86 h 90"/>
                  <a:gd name="T62" fmla="*/ 36 w 71"/>
                  <a:gd name="T63" fmla="*/ 90 h 90"/>
                  <a:gd name="T64" fmla="*/ 11 w 71"/>
                  <a:gd name="T65" fmla="*/ 83 h 90"/>
                  <a:gd name="T66" fmla="*/ 0 w 71"/>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0">
                    <a:moveTo>
                      <a:pt x="0" y="62"/>
                    </a:moveTo>
                    <a:lnTo>
                      <a:pt x="14" y="60"/>
                    </a:lnTo>
                    <a:cubicBezTo>
                      <a:pt x="15" y="66"/>
                      <a:pt x="17" y="70"/>
                      <a:pt x="21" y="73"/>
                    </a:cubicBezTo>
                    <a:cubicBezTo>
                      <a:pt x="24" y="76"/>
                      <a:pt x="30" y="78"/>
                      <a:pt x="36" y="78"/>
                    </a:cubicBezTo>
                    <a:cubicBezTo>
                      <a:pt x="43" y="78"/>
                      <a:pt x="48" y="76"/>
                      <a:pt x="51" y="74"/>
                    </a:cubicBezTo>
                    <a:cubicBezTo>
                      <a:pt x="55" y="71"/>
                      <a:pt x="56" y="68"/>
                      <a:pt x="56" y="64"/>
                    </a:cubicBezTo>
                    <a:cubicBezTo>
                      <a:pt x="56" y="61"/>
                      <a:pt x="55" y="58"/>
                      <a:pt x="52" y="56"/>
                    </a:cubicBezTo>
                    <a:cubicBezTo>
                      <a:pt x="50" y="55"/>
                      <a:pt x="45" y="53"/>
                      <a:pt x="37" y="51"/>
                    </a:cubicBezTo>
                    <a:cubicBezTo>
                      <a:pt x="26" y="49"/>
                      <a:pt x="19" y="46"/>
                      <a:pt x="15" y="44"/>
                    </a:cubicBezTo>
                    <a:cubicBezTo>
                      <a:pt x="10" y="42"/>
                      <a:pt x="7" y="40"/>
                      <a:pt x="5" y="36"/>
                    </a:cubicBezTo>
                    <a:cubicBezTo>
                      <a:pt x="3" y="33"/>
                      <a:pt x="2" y="29"/>
                      <a:pt x="2" y="24"/>
                    </a:cubicBezTo>
                    <a:cubicBezTo>
                      <a:pt x="2" y="21"/>
                      <a:pt x="3" y="17"/>
                      <a:pt x="5" y="14"/>
                    </a:cubicBezTo>
                    <a:cubicBezTo>
                      <a:pt x="6" y="10"/>
                      <a:pt x="9" y="8"/>
                      <a:pt x="12" y="6"/>
                    </a:cubicBezTo>
                    <a:cubicBezTo>
                      <a:pt x="14" y="4"/>
                      <a:pt x="17" y="2"/>
                      <a:pt x="21" y="1"/>
                    </a:cubicBezTo>
                    <a:cubicBezTo>
                      <a:pt x="25" y="0"/>
                      <a:pt x="29" y="0"/>
                      <a:pt x="34" y="0"/>
                    </a:cubicBezTo>
                    <a:cubicBezTo>
                      <a:pt x="41" y="0"/>
                      <a:pt x="46" y="0"/>
                      <a:pt x="52" y="2"/>
                    </a:cubicBezTo>
                    <a:cubicBezTo>
                      <a:pt x="57" y="4"/>
                      <a:pt x="61" y="7"/>
                      <a:pt x="63" y="10"/>
                    </a:cubicBezTo>
                    <a:cubicBezTo>
                      <a:pt x="65" y="14"/>
                      <a:pt x="67" y="18"/>
                      <a:pt x="68" y="24"/>
                    </a:cubicBezTo>
                    <a:lnTo>
                      <a:pt x="54" y="26"/>
                    </a:lnTo>
                    <a:cubicBezTo>
                      <a:pt x="53" y="21"/>
                      <a:pt x="51" y="18"/>
                      <a:pt x="48" y="15"/>
                    </a:cubicBezTo>
                    <a:cubicBezTo>
                      <a:pt x="45" y="13"/>
                      <a:pt x="41" y="12"/>
                      <a:pt x="35" y="12"/>
                    </a:cubicBezTo>
                    <a:cubicBezTo>
                      <a:pt x="28" y="12"/>
                      <a:pt x="23" y="13"/>
                      <a:pt x="20" y="15"/>
                    </a:cubicBezTo>
                    <a:cubicBezTo>
                      <a:pt x="18" y="17"/>
                      <a:pt x="16" y="20"/>
                      <a:pt x="16" y="23"/>
                    </a:cubicBezTo>
                    <a:cubicBezTo>
                      <a:pt x="16" y="25"/>
                      <a:pt x="17" y="26"/>
                      <a:pt x="18" y="28"/>
                    </a:cubicBezTo>
                    <a:cubicBezTo>
                      <a:pt x="19" y="29"/>
                      <a:pt x="21" y="31"/>
                      <a:pt x="24" y="32"/>
                    </a:cubicBezTo>
                    <a:cubicBezTo>
                      <a:pt x="25" y="32"/>
                      <a:pt x="29" y="34"/>
                      <a:pt x="36" y="35"/>
                    </a:cubicBezTo>
                    <a:cubicBezTo>
                      <a:pt x="47" y="38"/>
                      <a:pt x="54" y="41"/>
                      <a:pt x="58" y="42"/>
                    </a:cubicBezTo>
                    <a:cubicBezTo>
                      <a:pt x="62" y="44"/>
                      <a:pt x="65" y="47"/>
                      <a:pt x="68" y="50"/>
                    </a:cubicBezTo>
                    <a:cubicBezTo>
                      <a:pt x="70" y="53"/>
                      <a:pt x="71" y="58"/>
                      <a:pt x="71" y="63"/>
                    </a:cubicBezTo>
                    <a:cubicBezTo>
                      <a:pt x="71" y="67"/>
                      <a:pt x="70" y="72"/>
                      <a:pt x="67" y="76"/>
                    </a:cubicBezTo>
                    <a:cubicBezTo>
                      <a:pt x="64" y="81"/>
                      <a:pt x="60" y="84"/>
                      <a:pt x="55" y="86"/>
                    </a:cubicBezTo>
                    <a:cubicBezTo>
                      <a:pt x="49" y="89"/>
                      <a:pt x="43" y="90"/>
                      <a:pt x="36" y="90"/>
                    </a:cubicBezTo>
                    <a:cubicBezTo>
                      <a:pt x="25" y="90"/>
                      <a:pt x="17" y="88"/>
                      <a:pt x="11" y="83"/>
                    </a:cubicBezTo>
                    <a:cubicBezTo>
                      <a:pt x="5" y="78"/>
                      <a:pt x="1" y="71"/>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4">
                <a:extLst>
                  <a:ext uri="{FF2B5EF4-FFF2-40B4-BE49-F238E27FC236}">
                    <a16:creationId xmlns:a16="http://schemas.microsoft.com/office/drawing/2014/main" id="{17E84C68-C70B-FEF0-330D-2045B9D650E6}"/>
                  </a:ext>
                </a:extLst>
              </p:cNvPr>
              <p:cNvSpPr>
                <a:spLocks noEditPoints="1"/>
              </p:cNvSpPr>
              <p:nvPr/>
            </p:nvSpPr>
            <p:spPr bwMode="auto">
              <a:xfrm>
                <a:off x="1171" y="1991"/>
                <a:ext cx="56" cy="64"/>
              </a:xfrm>
              <a:custGeom>
                <a:avLst/>
                <a:gdLst>
                  <a:gd name="T0" fmla="*/ 61 w 79"/>
                  <a:gd name="T1" fmla="*/ 77 h 90"/>
                  <a:gd name="T2" fmla="*/ 45 w 79"/>
                  <a:gd name="T3" fmla="*/ 87 h 90"/>
                  <a:gd name="T4" fmla="*/ 29 w 79"/>
                  <a:gd name="T5" fmla="*/ 90 h 90"/>
                  <a:gd name="T6" fmla="*/ 7 w 79"/>
                  <a:gd name="T7" fmla="*/ 83 h 90"/>
                  <a:gd name="T8" fmla="*/ 0 w 79"/>
                  <a:gd name="T9" fmla="*/ 65 h 90"/>
                  <a:gd name="T10" fmla="*/ 3 w 79"/>
                  <a:gd name="T11" fmla="*/ 54 h 90"/>
                  <a:gd name="T12" fmla="*/ 10 w 79"/>
                  <a:gd name="T13" fmla="*/ 45 h 90"/>
                  <a:gd name="T14" fmla="*/ 21 w 79"/>
                  <a:gd name="T15" fmla="*/ 40 h 90"/>
                  <a:gd name="T16" fmla="*/ 34 w 79"/>
                  <a:gd name="T17" fmla="*/ 38 h 90"/>
                  <a:gd name="T18" fmla="*/ 60 w 79"/>
                  <a:gd name="T19" fmla="*/ 33 h 90"/>
                  <a:gd name="T20" fmla="*/ 60 w 79"/>
                  <a:gd name="T21" fmla="*/ 29 h 90"/>
                  <a:gd name="T22" fmla="*/ 56 w 79"/>
                  <a:gd name="T23" fmla="*/ 17 h 90"/>
                  <a:gd name="T24" fmla="*/ 39 w 79"/>
                  <a:gd name="T25" fmla="*/ 12 h 90"/>
                  <a:gd name="T26" fmla="*/ 24 w 79"/>
                  <a:gd name="T27" fmla="*/ 15 h 90"/>
                  <a:gd name="T28" fmla="*/ 17 w 79"/>
                  <a:gd name="T29" fmla="*/ 28 h 90"/>
                  <a:gd name="T30" fmla="*/ 2 w 79"/>
                  <a:gd name="T31" fmla="*/ 26 h 90"/>
                  <a:gd name="T32" fmla="*/ 9 w 79"/>
                  <a:gd name="T33" fmla="*/ 11 h 90"/>
                  <a:gd name="T34" fmla="*/ 22 w 79"/>
                  <a:gd name="T35" fmla="*/ 3 h 90"/>
                  <a:gd name="T36" fmla="*/ 41 w 79"/>
                  <a:gd name="T37" fmla="*/ 0 h 90"/>
                  <a:gd name="T38" fmla="*/ 59 w 79"/>
                  <a:gd name="T39" fmla="*/ 2 h 90"/>
                  <a:gd name="T40" fmla="*/ 69 w 79"/>
                  <a:gd name="T41" fmla="*/ 9 h 90"/>
                  <a:gd name="T42" fmla="*/ 74 w 79"/>
                  <a:gd name="T43" fmla="*/ 19 h 90"/>
                  <a:gd name="T44" fmla="*/ 75 w 79"/>
                  <a:gd name="T45" fmla="*/ 32 h 90"/>
                  <a:gd name="T46" fmla="*/ 75 w 79"/>
                  <a:gd name="T47" fmla="*/ 52 h 90"/>
                  <a:gd name="T48" fmla="*/ 76 w 79"/>
                  <a:gd name="T49" fmla="*/ 78 h 90"/>
                  <a:gd name="T50" fmla="*/ 79 w 79"/>
                  <a:gd name="T51" fmla="*/ 88 h 90"/>
                  <a:gd name="T52" fmla="*/ 64 w 79"/>
                  <a:gd name="T53" fmla="*/ 88 h 90"/>
                  <a:gd name="T54" fmla="*/ 61 w 79"/>
                  <a:gd name="T55" fmla="*/ 77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4 h 90"/>
                  <a:gd name="T68" fmla="*/ 33 w 79"/>
                  <a:gd name="T69" fmla="*/ 78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7"/>
                    </a:moveTo>
                    <a:cubicBezTo>
                      <a:pt x="56" y="82"/>
                      <a:pt x="50" y="85"/>
                      <a:pt x="45" y="87"/>
                    </a:cubicBezTo>
                    <a:cubicBezTo>
                      <a:pt x="40" y="89"/>
                      <a:pt x="35" y="90"/>
                      <a:pt x="29" y="90"/>
                    </a:cubicBezTo>
                    <a:cubicBezTo>
                      <a:pt x="20" y="90"/>
                      <a:pt x="12" y="88"/>
                      <a:pt x="7" y="83"/>
                    </a:cubicBezTo>
                    <a:cubicBezTo>
                      <a:pt x="2" y="78"/>
                      <a:pt x="0" y="72"/>
                      <a:pt x="0" y="65"/>
                    </a:cubicBezTo>
                    <a:cubicBezTo>
                      <a:pt x="0" y="61"/>
                      <a:pt x="1" y="57"/>
                      <a:pt x="3" y="54"/>
                    </a:cubicBezTo>
                    <a:cubicBezTo>
                      <a:pt x="5" y="50"/>
                      <a:pt x="7" y="47"/>
                      <a:pt x="10" y="45"/>
                    </a:cubicBezTo>
                    <a:cubicBezTo>
                      <a:pt x="13" y="43"/>
                      <a:pt x="17" y="41"/>
                      <a:pt x="21" y="40"/>
                    </a:cubicBezTo>
                    <a:cubicBezTo>
                      <a:pt x="24" y="40"/>
                      <a:pt x="28" y="39"/>
                      <a:pt x="34" y="38"/>
                    </a:cubicBezTo>
                    <a:cubicBezTo>
                      <a:pt x="46" y="37"/>
                      <a:pt x="54" y="35"/>
                      <a:pt x="60" y="33"/>
                    </a:cubicBezTo>
                    <a:cubicBezTo>
                      <a:pt x="60" y="31"/>
                      <a:pt x="60" y="30"/>
                      <a:pt x="60" y="29"/>
                    </a:cubicBezTo>
                    <a:cubicBezTo>
                      <a:pt x="60" y="23"/>
                      <a:pt x="59" y="19"/>
                      <a:pt x="56" y="17"/>
                    </a:cubicBezTo>
                    <a:cubicBezTo>
                      <a:pt x="52" y="13"/>
                      <a:pt x="47" y="12"/>
                      <a:pt x="39" y="12"/>
                    </a:cubicBezTo>
                    <a:cubicBezTo>
                      <a:pt x="32" y="12"/>
                      <a:pt x="27" y="13"/>
                      <a:pt x="24" y="15"/>
                    </a:cubicBezTo>
                    <a:cubicBezTo>
                      <a:pt x="21" y="18"/>
                      <a:pt x="18" y="22"/>
                      <a:pt x="17" y="28"/>
                    </a:cubicBezTo>
                    <a:lnTo>
                      <a:pt x="2" y="26"/>
                    </a:lnTo>
                    <a:cubicBezTo>
                      <a:pt x="4" y="20"/>
                      <a:pt x="6" y="15"/>
                      <a:pt x="9" y="11"/>
                    </a:cubicBezTo>
                    <a:cubicBezTo>
                      <a:pt x="12" y="8"/>
                      <a:pt x="16" y="5"/>
                      <a:pt x="22" y="3"/>
                    </a:cubicBezTo>
                    <a:cubicBezTo>
                      <a:pt x="27" y="1"/>
                      <a:pt x="34" y="0"/>
                      <a:pt x="41" y="0"/>
                    </a:cubicBezTo>
                    <a:cubicBezTo>
                      <a:pt x="49" y="0"/>
                      <a:pt x="55" y="0"/>
                      <a:pt x="59" y="2"/>
                    </a:cubicBezTo>
                    <a:cubicBezTo>
                      <a:pt x="64" y="4"/>
                      <a:pt x="67" y="6"/>
                      <a:pt x="69" y="9"/>
                    </a:cubicBezTo>
                    <a:cubicBezTo>
                      <a:pt x="72" y="11"/>
                      <a:pt x="73" y="15"/>
                      <a:pt x="74" y="19"/>
                    </a:cubicBezTo>
                    <a:cubicBezTo>
                      <a:pt x="74" y="21"/>
                      <a:pt x="75" y="26"/>
                      <a:pt x="75" y="32"/>
                    </a:cubicBezTo>
                    <a:lnTo>
                      <a:pt x="75" y="52"/>
                    </a:lnTo>
                    <a:cubicBezTo>
                      <a:pt x="75" y="65"/>
                      <a:pt x="75" y="74"/>
                      <a:pt x="76" y="78"/>
                    </a:cubicBezTo>
                    <a:cubicBezTo>
                      <a:pt x="76" y="81"/>
                      <a:pt x="77" y="85"/>
                      <a:pt x="79" y="88"/>
                    </a:cubicBezTo>
                    <a:lnTo>
                      <a:pt x="64" y="88"/>
                    </a:lnTo>
                    <a:cubicBezTo>
                      <a:pt x="63" y="85"/>
                      <a:pt x="62" y="81"/>
                      <a:pt x="61" y="77"/>
                    </a:cubicBezTo>
                    <a:close/>
                    <a:moveTo>
                      <a:pt x="60" y="45"/>
                    </a:moveTo>
                    <a:cubicBezTo>
                      <a:pt x="55" y="47"/>
                      <a:pt x="47" y="49"/>
                      <a:pt x="36" y="50"/>
                    </a:cubicBezTo>
                    <a:cubicBezTo>
                      <a:pt x="30" y="51"/>
                      <a:pt x="26" y="52"/>
                      <a:pt x="23" y="53"/>
                    </a:cubicBezTo>
                    <a:cubicBezTo>
                      <a:pt x="21" y="54"/>
                      <a:pt x="19" y="56"/>
                      <a:pt x="17" y="58"/>
                    </a:cubicBezTo>
                    <a:cubicBezTo>
                      <a:pt x="16" y="60"/>
                      <a:pt x="15" y="62"/>
                      <a:pt x="15" y="65"/>
                    </a:cubicBezTo>
                    <a:cubicBezTo>
                      <a:pt x="15" y="69"/>
                      <a:pt x="17" y="72"/>
                      <a:pt x="20" y="74"/>
                    </a:cubicBezTo>
                    <a:cubicBezTo>
                      <a:pt x="23" y="77"/>
                      <a:pt x="27" y="78"/>
                      <a:pt x="33" y="78"/>
                    </a:cubicBezTo>
                    <a:cubicBezTo>
                      <a:pt x="38" y="78"/>
                      <a:pt x="43" y="77"/>
                      <a:pt x="48" y="75"/>
                    </a:cubicBezTo>
                    <a:cubicBezTo>
                      <a:pt x="52" y="72"/>
                      <a:pt x="55" y="69"/>
                      <a:pt x="58" y="65"/>
                    </a:cubicBezTo>
                    <a:cubicBezTo>
                      <a:pt x="59" y="61"/>
                      <a:pt x="60" y="56"/>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5">
                <a:extLst>
                  <a:ext uri="{FF2B5EF4-FFF2-40B4-BE49-F238E27FC236}">
                    <a16:creationId xmlns:a16="http://schemas.microsoft.com/office/drawing/2014/main" id="{FADC4C59-8C92-03DF-88F5-2CA684D0796D}"/>
                  </a:ext>
                </a:extLst>
              </p:cNvPr>
              <p:cNvSpPr>
                <a:spLocks/>
              </p:cNvSpPr>
              <p:nvPr/>
            </p:nvSpPr>
            <p:spPr bwMode="auto">
              <a:xfrm>
                <a:off x="1368" y="1764"/>
                <a:ext cx="76" cy="76"/>
              </a:xfrm>
              <a:custGeom>
                <a:avLst/>
                <a:gdLst>
                  <a:gd name="T0" fmla="*/ 0 w 107"/>
                  <a:gd name="T1" fmla="*/ 107 h 107"/>
                  <a:gd name="T2" fmla="*/ 23 w 107"/>
                  <a:gd name="T3" fmla="*/ 0 h 107"/>
                  <a:gd name="T4" fmla="*/ 37 w 107"/>
                  <a:gd name="T5" fmla="*/ 0 h 107"/>
                  <a:gd name="T6" fmla="*/ 28 w 107"/>
                  <a:gd name="T7" fmla="*/ 44 h 107"/>
                  <a:gd name="T8" fmla="*/ 83 w 107"/>
                  <a:gd name="T9" fmla="*/ 44 h 107"/>
                  <a:gd name="T10" fmla="*/ 93 w 107"/>
                  <a:gd name="T11" fmla="*/ 0 h 107"/>
                  <a:gd name="T12" fmla="*/ 107 w 107"/>
                  <a:gd name="T13" fmla="*/ 0 h 107"/>
                  <a:gd name="T14" fmla="*/ 84 w 107"/>
                  <a:gd name="T15" fmla="*/ 107 h 107"/>
                  <a:gd name="T16" fmla="*/ 70 w 107"/>
                  <a:gd name="T17" fmla="*/ 107 h 107"/>
                  <a:gd name="T18" fmla="*/ 81 w 107"/>
                  <a:gd name="T19" fmla="*/ 57 h 107"/>
                  <a:gd name="T20" fmla="*/ 25 w 107"/>
                  <a:gd name="T21" fmla="*/ 57 h 107"/>
                  <a:gd name="T22" fmla="*/ 14 w 107"/>
                  <a:gd name="T23" fmla="*/ 107 h 107"/>
                  <a:gd name="T24" fmla="*/ 0 w 10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07">
                    <a:moveTo>
                      <a:pt x="0" y="107"/>
                    </a:moveTo>
                    <a:lnTo>
                      <a:pt x="23" y="0"/>
                    </a:lnTo>
                    <a:lnTo>
                      <a:pt x="37" y="0"/>
                    </a:lnTo>
                    <a:lnTo>
                      <a:pt x="28" y="44"/>
                    </a:lnTo>
                    <a:lnTo>
                      <a:pt x="83" y="44"/>
                    </a:lnTo>
                    <a:lnTo>
                      <a:pt x="93" y="0"/>
                    </a:lnTo>
                    <a:lnTo>
                      <a:pt x="107" y="0"/>
                    </a:lnTo>
                    <a:lnTo>
                      <a:pt x="84" y="107"/>
                    </a:lnTo>
                    <a:lnTo>
                      <a:pt x="70" y="107"/>
                    </a:lnTo>
                    <a:lnTo>
                      <a:pt x="81" y="57"/>
                    </a:lnTo>
                    <a:lnTo>
                      <a:pt x="25" y="57"/>
                    </a:lnTo>
                    <a:lnTo>
                      <a:pt x="14"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D348C876-614D-E35A-F45B-A28C00762154}"/>
                  </a:ext>
                </a:extLst>
              </p:cNvPr>
              <p:cNvSpPr>
                <a:spLocks/>
              </p:cNvSpPr>
              <p:nvPr/>
            </p:nvSpPr>
            <p:spPr bwMode="auto">
              <a:xfrm>
                <a:off x="1447" y="1829"/>
                <a:ext cx="13" cy="11"/>
              </a:xfrm>
              <a:custGeom>
                <a:avLst/>
                <a:gdLst>
                  <a:gd name="T0" fmla="*/ 0 w 18"/>
                  <a:gd name="T1" fmla="*/ 15 h 15"/>
                  <a:gd name="T2" fmla="*/ 3 w 18"/>
                  <a:gd name="T3" fmla="*/ 0 h 15"/>
                  <a:gd name="T4" fmla="*/ 18 w 18"/>
                  <a:gd name="T5" fmla="*/ 0 h 15"/>
                  <a:gd name="T6" fmla="*/ 15 w 18"/>
                  <a:gd name="T7" fmla="*/ 15 h 15"/>
                  <a:gd name="T8" fmla="*/ 0 w 18"/>
                  <a:gd name="T9" fmla="*/ 15 h 15"/>
                </a:gdLst>
                <a:ahLst/>
                <a:cxnLst>
                  <a:cxn ang="0">
                    <a:pos x="T0" y="T1"/>
                  </a:cxn>
                  <a:cxn ang="0">
                    <a:pos x="T2" y="T3"/>
                  </a:cxn>
                  <a:cxn ang="0">
                    <a:pos x="T4" y="T5"/>
                  </a:cxn>
                  <a:cxn ang="0">
                    <a:pos x="T6" y="T7"/>
                  </a:cxn>
                  <a:cxn ang="0">
                    <a:pos x="T8" y="T9"/>
                  </a:cxn>
                </a:cxnLst>
                <a:rect l="0" t="0" r="r" b="b"/>
                <a:pathLst>
                  <a:path w="18" h="15">
                    <a:moveTo>
                      <a:pt x="0" y="15"/>
                    </a:moveTo>
                    <a:lnTo>
                      <a:pt x="3" y="0"/>
                    </a:lnTo>
                    <a:lnTo>
                      <a:pt x="18" y="0"/>
                    </a:lnTo>
                    <a:lnTo>
                      <a:pt x="15"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
                <a:extLst>
                  <a:ext uri="{FF2B5EF4-FFF2-40B4-BE49-F238E27FC236}">
                    <a16:creationId xmlns:a16="http://schemas.microsoft.com/office/drawing/2014/main" id="{5A37F90D-0531-64D7-76E6-48F2A46FF057}"/>
                  </a:ext>
                </a:extLst>
              </p:cNvPr>
              <p:cNvSpPr>
                <a:spLocks noEditPoints="1"/>
              </p:cNvSpPr>
              <p:nvPr/>
            </p:nvSpPr>
            <p:spPr bwMode="auto">
              <a:xfrm>
                <a:off x="1499" y="1783"/>
                <a:ext cx="58" cy="78"/>
              </a:xfrm>
              <a:custGeom>
                <a:avLst/>
                <a:gdLst>
                  <a:gd name="T0" fmla="*/ 0 w 82"/>
                  <a:gd name="T1" fmla="*/ 109 h 109"/>
                  <a:gd name="T2" fmla="*/ 22 w 82"/>
                  <a:gd name="T3" fmla="*/ 1 h 109"/>
                  <a:gd name="T4" fmla="*/ 35 w 82"/>
                  <a:gd name="T5" fmla="*/ 1 h 109"/>
                  <a:gd name="T6" fmla="*/ 32 w 82"/>
                  <a:gd name="T7" fmla="*/ 12 h 109"/>
                  <a:gd name="T8" fmla="*/ 44 w 82"/>
                  <a:gd name="T9" fmla="*/ 3 h 109"/>
                  <a:gd name="T10" fmla="*/ 56 w 82"/>
                  <a:gd name="T11" fmla="*/ 0 h 109"/>
                  <a:gd name="T12" fmla="*/ 74 w 82"/>
                  <a:gd name="T13" fmla="*/ 8 h 109"/>
                  <a:gd name="T14" fmla="*/ 82 w 82"/>
                  <a:gd name="T15" fmla="*/ 31 h 109"/>
                  <a:gd name="T16" fmla="*/ 78 w 82"/>
                  <a:gd name="T17" fmla="*/ 53 h 109"/>
                  <a:gd name="T18" fmla="*/ 68 w 82"/>
                  <a:gd name="T19" fmla="*/ 69 h 109"/>
                  <a:gd name="T20" fmla="*/ 56 w 82"/>
                  <a:gd name="T21" fmla="*/ 78 h 109"/>
                  <a:gd name="T22" fmla="*/ 44 w 82"/>
                  <a:gd name="T23" fmla="*/ 81 h 109"/>
                  <a:gd name="T24" fmla="*/ 22 w 82"/>
                  <a:gd name="T25" fmla="*/ 67 h 109"/>
                  <a:gd name="T26" fmla="*/ 13 w 82"/>
                  <a:gd name="T27" fmla="*/ 109 h 109"/>
                  <a:gd name="T28" fmla="*/ 0 w 82"/>
                  <a:gd name="T29" fmla="*/ 109 h 109"/>
                  <a:gd name="T30" fmla="*/ 26 w 82"/>
                  <a:gd name="T31" fmla="*/ 47 h 109"/>
                  <a:gd name="T32" fmla="*/ 27 w 82"/>
                  <a:gd name="T33" fmla="*/ 60 h 109"/>
                  <a:gd name="T34" fmla="*/ 33 w 82"/>
                  <a:gd name="T35" fmla="*/ 67 h 109"/>
                  <a:gd name="T36" fmla="*/ 43 w 82"/>
                  <a:gd name="T37" fmla="*/ 70 h 109"/>
                  <a:gd name="T38" fmla="*/ 61 w 82"/>
                  <a:gd name="T39" fmla="*/ 57 h 109"/>
                  <a:gd name="T40" fmla="*/ 69 w 82"/>
                  <a:gd name="T41" fmla="*/ 31 h 109"/>
                  <a:gd name="T42" fmla="*/ 64 w 82"/>
                  <a:gd name="T43" fmla="*/ 16 h 109"/>
                  <a:gd name="T44" fmla="*/ 52 w 82"/>
                  <a:gd name="T45" fmla="*/ 10 h 109"/>
                  <a:gd name="T46" fmla="*/ 43 w 82"/>
                  <a:gd name="T47" fmla="*/ 13 h 109"/>
                  <a:gd name="T48" fmla="*/ 35 w 82"/>
                  <a:gd name="T49" fmla="*/ 21 h 109"/>
                  <a:gd name="T50" fmla="*/ 29 w 82"/>
                  <a:gd name="T51" fmla="*/ 34 h 109"/>
                  <a:gd name="T52" fmla="*/ 26 w 82"/>
                  <a:gd name="T53"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109">
                    <a:moveTo>
                      <a:pt x="0" y="109"/>
                    </a:moveTo>
                    <a:lnTo>
                      <a:pt x="22" y="1"/>
                    </a:lnTo>
                    <a:lnTo>
                      <a:pt x="35" y="1"/>
                    </a:lnTo>
                    <a:lnTo>
                      <a:pt x="32" y="12"/>
                    </a:lnTo>
                    <a:cubicBezTo>
                      <a:pt x="37" y="8"/>
                      <a:pt x="41" y="4"/>
                      <a:pt x="44" y="3"/>
                    </a:cubicBezTo>
                    <a:cubicBezTo>
                      <a:pt x="48" y="1"/>
                      <a:pt x="52" y="0"/>
                      <a:pt x="56" y="0"/>
                    </a:cubicBezTo>
                    <a:cubicBezTo>
                      <a:pt x="63" y="0"/>
                      <a:pt x="69" y="2"/>
                      <a:pt x="74" y="8"/>
                    </a:cubicBezTo>
                    <a:cubicBezTo>
                      <a:pt x="79" y="13"/>
                      <a:pt x="82" y="21"/>
                      <a:pt x="82" y="31"/>
                    </a:cubicBezTo>
                    <a:cubicBezTo>
                      <a:pt x="82" y="39"/>
                      <a:pt x="80" y="46"/>
                      <a:pt x="78" y="53"/>
                    </a:cubicBezTo>
                    <a:cubicBezTo>
                      <a:pt x="75" y="60"/>
                      <a:pt x="72" y="65"/>
                      <a:pt x="68" y="69"/>
                    </a:cubicBezTo>
                    <a:cubicBezTo>
                      <a:pt x="64" y="73"/>
                      <a:pt x="60" y="76"/>
                      <a:pt x="56" y="78"/>
                    </a:cubicBezTo>
                    <a:cubicBezTo>
                      <a:pt x="52" y="80"/>
                      <a:pt x="48" y="81"/>
                      <a:pt x="44" y="81"/>
                    </a:cubicBezTo>
                    <a:cubicBezTo>
                      <a:pt x="34" y="81"/>
                      <a:pt x="27" y="76"/>
                      <a:pt x="22" y="67"/>
                    </a:cubicBezTo>
                    <a:lnTo>
                      <a:pt x="13" y="109"/>
                    </a:lnTo>
                    <a:lnTo>
                      <a:pt x="0" y="109"/>
                    </a:lnTo>
                    <a:close/>
                    <a:moveTo>
                      <a:pt x="26" y="47"/>
                    </a:moveTo>
                    <a:cubicBezTo>
                      <a:pt x="26" y="53"/>
                      <a:pt x="27" y="57"/>
                      <a:pt x="27" y="60"/>
                    </a:cubicBezTo>
                    <a:cubicBezTo>
                      <a:pt x="29" y="63"/>
                      <a:pt x="31" y="65"/>
                      <a:pt x="33" y="67"/>
                    </a:cubicBezTo>
                    <a:cubicBezTo>
                      <a:pt x="36" y="69"/>
                      <a:pt x="39" y="70"/>
                      <a:pt x="43" y="70"/>
                    </a:cubicBezTo>
                    <a:cubicBezTo>
                      <a:pt x="51" y="70"/>
                      <a:pt x="57" y="66"/>
                      <a:pt x="61" y="57"/>
                    </a:cubicBezTo>
                    <a:cubicBezTo>
                      <a:pt x="66" y="49"/>
                      <a:pt x="69" y="40"/>
                      <a:pt x="69" y="31"/>
                    </a:cubicBezTo>
                    <a:cubicBezTo>
                      <a:pt x="69" y="24"/>
                      <a:pt x="67" y="19"/>
                      <a:pt x="64" y="16"/>
                    </a:cubicBezTo>
                    <a:cubicBezTo>
                      <a:pt x="61" y="12"/>
                      <a:pt x="57" y="10"/>
                      <a:pt x="52" y="10"/>
                    </a:cubicBezTo>
                    <a:cubicBezTo>
                      <a:pt x="49" y="10"/>
                      <a:pt x="46" y="11"/>
                      <a:pt x="43" y="13"/>
                    </a:cubicBezTo>
                    <a:cubicBezTo>
                      <a:pt x="40" y="15"/>
                      <a:pt x="37" y="18"/>
                      <a:pt x="35" y="21"/>
                    </a:cubicBezTo>
                    <a:cubicBezTo>
                      <a:pt x="32" y="25"/>
                      <a:pt x="30" y="29"/>
                      <a:pt x="29" y="34"/>
                    </a:cubicBezTo>
                    <a:cubicBezTo>
                      <a:pt x="27" y="39"/>
                      <a:pt x="26" y="44"/>
                      <a:pt x="26"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a:extLst>
                  <a:ext uri="{FF2B5EF4-FFF2-40B4-BE49-F238E27FC236}">
                    <a16:creationId xmlns:a16="http://schemas.microsoft.com/office/drawing/2014/main" id="{DC95634B-CBA6-A7B6-9B8D-550000EBF59E}"/>
                  </a:ext>
                </a:extLst>
              </p:cNvPr>
              <p:cNvSpPr>
                <a:spLocks/>
              </p:cNvSpPr>
              <p:nvPr/>
            </p:nvSpPr>
            <p:spPr bwMode="auto">
              <a:xfrm>
                <a:off x="1559" y="1784"/>
                <a:ext cx="60" cy="79"/>
              </a:xfrm>
              <a:custGeom>
                <a:avLst/>
                <a:gdLst>
                  <a:gd name="T0" fmla="*/ 0 w 84"/>
                  <a:gd name="T1" fmla="*/ 108 h 110"/>
                  <a:gd name="T2" fmla="*/ 1 w 84"/>
                  <a:gd name="T3" fmla="*/ 96 h 110"/>
                  <a:gd name="T4" fmla="*/ 9 w 84"/>
                  <a:gd name="T5" fmla="*/ 97 h 110"/>
                  <a:gd name="T6" fmla="*/ 15 w 84"/>
                  <a:gd name="T7" fmla="*/ 95 h 110"/>
                  <a:gd name="T8" fmla="*/ 22 w 84"/>
                  <a:gd name="T9" fmla="*/ 86 h 110"/>
                  <a:gd name="T10" fmla="*/ 27 w 84"/>
                  <a:gd name="T11" fmla="*/ 78 h 110"/>
                  <a:gd name="T12" fmla="*/ 14 w 84"/>
                  <a:gd name="T13" fmla="*/ 0 h 110"/>
                  <a:gd name="T14" fmla="*/ 27 w 84"/>
                  <a:gd name="T15" fmla="*/ 0 h 110"/>
                  <a:gd name="T16" fmla="*/ 32 w 84"/>
                  <a:gd name="T17" fmla="*/ 40 h 110"/>
                  <a:gd name="T18" fmla="*/ 35 w 84"/>
                  <a:gd name="T19" fmla="*/ 63 h 110"/>
                  <a:gd name="T20" fmla="*/ 70 w 84"/>
                  <a:gd name="T21" fmla="*/ 0 h 110"/>
                  <a:gd name="T22" fmla="*/ 84 w 84"/>
                  <a:gd name="T23" fmla="*/ 0 h 110"/>
                  <a:gd name="T24" fmla="*/ 34 w 84"/>
                  <a:gd name="T25" fmla="*/ 89 h 110"/>
                  <a:gd name="T26" fmla="*/ 22 w 84"/>
                  <a:gd name="T27" fmla="*/ 106 h 110"/>
                  <a:gd name="T28" fmla="*/ 9 w 84"/>
                  <a:gd name="T29" fmla="*/ 110 h 110"/>
                  <a:gd name="T30" fmla="*/ 0 w 84"/>
                  <a:gd name="T31" fmla="*/ 10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10">
                    <a:moveTo>
                      <a:pt x="0" y="108"/>
                    </a:moveTo>
                    <a:lnTo>
                      <a:pt x="1" y="96"/>
                    </a:lnTo>
                    <a:cubicBezTo>
                      <a:pt x="3" y="97"/>
                      <a:pt x="6" y="97"/>
                      <a:pt x="9" y="97"/>
                    </a:cubicBezTo>
                    <a:cubicBezTo>
                      <a:pt x="11" y="97"/>
                      <a:pt x="14" y="96"/>
                      <a:pt x="15" y="95"/>
                    </a:cubicBezTo>
                    <a:cubicBezTo>
                      <a:pt x="17" y="94"/>
                      <a:pt x="20" y="91"/>
                      <a:pt x="22" y="86"/>
                    </a:cubicBezTo>
                    <a:lnTo>
                      <a:pt x="27" y="78"/>
                    </a:lnTo>
                    <a:lnTo>
                      <a:pt x="14" y="0"/>
                    </a:lnTo>
                    <a:lnTo>
                      <a:pt x="27" y="0"/>
                    </a:lnTo>
                    <a:lnTo>
                      <a:pt x="32" y="40"/>
                    </a:lnTo>
                    <a:cubicBezTo>
                      <a:pt x="34" y="48"/>
                      <a:pt x="35" y="55"/>
                      <a:pt x="35" y="63"/>
                    </a:cubicBezTo>
                    <a:lnTo>
                      <a:pt x="70" y="0"/>
                    </a:lnTo>
                    <a:lnTo>
                      <a:pt x="84" y="0"/>
                    </a:lnTo>
                    <a:lnTo>
                      <a:pt x="34" y="89"/>
                    </a:lnTo>
                    <a:cubicBezTo>
                      <a:pt x="30" y="97"/>
                      <a:pt x="25" y="103"/>
                      <a:pt x="22" y="106"/>
                    </a:cubicBezTo>
                    <a:cubicBezTo>
                      <a:pt x="18" y="108"/>
                      <a:pt x="14" y="110"/>
                      <a:pt x="9" y="110"/>
                    </a:cubicBezTo>
                    <a:cubicBezTo>
                      <a:pt x="6" y="110"/>
                      <a:pt x="3" y="109"/>
                      <a:pt x="0" y="10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9">
                <a:extLst>
                  <a:ext uri="{FF2B5EF4-FFF2-40B4-BE49-F238E27FC236}">
                    <a16:creationId xmlns:a16="http://schemas.microsoft.com/office/drawing/2014/main" id="{94B151BF-3EAF-A142-9BF7-7337AA859025}"/>
                  </a:ext>
                </a:extLst>
              </p:cNvPr>
              <p:cNvSpPr>
                <a:spLocks/>
              </p:cNvSpPr>
              <p:nvPr/>
            </p:nvSpPr>
            <p:spPr bwMode="auto">
              <a:xfrm>
                <a:off x="1616" y="1764"/>
                <a:ext cx="25" cy="76"/>
              </a:xfrm>
              <a:custGeom>
                <a:avLst/>
                <a:gdLst>
                  <a:gd name="T0" fmla="*/ 0 w 36"/>
                  <a:gd name="T1" fmla="*/ 107 h 107"/>
                  <a:gd name="T2" fmla="*/ 22 w 36"/>
                  <a:gd name="T3" fmla="*/ 0 h 107"/>
                  <a:gd name="T4" fmla="*/ 36 w 36"/>
                  <a:gd name="T5" fmla="*/ 0 h 107"/>
                  <a:gd name="T6" fmla="*/ 13 w 36"/>
                  <a:gd name="T7" fmla="*/ 107 h 107"/>
                  <a:gd name="T8" fmla="*/ 0 w 36"/>
                  <a:gd name="T9" fmla="*/ 107 h 107"/>
                </a:gdLst>
                <a:ahLst/>
                <a:cxnLst>
                  <a:cxn ang="0">
                    <a:pos x="T0" y="T1"/>
                  </a:cxn>
                  <a:cxn ang="0">
                    <a:pos x="T2" y="T3"/>
                  </a:cxn>
                  <a:cxn ang="0">
                    <a:pos x="T4" y="T5"/>
                  </a:cxn>
                  <a:cxn ang="0">
                    <a:pos x="T6" y="T7"/>
                  </a:cxn>
                  <a:cxn ang="0">
                    <a:pos x="T8" y="T9"/>
                  </a:cxn>
                </a:cxnLst>
                <a:rect l="0" t="0" r="r" b="b"/>
                <a:pathLst>
                  <a:path w="36" h="107">
                    <a:moveTo>
                      <a:pt x="0" y="107"/>
                    </a:moveTo>
                    <a:lnTo>
                      <a:pt x="22" y="0"/>
                    </a:lnTo>
                    <a:lnTo>
                      <a:pt x="36" y="0"/>
                    </a:lnTo>
                    <a:lnTo>
                      <a:pt x="13"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0">
                <a:extLst>
                  <a:ext uri="{FF2B5EF4-FFF2-40B4-BE49-F238E27FC236}">
                    <a16:creationId xmlns:a16="http://schemas.microsoft.com/office/drawing/2014/main" id="{41A9DA5F-3BB0-28FA-EF2F-BDEE1EE0EA4C}"/>
                  </a:ext>
                </a:extLst>
              </p:cNvPr>
              <p:cNvSpPr>
                <a:spLocks noEditPoints="1"/>
              </p:cNvSpPr>
              <p:nvPr/>
            </p:nvSpPr>
            <p:spPr bwMode="auto">
              <a:xfrm>
                <a:off x="1642" y="1783"/>
                <a:ext cx="52" cy="58"/>
              </a:xfrm>
              <a:custGeom>
                <a:avLst/>
                <a:gdLst>
                  <a:gd name="T0" fmla="*/ 0 w 73"/>
                  <a:gd name="T1" fmla="*/ 50 h 81"/>
                  <a:gd name="T2" fmla="*/ 13 w 73"/>
                  <a:gd name="T3" fmla="*/ 12 h 81"/>
                  <a:gd name="T4" fmla="*/ 42 w 73"/>
                  <a:gd name="T5" fmla="*/ 0 h 81"/>
                  <a:gd name="T6" fmla="*/ 65 w 73"/>
                  <a:gd name="T7" fmla="*/ 9 h 81"/>
                  <a:gd name="T8" fmla="*/ 73 w 73"/>
                  <a:gd name="T9" fmla="*/ 32 h 81"/>
                  <a:gd name="T10" fmla="*/ 68 w 73"/>
                  <a:gd name="T11" fmla="*/ 57 h 81"/>
                  <a:gd name="T12" fmla="*/ 52 w 73"/>
                  <a:gd name="T13" fmla="*/ 75 h 81"/>
                  <a:gd name="T14" fmla="*/ 31 w 73"/>
                  <a:gd name="T15" fmla="*/ 81 h 81"/>
                  <a:gd name="T16" fmla="*/ 15 w 73"/>
                  <a:gd name="T17" fmla="*/ 77 h 81"/>
                  <a:gd name="T18" fmla="*/ 4 w 73"/>
                  <a:gd name="T19" fmla="*/ 66 h 81"/>
                  <a:gd name="T20" fmla="*/ 0 w 73"/>
                  <a:gd name="T21" fmla="*/ 50 h 81"/>
                  <a:gd name="T22" fmla="*/ 13 w 73"/>
                  <a:gd name="T23" fmla="*/ 48 h 81"/>
                  <a:gd name="T24" fmla="*/ 18 w 73"/>
                  <a:gd name="T25" fmla="*/ 65 h 81"/>
                  <a:gd name="T26" fmla="*/ 32 w 73"/>
                  <a:gd name="T27" fmla="*/ 71 h 81"/>
                  <a:gd name="T28" fmla="*/ 40 w 73"/>
                  <a:gd name="T29" fmla="*/ 69 h 81"/>
                  <a:gd name="T30" fmla="*/ 48 w 73"/>
                  <a:gd name="T31" fmla="*/ 64 h 81"/>
                  <a:gd name="T32" fmla="*/ 54 w 73"/>
                  <a:gd name="T33" fmla="*/ 56 h 81"/>
                  <a:gd name="T34" fmla="*/ 58 w 73"/>
                  <a:gd name="T35" fmla="*/ 46 h 81"/>
                  <a:gd name="T36" fmla="*/ 60 w 73"/>
                  <a:gd name="T37" fmla="*/ 32 h 81"/>
                  <a:gd name="T38" fmla="*/ 55 w 73"/>
                  <a:gd name="T39" fmla="*/ 16 h 81"/>
                  <a:gd name="T40" fmla="*/ 42 w 73"/>
                  <a:gd name="T41" fmla="*/ 10 h 81"/>
                  <a:gd name="T42" fmla="*/ 30 w 73"/>
                  <a:gd name="T43" fmla="*/ 13 h 81"/>
                  <a:gd name="T44" fmla="*/ 21 w 73"/>
                  <a:gd name="T45" fmla="*/ 22 h 81"/>
                  <a:gd name="T46" fmla="*/ 15 w 73"/>
                  <a:gd name="T47" fmla="*/ 35 h 81"/>
                  <a:gd name="T48" fmla="*/ 13 w 73"/>
                  <a:gd name="T49" fmla="*/ 4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81">
                    <a:moveTo>
                      <a:pt x="0" y="50"/>
                    </a:moveTo>
                    <a:cubicBezTo>
                      <a:pt x="0" y="35"/>
                      <a:pt x="4" y="22"/>
                      <a:pt x="13" y="12"/>
                    </a:cubicBezTo>
                    <a:cubicBezTo>
                      <a:pt x="20" y="4"/>
                      <a:pt x="30" y="0"/>
                      <a:pt x="42" y="0"/>
                    </a:cubicBezTo>
                    <a:cubicBezTo>
                      <a:pt x="51" y="0"/>
                      <a:pt x="59" y="3"/>
                      <a:pt x="65" y="9"/>
                    </a:cubicBezTo>
                    <a:cubicBezTo>
                      <a:pt x="70" y="14"/>
                      <a:pt x="73" y="22"/>
                      <a:pt x="73" y="32"/>
                    </a:cubicBezTo>
                    <a:cubicBezTo>
                      <a:pt x="73" y="41"/>
                      <a:pt x="72" y="49"/>
                      <a:pt x="68" y="57"/>
                    </a:cubicBezTo>
                    <a:cubicBezTo>
                      <a:pt x="64" y="65"/>
                      <a:pt x="59" y="71"/>
                      <a:pt x="52" y="75"/>
                    </a:cubicBezTo>
                    <a:cubicBezTo>
                      <a:pt x="46" y="79"/>
                      <a:pt x="39" y="81"/>
                      <a:pt x="31" y="81"/>
                    </a:cubicBezTo>
                    <a:cubicBezTo>
                      <a:pt x="25" y="81"/>
                      <a:pt x="20" y="80"/>
                      <a:pt x="15" y="77"/>
                    </a:cubicBezTo>
                    <a:cubicBezTo>
                      <a:pt x="10" y="75"/>
                      <a:pt x="6" y="71"/>
                      <a:pt x="4" y="66"/>
                    </a:cubicBezTo>
                    <a:cubicBezTo>
                      <a:pt x="1" y="61"/>
                      <a:pt x="0" y="56"/>
                      <a:pt x="0" y="50"/>
                    </a:cubicBezTo>
                    <a:close/>
                    <a:moveTo>
                      <a:pt x="13" y="48"/>
                    </a:moveTo>
                    <a:cubicBezTo>
                      <a:pt x="13" y="56"/>
                      <a:pt x="15" y="61"/>
                      <a:pt x="18" y="65"/>
                    </a:cubicBezTo>
                    <a:cubicBezTo>
                      <a:pt x="22" y="69"/>
                      <a:pt x="26" y="71"/>
                      <a:pt x="32" y="71"/>
                    </a:cubicBezTo>
                    <a:cubicBezTo>
                      <a:pt x="34" y="71"/>
                      <a:pt x="37" y="70"/>
                      <a:pt x="40" y="69"/>
                    </a:cubicBezTo>
                    <a:cubicBezTo>
                      <a:pt x="43" y="68"/>
                      <a:pt x="45" y="66"/>
                      <a:pt x="48" y="64"/>
                    </a:cubicBezTo>
                    <a:cubicBezTo>
                      <a:pt x="50" y="61"/>
                      <a:pt x="52" y="59"/>
                      <a:pt x="54" y="56"/>
                    </a:cubicBezTo>
                    <a:cubicBezTo>
                      <a:pt x="56" y="53"/>
                      <a:pt x="57" y="50"/>
                      <a:pt x="58" y="46"/>
                    </a:cubicBezTo>
                    <a:cubicBezTo>
                      <a:pt x="59" y="41"/>
                      <a:pt x="60" y="37"/>
                      <a:pt x="60" y="32"/>
                    </a:cubicBezTo>
                    <a:cubicBezTo>
                      <a:pt x="60" y="25"/>
                      <a:pt x="58" y="20"/>
                      <a:pt x="55" y="16"/>
                    </a:cubicBezTo>
                    <a:cubicBezTo>
                      <a:pt x="51" y="12"/>
                      <a:pt x="47" y="10"/>
                      <a:pt x="42" y="10"/>
                    </a:cubicBezTo>
                    <a:cubicBezTo>
                      <a:pt x="37" y="10"/>
                      <a:pt x="34" y="11"/>
                      <a:pt x="30" y="13"/>
                    </a:cubicBezTo>
                    <a:cubicBezTo>
                      <a:pt x="27" y="15"/>
                      <a:pt x="24" y="18"/>
                      <a:pt x="21" y="22"/>
                    </a:cubicBezTo>
                    <a:cubicBezTo>
                      <a:pt x="18" y="25"/>
                      <a:pt x="16" y="30"/>
                      <a:pt x="15" y="35"/>
                    </a:cubicBezTo>
                    <a:cubicBezTo>
                      <a:pt x="14" y="40"/>
                      <a:pt x="13" y="44"/>
                      <a:pt x="13"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1">
                <a:extLst>
                  <a:ext uri="{FF2B5EF4-FFF2-40B4-BE49-F238E27FC236}">
                    <a16:creationId xmlns:a16="http://schemas.microsoft.com/office/drawing/2014/main" id="{F221EAE1-957C-9718-3113-6164356E43A4}"/>
                  </a:ext>
                </a:extLst>
              </p:cNvPr>
              <p:cNvSpPr>
                <a:spLocks/>
              </p:cNvSpPr>
              <p:nvPr/>
            </p:nvSpPr>
            <p:spPr bwMode="auto">
              <a:xfrm>
                <a:off x="1700" y="1783"/>
                <a:ext cx="41" cy="57"/>
              </a:xfrm>
              <a:custGeom>
                <a:avLst/>
                <a:gdLst>
                  <a:gd name="T0" fmla="*/ 0 w 58"/>
                  <a:gd name="T1" fmla="*/ 79 h 79"/>
                  <a:gd name="T2" fmla="*/ 16 w 58"/>
                  <a:gd name="T3" fmla="*/ 1 h 79"/>
                  <a:gd name="T4" fmla="*/ 28 w 58"/>
                  <a:gd name="T5" fmla="*/ 1 h 79"/>
                  <a:gd name="T6" fmla="*/ 24 w 58"/>
                  <a:gd name="T7" fmla="*/ 17 h 79"/>
                  <a:gd name="T8" fmla="*/ 36 w 58"/>
                  <a:gd name="T9" fmla="*/ 4 h 79"/>
                  <a:gd name="T10" fmla="*/ 48 w 58"/>
                  <a:gd name="T11" fmla="*/ 0 h 79"/>
                  <a:gd name="T12" fmla="*/ 58 w 58"/>
                  <a:gd name="T13" fmla="*/ 3 h 79"/>
                  <a:gd name="T14" fmla="*/ 52 w 58"/>
                  <a:gd name="T15" fmla="*/ 15 h 79"/>
                  <a:gd name="T16" fmla="*/ 45 w 58"/>
                  <a:gd name="T17" fmla="*/ 12 h 79"/>
                  <a:gd name="T18" fmla="*/ 30 w 58"/>
                  <a:gd name="T19" fmla="*/ 20 h 79"/>
                  <a:gd name="T20" fmla="*/ 19 w 58"/>
                  <a:gd name="T21" fmla="*/ 48 h 79"/>
                  <a:gd name="T22" fmla="*/ 12 w 58"/>
                  <a:gd name="T23" fmla="*/ 79 h 79"/>
                  <a:gd name="T24" fmla="*/ 0 w 58"/>
                  <a:gd name="T2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79">
                    <a:moveTo>
                      <a:pt x="0" y="79"/>
                    </a:moveTo>
                    <a:lnTo>
                      <a:pt x="16" y="1"/>
                    </a:lnTo>
                    <a:lnTo>
                      <a:pt x="28" y="1"/>
                    </a:lnTo>
                    <a:lnTo>
                      <a:pt x="24" y="17"/>
                    </a:lnTo>
                    <a:cubicBezTo>
                      <a:pt x="28" y="11"/>
                      <a:pt x="32" y="7"/>
                      <a:pt x="36" y="4"/>
                    </a:cubicBezTo>
                    <a:cubicBezTo>
                      <a:pt x="40" y="1"/>
                      <a:pt x="44" y="0"/>
                      <a:pt x="48" y="0"/>
                    </a:cubicBezTo>
                    <a:cubicBezTo>
                      <a:pt x="51" y="0"/>
                      <a:pt x="54" y="1"/>
                      <a:pt x="58" y="3"/>
                    </a:cubicBezTo>
                    <a:lnTo>
                      <a:pt x="52" y="15"/>
                    </a:lnTo>
                    <a:cubicBezTo>
                      <a:pt x="50" y="13"/>
                      <a:pt x="47" y="12"/>
                      <a:pt x="45" y="12"/>
                    </a:cubicBezTo>
                    <a:cubicBezTo>
                      <a:pt x="40" y="12"/>
                      <a:pt x="35" y="15"/>
                      <a:pt x="30" y="20"/>
                    </a:cubicBezTo>
                    <a:cubicBezTo>
                      <a:pt x="26" y="25"/>
                      <a:pt x="22" y="35"/>
                      <a:pt x="19" y="48"/>
                    </a:cubicBezTo>
                    <a:lnTo>
                      <a:pt x="12" y="79"/>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2">
                <a:extLst>
                  <a:ext uri="{FF2B5EF4-FFF2-40B4-BE49-F238E27FC236}">
                    <a16:creationId xmlns:a16="http://schemas.microsoft.com/office/drawing/2014/main" id="{7DC3A52A-3C13-9AD9-E04B-5F64C6E9FC07}"/>
                  </a:ext>
                </a:extLst>
              </p:cNvPr>
              <p:cNvSpPr>
                <a:spLocks noEditPoints="1"/>
              </p:cNvSpPr>
              <p:nvPr/>
            </p:nvSpPr>
            <p:spPr bwMode="auto">
              <a:xfrm>
                <a:off x="1735" y="1764"/>
                <a:ext cx="25" cy="76"/>
              </a:xfrm>
              <a:custGeom>
                <a:avLst/>
                <a:gdLst>
                  <a:gd name="T0" fmla="*/ 20 w 36"/>
                  <a:gd name="T1" fmla="*/ 15 h 107"/>
                  <a:gd name="T2" fmla="*/ 23 w 36"/>
                  <a:gd name="T3" fmla="*/ 0 h 107"/>
                  <a:gd name="T4" fmla="*/ 36 w 36"/>
                  <a:gd name="T5" fmla="*/ 0 h 107"/>
                  <a:gd name="T6" fmla="*/ 33 w 36"/>
                  <a:gd name="T7" fmla="*/ 15 h 107"/>
                  <a:gd name="T8" fmla="*/ 20 w 36"/>
                  <a:gd name="T9" fmla="*/ 15 h 107"/>
                  <a:gd name="T10" fmla="*/ 0 w 36"/>
                  <a:gd name="T11" fmla="*/ 107 h 107"/>
                  <a:gd name="T12" fmla="*/ 17 w 36"/>
                  <a:gd name="T13" fmla="*/ 29 h 107"/>
                  <a:gd name="T14" fmla="*/ 30 w 36"/>
                  <a:gd name="T15" fmla="*/ 29 h 107"/>
                  <a:gd name="T16" fmla="*/ 14 w 36"/>
                  <a:gd name="T17" fmla="*/ 107 h 107"/>
                  <a:gd name="T18" fmla="*/ 0 w 36"/>
                  <a:gd name="T1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07">
                    <a:moveTo>
                      <a:pt x="20" y="15"/>
                    </a:moveTo>
                    <a:lnTo>
                      <a:pt x="23" y="0"/>
                    </a:lnTo>
                    <a:lnTo>
                      <a:pt x="36" y="0"/>
                    </a:lnTo>
                    <a:lnTo>
                      <a:pt x="33" y="15"/>
                    </a:lnTo>
                    <a:lnTo>
                      <a:pt x="20" y="15"/>
                    </a:lnTo>
                    <a:close/>
                    <a:moveTo>
                      <a:pt x="0" y="107"/>
                    </a:moveTo>
                    <a:lnTo>
                      <a:pt x="17" y="29"/>
                    </a:lnTo>
                    <a:lnTo>
                      <a:pt x="30" y="29"/>
                    </a:lnTo>
                    <a:lnTo>
                      <a:pt x="14"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3">
                <a:extLst>
                  <a:ext uri="{FF2B5EF4-FFF2-40B4-BE49-F238E27FC236}">
                    <a16:creationId xmlns:a16="http://schemas.microsoft.com/office/drawing/2014/main" id="{64076709-8E2A-4261-896E-A7B9ADF8D7AC}"/>
                  </a:ext>
                </a:extLst>
              </p:cNvPr>
              <p:cNvSpPr>
                <a:spLocks noChangeArrowheads="1"/>
              </p:cNvSpPr>
              <p:nvPr/>
            </p:nvSpPr>
            <p:spPr bwMode="auto">
              <a:xfrm>
                <a:off x="2534" y="2543"/>
                <a:ext cx="583" cy="300"/>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34">
                <a:extLst>
                  <a:ext uri="{FF2B5EF4-FFF2-40B4-BE49-F238E27FC236}">
                    <a16:creationId xmlns:a16="http://schemas.microsoft.com/office/drawing/2014/main" id="{B6072912-E4A7-F8F3-D7E6-56440B9AE7BD}"/>
                  </a:ext>
                </a:extLst>
              </p:cNvPr>
              <p:cNvSpPr>
                <a:spLocks noEditPoints="1"/>
              </p:cNvSpPr>
              <p:nvPr/>
            </p:nvSpPr>
            <p:spPr bwMode="auto">
              <a:xfrm>
                <a:off x="2579" y="2588"/>
                <a:ext cx="70" cy="84"/>
              </a:xfrm>
              <a:custGeom>
                <a:avLst/>
                <a:gdLst>
                  <a:gd name="T0" fmla="*/ 0 w 98"/>
                  <a:gd name="T1" fmla="*/ 119 h 119"/>
                  <a:gd name="T2" fmla="*/ 0 w 98"/>
                  <a:gd name="T3" fmla="*/ 0 h 119"/>
                  <a:gd name="T4" fmla="*/ 41 w 98"/>
                  <a:gd name="T5" fmla="*/ 0 h 119"/>
                  <a:gd name="T6" fmla="*/ 62 w 98"/>
                  <a:gd name="T7" fmla="*/ 2 h 119"/>
                  <a:gd name="T8" fmla="*/ 79 w 98"/>
                  <a:gd name="T9" fmla="*/ 10 h 119"/>
                  <a:gd name="T10" fmla="*/ 93 w 98"/>
                  <a:gd name="T11" fmla="*/ 30 h 119"/>
                  <a:gd name="T12" fmla="*/ 98 w 98"/>
                  <a:gd name="T13" fmla="*/ 59 h 119"/>
                  <a:gd name="T14" fmla="*/ 95 w 98"/>
                  <a:gd name="T15" fmla="*/ 83 h 119"/>
                  <a:gd name="T16" fmla="*/ 87 w 98"/>
                  <a:gd name="T17" fmla="*/ 100 h 119"/>
                  <a:gd name="T18" fmla="*/ 76 w 98"/>
                  <a:gd name="T19" fmla="*/ 111 h 119"/>
                  <a:gd name="T20" fmla="*/ 62 w 98"/>
                  <a:gd name="T21" fmla="*/ 117 h 119"/>
                  <a:gd name="T22" fmla="*/ 43 w 98"/>
                  <a:gd name="T23" fmla="*/ 119 h 119"/>
                  <a:gd name="T24" fmla="*/ 0 w 98"/>
                  <a:gd name="T25" fmla="*/ 119 h 119"/>
                  <a:gd name="T26" fmla="*/ 15 w 98"/>
                  <a:gd name="T27" fmla="*/ 105 h 119"/>
                  <a:gd name="T28" fmla="*/ 41 w 98"/>
                  <a:gd name="T29" fmla="*/ 105 h 119"/>
                  <a:gd name="T30" fmla="*/ 59 w 98"/>
                  <a:gd name="T31" fmla="*/ 103 h 119"/>
                  <a:gd name="T32" fmla="*/ 70 w 98"/>
                  <a:gd name="T33" fmla="*/ 97 h 119"/>
                  <a:gd name="T34" fmla="*/ 79 w 98"/>
                  <a:gd name="T35" fmla="*/ 82 h 119"/>
                  <a:gd name="T36" fmla="*/ 82 w 98"/>
                  <a:gd name="T37" fmla="*/ 59 h 119"/>
                  <a:gd name="T38" fmla="*/ 76 w 98"/>
                  <a:gd name="T39" fmla="*/ 30 h 119"/>
                  <a:gd name="T40" fmla="*/ 61 w 98"/>
                  <a:gd name="T41" fmla="*/ 16 h 119"/>
                  <a:gd name="T42" fmla="*/ 40 w 98"/>
                  <a:gd name="T43" fmla="*/ 14 h 119"/>
                  <a:gd name="T44" fmla="*/ 15 w 98"/>
                  <a:gd name="T45" fmla="*/ 14 h 119"/>
                  <a:gd name="T46" fmla="*/ 15 w 98"/>
                  <a:gd name="T47"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19">
                    <a:moveTo>
                      <a:pt x="0" y="119"/>
                    </a:moveTo>
                    <a:lnTo>
                      <a:pt x="0" y="0"/>
                    </a:lnTo>
                    <a:lnTo>
                      <a:pt x="41" y="0"/>
                    </a:lnTo>
                    <a:cubicBezTo>
                      <a:pt x="50" y="0"/>
                      <a:pt x="57" y="0"/>
                      <a:pt x="62" y="2"/>
                    </a:cubicBezTo>
                    <a:cubicBezTo>
                      <a:pt x="69" y="3"/>
                      <a:pt x="75" y="6"/>
                      <a:pt x="79" y="10"/>
                    </a:cubicBezTo>
                    <a:cubicBezTo>
                      <a:pt x="86" y="15"/>
                      <a:pt x="90" y="22"/>
                      <a:pt x="93" y="30"/>
                    </a:cubicBezTo>
                    <a:cubicBezTo>
                      <a:pt x="97" y="39"/>
                      <a:pt x="98" y="48"/>
                      <a:pt x="98" y="59"/>
                    </a:cubicBezTo>
                    <a:cubicBezTo>
                      <a:pt x="98" y="68"/>
                      <a:pt x="97" y="76"/>
                      <a:pt x="95" y="83"/>
                    </a:cubicBezTo>
                    <a:cubicBezTo>
                      <a:pt x="93" y="90"/>
                      <a:pt x="90" y="96"/>
                      <a:pt x="87" y="100"/>
                    </a:cubicBezTo>
                    <a:cubicBezTo>
                      <a:pt x="84" y="105"/>
                      <a:pt x="80" y="108"/>
                      <a:pt x="76" y="111"/>
                    </a:cubicBezTo>
                    <a:cubicBezTo>
                      <a:pt x="72" y="114"/>
                      <a:pt x="67" y="116"/>
                      <a:pt x="62" y="117"/>
                    </a:cubicBezTo>
                    <a:cubicBezTo>
                      <a:pt x="56" y="118"/>
                      <a:pt x="50" y="119"/>
                      <a:pt x="43" y="119"/>
                    </a:cubicBezTo>
                    <a:lnTo>
                      <a:pt x="0" y="119"/>
                    </a:lnTo>
                    <a:close/>
                    <a:moveTo>
                      <a:pt x="15" y="105"/>
                    </a:moveTo>
                    <a:lnTo>
                      <a:pt x="41" y="105"/>
                    </a:lnTo>
                    <a:cubicBezTo>
                      <a:pt x="49" y="105"/>
                      <a:pt x="55" y="104"/>
                      <a:pt x="59" y="103"/>
                    </a:cubicBezTo>
                    <a:cubicBezTo>
                      <a:pt x="64" y="101"/>
                      <a:pt x="67" y="99"/>
                      <a:pt x="70" y="97"/>
                    </a:cubicBezTo>
                    <a:cubicBezTo>
                      <a:pt x="74" y="93"/>
                      <a:pt x="77" y="88"/>
                      <a:pt x="79" y="82"/>
                    </a:cubicBezTo>
                    <a:cubicBezTo>
                      <a:pt x="81" y="75"/>
                      <a:pt x="82" y="68"/>
                      <a:pt x="82" y="59"/>
                    </a:cubicBezTo>
                    <a:cubicBezTo>
                      <a:pt x="82" y="46"/>
                      <a:pt x="80" y="36"/>
                      <a:pt x="76" y="30"/>
                    </a:cubicBezTo>
                    <a:cubicBezTo>
                      <a:pt x="72" y="23"/>
                      <a:pt x="67" y="19"/>
                      <a:pt x="61" y="16"/>
                    </a:cubicBezTo>
                    <a:cubicBezTo>
                      <a:pt x="57" y="15"/>
                      <a:pt x="50" y="14"/>
                      <a:pt x="40" y="14"/>
                    </a:cubicBezTo>
                    <a:lnTo>
                      <a:pt x="15" y="14"/>
                    </a:lnTo>
                    <a:lnTo>
                      <a:pt x="15"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5">
                <a:extLst>
                  <a:ext uri="{FF2B5EF4-FFF2-40B4-BE49-F238E27FC236}">
                    <a16:creationId xmlns:a16="http://schemas.microsoft.com/office/drawing/2014/main" id="{5DCF28F8-3D10-B158-5807-AE66248C61C8}"/>
                  </a:ext>
                </a:extLst>
              </p:cNvPr>
              <p:cNvSpPr>
                <a:spLocks/>
              </p:cNvSpPr>
              <p:nvPr/>
            </p:nvSpPr>
            <p:spPr bwMode="auto">
              <a:xfrm>
                <a:off x="2663" y="2611"/>
                <a:ext cx="50" cy="63"/>
              </a:xfrm>
              <a:custGeom>
                <a:avLst/>
                <a:gdLst>
                  <a:gd name="T0" fmla="*/ 57 w 70"/>
                  <a:gd name="T1" fmla="*/ 86 h 88"/>
                  <a:gd name="T2" fmla="*/ 57 w 70"/>
                  <a:gd name="T3" fmla="*/ 73 h 88"/>
                  <a:gd name="T4" fmla="*/ 29 w 70"/>
                  <a:gd name="T5" fmla="*/ 88 h 88"/>
                  <a:gd name="T6" fmla="*/ 15 w 70"/>
                  <a:gd name="T7" fmla="*/ 85 h 88"/>
                  <a:gd name="T8" fmla="*/ 5 w 70"/>
                  <a:gd name="T9" fmla="*/ 78 h 88"/>
                  <a:gd name="T10" fmla="*/ 1 w 70"/>
                  <a:gd name="T11" fmla="*/ 67 h 88"/>
                  <a:gd name="T12" fmla="*/ 0 w 70"/>
                  <a:gd name="T13" fmla="*/ 53 h 88"/>
                  <a:gd name="T14" fmla="*/ 0 w 70"/>
                  <a:gd name="T15" fmla="*/ 0 h 88"/>
                  <a:gd name="T16" fmla="*/ 14 w 70"/>
                  <a:gd name="T17" fmla="*/ 0 h 88"/>
                  <a:gd name="T18" fmla="*/ 14 w 70"/>
                  <a:gd name="T19" fmla="*/ 48 h 88"/>
                  <a:gd name="T20" fmla="*/ 15 w 70"/>
                  <a:gd name="T21" fmla="*/ 63 h 88"/>
                  <a:gd name="T22" fmla="*/ 21 w 70"/>
                  <a:gd name="T23" fmla="*/ 72 h 88"/>
                  <a:gd name="T24" fmla="*/ 32 w 70"/>
                  <a:gd name="T25" fmla="*/ 75 h 88"/>
                  <a:gd name="T26" fmla="*/ 45 w 70"/>
                  <a:gd name="T27" fmla="*/ 72 h 88"/>
                  <a:gd name="T28" fmla="*/ 53 w 70"/>
                  <a:gd name="T29" fmla="*/ 63 h 88"/>
                  <a:gd name="T30" fmla="*/ 55 w 70"/>
                  <a:gd name="T31" fmla="*/ 46 h 88"/>
                  <a:gd name="T32" fmla="*/ 55 w 70"/>
                  <a:gd name="T33" fmla="*/ 0 h 88"/>
                  <a:gd name="T34" fmla="*/ 70 w 70"/>
                  <a:gd name="T35" fmla="*/ 0 h 88"/>
                  <a:gd name="T36" fmla="*/ 70 w 70"/>
                  <a:gd name="T37" fmla="*/ 86 h 88"/>
                  <a:gd name="T38" fmla="*/ 57 w 70"/>
                  <a:gd name="T3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8">
                    <a:moveTo>
                      <a:pt x="57" y="86"/>
                    </a:moveTo>
                    <a:lnTo>
                      <a:pt x="57" y="73"/>
                    </a:lnTo>
                    <a:cubicBezTo>
                      <a:pt x="50" y="83"/>
                      <a:pt x="41" y="88"/>
                      <a:pt x="29" y="88"/>
                    </a:cubicBezTo>
                    <a:cubicBezTo>
                      <a:pt x="24" y="88"/>
                      <a:pt x="19" y="87"/>
                      <a:pt x="15" y="85"/>
                    </a:cubicBezTo>
                    <a:cubicBezTo>
                      <a:pt x="11" y="83"/>
                      <a:pt x="7" y="81"/>
                      <a:pt x="5" y="78"/>
                    </a:cubicBezTo>
                    <a:cubicBezTo>
                      <a:pt x="3" y="75"/>
                      <a:pt x="2" y="71"/>
                      <a:pt x="1" y="67"/>
                    </a:cubicBezTo>
                    <a:cubicBezTo>
                      <a:pt x="0" y="64"/>
                      <a:pt x="0" y="59"/>
                      <a:pt x="0" y="53"/>
                    </a:cubicBezTo>
                    <a:lnTo>
                      <a:pt x="0" y="0"/>
                    </a:lnTo>
                    <a:lnTo>
                      <a:pt x="14" y="0"/>
                    </a:lnTo>
                    <a:lnTo>
                      <a:pt x="14" y="48"/>
                    </a:lnTo>
                    <a:cubicBezTo>
                      <a:pt x="14" y="55"/>
                      <a:pt x="15" y="60"/>
                      <a:pt x="15" y="63"/>
                    </a:cubicBezTo>
                    <a:cubicBezTo>
                      <a:pt x="16" y="67"/>
                      <a:pt x="18" y="70"/>
                      <a:pt x="21" y="72"/>
                    </a:cubicBezTo>
                    <a:cubicBezTo>
                      <a:pt x="24" y="74"/>
                      <a:pt x="28" y="75"/>
                      <a:pt x="32" y="75"/>
                    </a:cubicBezTo>
                    <a:cubicBezTo>
                      <a:pt x="37" y="75"/>
                      <a:pt x="41" y="74"/>
                      <a:pt x="45" y="72"/>
                    </a:cubicBezTo>
                    <a:cubicBezTo>
                      <a:pt x="48" y="70"/>
                      <a:pt x="51" y="67"/>
                      <a:pt x="53" y="63"/>
                    </a:cubicBezTo>
                    <a:cubicBezTo>
                      <a:pt x="54" y="59"/>
                      <a:pt x="55" y="53"/>
                      <a:pt x="55" y="46"/>
                    </a:cubicBezTo>
                    <a:lnTo>
                      <a:pt x="55" y="0"/>
                    </a:lnTo>
                    <a:lnTo>
                      <a:pt x="70" y="0"/>
                    </a:lnTo>
                    <a:lnTo>
                      <a:pt x="70" y="86"/>
                    </a:lnTo>
                    <a:lnTo>
                      <a:pt x="5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6">
                <a:extLst>
                  <a:ext uri="{FF2B5EF4-FFF2-40B4-BE49-F238E27FC236}">
                    <a16:creationId xmlns:a16="http://schemas.microsoft.com/office/drawing/2014/main" id="{04898F4A-53D0-CE2A-64E6-7507AF6BF462}"/>
                  </a:ext>
                </a:extLst>
              </p:cNvPr>
              <p:cNvSpPr>
                <a:spLocks noEditPoints="1"/>
              </p:cNvSpPr>
              <p:nvPr/>
            </p:nvSpPr>
            <p:spPr bwMode="auto">
              <a:xfrm>
                <a:off x="2725" y="2610"/>
                <a:ext cx="57" cy="64"/>
              </a:xfrm>
              <a:custGeom>
                <a:avLst/>
                <a:gdLst>
                  <a:gd name="T0" fmla="*/ 0 w 81"/>
                  <a:gd name="T1" fmla="*/ 45 h 90"/>
                  <a:gd name="T2" fmla="*/ 14 w 81"/>
                  <a:gd name="T3" fmla="*/ 9 h 90"/>
                  <a:gd name="T4" fmla="*/ 41 w 81"/>
                  <a:gd name="T5" fmla="*/ 0 h 90"/>
                  <a:gd name="T6" fmla="*/ 70 w 81"/>
                  <a:gd name="T7" fmla="*/ 11 h 90"/>
                  <a:gd name="T8" fmla="*/ 81 w 81"/>
                  <a:gd name="T9" fmla="*/ 44 h 90"/>
                  <a:gd name="T10" fmla="*/ 76 w 81"/>
                  <a:gd name="T11" fmla="*/ 70 h 90"/>
                  <a:gd name="T12" fmla="*/ 62 w 81"/>
                  <a:gd name="T13" fmla="*/ 85 h 90"/>
                  <a:gd name="T14" fmla="*/ 41 w 81"/>
                  <a:gd name="T15" fmla="*/ 90 h 90"/>
                  <a:gd name="T16" fmla="*/ 12 w 81"/>
                  <a:gd name="T17" fmla="*/ 78 h 90"/>
                  <a:gd name="T18" fmla="*/ 0 w 81"/>
                  <a:gd name="T19" fmla="*/ 45 h 90"/>
                  <a:gd name="T20" fmla="*/ 16 w 81"/>
                  <a:gd name="T21" fmla="*/ 45 h 90"/>
                  <a:gd name="T22" fmla="*/ 23 w 81"/>
                  <a:gd name="T23" fmla="*/ 70 h 90"/>
                  <a:gd name="T24" fmla="*/ 41 w 81"/>
                  <a:gd name="T25" fmla="*/ 78 h 90"/>
                  <a:gd name="T26" fmla="*/ 59 w 81"/>
                  <a:gd name="T27" fmla="*/ 70 h 90"/>
                  <a:gd name="T28" fmla="*/ 66 w 81"/>
                  <a:gd name="T29" fmla="*/ 44 h 90"/>
                  <a:gd name="T30" fmla="*/ 59 w 81"/>
                  <a:gd name="T31" fmla="*/ 20 h 90"/>
                  <a:gd name="T32" fmla="*/ 41 w 81"/>
                  <a:gd name="T33" fmla="*/ 12 h 90"/>
                  <a:gd name="T34" fmla="*/ 23 w 81"/>
                  <a:gd name="T35" fmla="*/ 20 h 90"/>
                  <a:gd name="T36" fmla="*/ 16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4" y="9"/>
                    </a:cubicBezTo>
                    <a:cubicBezTo>
                      <a:pt x="21" y="3"/>
                      <a:pt x="30" y="0"/>
                      <a:pt x="41" y="0"/>
                    </a:cubicBezTo>
                    <a:cubicBezTo>
                      <a:pt x="53" y="0"/>
                      <a:pt x="63" y="4"/>
                      <a:pt x="70" y="11"/>
                    </a:cubicBezTo>
                    <a:cubicBezTo>
                      <a:pt x="78" y="19"/>
                      <a:pt x="81" y="30"/>
                      <a:pt x="81" y="44"/>
                    </a:cubicBezTo>
                    <a:cubicBezTo>
                      <a:pt x="81" y="55"/>
                      <a:pt x="80" y="64"/>
                      <a:pt x="76" y="70"/>
                    </a:cubicBezTo>
                    <a:cubicBezTo>
                      <a:pt x="73" y="76"/>
                      <a:pt x="68" y="81"/>
                      <a:pt x="62" y="85"/>
                    </a:cubicBezTo>
                    <a:cubicBezTo>
                      <a:pt x="55" y="88"/>
                      <a:pt x="49" y="90"/>
                      <a:pt x="41" y="90"/>
                    </a:cubicBezTo>
                    <a:cubicBezTo>
                      <a:pt x="29" y="90"/>
                      <a:pt x="19" y="86"/>
                      <a:pt x="12" y="78"/>
                    </a:cubicBezTo>
                    <a:cubicBezTo>
                      <a:pt x="4" y="71"/>
                      <a:pt x="0" y="59"/>
                      <a:pt x="0" y="45"/>
                    </a:cubicBezTo>
                    <a:close/>
                    <a:moveTo>
                      <a:pt x="16" y="45"/>
                    </a:moveTo>
                    <a:cubicBezTo>
                      <a:pt x="16" y="56"/>
                      <a:pt x="18" y="64"/>
                      <a:pt x="23" y="70"/>
                    </a:cubicBezTo>
                    <a:cubicBezTo>
                      <a:pt x="28" y="75"/>
                      <a:pt x="34" y="78"/>
                      <a:pt x="41" y="78"/>
                    </a:cubicBezTo>
                    <a:cubicBezTo>
                      <a:pt x="48" y="78"/>
                      <a:pt x="54" y="75"/>
                      <a:pt x="59" y="70"/>
                    </a:cubicBezTo>
                    <a:cubicBezTo>
                      <a:pt x="64" y="64"/>
                      <a:pt x="66" y="56"/>
                      <a:pt x="66" y="44"/>
                    </a:cubicBezTo>
                    <a:cubicBezTo>
                      <a:pt x="66" y="34"/>
                      <a:pt x="64" y="26"/>
                      <a:pt x="59" y="20"/>
                    </a:cubicBezTo>
                    <a:cubicBezTo>
                      <a:pt x="54" y="15"/>
                      <a:pt x="48" y="12"/>
                      <a:pt x="41" y="12"/>
                    </a:cubicBezTo>
                    <a:cubicBezTo>
                      <a:pt x="34" y="12"/>
                      <a:pt x="28" y="15"/>
                      <a:pt x="23" y="20"/>
                    </a:cubicBezTo>
                    <a:cubicBezTo>
                      <a:pt x="18" y="26"/>
                      <a:pt x="16" y="34"/>
                      <a:pt x="16"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7">
                <a:extLst>
                  <a:ext uri="{FF2B5EF4-FFF2-40B4-BE49-F238E27FC236}">
                    <a16:creationId xmlns:a16="http://schemas.microsoft.com/office/drawing/2014/main" id="{28C8EA49-1F7A-B3BE-8B10-816EED6A8EF1}"/>
                  </a:ext>
                </a:extLst>
              </p:cNvPr>
              <p:cNvSpPr>
                <a:spLocks noEditPoints="1"/>
              </p:cNvSpPr>
              <p:nvPr/>
            </p:nvSpPr>
            <p:spPr bwMode="auto">
              <a:xfrm>
                <a:off x="2791" y="2588"/>
                <a:ext cx="53" cy="86"/>
              </a:xfrm>
              <a:custGeom>
                <a:avLst/>
                <a:gdLst>
                  <a:gd name="T0" fmla="*/ 62 w 75"/>
                  <a:gd name="T1" fmla="*/ 119 h 121"/>
                  <a:gd name="T2" fmla="*/ 62 w 75"/>
                  <a:gd name="T3" fmla="*/ 108 h 121"/>
                  <a:gd name="T4" fmla="*/ 38 w 75"/>
                  <a:gd name="T5" fmla="*/ 121 h 121"/>
                  <a:gd name="T6" fmla="*/ 19 w 75"/>
                  <a:gd name="T7" fmla="*/ 115 h 121"/>
                  <a:gd name="T8" fmla="*/ 5 w 75"/>
                  <a:gd name="T9" fmla="*/ 99 h 121"/>
                  <a:gd name="T10" fmla="*/ 0 w 75"/>
                  <a:gd name="T11" fmla="*/ 76 h 121"/>
                  <a:gd name="T12" fmla="*/ 5 w 75"/>
                  <a:gd name="T13" fmla="*/ 53 h 121"/>
                  <a:gd name="T14" fmla="*/ 18 w 75"/>
                  <a:gd name="T15" fmla="*/ 36 h 121"/>
                  <a:gd name="T16" fmla="*/ 37 w 75"/>
                  <a:gd name="T17" fmla="*/ 31 h 121"/>
                  <a:gd name="T18" fmla="*/ 51 w 75"/>
                  <a:gd name="T19" fmla="*/ 34 h 121"/>
                  <a:gd name="T20" fmla="*/ 61 w 75"/>
                  <a:gd name="T21" fmla="*/ 43 h 121"/>
                  <a:gd name="T22" fmla="*/ 61 w 75"/>
                  <a:gd name="T23" fmla="*/ 0 h 121"/>
                  <a:gd name="T24" fmla="*/ 75 w 75"/>
                  <a:gd name="T25" fmla="*/ 0 h 121"/>
                  <a:gd name="T26" fmla="*/ 75 w 75"/>
                  <a:gd name="T27" fmla="*/ 119 h 121"/>
                  <a:gd name="T28" fmla="*/ 62 w 75"/>
                  <a:gd name="T29" fmla="*/ 119 h 121"/>
                  <a:gd name="T30" fmla="*/ 15 w 75"/>
                  <a:gd name="T31" fmla="*/ 76 h 121"/>
                  <a:gd name="T32" fmla="*/ 22 w 75"/>
                  <a:gd name="T33" fmla="*/ 101 h 121"/>
                  <a:gd name="T34" fmla="*/ 39 w 75"/>
                  <a:gd name="T35" fmla="*/ 109 h 121"/>
                  <a:gd name="T36" fmla="*/ 55 w 75"/>
                  <a:gd name="T37" fmla="*/ 101 h 121"/>
                  <a:gd name="T38" fmla="*/ 62 w 75"/>
                  <a:gd name="T39" fmla="*/ 77 h 121"/>
                  <a:gd name="T40" fmla="*/ 55 w 75"/>
                  <a:gd name="T41" fmla="*/ 51 h 121"/>
                  <a:gd name="T42" fmla="*/ 38 w 75"/>
                  <a:gd name="T43" fmla="*/ 43 h 121"/>
                  <a:gd name="T44" fmla="*/ 22 w 75"/>
                  <a:gd name="T45" fmla="*/ 51 h 121"/>
                  <a:gd name="T46" fmla="*/ 15 w 75"/>
                  <a:gd name="T47"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121">
                    <a:moveTo>
                      <a:pt x="62" y="119"/>
                    </a:moveTo>
                    <a:lnTo>
                      <a:pt x="62" y="108"/>
                    </a:lnTo>
                    <a:cubicBezTo>
                      <a:pt x="56" y="117"/>
                      <a:pt x="48" y="121"/>
                      <a:pt x="38" y="121"/>
                    </a:cubicBezTo>
                    <a:cubicBezTo>
                      <a:pt x="31" y="121"/>
                      <a:pt x="24" y="119"/>
                      <a:pt x="19" y="115"/>
                    </a:cubicBezTo>
                    <a:cubicBezTo>
                      <a:pt x="13" y="112"/>
                      <a:pt x="8" y="106"/>
                      <a:pt x="5" y="99"/>
                    </a:cubicBezTo>
                    <a:cubicBezTo>
                      <a:pt x="2" y="93"/>
                      <a:pt x="0" y="85"/>
                      <a:pt x="0" y="76"/>
                    </a:cubicBezTo>
                    <a:cubicBezTo>
                      <a:pt x="0" y="67"/>
                      <a:pt x="2" y="60"/>
                      <a:pt x="5" y="53"/>
                    </a:cubicBezTo>
                    <a:cubicBezTo>
                      <a:pt x="8" y="45"/>
                      <a:pt x="12" y="40"/>
                      <a:pt x="18" y="36"/>
                    </a:cubicBezTo>
                    <a:cubicBezTo>
                      <a:pt x="23" y="33"/>
                      <a:pt x="30" y="31"/>
                      <a:pt x="37" y="31"/>
                    </a:cubicBezTo>
                    <a:cubicBezTo>
                      <a:pt x="42" y="31"/>
                      <a:pt x="47" y="32"/>
                      <a:pt x="51" y="34"/>
                    </a:cubicBezTo>
                    <a:cubicBezTo>
                      <a:pt x="55" y="36"/>
                      <a:pt x="58" y="39"/>
                      <a:pt x="61" y="43"/>
                    </a:cubicBezTo>
                    <a:lnTo>
                      <a:pt x="61" y="0"/>
                    </a:lnTo>
                    <a:lnTo>
                      <a:pt x="75" y="0"/>
                    </a:lnTo>
                    <a:lnTo>
                      <a:pt x="75" y="119"/>
                    </a:lnTo>
                    <a:lnTo>
                      <a:pt x="62" y="119"/>
                    </a:lnTo>
                    <a:close/>
                    <a:moveTo>
                      <a:pt x="15" y="76"/>
                    </a:moveTo>
                    <a:cubicBezTo>
                      <a:pt x="15" y="87"/>
                      <a:pt x="18" y="95"/>
                      <a:pt x="22" y="101"/>
                    </a:cubicBezTo>
                    <a:cubicBezTo>
                      <a:pt x="27" y="106"/>
                      <a:pt x="33" y="109"/>
                      <a:pt x="39" y="109"/>
                    </a:cubicBezTo>
                    <a:cubicBezTo>
                      <a:pt x="45" y="109"/>
                      <a:pt x="51" y="106"/>
                      <a:pt x="55" y="101"/>
                    </a:cubicBezTo>
                    <a:cubicBezTo>
                      <a:pt x="60" y="96"/>
                      <a:pt x="62" y="88"/>
                      <a:pt x="62" y="77"/>
                    </a:cubicBezTo>
                    <a:cubicBezTo>
                      <a:pt x="62" y="65"/>
                      <a:pt x="60" y="57"/>
                      <a:pt x="55" y="51"/>
                    </a:cubicBezTo>
                    <a:cubicBezTo>
                      <a:pt x="51" y="46"/>
                      <a:pt x="45" y="43"/>
                      <a:pt x="38" y="43"/>
                    </a:cubicBezTo>
                    <a:cubicBezTo>
                      <a:pt x="32" y="43"/>
                      <a:pt x="26" y="46"/>
                      <a:pt x="22" y="51"/>
                    </a:cubicBezTo>
                    <a:cubicBezTo>
                      <a:pt x="18" y="56"/>
                      <a:pt x="15" y="65"/>
                      <a:pt x="15" y="7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8">
                <a:extLst>
                  <a:ext uri="{FF2B5EF4-FFF2-40B4-BE49-F238E27FC236}">
                    <a16:creationId xmlns:a16="http://schemas.microsoft.com/office/drawing/2014/main" id="{380A94BE-9982-41F6-0487-16F8BA07AC39}"/>
                  </a:ext>
                </a:extLst>
              </p:cNvPr>
              <p:cNvSpPr>
                <a:spLocks noEditPoints="1"/>
              </p:cNvSpPr>
              <p:nvPr/>
            </p:nvSpPr>
            <p:spPr bwMode="auto">
              <a:xfrm>
                <a:off x="2858" y="2610"/>
                <a:ext cx="56" cy="64"/>
              </a:xfrm>
              <a:custGeom>
                <a:avLst/>
                <a:gdLst>
                  <a:gd name="T0" fmla="*/ 64 w 79"/>
                  <a:gd name="T1" fmla="*/ 60 h 90"/>
                  <a:gd name="T2" fmla="*/ 79 w 79"/>
                  <a:gd name="T3" fmla="*/ 62 h 90"/>
                  <a:gd name="T4" fmla="*/ 65 w 79"/>
                  <a:gd name="T5" fmla="*/ 83 h 90"/>
                  <a:gd name="T6" fmla="*/ 41 w 79"/>
                  <a:gd name="T7" fmla="*/ 90 h 90"/>
                  <a:gd name="T8" fmla="*/ 11 w 79"/>
                  <a:gd name="T9" fmla="*/ 78 h 90"/>
                  <a:gd name="T10" fmla="*/ 0 w 79"/>
                  <a:gd name="T11" fmla="*/ 46 h 90"/>
                  <a:gd name="T12" fmla="*/ 11 w 79"/>
                  <a:gd name="T13" fmla="*/ 12 h 90"/>
                  <a:gd name="T14" fmla="*/ 40 w 79"/>
                  <a:gd name="T15" fmla="*/ 0 h 90"/>
                  <a:gd name="T16" fmla="*/ 68 w 79"/>
                  <a:gd name="T17" fmla="*/ 12 h 90"/>
                  <a:gd name="T18" fmla="*/ 79 w 79"/>
                  <a:gd name="T19" fmla="*/ 45 h 90"/>
                  <a:gd name="T20" fmla="*/ 79 w 79"/>
                  <a:gd name="T21" fmla="*/ 49 h 90"/>
                  <a:gd name="T22" fmla="*/ 15 w 79"/>
                  <a:gd name="T23" fmla="*/ 49 h 90"/>
                  <a:gd name="T24" fmla="*/ 23 w 79"/>
                  <a:gd name="T25" fmla="*/ 70 h 90"/>
                  <a:gd name="T26" fmla="*/ 41 w 79"/>
                  <a:gd name="T27" fmla="*/ 78 h 90"/>
                  <a:gd name="T28" fmla="*/ 55 w 79"/>
                  <a:gd name="T29" fmla="*/ 74 h 90"/>
                  <a:gd name="T30" fmla="*/ 64 w 79"/>
                  <a:gd name="T31" fmla="*/ 60 h 90"/>
                  <a:gd name="T32" fmla="*/ 16 w 79"/>
                  <a:gd name="T33" fmla="*/ 37 h 90"/>
                  <a:gd name="T34" fmla="*/ 64 w 79"/>
                  <a:gd name="T35" fmla="*/ 37 h 90"/>
                  <a:gd name="T36" fmla="*/ 58 w 79"/>
                  <a:gd name="T37" fmla="*/ 20 h 90"/>
                  <a:gd name="T38" fmla="*/ 40 w 79"/>
                  <a:gd name="T39" fmla="*/ 12 h 90"/>
                  <a:gd name="T40" fmla="*/ 23 w 79"/>
                  <a:gd name="T41" fmla="*/ 19 h 90"/>
                  <a:gd name="T42" fmla="*/ 16 w 79"/>
                  <a:gd name="T43"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0">
                    <a:moveTo>
                      <a:pt x="64" y="60"/>
                    </a:moveTo>
                    <a:lnTo>
                      <a:pt x="79" y="62"/>
                    </a:lnTo>
                    <a:cubicBezTo>
                      <a:pt x="76" y="71"/>
                      <a:pt x="72" y="78"/>
                      <a:pt x="65" y="83"/>
                    </a:cubicBezTo>
                    <a:cubicBezTo>
                      <a:pt x="59" y="88"/>
                      <a:pt x="51" y="90"/>
                      <a:pt x="41" y="90"/>
                    </a:cubicBezTo>
                    <a:cubicBezTo>
                      <a:pt x="28" y="90"/>
                      <a:pt x="18" y="86"/>
                      <a:pt x="11" y="78"/>
                    </a:cubicBezTo>
                    <a:cubicBezTo>
                      <a:pt x="3" y="71"/>
                      <a:pt x="0" y="60"/>
                      <a:pt x="0" y="46"/>
                    </a:cubicBezTo>
                    <a:cubicBezTo>
                      <a:pt x="0" y="31"/>
                      <a:pt x="3" y="20"/>
                      <a:pt x="11" y="12"/>
                    </a:cubicBezTo>
                    <a:cubicBezTo>
                      <a:pt x="18" y="4"/>
                      <a:pt x="28" y="0"/>
                      <a:pt x="40" y="0"/>
                    </a:cubicBezTo>
                    <a:cubicBezTo>
                      <a:pt x="51" y="0"/>
                      <a:pt x="61" y="4"/>
                      <a:pt x="68" y="12"/>
                    </a:cubicBezTo>
                    <a:cubicBezTo>
                      <a:pt x="76" y="19"/>
                      <a:pt x="79" y="30"/>
                      <a:pt x="79" y="45"/>
                    </a:cubicBezTo>
                    <a:cubicBezTo>
                      <a:pt x="79" y="46"/>
                      <a:pt x="79" y="47"/>
                      <a:pt x="79" y="49"/>
                    </a:cubicBezTo>
                    <a:lnTo>
                      <a:pt x="15" y="49"/>
                    </a:lnTo>
                    <a:cubicBezTo>
                      <a:pt x="15" y="58"/>
                      <a:pt x="18" y="65"/>
                      <a:pt x="23" y="70"/>
                    </a:cubicBezTo>
                    <a:cubicBezTo>
                      <a:pt x="28" y="75"/>
                      <a:pt x="34" y="78"/>
                      <a:pt x="41" y="78"/>
                    </a:cubicBezTo>
                    <a:cubicBezTo>
                      <a:pt x="46" y="78"/>
                      <a:pt x="51" y="77"/>
                      <a:pt x="55" y="74"/>
                    </a:cubicBezTo>
                    <a:cubicBezTo>
                      <a:pt x="58" y="71"/>
                      <a:pt x="61" y="66"/>
                      <a:pt x="64" y="60"/>
                    </a:cubicBezTo>
                    <a:close/>
                    <a:moveTo>
                      <a:pt x="16" y="37"/>
                    </a:moveTo>
                    <a:lnTo>
                      <a:pt x="64" y="37"/>
                    </a:lnTo>
                    <a:cubicBezTo>
                      <a:pt x="63" y="29"/>
                      <a:pt x="61" y="24"/>
                      <a:pt x="58" y="20"/>
                    </a:cubicBezTo>
                    <a:cubicBezTo>
                      <a:pt x="54" y="15"/>
                      <a:pt x="48" y="12"/>
                      <a:pt x="40" y="12"/>
                    </a:cubicBezTo>
                    <a:cubicBezTo>
                      <a:pt x="33" y="12"/>
                      <a:pt x="28" y="14"/>
                      <a:pt x="23" y="19"/>
                    </a:cubicBezTo>
                    <a:cubicBezTo>
                      <a:pt x="19" y="23"/>
                      <a:pt x="16" y="29"/>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9">
                <a:extLst>
                  <a:ext uri="{FF2B5EF4-FFF2-40B4-BE49-F238E27FC236}">
                    <a16:creationId xmlns:a16="http://schemas.microsoft.com/office/drawing/2014/main" id="{E2AB2CAA-BE44-3D2E-01E0-4ACAD77BB8CA}"/>
                  </a:ext>
                </a:extLst>
              </p:cNvPr>
              <p:cNvSpPr>
                <a:spLocks/>
              </p:cNvSpPr>
              <p:nvPr/>
            </p:nvSpPr>
            <p:spPr bwMode="auto">
              <a:xfrm>
                <a:off x="2927" y="2610"/>
                <a:ext cx="50" cy="62"/>
              </a:xfrm>
              <a:custGeom>
                <a:avLst/>
                <a:gdLst>
                  <a:gd name="T0" fmla="*/ 0 w 70"/>
                  <a:gd name="T1" fmla="*/ 88 h 88"/>
                  <a:gd name="T2" fmla="*/ 0 w 70"/>
                  <a:gd name="T3" fmla="*/ 2 h 88"/>
                  <a:gd name="T4" fmla="*/ 13 w 70"/>
                  <a:gd name="T5" fmla="*/ 2 h 88"/>
                  <a:gd name="T6" fmla="*/ 13 w 70"/>
                  <a:gd name="T7" fmla="*/ 14 h 88"/>
                  <a:gd name="T8" fmla="*/ 41 w 70"/>
                  <a:gd name="T9" fmla="*/ 0 h 88"/>
                  <a:gd name="T10" fmla="*/ 55 w 70"/>
                  <a:gd name="T11" fmla="*/ 3 h 88"/>
                  <a:gd name="T12" fmla="*/ 65 w 70"/>
                  <a:gd name="T13" fmla="*/ 10 h 88"/>
                  <a:gd name="T14" fmla="*/ 70 w 70"/>
                  <a:gd name="T15" fmla="*/ 21 h 88"/>
                  <a:gd name="T16" fmla="*/ 70 w 70"/>
                  <a:gd name="T17" fmla="*/ 35 h 88"/>
                  <a:gd name="T18" fmla="*/ 70 w 70"/>
                  <a:gd name="T19" fmla="*/ 88 h 88"/>
                  <a:gd name="T20" fmla="*/ 56 w 70"/>
                  <a:gd name="T21" fmla="*/ 88 h 88"/>
                  <a:gd name="T22" fmla="*/ 56 w 70"/>
                  <a:gd name="T23" fmla="*/ 36 h 88"/>
                  <a:gd name="T24" fmla="*/ 54 w 70"/>
                  <a:gd name="T25" fmla="*/ 22 h 88"/>
                  <a:gd name="T26" fmla="*/ 48 w 70"/>
                  <a:gd name="T27" fmla="*/ 15 h 88"/>
                  <a:gd name="T28" fmla="*/ 38 w 70"/>
                  <a:gd name="T29" fmla="*/ 12 h 88"/>
                  <a:gd name="T30" fmla="*/ 22 w 70"/>
                  <a:gd name="T31" fmla="*/ 18 h 88"/>
                  <a:gd name="T32" fmla="*/ 15 w 70"/>
                  <a:gd name="T33" fmla="*/ 41 h 88"/>
                  <a:gd name="T34" fmla="*/ 15 w 70"/>
                  <a:gd name="T35" fmla="*/ 88 h 88"/>
                  <a:gd name="T36" fmla="*/ 0 w 70"/>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8">
                    <a:moveTo>
                      <a:pt x="0" y="88"/>
                    </a:moveTo>
                    <a:lnTo>
                      <a:pt x="0" y="2"/>
                    </a:lnTo>
                    <a:lnTo>
                      <a:pt x="13" y="2"/>
                    </a:lnTo>
                    <a:lnTo>
                      <a:pt x="13" y="14"/>
                    </a:lnTo>
                    <a:cubicBezTo>
                      <a:pt x="20" y="4"/>
                      <a:pt x="29" y="0"/>
                      <a:pt x="41" y="0"/>
                    </a:cubicBezTo>
                    <a:cubicBezTo>
                      <a:pt x="46" y="0"/>
                      <a:pt x="51" y="1"/>
                      <a:pt x="55" y="3"/>
                    </a:cubicBezTo>
                    <a:cubicBezTo>
                      <a:pt x="60" y="4"/>
                      <a:pt x="63" y="7"/>
                      <a:pt x="65" y="10"/>
                    </a:cubicBezTo>
                    <a:cubicBezTo>
                      <a:pt x="67" y="13"/>
                      <a:pt x="69" y="17"/>
                      <a:pt x="70" y="21"/>
                    </a:cubicBezTo>
                    <a:cubicBezTo>
                      <a:pt x="70" y="23"/>
                      <a:pt x="70" y="28"/>
                      <a:pt x="70" y="35"/>
                    </a:cubicBezTo>
                    <a:lnTo>
                      <a:pt x="70" y="88"/>
                    </a:lnTo>
                    <a:lnTo>
                      <a:pt x="56" y="88"/>
                    </a:lnTo>
                    <a:lnTo>
                      <a:pt x="56" y="36"/>
                    </a:lnTo>
                    <a:cubicBezTo>
                      <a:pt x="56" y="30"/>
                      <a:pt x="55" y="25"/>
                      <a:pt x="54" y="22"/>
                    </a:cubicBezTo>
                    <a:cubicBezTo>
                      <a:pt x="53" y="19"/>
                      <a:pt x="51" y="17"/>
                      <a:pt x="48" y="15"/>
                    </a:cubicBezTo>
                    <a:cubicBezTo>
                      <a:pt x="45" y="13"/>
                      <a:pt x="42" y="12"/>
                      <a:pt x="38" y="12"/>
                    </a:cubicBezTo>
                    <a:cubicBezTo>
                      <a:pt x="32" y="12"/>
                      <a:pt x="26" y="14"/>
                      <a:pt x="22" y="18"/>
                    </a:cubicBezTo>
                    <a:cubicBezTo>
                      <a:pt x="17" y="22"/>
                      <a:pt x="15" y="30"/>
                      <a:pt x="15" y="41"/>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0">
                <a:extLst>
                  <a:ext uri="{FF2B5EF4-FFF2-40B4-BE49-F238E27FC236}">
                    <a16:creationId xmlns:a16="http://schemas.microsoft.com/office/drawing/2014/main" id="{686CDFD0-CD1C-4B2E-1A48-F7F7871BCF28}"/>
                  </a:ext>
                </a:extLst>
              </p:cNvPr>
              <p:cNvSpPr>
                <a:spLocks noEditPoints="1"/>
              </p:cNvSpPr>
              <p:nvPr/>
            </p:nvSpPr>
            <p:spPr bwMode="auto">
              <a:xfrm>
                <a:off x="2990" y="2610"/>
                <a:ext cx="57" cy="64"/>
              </a:xfrm>
              <a:custGeom>
                <a:avLst/>
                <a:gdLst>
                  <a:gd name="T0" fmla="*/ 61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0 w 80"/>
                  <a:gd name="T13" fmla="*/ 45 h 90"/>
                  <a:gd name="T14" fmla="*/ 21 w 80"/>
                  <a:gd name="T15" fmla="*/ 40 h 90"/>
                  <a:gd name="T16" fmla="*/ 34 w 80"/>
                  <a:gd name="T17" fmla="*/ 38 h 90"/>
                  <a:gd name="T18" fmla="*/ 60 w 80"/>
                  <a:gd name="T19" fmla="*/ 33 h 90"/>
                  <a:gd name="T20" fmla="*/ 60 w 80"/>
                  <a:gd name="T21" fmla="*/ 29 h 90"/>
                  <a:gd name="T22" fmla="*/ 56 w 80"/>
                  <a:gd name="T23" fmla="*/ 17 h 90"/>
                  <a:gd name="T24" fmla="*/ 39 w 80"/>
                  <a:gd name="T25" fmla="*/ 12 h 90"/>
                  <a:gd name="T26" fmla="*/ 24 w 80"/>
                  <a:gd name="T27" fmla="*/ 16 h 90"/>
                  <a:gd name="T28" fmla="*/ 17 w 80"/>
                  <a:gd name="T29" fmla="*/ 28 h 90"/>
                  <a:gd name="T30" fmla="*/ 3 w 80"/>
                  <a:gd name="T31" fmla="*/ 26 h 90"/>
                  <a:gd name="T32" fmla="*/ 9 w 80"/>
                  <a:gd name="T33" fmla="*/ 12 h 90"/>
                  <a:gd name="T34" fmla="*/ 22 w 80"/>
                  <a:gd name="T35" fmla="*/ 3 h 90"/>
                  <a:gd name="T36" fmla="*/ 42 w 80"/>
                  <a:gd name="T37" fmla="*/ 0 h 90"/>
                  <a:gd name="T38" fmla="*/ 60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4 w 80"/>
                  <a:gd name="T53" fmla="*/ 88 h 90"/>
                  <a:gd name="T54" fmla="*/ 61 w 80"/>
                  <a:gd name="T55" fmla="*/ 77 h 90"/>
                  <a:gd name="T56" fmla="*/ 60 w 80"/>
                  <a:gd name="T57" fmla="*/ 45 h 90"/>
                  <a:gd name="T58" fmla="*/ 36 w 80"/>
                  <a:gd name="T59" fmla="*/ 50 h 90"/>
                  <a:gd name="T60" fmla="*/ 23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1" y="77"/>
                    </a:moveTo>
                    <a:cubicBezTo>
                      <a:pt x="56" y="82"/>
                      <a:pt x="51" y="85"/>
                      <a:pt x="46" y="87"/>
                    </a:cubicBezTo>
                    <a:cubicBezTo>
                      <a:pt x="41" y="89"/>
                      <a:pt x="35" y="90"/>
                      <a:pt x="30" y="90"/>
                    </a:cubicBezTo>
                    <a:cubicBezTo>
                      <a:pt x="20" y="90"/>
                      <a:pt x="13" y="88"/>
                      <a:pt x="8" y="83"/>
                    </a:cubicBezTo>
                    <a:cubicBezTo>
                      <a:pt x="3" y="78"/>
                      <a:pt x="0" y="73"/>
                      <a:pt x="0" y="65"/>
                    </a:cubicBezTo>
                    <a:cubicBezTo>
                      <a:pt x="0" y="61"/>
                      <a:pt x="1" y="57"/>
                      <a:pt x="3" y="54"/>
                    </a:cubicBezTo>
                    <a:cubicBezTo>
                      <a:pt x="5" y="50"/>
                      <a:pt x="7" y="47"/>
                      <a:pt x="10" y="45"/>
                    </a:cubicBezTo>
                    <a:cubicBezTo>
                      <a:pt x="14" y="43"/>
                      <a:pt x="17" y="42"/>
                      <a:pt x="21" y="40"/>
                    </a:cubicBezTo>
                    <a:cubicBezTo>
                      <a:pt x="24" y="40"/>
                      <a:pt x="28" y="39"/>
                      <a:pt x="34" y="38"/>
                    </a:cubicBezTo>
                    <a:cubicBezTo>
                      <a:pt x="46" y="37"/>
                      <a:pt x="55" y="35"/>
                      <a:pt x="60" y="33"/>
                    </a:cubicBezTo>
                    <a:cubicBezTo>
                      <a:pt x="60" y="31"/>
                      <a:pt x="60" y="30"/>
                      <a:pt x="60" y="29"/>
                    </a:cubicBezTo>
                    <a:cubicBezTo>
                      <a:pt x="60" y="23"/>
                      <a:pt x="59" y="19"/>
                      <a:pt x="56" y="17"/>
                    </a:cubicBezTo>
                    <a:cubicBezTo>
                      <a:pt x="52" y="13"/>
                      <a:pt x="47" y="12"/>
                      <a:pt x="39" y="12"/>
                    </a:cubicBezTo>
                    <a:cubicBezTo>
                      <a:pt x="33" y="12"/>
                      <a:pt x="27" y="13"/>
                      <a:pt x="24" y="16"/>
                    </a:cubicBezTo>
                    <a:cubicBezTo>
                      <a:pt x="21" y="18"/>
                      <a:pt x="18" y="22"/>
                      <a:pt x="17" y="28"/>
                    </a:cubicBezTo>
                    <a:lnTo>
                      <a:pt x="3" y="26"/>
                    </a:lnTo>
                    <a:cubicBezTo>
                      <a:pt x="4" y="20"/>
                      <a:pt x="6" y="15"/>
                      <a:pt x="9" y="12"/>
                    </a:cubicBezTo>
                    <a:cubicBezTo>
                      <a:pt x="12" y="8"/>
                      <a:pt x="16" y="5"/>
                      <a:pt x="22" y="3"/>
                    </a:cubicBezTo>
                    <a:cubicBezTo>
                      <a:pt x="28" y="1"/>
                      <a:pt x="34" y="0"/>
                      <a:pt x="42" y="0"/>
                    </a:cubicBezTo>
                    <a:cubicBezTo>
                      <a:pt x="49" y="0"/>
                      <a:pt x="55" y="1"/>
                      <a:pt x="60" y="2"/>
                    </a:cubicBezTo>
                    <a:cubicBezTo>
                      <a:pt x="64" y="4"/>
                      <a:pt x="68" y="6"/>
                      <a:pt x="70" y="9"/>
                    </a:cubicBezTo>
                    <a:cubicBezTo>
                      <a:pt x="72" y="12"/>
                      <a:pt x="73" y="15"/>
                      <a:pt x="74" y="19"/>
                    </a:cubicBezTo>
                    <a:cubicBezTo>
                      <a:pt x="75" y="21"/>
                      <a:pt x="75" y="26"/>
                      <a:pt x="75" y="32"/>
                    </a:cubicBezTo>
                    <a:lnTo>
                      <a:pt x="75" y="52"/>
                    </a:lnTo>
                    <a:cubicBezTo>
                      <a:pt x="75" y="66"/>
                      <a:pt x="75" y="74"/>
                      <a:pt x="76" y="78"/>
                    </a:cubicBezTo>
                    <a:cubicBezTo>
                      <a:pt x="77" y="81"/>
                      <a:pt x="78" y="85"/>
                      <a:pt x="80" y="88"/>
                    </a:cubicBezTo>
                    <a:lnTo>
                      <a:pt x="64" y="88"/>
                    </a:lnTo>
                    <a:cubicBezTo>
                      <a:pt x="63" y="85"/>
                      <a:pt x="62" y="82"/>
                      <a:pt x="61" y="77"/>
                    </a:cubicBezTo>
                    <a:close/>
                    <a:moveTo>
                      <a:pt x="60" y="45"/>
                    </a:moveTo>
                    <a:cubicBezTo>
                      <a:pt x="55" y="47"/>
                      <a:pt x="47" y="49"/>
                      <a:pt x="36" y="50"/>
                    </a:cubicBezTo>
                    <a:cubicBezTo>
                      <a:pt x="30" y="51"/>
                      <a:pt x="26" y="52"/>
                      <a:pt x="23" y="53"/>
                    </a:cubicBezTo>
                    <a:cubicBezTo>
                      <a:pt x="21" y="54"/>
                      <a:pt x="19" y="56"/>
                      <a:pt x="18" y="58"/>
                    </a:cubicBezTo>
                    <a:cubicBezTo>
                      <a:pt x="16" y="60"/>
                      <a:pt x="16" y="62"/>
                      <a:pt x="16" y="65"/>
                    </a:cubicBezTo>
                    <a:cubicBezTo>
                      <a:pt x="16" y="69"/>
                      <a:pt x="17" y="72"/>
                      <a:pt x="20" y="75"/>
                    </a:cubicBezTo>
                    <a:cubicBezTo>
                      <a:pt x="23" y="77"/>
                      <a:pt x="27" y="79"/>
                      <a:pt x="33" y="79"/>
                    </a:cubicBezTo>
                    <a:cubicBezTo>
                      <a:pt x="39" y="79"/>
                      <a:pt x="44" y="77"/>
                      <a:pt x="48" y="75"/>
                    </a:cubicBezTo>
                    <a:cubicBezTo>
                      <a:pt x="53" y="72"/>
                      <a:pt x="56" y="69"/>
                      <a:pt x="58" y="65"/>
                    </a:cubicBezTo>
                    <a:cubicBezTo>
                      <a:pt x="59" y="61"/>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1">
                <a:extLst>
                  <a:ext uri="{FF2B5EF4-FFF2-40B4-BE49-F238E27FC236}">
                    <a16:creationId xmlns:a16="http://schemas.microsoft.com/office/drawing/2014/main" id="{4C26B757-BDB4-7220-C088-9C129F5B57DF}"/>
                  </a:ext>
                </a:extLst>
              </p:cNvPr>
              <p:cNvSpPr>
                <a:spLocks noChangeArrowheads="1"/>
              </p:cNvSpPr>
              <p:nvPr/>
            </p:nvSpPr>
            <p:spPr bwMode="auto">
              <a:xfrm>
                <a:off x="3059" y="2588"/>
                <a:ext cx="10" cy="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2">
                <a:extLst>
                  <a:ext uri="{FF2B5EF4-FFF2-40B4-BE49-F238E27FC236}">
                    <a16:creationId xmlns:a16="http://schemas.microsoft.com/office/drawing/2014/main" id="{F1292F72-E32F-E22E-DFA5-85EA6F82FC1A}"/>
                  </a:ext>
                </a:extLst>
              </p:cNvPr>
              <p:cNvSpPr>
                <a:spLocks/>
              </p:cNvSpPr>
              <p:nvPr/>
            </p:nvSpPr>
            <p:spPr bwMode="auto">
              <a:xfrm>
                <a:off x="2703" y="2729"/>
                <a:ext cx="50" cy="64"/>
              </a:xfrm>
              <a:custGeom>
                <a:avLst/>
                <a:gdLst>
                  <a:gd name="T0" fmla="*/ 57 w 70"/>
                  <a:gd name="T1" fmla="*/ 87 h 89"/>
                  <a:gd name="T2" fmla="*/ 57 w 70"/>
                  <a:gd name="T3" fmla="*/ 74 h 89"/>
                  <a:gd name="T4" fmla="*/ 29 w 70"/>
                  <a:gd name="T5" fmla="*/ 89 h 89"/>
                  <a:gd name="T6" fmla="*/ 15 w 70"/>
                  <a:gd name="T7" fmla="*/ 86 h 89"/>
                  <a:gd name="T8" fmla="*/ 5 w 70"/>
                  <a:gd name="T9" fmla="*/ 78 h 89"/>
                  <a:gd name="T10" fmla="*/ 1 w 70"/>
                  <a:gd name="T11" fmla="*/ 68 h 89"/>
                  <a:gd name="T12" fmla="*/ 0 w 70"/>
                  <a:gd name="T13" fmla="*/ 54 h 89"/>
                  <a:gd name="T14" fmla="*/ 0 w 70"/>
                  <a:gd name="T15" fmla="*/ 0 h 89"/>
                  <a:gd name="T16" fmla="*/ 14 w 70"/>
                  <a:gd name="T17" fmla="*/ 0 h 89"/>
                  <a:gd name="T18" fmla="*/ 14 w 70"/>
                  <a:gd name="T19" fmla="*/ 48 h 89"/>
                  <a:gd name="T20" fmla="*/ 15 w 70"/>
                  <a:gd name="T21" fmla="*/ 64 h 89"/>
                  <a:gd name="T22" fmla="*/ 21 w 70"/>
                  <a:gd name="T23" fmla="*/ 73 h 89"/>
                  <a:gd name="T24" fmla="*/ 32 w 70"/>
                  <a:gd name="T25" fmla="*/ 76 h 89"/>
                  <a:gd name="T26" fmla="*/ 44 w 70"/>
                  <a:gd name="T27" fmla="*/ 73 h 89"/>
                  <a:gd name="T28" fmla="*/ 53 w 70"/>
                  <a:gd name="T29" fmla="*/ 64 h 89"/>
                  <a:gd name="T30" fmla="*/ 55 w 70"/>
                  <a:gd name="T31" fmla="*/ 47 h 89"/>
                  <a:gd name="T32" fmla="*/ 55 w 70"/>
                  <a:gd name="T33" fmla="*/ 0 h 89"/>
                  <a:gd name="T34" fmla="*/ 70 w 70"/>
                  <a:gd name="T35" fmla="*/ 0 h 89"/>
                  <a:gd name="T36" fmla="*/ 70 w 70"/>
                  <a:gd name="T37" fmla="*/ 87 h 89"/>
                  <a:gd name="T38" fmla="*/ 57 w 70"/>
                  <a:gd name="T39"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9">
                    <a:moveTo>
                      <a:pt x="57" y="87"/>
                    </a:moveTo>
                    <a:lnTo>
                      <a:pt x="57" y="74"/>
                    </a:lnTo>
                    <a:cubicBezTo>
                      <a:pt x="50" y="84"/>
                      <a:pt x="41" y="89"/>
                      <a:pt x="29" y="89"/>
                    </a:cubicBezTo>
                    <a:cubicBezTo>
                      <a:pt x="24" y="89"/>
                      <a:pt x="19" y="88"/>
                      <a:pt x="15" y="86"/>
                    </a:cubicBezTo>
                    <a:cubicBezTo>
                      <a:pt x="10" y="84"/>
                      <a:pt x="7" y="81"/>
                      <a:pt x="5" y="78"/>
                    </a:cubicBezTo>
                    <a:cubicBezTo>
                      <a:pt x="3" y="75"/>
                      <a:pt x="1" y="72"/>
                      <a:pt x="1" y="68"/>
                    </a:cubicBezTo>
                    <a:cubicBezTo>
                      <a:pt x="0" y="65"/>
                      <a:pt x="0" y="60"/>
                      <a:pt x="0" y="54"/>
                    </a:cubicBezTo>
                    <a:lnTo>
                      <a:pt x="0" y="0"/>
                    </a:lnTo>
                    <a:lnTo>
                      <a:pt x="14" y="0"/>
                    </a:lnTo>
                    <a:lnTo>
                      <a:pt x="14" y="48"/>
                    </a:lnTo>
                    <a:cubicBezTo>
                      <a:pt x="14" y="56"/>
                      <a:pt x="15" y="61"/>
                      <a:pt x="15" y="64"/>
                    </a:cubicBezTo>
                    <a:cubicBezTo>
                      <a:pt x="16" y="68"/>
                      <a:pt x="18" y="71"/>
                      <a:pt x="21" y="73"/>
                    </a:cubicBezTo>
                    <a:cubicBezTo>
                      <a:pt x="24" y="75"/>
                      <a:pt x="28" y="76"/>
                      <a:pt x="32" y="76"/>
                    </a:cubicBezTo>
                    <a:cubicBezTo>
                      <a:pt x="36" y="76"/>
                      <a:pt x="41" y="75"/>
                      <a:pt x="44" y="73"/>
                    </a:cubicBezTo>
                    <a:cubicBezTo>
                      <a:pt x="48" y="70"/>
                      <a:pt x="51" y="67"/>
                      <a:pt x="53" y="64"/>
                    </a:cubicBezTo>
                    <a:cubicBezTo>
                      <a:pt x="54" y="60"/>
                      <a:pt x="55" y="54"/>
                      <a:pt x="55" y="47"/>
                    </a:cubicBezTo>
                    <a:lnTo>
                      <a:pt x="55" y="0"/>
                    </a:lnTo>
                    <a:lnTo>
                      <a:pt x="70" y="0"/>
                    </a:lnTo>
                    <a:lnTo>
                      <a:pt x="70" y="87"/>
                    </a:lnTo>
                    <a:lnTo>
                      <a:pt x="5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3">
                <a:extLst>
                  <a:ext uri="{FF2B5EF4-FFF2-40B4-BE49-F238E27FC236}">
                    <a16:creationId xmlns:a16="http://schemas.microsoft.com/office/drawing/2014/main" id="{7537A8B7-5EE0-0B2E-01C7-876EC0456BBD}"/>
                  </a:ext>
                </a:extLst>
              </p:cNvPr>
              <p:cNvSpPr>
                <a:spLocks noChangeArrowheads="1"/>
              </p:cNvSpPr>
              <p:nvPr/>
            </p:nvSpPr>
            <p:spPr bwMode="auto">
              <a:xfrm>
                <a:off x="2768" y="2706"/>
                <a:ext cx="11"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4">
                <a:extLst>
                  <a:ext uri="{FF2B5EF4-FFF2-40B4-BE49-F238E27FC236}">
                    <a16:creationId xmlns:a16="http://schemas.microsoft.com/office/drawing/2014/main" id="{DE698174-D781-DED1-F92C-5DD476A42AA8}"/>
                  </a:ext>
                </a:extLst>
              </p:cNvPr>
              <p:cNvSpPr>
                <a:spLocks/>
              </p:cNvSpPr>
              <p:nvPr/>
            </p:nvSpPr>
            <p:spPr bwMode="auto">
              <a:xfrm>
                <a:off x="2792" y="2728"/>
                <a:ext cx="54" cy="65"/>
              </a:xfrm>
              <a:custGeom>
                <a:avLst/>
                <a:gdLst>
                  <a:gd name="T0" fmla="*/ 61 w 76"/>
                  <a:gd name="T1" fmla="*/ 57 h 91"/>
                  <a:gd name="T2" fmla="*/ 76 w 76"/>
                  <a:gd name="T3" fmla="*/ 59 h 91"/>
                  <a:gd name="T4" fmla="*/ 64 w 76"/>
                  <a:gd name="T5" fmla="*/ 82 h 91"/>
                  <a:gd name="T6" fmla="*/ 40 w 76"/>
                  <a:gd name="T7" fmla="*/ 91 h 91"/>
                  <a:gd name="T8" fmla="*/ 11 w 76"/>
                  <a:gd name="T9" fmla="*/ 79 h 91"/>
                  <a:gd name="T10" fmla="*/ 0 w 76"/>
                  <a:gd name="T11" fmla="*/ 46 h 91"/>
                  <a:gd name="T12" fmla="*/ 5 w 76"/>
                  <a:gd name="T13" fmla="*/ 21 h 91"/>
                  <a:gd name="T14" fmla="*/ 19 w 76"/>
                  <a:gd name="T15" fmla="*/ 6 h 91"/>
                  <a:gd name="T16" fmla="*/ 40 w 76"/>
                  <a:gd name="T17" fmla="*/ 0 h 91"/>
                  <a:gd name="T18" fmla="*/ 63 w 76"/>
                  <a:gd name="T19" fmla="*/ 8 h 91"/>
                  <a:gd name="T20" fmla="*/ 74 w 76"/>
                  <a:gd name="T21" fmla="*/ 28 h 91"/>
                  <a:gd name="T22" fmla="*/ 60 w 76"/>
                  <a:gd name="T23" fmla="*/ 30 h 91"/>
                  <a:gd name="T24" fmla="*/ 53 w 76"/>
                  <a:gd name="T25" fmla="*/ 17 h 91"/>
                  <a:gd name="T26" fmla="*/ 40 w 76"/>
                  <a:gd name="T27" fmla="*/ 12 h 91"/>
                  <a:gd name="T28" fmla="*/ 22 w 76"/>
                  <a:gd name="T29" fmla="*/ 20 h 91"/>
                  <a:gd name="T30" fmla="*/ 15 w 76"/>
                  <a:gd name="T31" fmla="*/ 45 h 91"/>
                  <a:gd name="T32" fmla="*/ 22 w 76"/>
                  <a:gd name="T33" fmla="*/ 71 h 91"/>
                  <a:gd name="T34" fmla="*/ 40 w 76"/>
                  <a:gd name="T35" fmla="*/ 79 h 91"/>
                  <a:gd name="T36" fmla="*/ 54 w 76"/>
                  <a:gd name="T37" fmla="*/ 73 h 91"/>
                  <a:gd name="T38" fmla="*/ 61 w 76"/>
                  <a:gd name="T39" fmla="*/ 5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1">
                    <a:moveTo>
                      <a:pt x="61" y="57"/>
                    </a:moveTo>
                    <a:lnTo>
                      <a:pt x="76" y="59"/>
                    </a:lnTo>
                    <a:cubicBezTo>
                      <a:pt x="74" y="69"/>
                      <a:pt x="70" y="77"/>
                      <a:pt x="64" y="82"/>
                    </a:cubicBezTo>
                    <a:cubicBezTo>
                      <a:pt x="57" y="88"/>
                      <a:pt x="49" y="91"/>
                      <a:pt x="40" y="91"/>
                    </a:cubicBezTo>
                    <a:cubicBezTo>
                      <a:pt x="28" y="91"/>
                      <a:pt x="18" y="87"/>
                      <a:pt x="11" y="79"/>
                    </a:cubicBezTo>
                    <a:cubicBezTo>
                      <a:pt x="4" y="71"/>
                      <a:pt x="0" y="60"/>
                      <a:pt x="0" y="46"/>
                    </a:cubicBezTo>
                    <a:cubicBezTo>
                      <a:pt x="0" y="37"/>
                      <a:pt x="2" y="28"/>
                      <a:pt x="5" y="21"/>
                    </a:cubicBezTo>
                    <a:cubicBezTo>
                      <a:pt x="8" y="14"/>
                      <a:pt x="13" y="9"/>
                      <a:pt x="19" y="6"/>
                    </a:cubicBezTo>
                    <a:cubicBezTo>
                      <a:pt x="25" y="2"/>
                      <a:pt x="32" y="0"/>
                      <a:pt x="40" y="0"/>
                    </a:cubicBezTo>
                    <a:cubicBezTo>
                      <a:pt x="49" y="0"/>
                      <a:pt x="57" y="3"/>
                      <a:pt x="63" y="8"/>
                    </a:cubicBezTo>
                    <a:cubicBezTo>
                      <a:pt x="69" y="12"/>
                      <a:pt x="73" y="19"/>
                      <a:pt x="74" y="28"/>
                    </a:cubicBezTo>
                    <a:lnTo>
                      <a:pt x="60" y="30"/>
                    </a:lnTo>
                    <a:cubicBezTo>
                      <a:pt x="59" y="24"/>
                      <a:pt x="56" y="20"/>
                      <a:pt x="53" y="17"/>
                    </a:cubicBezTo>
                    <a:cubicBezTo>
                      <a:pt x="49" y="14"/>
                      <a:pt x="45" y="12"/>
                      <a:pt x="40" y="12"/>
                    </a:cubicBezTo>
                    <a:cubicBezTo>
                      <a:pt x="33" y="12"/>
                      <a:pt x="27" y="15"/>
                      <a:pt x="22" y="20"/>
                    </a:cubicBezTo>
                    <a:cubicBezTo>
                      <a:pt x="18" y="26"/>
                      <a:pt x="15" y="34"/>
                      <a:pt x="15" y="45"/>
                    </a:cubicBezTo>
                    <a:cubicBezTo>
                      <a:pt x="15" y="57"/>
                      <a:pt x="18" y="66"/>
                      <a:pt x="22" y="71"/>
                    </a:cubicBezTo>
                    <a:cubicBezTo>
                      <a:pt x="27" y="76"/>
                      <a:pt x="32" y="79"/>
                      <a:pt x="40" y="79"/>
                    </a:cubicBezTo>
                    <a:cubicBezTo>
                      <a:pt x="45" y="79"/>
                      <a:pt x="50" y="77"/>
                      <a:pt x="54" y="73"/>
                    </a:cubicBezTo>
                    <a:cubicBezTo>
                      <a:pt x="58" y="70"/>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5">
                <a:extLst>
                  <a:ext uri="{FF2B5EF4-FFF2-40B4-BE49-F238E27FC236}">
                    <a16:creationId xmlns:a16="http://schemas.microsoft.com/office/drawing/2014/main" id="{3DA5A674-3256-CAA7-432B-356564721AFD}"/>
                  </a:ext>
                </a:extLst>
              </p:cNvPr>
              <p:cNvSpPr>
                <a:spLocks noEditPoints="1"/>
              </p:cNvSpPr>
              <p:nvPr/>
            </p:nvSpPr>
            <p:spPr bwMode="auto">
              <a:xfrm>
                <a:off x="2851" y="2728"/>
                <a:ext cx="57" cy="65"/>
              </a:xfrm>
              <a:custGeom>
                <a:avLst/>
                <a:gdLst>
                  <a:gd name="T0" fmla="*/ 64 w 80"/>
                  <a:gd name="T1" fmla="*/ 61 h 91"/>
                  <a:gd name="T2" fmla="*/ 79 w 80"/>
                  <a:gd name="T3" fmla="*/ 63 h 91"/>
                  <a:gd name="T4" fmla="*/ 66 w 80"/>
                  <a:gd name="T5" fmla="*/ 83 h 91"/>
                  <a:gd name="T6" fmla="*/ 41 w 80"/>
                  <a:gd name="T7" fmla="*/ 91 h 91"/>
                  <a:gd name="T8" fmla="*/ 11 w 80"/>
                  <a:gd name="T9" fmla="*/ 79 h 91"/>
                  <a:gd name="T10" fmla="*/ 0 w 80"/>
                  <a:gd name="T11" fmla="*/ 46 h 91"/>
                  <a:gd name="T12" fmla="*/ 12 w 80"/>
                  <a:gd name="T13" fmla="*/ 12 h 91"/>
                  <a:gd name="T14" fmla="*/ 41 w 80"/>
                  <a:gd name="T15" fmla="*/ 0 h 91"/>
                  <a:gd name="T16" fmla="*/ 69 w 80"/>
                  <a:gd name="T17" fmla="*/ 12 h 91"/>
                  <a:gd name="T18" fmla="*/ 80 w 80"/>
                  <a:gd name="T19" fmla="*/ 45 h 91"/>
                  <a:gd name="T20" fmla="*/ 80 w 80"/>
                  <a:gd name="T21" fmla="*/ 49 h 91"/>
                  <a:gd name="T22" fmla="*/ 15 w 80"/>
                  <a:gd name="T23" fmla="*/ 49 h 91"/>
                  <a:gd name="T24" fmla="*/ 23 w 80"/>
                  <a:gd name="T25" fmla="*/ 71 h 91"/>
                  <a:gd name="T26" fmla="*/ 42 w 80"/>
                  <a:gd name="T27" fmla="*/ 79 h 91"/>
                  <a:gd name="T28" fmla="*/ 55 w 80"/>
                  <a:gd name="T29" fmla="*/ 74 h 91"/>
                  <a:gd name="T30" fmla="*/ 64 w 80"/>
                  <a:gd name="T31" fmla="*/ 61 h 91"/>
                  <a:gd name="T32" fmla="*/ 16 w 80"/>
                  <a:gd name="T33" fmla="*/ 37 h 91"/>
                  <a:gd name="T34" fmla="*/ 65 w 80"/>
                  <a:gd name="T35" fmla="*/ 37 h 91"/>
                  <a:gd name="T36" fmla="*/ 59 w 80"/>
                  <a:gd name="T37" fmla="*/ 21 h 91"/>
                  <a:gd name="T38" fmla="*/ 41 w 80"/>
                  <a:gd name="T39" fmla="*/ 12 h 91"/>
                  <a:gd name="T40" fmla="*/ 24 w 80"/>
                  <a:gd name="T41" fmla="*/ 19 h 91"/>
                  <a:gd name="T42" fmla="*/ 16 w 80"/>
                  <a:gd name="T43"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1">
                    <a:moveTo>
                      <a:pt x="64" y="61"/>
                    </a:moveTo>
                    <a:lnTo>
                      <a:pt x="79" y="63"/>
                    </a:lnTo>
                    <a:cubicBezTo>
                      <a:pt x="77" y="72"/>
                      <a:pt x="73" y="79"/>
                      <a:pt x="66" y="83"/>
                    </a:cubicBezTo>
                    <a:cubicBezTo>
                      <a:pt x="60" y="88"/>
                      <a:pt x="52" y="91"/>
                      <a:pt x="41" y="91"/>
                    </a:cubicBezTo>
                    <a:cubicBezTo>
                      <a:pt x="29" y="91"/>
                      <a:pt x="19" y="87"/>
                      <a:pt x="11" y="79"/>
                    </a:cubicBezTo>
                    <a:cubicBezTo>
                      <a:pt x="4" y="71"/>
                      <a:pt x="0" y="60"/>
                      <a:pt x="0" y="46"/>
                    </a:cubicBezTo>
                    <a:cubicBezTo>
                      <a:pt x="0" y="32"/>
                      <a:pt x="4" y="20"/>
                      <a:pt x="12" y="12"/>
                    </a:cubicBezTo>
                    <a:cubicBezTo>
                      <a:pt x="19" y="4"/>
                      <a:pt x="29" y="0"/>
                      <a:pt x="41" y="0"/>
                    </a:cubicBezTo>
                    <a:cubicBezTo>
                      <a:pt x="52" y="0"/>
                      <a:pt x="62" y="4"/>
                      <a:pt x="69" y="12"/>
                    </a:cubicBezTo>
                    <a:cubicBezTo>
                      <a:pt x="76" y="20"/>
                      <a:pt x="80" y="31"/>
                      <a:pt x="80" y="45"/>
                    </a:cubicBezTo>
                    <a:cubicBezTo>
                      <a:pt x="80" y="46"/>
                      <a:pt x="80" y="48"/>
                      <a:pt x="80" y="49"/>
                    </a:cubicBezTo>
                    <a:lnTo>
                      <a:pt x="15" y="49"/>
                    </a:lnTo>
                    <a:cubicBezTo>
                      <a:pt x="16" y="59"/>
                      <a:pt x="19" y="66"/>
                      <a:pt x="23" y="71"/>
                    </a:cubicBezTo>
                    <a:cubicBezTo>
                      <a:pt x="28" y="76"/>
                      <a:pt x="34" y="79"/>
                      <a:pt x="42" y="79"/>
                    </a:cubicBezTo>
                    <a:cubicBezTo>
                      <a:pt x="47" y="79"/>
                      <a:pt x="52" y="77"/>
                      <a:pt x="55" y="74"/>
                    </a:cubicBezTo>
                    <a:cubicBezTo>
                      <a:pt x="59" y="72"/>
                      <a:pt x="62" y="67"/>
                      <a:pt x="64" y="61"/>
                    </a:cubicBezTo>
                    <a:close/>
                    <a:moveTo>
                      <a:pt x="16" y="37"/>
                    </a:moveTo>
                    <a:lnTo>
                      <a:pt x="65" y="37"/>
                    </a:lnTo>
                    <a:cubicBezTo>
                      <a:pt x="64" y="30"/>
                      <a:pt x="62" y="25"/>
                      <a:pt x="59" y="21"/>
                    </a:cubicBezTo>
                    <a:cubicBezTo>
                      <a:pt x="54" y="15"/>
                      <a:pt x="48" y="12"/>
                      <a:pt x="41" y="12"/>
                    </a:cubicBezTo>
                    <a:cubicBezTo>
                      <a:pt x="34" y="12"/>
                      <a:pt x="28" y="15"/>
                      <a:pt x="24" y="19"/>
                    </a:cubicBezTo>
                    <a:cubicBezTo>
                      <a:pt x="19" y="24"/>
                      <a:pt x="17" y="30"/>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6">
                <a:extLst>
                  <a:ext uri="{FF2B5EF4-FFF2-40B4-BE49-F238E27FC236}">
                    <a16:creationId xmlns:a16="http://schemas.microsoft.com/office/drawing/2014/main" id="{30C391F2-9124-90B0-DB78-521659D546B8}"/>
                  </a:ext>
                </a:extLst>
              </p:cNvPr>
              <p:cNvSpPr>
                <a:spLocks/>
              </p:cNvSpPr>
              <p:nvPr/>
            </p:nvSpPr>
            <p:spPr bwMode="auto">
              <a:xfrm>
                <a:off x="2921" y="2728"/>
                <a:ext cx="33" cy="63"/>
              </a:xfrm>
              <a:custGeom>
                <a:avLst/>
                <a:gdLst>
                  <a:gd name="T0" fmla="*/ 0 w 47"/>
                  <a:gd name="T1" fmla="*/ 89 h 89"/>
                  <a:gd name="T2" fmla="*/ 0 w 47"/>
                  <a:gd name="T3" fmla="*/ 2 h 89"/>
                  <a:gd name="T4" fmla="*/ 13 w 47"/>
                  <a:gd name="T5" fmla="*/ 2 h 89"/>
                  <a:gd name="T6" fmla="*/ 13 w 47"/>
                  <a:gd name="T7" fmla="*/ 15 h 89"/>
                  <a:gd name="T8" fmla="*/ 22 w 47"/>
                  <a:gd name="T9" fmla="*/ 3 h 89"/>
                  <a:gd name="T10" fmla="*/ 32 w 47"/>
                  <a:gd name="T11" fmla="*/ 0 h 89"/>
                  <a:gd name="T12" fmla="*/ 47 w 47"/>
                  <a:gd name="T13" fmla="*/ 5 h 89"/>
                  <a:gd name="T14" fmla="*/ 42 w 47"/>
                  <a:gd name="T15" fmla="*/ 19 h 89"/>
                  <a:gd name="T16" fmla="*/ 31 w 47"/>
                  <a:gd name="T17" fmla="*/ 16 h 89"/>
                  <a:gd name="T18" fmla="*/ 22 w 47"/>
                  <a:gd name="T19" fmla="*/ 18 h 89"/>
                  <a:gd name="T20" fmla="*/ 17 w 47"/>
                  <a:gd name="T21" fmla="*/ 26 h 89"/>
                  <a:gd name="T22" fmla="*/ 14 w 47"/>
                  <a:gd name="T23" fmla="*/ 44 h 89"/>
                  <a:gd name="T24" fmla="*/ 14 w 47"/>
                  <a:gd name="T25" fmla="*/ 89 h 89"/>
                  <a:gd name="T26" fmla="*/ 0 w 47"/>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9">
                    <a:moveTo>
                      <a:pt x="0" y="89"/>
                    </a:moveTo>
                    <a:lnTo>
                      <a:pt x="0" y="2"/>
                    </a:lnTo>
                    <a:lnTo>
                      <a:pt x="13" y="2"/>
                    </a:lnTo>
                    <a:lnTo>
                      <a:pt x="13" y="15"/>
                    </a:lnTo>
                    <a:cubicBezTo>
                      <a:pt x="16" y="9"/>
                      <a:pt x="19" y="5"/>
                      <a:pt x="22" y="3"/>
                    </a:cubicBezTo>
                    <a:cubicBezTo>
                      <a:pt x="25" y="1"/>
                      <a:pt x="28" y="0"/>
                      <a:pt x="32" y="0"/>
                    </a:cubicBezTo>
                    <a:cubicBezTo>
                      <a:pt x="37" y="0"/>
                      <a:pt x="42" y="2"/>
                      <a:pt x="47" y="5"/>
                    </a:cubicBezTo>
                    <a:lnTo>
                      <a:pt x="42" y="19"/>
                    </a:lnTo>
                    <a:cubicBezTo>
                      <a:pt x="38" y="17"/>
                      <a:pt x="35" y="16"/>
                      <a:pt x="31" y="16"/>
                    </a:cubicBezTo>
                    <a:cubicBezTo>
                      <a:pt x="28" y="16"/>
                      <a:pt x="25" y="16"/>
                      <a:pt x="22" y="18"/>
                    </a:cubicBezTo>
                    <a:cubicBezTo>
                      <a:pt x="20" y="20"/>
                      <a:pt x="18" y="23"/>
                      <a:pt x="17" y="26"/>
                    </a:cubicBezTo>
                    <a:cubicBezTo>
                      <a:pt x="15" y="32"/>
                      <a:pt x="14" y="37"/>
                      <a:pt x="14" y="44"/>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47">
                <a:extLst>
                  <a:ext uri="{FF2B5EF4-FFF2-40B4-BE49-F238E27FC236}">
                    <a16:creationId xmlns:a16="http://schemas.microsoft.com/office/drawing/2014/main" id="{66673B1B-389C-25E5-AC93-7914D3B28BC2}"/>
                  </a:ext>
                </a:extLst>
              </p:cNvPr>
              <p:cNvSpPr>
                <a:spLocks noChangeArrowheads="1"/>
              </p:cNvSpPr>
              <p:nvPr/>
            </p:nvSpPr>
            <p:spPr bwMode="auto">
              <a:xfrm>
                <a:off x="3429" y="1965"/>
                <a:ext cx="907" cy="298"/>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48">
                <a:extLst>
                  <a:ext uri="{FF2B5EF4-FFF2-40B4-BE49-F238E27FC236}">
                    <a16:creationId xmlns:a16="http://schemas.microsoft.com/office/drawing/2014/main" id="{918AF872-FCCB-7C35-4D3E-162092B0D504}"/>
                  </a:ext>
                </a:extLst>
              </p:cNvPr>
              <p:cNvSpPr>
                <a:spLocks/>
              </p:cNvSpPr>
              <p:nvPr/>
            </p:nvSpPr>
            <p:spPr bwMode="auto">
              <a:xfrm>
                <a:off x="3638" y="2011"/>
                <a:ext cx="81" cy="84"/>
              </a:xfrm>
              <a:custGeom>
                <a:avLst/>
                <a:gdLst>
                  <a:gd name="T0" fmla="*/ 0 w 114"/>
                  <a:gd name="T1" fmla="*/ 119 h 119"/>
                  <a:gd name="T2" fmla="*/ 0 w 114"/>
                  <a:gd name="T3" fmla="*/ 0 h 119"/>
                  <a:gd name="T4" fmla="*/ 24 w 114"/>
                  <a:gd name="T5" fmla="*/ 0 h 119"/>
                  <a:gd name="T6" fmla="*/ 52 w 114"/>
                  <a:gd name="T7" fmla="*/ 85 h 119"/>
                  <a:gd name="T8" fmla="*/ 58 w 114"/>
                  <a:gd name="T9" fmla="*/ 102 h 119"/>
                  <a:gd name="T10" fmla="*/ 64 w 114"/>
                  <a:gd name="T11" fmla="*/ 83 h 119"/>
                  <a:gd name="T12" fmla="*/ 93 w 114"/>
                  <a:gd name="T13" fmla="*/ 0 h 119"/>
                  <a:gd name="T14" fmla="*/ 114 w 114"/>
                  <a:gd name="T15" fmla="*/ 0 h 119"/>
                  <a:gd name="T16" fmla="*/ 114 w 114"/>
                  <a:gd name="T17" fmla="*/ 119 h 119"/>
                  <a:gd name="T18" fmla="*/ 99 w 114"/>
                  <a:gd name="T19" fmla="*/ 119 h 119"/>
                  <a:gd name="T20" fmla="*/ 99 w 114"/>
                  <a:gd name="T21" fmla="*/ 20 h 119"/>
                  <a:gd name="T22" fmla="*/ 64 w 114"/>
                  <a:gd name="T23" fmla="*/ 119 h 119"/>
                  <a:gd name="T24" fmla="*/ 50 w 114"/>
                  <a:gd name="T25" fmla="*/ 119 h 119"/>
                  <a:gd name="T26" fmla="*/ 15 w 114"/>
                  <a:gd name="T27" fmla="*/ 18 h 119"/>
                  <a:gd name="T28" fmla="*/ 15 w 114"/>
                  <a:gd name="T29" fmla="*/ 119 h 119"/>
                  <a:gd name="T30" fmla="*/ 0 w 114"/>
                  <a:gd name="T3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19">
                    <a:moveTo>
                      <a:pt x="0" y="119"/>
                    </a:moveTo>
                    <a:lnTo>
                      <a:pt x="0" y="0"/>
                    </a:lnTo>
                    <a:lnTo>
                      <a:pt x="24" y="0"/>
                    </a:lnTo>
                    <a:lnTo>
                      <a:pt x="52" y="85"/>
                    </a:lnTo>
                    <a:cubicBezTo>
                      <a:pt x="55" y="93"/>
                      <a:pt x="57" y="98"/>
                      <a:pt x="58" y="102"/>
                    </a:cubicBezTo>
                    <a:cubicBezTo>
                      <a:pt x="59" y="98"/>
                      <a:pt x="61" y="92"/>
                      <a:pt x="64" y="83"/>
                    </a:cubicBezTo>
                    <a:lnTo>
                      <a:pt x="93" y="0"/>
                    </a:lnTo>
                    <a:lnTo>
                      <a:pt x="114" y="0"/>
                    </a:lnTo>
                    <a:lnTo>
                      <a:pt x="114" y="119"/>
                    </a:lnTo>
                    <a:lnTo>
                      <a:pt x="99" y="119"/>
                    </a:lnTo>
                    <a:lnTo>
                      <a:pt x="99" y="20"/>
                    </a:lnTo>
                    <a:lnTo>
                      <a:pt x="64" y="119"/>
                    </a:lnTo>
                    <a:lnTo>
                      <a:pt x="50" y="119"/>
                    </a:lnTo>
                    <a:lnTo>
                      <a:pt x="15" y="18"/>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9">
                <a:extLst>
                  <a:ext uri="{FF2B5EF4-FFF2-40B4-BE49-F238E27FC236}">
                    <a16:creationId xmlns:a16="http://schemas.microsoft.com/office/drawing/2014/main" id="{50811115-ECF9-FD1C-7FDB-30A5991E5519}"/>
                  </a:ext>
                </a:extLst>
              </p:cNvPr>
              <p:cNvSpPr>
                <a:spLocks/>
              </p:cNvSpPr>
              <p:nvPr/>
            </p:nvSpPr>
            <p:spPr bwMode="auto">
              <a:xfrm>
                <a:off x="3736" y="2034"/>
                <a:ext cx="50" cy="63"/>
              </a:xfrm>
              <a:custGeom>
                <a:avLst/>
                <a:gdLst>
                  <a:gd name="T0" fmla="*/ 57 w 71"/>
                  <a:gd name="T1" fmla="*/ 86 h 88"/>
                  <a:gd name="T2" fmla="*/ 57 w 71"/>
                  <a:gd name="T3" fmla="*/ 74 h 88"/>
                  <a:gd name="T4" fmla="*/ 30 w 71"/>
                  <a:gd name="T5" fmla="*/ 88 h 88"/>
                  <a:gd name="T6" fmla="*/ 16 w 71"/>
                  <a:gd name="T7" fmla="*/ 86 h 88"/>
                  <a:gd name="T8" fmla="*/ 6 w 71"/>
                  <a:gd name="T9" fmla="*/ 78 h 88"/>
                  <a:gd name="T10" fmla="*/ 1 w 71"/>
                  <a:gd name="T11" fmla="*/ 67 h 88"/>
                  <a:gd name="T12" fmla="*/ 0 w 71"/>
                  <a:gd name="T13" fmla="*/ 54 h 88"/>
                  <a:gd name="T14" fmla="*/ 0 w 71"/>
                  <a:gd name="T15" fmla="*/ 0 h 88"/>
                  <a:gd name="T16" fmla="*/ 15 w 71"/>
                  <a:gd name="T17" fmla="*/ 0 h 88"/>
                  <a:gd name="T18" fmla="*/ 15 w 71"/>
                  <a:gd name="T19" fmla="*/ 48 h 88"/>
                  <a:gd name="T20" fmla="*/ 16 w 71"/>
                  <a:gd name="T21" fmla="*/ 63 h 88"/>
                  <a:gd name="T22" fmla="*/ 22 w 71"/>
                  <a:gd name="T23" fmla="*/ 73 h 88"/>
                  <a:gd name="T24" fmla="*/ 33 w 71"/>
                  <a:gd name="T25" fmla="*/ 76 h 88"/>
                  <a:gd name="T26" fmla="*/ 45 w 71"/>
                  <a:gd name="T27" fmla="*/ 72 h 88"/>
                  <a:gd name="T28" fmla="*/ 53 w 71"/>
                  <a:gd name="T29" fmla="*/ 63 h 88"/>
                  <a:gd name="T30" fmla="*/ 56 w 71"/>
                  <a:gd name="T31" fmla="*/ 46 h 88"/>
                  <a:gd name="T32" fmla="*/ 56 w 71"/>
                  <a:gd name="T33" fmla="*/ 0 h 88"/>
                  <a:gd name="T34" fmla="*/ 71 w 71"/>
                  <a:gd name="T35" fmla="*/ 0 h 88"/>
                  <a:gd name="T36" fmla="*/ 71 w 71"/>
                  <a:gd name="T37" fmla="*/ 86 h 88"/>
                  <a:gd name="T38" fmla="*/ 57 w 71"/>
                  <a:gd name="T3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8">
                    <a:moveTo>
                      <a:pt x="57" y="86"/>
                    </a:moveTo>
                    <a:lnTo>
                      <a:pt x="57" y="74"/>
                    </a:lnTo>
                    <a:cubicBezTo>
                      <a:pt x="51" y="84"/>
                      <a:pt x="42" y="88"/>
                      <a:pt x="30" y="88"/>
                    </a:cubicBezTo>
                    <a:cubicBezTo>
                      <a:pt x="25" y="88"/>
                      <a:pt x="20" y="87"/>
                      <a:pt x="16" y="86"/>
                    </a:cubicBezTo>
                    <a:cubicBezTo>
                      <a:pt x="11" y="84"/>
                      <a:pt x="8" y="81"/>
                      <a:pt x="6" y="78"/>
                    </a:cubicBezTo>
                    <a:cubicBezTo>
                      <a:pt x="4" y="75"/>
                      <a:pt x="2" y="72"/>
                      <a:pt x="1" y="67"/>
                    </a:cubicBezTo>
                    <a:cubicBezTo>
                      <a:pt x="1" y="64"/>
                      <a:pt x="0" y="60"/>
                      <a:pt x="0" y="54"/>
                    </a:cubicBezTo>
                    <a:lnTo>
                      <a:pt x="0" y="0"/>
                    </a:lnTo>
                    <a:lnTo>
                      <a:pt x="15" y="0"/>
                    </a:lnTo>
                    <a:lnTo>
                      <a:pt x="15" y="48"/>
                    </a:lnTo>
                    <a:cubicBezTo>
                      <a:pt x="15" y="56"/>
                      <a:pt x="15" y="61"/>
                      <a:pt x="16" y="63"/>
                    </a:cubicBezTo>
                    <a:cubicBezTo>
                      <a:pt x="17" y="67"/>
                      <a:pt x="19" y="70"/>
                      <a:pt x="22" y="73"/>
                    </a:cubicBezTo>
                    <a:cubicBezTo>
                      <a:pt x="25" y="75"/>
                      <a:pt x="29" y="76"/>
                      <a:pt x="33" y="76"/>
                    </a:cubicBezTo>
                    <a:cubicBezTo>
                      <a:pt x="37" y="76"/>
                      <a:pt x="41" y="75"/>
                      <a:pt x="45" y="72"/>
                    </a:cubicBezTo>
                    <a:cubicBezTo>
                      <a:pt x="49" y="70"/>
                      <a:pt x="52" y="67"/>
                      <a:pt x="53" y="63"/>
                    </a:cubicBezTo>
                    <a:cubicBezTo>
                      <a:pt x="55" y="59"/>
                      <a:pt x="56" y="54"/>
                      <a:pt x="56" y="46"/>
                    </a:cubicBezTo>
                    <a:lnTo>
                      <a:pt x="56" y="0"/>
                    </a:lnTo>
                    <a:lnTo>
                      <a:pt x="71" y="0"/>
                    </a:lnTo>
                    <a:lnTo>
                      <a:pt x="71" y="86"/>
                    </a:lnTo>
                    <a:lnTo>
                      <a:pt x="5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0">
                <a:extLst>
                  <a:ext uri="{FF2B5EF4-FFF2-40B4-BE49-F238E27FC236}">
                    <a16:creationId xmlns:a16="http://schemas.microsoft.com/office/drawing/2014/main" id="{79DAA6B5-0A1E-DA74-A802-BC96EE21E61C}"/>
                  </a:ext>
                </a:extLst>
              </p:cNvPr>
              <p:cNvSpPr>
                <a:spLocks noChangeArrowheads="1"/>
              </p:cNvSpPr>
              <p:nvPr/>
            </p:nvSpPr>
            <p:spPr bwMode="auto">
              <a:xfrm>
                <a:off x="3802" y="2011"/>
                <a:ext cx="10" cy="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1">
                <a:extLst>
                  <a:ext uri="{FF2B5EF4-FFF2-40B4-BE49-F238E27FC236}">
                    <a16:creationId xmlns:a16="http://schemas.microsoft.com/office/drawing/2014/main" id="{4387B99E-0430-531F-FB20-68B2573B8E61}"/>
                  </a:ext>
                </a:extLst>
              </p:cNvPr>
              <p:cNvSpPr>
                <a:spLocks/>
              </p:cNvSpPr>
              <p:nvPr/>
            </p:nvSpPr>
            <p:spPr bwMode="auto">
              <a:xfrm>
                <a:off x="3823" y="2013"/>
                <a:ext cx="30" cy="84"/>
              </a:xfrm>
              <a:custGeom>
                <a:avLst/>
                <a:gdLst>
                  <a:gd name="T0" fmla="*/ 40 w 42"/>
                  <a:gd name="T1" fmla="*/ 103 h 118"/>
                  <a:gd name="T2" fmla="*/ 42 w 42"/>
                  <a:gd name="T3" fmla="*/ 116 h 118"/>
                  <a:gd name="T4" fmla="*/ 31 w 42"/>
                  <a:gd name="T5" fmla="*/ 118 h 118"/>
                  <a:gd name="T6" fmla="*/ 18 w 42"/>
                  <a:gd name="T7" fmla="*/ 115 h 118"/>
                  <a:gd name="T8" fmla="*/ 12 w 42"/>
                  <a:gd name="T9" fmla="*/ 109 h 118"/>
                  <a:gd name="T10" fmla="*/ 10 w 42"/>
                  <a:gd name="T11" fmla="*/ 91 h 118"/>
                  <a:gd name="T12" fmla="*/ 10 w 42"/>
                  <a:gd name="T13" fmla="*/ 41 h 118"/>
                  <a:gd name="T14" fmla="*/ 0 w 42"/>
                  <a:gd name="T15" fmla="*/ 41 h 118"/>
                  <a:gd name="T16" fmla="*/ 0 w 42"/>
                  <a:gd name="T17" fmla="*/ 30 h 118"/>
                  <a:gd name="T18" fmla="*/ 10 w 42"/>
                  <a:gd name="T19" fmla="*/ 30 h 118"/>
                  <a:gd name="T20" fmla="*/ 10 w 42"/>
                  <a:gd name="T21" fmla="*/ 9 h 118"/>
                  <a:gd name="T22" fmla="*/ 25 w 42"/>
                  <a:gd name="T23" fmla="*/ 0 h 118"/>
                  <a:gd name="T24" fmla="*/ 25 w 42"/>
                  <a:gd name="T25" fmla="*/ 30 h 118"/>
                  <a:gd name="T26" fmla="*/ 40 w 42"/>
                  <a:gd name="T27" fmla="*/ 30 h 118"/>
                  <a:gd name="T28" fmla="*/ 40 w 42"/>
                  <a:gd name="T29" fmla="*/ 41 h 118"/>
                  <a:gd name="T30" fmla="*/ 25 w 42"/>
                  <a:gd name="T31" fmla="*/ 41 h 118"/>
                  <a:gd name="T32" fmla="*/ 25 w 42"/>
                  <a:gd name="T33" fmla="*/ 92 h 118"/>
                  <a:gd name="T34" fmla="*/ 26 w 42"/>
                  <a:gd name="T35" fmla="*/ 100 h 118"/>
                  <a:gd name="T36" fmla="*/ 28 w 42"/>
                  <a:gd name="T37" fmla="*/ 103 h 118"/>
                  <a:gd name="T38" fmla="*/ 33 w 42"/>
                  <a:gd name="T39" fmla="*/ 104 h 118"/>
                  <a:gd name="T40" fmla="*/ 40 w 42"/>
                  <a:gd name="T41"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3"/>
                    </a:moveTo>
                    <a:lnTo>
                      <a:pt x="42" y="116"/>
                    </a:lnTo>
                    <a:cubicBezTo>
                      <a:pt x="38" y="117"/>
                      <a:pt x="34" y="118"/>
                      <a:pt x="31" y="118"/>
                    </a:cubicBezTo>
                    <a:cubicBezTo>
                      <a:pt x="25" y="118"/>
                      <a:pt x="21" y="117"/>
                      <a:pt x="18" y="115"/>
                    </a:cubicBezTo>
                    <a:cubicBezTo>
                      <a:pt x="15" y="113"/>
                      <a:pt x="13" y="111"/>
                      <a:pt x="12" y="109"/>
                    </a:cubicBezTo>
                    <a:cubicBezTo>
                      <a:pt x="11" y="106"/>
                      <a:pt x="10" y="100"/>
                      <a:pt x="10" y="91"/>
                    </a:cubicBezTo>
                    <a:lnTo>
                      <a:pt x="10" y="41"/>
                    </a:lnTo>
                    <a:lnTo>
                      <a:pt x="0" y="41"/>
                    </a:lnTo>
                    <a:lnTo>
                      <a:pt x="0" y="30"/>
                    </a:lnTo>
                    <a:lnTo>
                      <a:pt x="10" y="30"/>
                    </a:lnTo>
                    <a:lnTo>
                      <a:pt x="10" y="9"/>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4"/>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2">
                <a:extLst>
                  <a:ext uri="{FF2B5EF4-FFF2-40B4-BE49-F238E27FC236}">
                    <a16:creationId xmlns:a16="http://schemas.microsoft.com/office/drawing/2014/main" id="{0AE36BCA-CA20-9428-C0C1-9539673E8910}"/>
                  </a:ext>
                </a:extLst>
              </p:cNvPr>
              <p:cNvSpPr>
                <a:spLocks noEditPoints="1"/>
              </p:cNvSpPr>
              <p:nvPr/>
            </p:nvSpPr>
            <p:spPr bwMode="auto">
              <a:xfrm>
                <a:off x="3862" y="2011"/>
                <a:ext cx="10" cy="84"/>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3">
                <a:extLst>
                  <a:ext uri="{FF2B5EF4-FFF2-40B4-BE49-F238E27FC236}">
                    <a16:creationId xmlns:a16="http://schemas.microsoft.com/office/drawing/2014/main" id="{7962375A-9661-2BF5-B97B-0B1D45BFA718}"/>
                  </a:ext>
                </a:extLst>
              </p:cNvPr>
              <p:cNvSpPr>
                <a:spLocks/>
              </p:cNvSpPr>
              <p:nvPr/>
            </p:nvSpPr>
            <p:spPr bwMode="auto">
              <a:xfrm>
                <a:off x="3881" y="2009"/>
                <a:ext cx="36" cy="86"/>
              </a:xfrm>
              <a:custGeom>
                <a:avLst/>
                <a:gdLst>
                  <a:gd name="T0" fmla="*/ 13 w 50"/>
                  <a:gd name="T1" fmla="*/ 121 h 121"/>
                  <a:gd name="T2" fmla="*/ 13 w 50"/>
                  <a:gd name="T3" fmla="*/ 46 h 121"/>
                  <a:gd name="T4" fmla="*/ 0 w 50"/>
                  <a:gd name="T5" fmla="*/ 46 h 121"/>
                  <a:gd name="T6" fmla="*/ 0 w 50"/>
                  <a:gd name="T7" fmla="*/ 35 h 121"/>
                  <a:gd name="T8" fmla="*/ 13 w 50"/>
                  <a:gd name="T9" fmla="*/ 35 h 121"/>
                  <a:gd name="T10" fmla="*/ 13 w 50"/>
                  <a:gd name="T11" fmla="*/ 26 h 121"/>
                  <a:gd name="T12" fmla="*/ 14 w 50"/>
                  <a:gd name="T13" fmla="*/ 13 h 121"/>
                  <a:gd name="T14" fmla="*/ 21 w 50"/>
                  <a:gd name="T15" fmla="*/ 4 h 121"/>
                  <a:gd name="T16" fmla="*/ 36 w 50"/>
                  <a:gd name="T17" fmla="*/ 0 h 121"/>
                  <a:gd name="T18" fmla="*/ 50 w 50"/>
                  <a:gd name="T19" fmla="*/ 2 h 121"/>
                  <a:gd name="T20" fmla="*/ 48 w 50"/>
                  <a:gd name="T21" fmla="*/ 14 h 121"/>
                  <a:gd name="T22" fmla="*/ 39 w 50"/>
                  <a:gd name="T23" fmla="*/ 14 h 121"/>
                  <a:gd name="T24" fmla="*/ 30 w 50"/>
                  <a:gd name="T25" fmla="*/ 16 h 121"/>
                  <a:gd name="T26" fmla="*/ 27 w 50"/>
                  <a:gd name="T27" fmla="*/ 27 h 121"/>
                  <a:gd name="T28" fmla="*/ 27 w 50"/>
                  <a:gd name="T29" fmla="*/ 35 h 121"/>
                  <a:gd name="T30" fmla="*/ 44 w 50"/>
                  <a:gd name="T31" fmla="*/ 35 h 121"/>
                  <a:gd name="T32" fmla="*/ 44 w 50"/>
                  <a:gd name="T33" fmla="*/ 46 h 121"/>
                  <a:gd name="T34" fmla="*/ 27 w 50"/>
                  <a:gd name="T35" fmla="*/ 46 h 121"/>
                  <a:gd name="T36" fmla="*/ 27 w 50"/>
                  <a:gd name="T37" fmla="*/ 121 h 121"/>
                  <a:gd name="T38" fmla="*/ 13 w 50"/>
                  <a:gd name="T3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21">
                    <a:moveTo>
                      <a:pt x="13" y="121"/>
                    </a:moveTo>
                    <a:lnTo>
                      <a:pt x="13" y="46"/>
                    </a:lnTo>
                    <a:lnTo>
                      <a:pt x="0" y="46"/>
                    </a:lnTo>
                    <a:lnTo>
                      <a:pt x="0" y="35"/>
                    </a:lnTo>
                    <a:lnTo>
                      <a:pt x="13" y="35"/>
                    </a:lnTo>
                    <a:lnTo>
                      <a:pt x="13" y="26"/>
                    </a:lnTo>
                    <a:cubicBezTo>
                      <a:pt x="13" y="20"/>
                      <a:pt x="13" y="16"/>
                      <a:pt x="14" y="13"/>
                    </a:cubicBezTo>
                    <a:cubicBezTo>
                      <a:pt x="15" y="9"/>
                      <a:pt x="18" y="6"/>
                      <a:pt x="21" y="4"/>
                    </a:cubicBezTo>
                    <a:cubicBezTo>
                      <a:pt x="25" y="1"/>
                      <a:pt x="30" y="0"/>
                      <a:pt x="36" y="0"/>
                    </a:cubicBezTo>
                    <a:cubicBezTo>
                      <a:pt x="41" y="0"/>
                      <a:pt x="45" y="1"/>
                      <a:pt x="50" y="2"/>
                    </a:cubicBezTo>
                    <a:lnTo>
                      <a:pt x="48" y="14"/>
                    </a:lnTo>
                    <a:cubicBezTo>
                      <a:pt x="45" y="14"/>
                      <a:pt x="42" y="14"/>
                      <a:pt x="39" y="14"/>
                    </a:cubicBezTo>
                    <a:cubicBezTo>
                      <a:pt x="35" y="14"/>
                      <a:pt x="32" y="15"/>
                      <a:pt x="30" y="16"/>
                    </a:cubicBezTo>
                    <a:cubicBezTo>
                      <a:pt x="28" y="18"/>
                      <a:pt x="27" y="22"/>
                      <a:pt x="27" y="27"/>
                    </a:cubicBezTo>
                    <a:lnTo>
                      <a:pt x="27" y="35"/>
                    </a:lnTo>
                    <a:lnTo>
                      <a:pt x="44" y="35"/>
                    </a:lnTo>
                    <a:lnTo>
                      <a:pt x="44" y="46"/>
                    </a:lnTo>
                    <a:lnTo>
                      <a:pt x="27" y="46"/>
                    </a:lnTo>
                    <a:lnTo>
                      <a:pt x="27" y="121"/>
                    </a:lnTo>
                    <a:lnTo>
                      <a:pt x="13"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4">
                <a:extLst>
                  <a:ext uri="{FF2B5EF4-FFF2-40B4-BE49-F238E27FC236}">
                    <a16:creationId xmlns:a16="http://schemas.microsoft.com/office/drawing/2014/main" id="{2CC16EE5-AC22-AE92-42A9-36A948F0D456}"/>
                  </a:ext>
                </a:extLst>
              </p:cNvPr>
              <p:cNvSpPr>
                <a:spLocks noEditPoints="1"/>
              </p:cNvSpPr>
              <p:nvPr/>
            </p:nvSpPr>
            <p:spPr bwMode="auto">
              <a:xfrm>
                <a:off x="3917" y="2033"/>
                <a:ext cx="58" cy="64"/>
              </a:xfrm>
              <a:custGeom>
                <a:avLst/>
                <a:gdLst>
                  <a:gd name="T0" fmla="*/ 0 w 81"/>
                  <a:gd name="T1" fmla="*/ 45 h 90"/>
                  <a:gd name="T2" fmla="*/ 13 w 81"/>
                  <a:gd name="T3" fmla="*/ 10 h 90"/>
                  <a:gd name="T4" fmla="*/ 40 w 81"/>
                  <a:gd name="T5" fmla="*/ 0 h 90"/>
                  <a:gd name="T6" fmla="*/ 69 w 81"/>
                  <a:gd name="T7" fmla="*/ 12 h 90"/>
                  <a:gd name="T8" fmla="*/ 81 w 81"/>
                  <a:gd name="T9" fmla="*/ 44 h 90"/>
                  <a:gd name="T10" fmla="*/ 76 w 81"/>
                  <a:gd name="T11" fmla="*/ 70 h 90"/>
                  <a:gd name="T12" fmla="*/ 61 w 81"/>
                  <a:gd name="T13" fmla="*/ 85 h 90"/>
                  <a:gd name="T14" fmla="*/ 40 w 81"/>
                  <a:gd name="T15" fmla="*/ 90 h 90"/>
                  <a:gd name="T16" fmla="*/ 11 w 81"/>
                  <a:gd name="T17" fmla="*/ 79 h 90"/>
                  <a:gd name="T18" fmla="*/ 0 w 81"/>
                  <a:gd name="T19" fmla="*/ 45 h 90"/>
                  <a:gd name="T20" fmla="*/ 15 w 81"/>
                  <a:gd name="T21" fmla="*/ 45 h 90"/>
                  <a:gd name="T22" fmla="*/ 22 w 81"/>
                  <a:gd name="T23" fmla="*/ 70 h 90"/>
                  <a:gd name="T24" fmla="*/ 40 w 81"/>
                  <a:gd name="T25" fmla="*/ 78 h 90"/>
                  <a:gd name="T26" fmla="*/ 58 w 81"/>
                  <a:gd name="T27" fmla="*/ 70 h 90"/>
                  <a:gd name="T28" fmla="*/ 66 w 81"/>
                  <a:gd name="T29" fmla="*/ 45 h 90"/>
                  <a:gd name="T30" fmla="*/ 58 w 81"/>
                  <a:gd name="T31" fmla="*/ 21 h 90"/>
                  <a:gd name="T32" fmla="*/ 40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4" y="17"/>
                      <a:pt x="13" y="10"/>
                    </a:cubicBezTo>
                    <a:cubicBezTo>
                      <a:pt x="21" y="3"/>
                      <a:pt x="30" y="0"/>
                      <a:pt x="40" y="0"/>
                    </a:cubicBezTo>
                    <a:cubicBezTo>
                      <a:pt x="52" y="0"/>
                      <a:pt x="62" y="4"/>
                      <a:pt x="69" y="12"/>
                    </a:cubicBezTo>
                    <a:cubicBezTo>
                      <a:pt x="77" y="20"/>
                      <a:pt x="81" y="30"/>
                      <a:pt x="81" y="44"/>
                    </a:cubicBezTo>
                    <a:cubicBezTo>
                      <a:pt x="81" y="55"/>
                      <a:pt x="79" y="64"/>
                      <a:pt x="76" y="70"/>
                    </a:cubicBezTo>
                    <a:cubicBezTo>
                      <a:pt x="72" y="77"/>
                      <a:pt x="68" y="82"/>
                      <a:pt x="61" y="85"/>
                    </a:cubicBezTo>
                    <a:cubicBezTo>
                      <a:pt x="55" y="89"/>
                      <a:pt x="48" y="90"/>
                      <a:pt x="40" y="90"/>
                    </a:cubicBezTo>
                    <a:cubicBezTo>
                      <a:pt x="28" y="90"/>
                      <a:pt x="18" y="87"/>
                      <a:pt x="11" y="79"/>
                    </a:cubicBezTo>
                    <a:cubicBezTo>
                      <a:pt x="4" y="71"/>
                      <a:pt x="0" y="60"/>
                      <a:pt x="0" y="45"/>
                    </a:cubicBezTo>
                    <a:close/>
                    <a:moveTo>
                      <a:pt x="15" y="45"/>
                    </a:moveTo>
                    <a:cubicBezTo>
                      <a:pt x="15" y="56"/>
                      <a:pt x="17" y="65"/>
                      <a:pt x="22" y="70"/>
                    </a:cubicBezTo>
                    <a:cubicBezTo>
                      <a:pt x="27" y="76"/>
                      <a:pt x="33" y="78"/>
                      <a:pt x="40" y="78"/>
                    </a:cubicBezTo>
                    <a:cubicBezTo>
                      <a:pt x="48" y="78"/>
                      <a:pt x="54" y="76"/>
                      <a:pt x="58" y="70"/>
                    </a:cubicBezTo>
                    <a:cubicBezTo>
                      <a:pt x="63" y="65"/>
                      <a:pt x="66" y="56"/>
                      <a:pt x="66" y="45"/>
                    </a:cubicBezTo>
                    <a:cubicBezTo>
                      <a:pt x="66" y="34"/>
                      <a:pt x="63" y="26"/>
                      <a:pt x="58" y="21"/>
                    </a:cubicBezTo>
                    <a:cubicBezTo>
                      <a:pt x="54" y="15"/>
                      <a:pt x="48" y="12"/>
                      <a:pt x="40" y="12"/>
                    </a:cubicBezTo>
                    <a:cubicBezTo>
                      <a:pt x="33" y="12"/>
                      <a:pt x="27" y="15"/>
                      <a:pt x="22" y="20"/>
                    </a:cubicBezTo>
                    <a:cubicBezTo>
                      <a:pt x="17"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5">
                <a:extLst>
                  <a:ext uri="{FF2B5EF4-FFF2-40B4-BE49-F238E27FC236}">
                    <a16:creationId xmlns:a16="http://schemas.microsoft.com/office/drawing/2014/main" id="{0614D679-F21A-58FE-CD24-9A6A6A73C502}"/>
                  </a:ext>
                </a:extLst>
              </p:cNvPr>
              <p:cNvSpPr>
                <a:spLocks/>
              </p:cNvSpPr>
              <p:nvPr/>
            </p:nvSpPr>
            <p:spPr bwMode="auto">
              <a:xfrm>
                <a:off x="3984" y="2033"/>
                <a:ext cx="53" cy="64"/>
              </a:xfrm>
              <a:custGeom>
                <a:avLst/>
                <a:gdLst>
                  <a:gd name="T0" fmla="*/ 60 w 75"/>
                  <a:gd name="T1" fmla="*/ 57 h 90"/>
                  <a:gd name="T2" fmla="*/ 75 w 75"/>
                  <a:gd name="T3" fmla="*/ 59 h 90"/>
                  <a:gd name="T4" fmla="*/ 63 w 75"/>
                  <a:gd name="T5" fmla="*/ 82 h 90"/>
                  <a:gd name="T6" fmla="*/ 39 w 75"/>
                  <a:gd name="T7" fmla="*/ 90 h 90"/>
                  <a:gd name="T8" fmla="*/ 10 w 75"/>
                  <a:gd name="T9" fmla="*/ 79 h 90"/>
                  <a:gd name="T10" fmla="*/ 0 w 75"/>
                  <a:gd name="T11" fmla="*/ 46 h 90"/>
                  <a:gd name="T12" fmla="*/ 4 w 75"/>
                  <a:gd name="T13" fmla="*/ 21 h 90"/>
                  <a:gd name="T14" fmla="*/ 18 w 75"/>
                  <a:gd name="T15" fmla="*/ 5 h 90"/>
                  <a:gd name="T16" fmla="*/ 39 w 75"/>
                  <a:gd name="T17" fmla="*/ 0 h 90"/>
                  <a:gd name="T18" fmla="*/ 62 w 75"/>
                  <a:gd name="T19" fmla="*/ 7 h 90"/>
                  <a:gd name="T20" fmla="*/ 73 w 75"/>
                  <a:gd name="T21" fmla="*/ 27 h 90"/>
                  <a:gd name="T22" fmla="*/ 59 w 75"/>
                  <a:gd name="T23" fmla="*/ 30 h 90"/>
                  <a:gd name="T24" fmla="*/ 52 w 75"/>
                  <a:gd name="T25" fmla="*/ 17 h 90"/>
                  <a:gd name="T26" fmla="*/ 40 w 75"/>
                  <a:gd name="T27" fmla="*/ 12 h 90"/>
                  <a:gd name="T28" fmla="*/ 22 w 75"/>
                  <a:gd name="T29" fmla="*/ 20 h 90"/>
                  <a:gd name="T30" fmla="*/ 15 w 75"/>
                  <a:gd name="T31" fmla="*/ 45 h 90"/>
                  <a:gd name="T32" fmla="*/ 21 w 75"/>
                  <a:gd name="T33" fmla="*/ 70 h 90"/>
                  <a:gd name="T34" fmla="*/ 39 w 75"/>
                  <a:gd name="T35" fmla="*/ 78 h 90"/>
                  <a:gd name="T36" fmla="*/ 53 w 75"/>
                  <a:gd name="T37" fmla="*/ 73 h 90"/>
                  <a:gd name="T38" fmla="*/ 60 w 75"/>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0">
                    <a:moveTo>
                      <a:pt x="60" y="57"/>
                    </a:moveTo>
                    <a:lnTo>
                      <a:pt x="75" y="59"/>
                    </a:lnTo>
                    <a:cubicBezTo>
                      <a:pt x="73" y="69"/>
                      <a:pt x="69" y="76"/>
                      <a:pt x="63" y="82"/>
                    </a:cubicBezTo>
                    <a:cubicBezTo>
                      <a:pt x="56" y="88"/>
                      <a:pt x="48" y="90"/>
                      <a:pt x="39" y="90"/>
                    </a:cubicBezTo>
                    <a:cubicBezTo>
                      <a:pt x="27" y="90"/>
                      <a:pt x="18" y="87"/>
                      <a:pt x="10" y="79"/>
                    </a:cubicBezTo>
                    <a:cubicBezTo>
                      <a:pt x="3" y="71"/>
                      <a:pt x="0" y="60"/>
                      <a:pt x="0" y="46"/>
                    </a:cubicBezTo>
                    <a:cubicBezTo>
                      <a:pt x="0" y="36"/>
                      <a:pt x="1" y="28"/>
                      <a:pt x="4" y="21"/>
                    </a:cubicBezTo>
                    <a:cubicBezTo>
                      <a:pt x="7" y="14"/>
                      <a:pt x="12" y="9"/>
                      <a:pt x="18" y="5"/>
                    </a:cubicBezTo>
                    <a:cubicBezTo>
                      <a:pt x="25" y="2"/>
                      <a:pt x="32" y="0"/>
                      <a:pt x="39" y="0"/>
                    </a:cubicBezTo>
                    <a:cubicBezTo>
                      <a:pt x="48" y="0"/>
                      <a:pt x="56" y="2"/>
                      <a:pt x="62" y="7"/>
                    </a:cubicBezTo>
                    <a:cubicBezTo>
                      <a:pt x="68" y="12"/>
                      <a:pt x="72" y="19"/>
                      <a:pt x="73" y="27"/>
                    </a:cubicBezTo>
                    <a:lnTo>
                      <a:pt x="59" y="30"/>
                    </a:lnTo>
                    <a:cubicBezTo>
                      <a:pt x="58" y="24"/>
                      <a:pt x="55" y="19"/>
                      <a:pt x="52" y="17"/>
                    </a:cubicBezTo>
                    <a:cubicBezTo>
                      <a:pt x="49" y="14"/>
                      <a:pt x="44" y="12"/>
                      <a:pt x="40" y="12"/>
                    </a:cubicBezTo>
                    <a:cubicBezTo>
                      <a:pt x="32" y="12"/>
                      <a:pt x="26" y="15"/>
                      <a:pt x="22" y="20"/>
                    </a:cubicBezTo>
                    <a:cubicBezTo>
                      <a:pt x="17" y="25"/>
                      <a:pt x="15" y="34"/>
                      <a:pt x="15" y="45"/>
                    </a:cubicBezTo>
                    <a:cubicBezTo>
                      <a:pt x="15" y="57"/>
                      <a:pt x="17" y="65"/>
                      <a:pt x="21" y="70"/>
                    </a:cubicBezTo>
                    <a:cubicBezTo>
                      <a:pt x="26" y="76"/>
                      <a:pt x="32" y="78"/>
                      <a:pt x="39" y="78"/>
                    </a:cubicBezTo>
                    <a:cubicBezTo>
                      <a:pt x="44" y="78"/>
                      <a:pt x="49" y="77"/>
                      <a:pt x="53" y="73"/>
                    </a:cubicBezTo>
                    <a:cubicBezTo>
                      <a:pt x="57" y="70"/>
                      <a:pt x="59" y="64"/>
                      <a:pt x="60"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56">
                <a:extLst>
                  <a:ext uri="{FF2B5EF4-FFF2-40B4-BE49-F238E27FC236}">
                    <a16:creationId xmlns:a16="http://schemas.microsoft.com/office/drawing/2014/main" id="{344A81CE-5547-7514-17ED-C3CB4A85D819}"/>
                  </a:ext>
                </a:extLst>
              </p:cNvPr>
              <p:cNvSpPr>
                <a:spLocks noEditPoints="1"/>
              </p:cNvSpPr>
              <p:nvPr/>
            </p:nvSpPr>
            <p:spPr bwMode="auto">
              <a:xfrm>
                <a:off x="4042" y="2033"/>
                <a:ext cx="57" cy="64"/>
              </a:xfrm>
              <a:custGeom>
                <a:avLst/>
                <a:gdLst>
                  <a:gd name="T0" fmla="*/ 62 w 80"/>
                  <a:gd name="T1" fmla="*/ 78 h 90"/>
                  <a:gd name="T2" fmla="*/ 46 w 80"/>
                  <a:gd name="T3" fmla="*/ 88 h 90"/>
                  <a:gd name="T4" fmla="*/ 30 w 80"/>
                  <a:gd name="T5" fmla="*/ 90 h 90"/>
                  <a:gd name="T6" fmla="*/ 8 w 80"/>
                  <a:gd name="T7" fmla="*/ 84 h 90"/>
                  <a:gd name="T8" fmla="*/ 0 w 80"/>
                  <a:gd name="T9" fmla="*/ 66 h 90"/>
                  <a:gd name="T10" fmla="*/ 3 w 80"/>
                  <a:gd name="T11" fmla="*/ 54 h 90"/>
                  <a:gd name="T12" fmla="*/ 11 w 80"/>
                  <a:gd name="T13" fmla="*/ 46 h 90"/>
                  <a:gd name="T14" fmla="*/ 21 w 80"/>
                  <a:gd name="T15" fmla="*/ 41 h 90"/>
                  <a:gd name="T16" fmla="*/ 34 w 80"/>
                  <a:gd name="T17" fmla="*/ 39 h 90"/>
                  <a:gd name="T18" fmla="*/ 61 w 80"/>
                  <a:gd name="T19" fmla="*/ 34 h 90"/>
                  <a:gd name="T20" fmla="*/ 61 w 80"/>
                  <a:gd name="T21" fmla="*/ 30 h 90"/>
                  <a:gd name="T22" fmla="*/ 56 w 80"/>
                  <a:gd name="T23" fmla="*/ 17 h 90"/>
                  <a:gd name="T24" fmla="*/ 40 w 80"/>
                  <a:gd name="T25" fmla="*/ 12 h 90"/>
                  <a:gd name="T26" fmla="*/ 24 w 80"/>
                  <a:gd name="T27" fmla="*/ 16 h 90"/>
                  <a:gd name="T28" fmla="*/ 17 w 80"/>
                  <a:gd name="T29" fmla="*/ 29 h 90"/>
                  <a:gd name="T30" fmla="*/ 3 w 80"/>
                  <a:gd name="T31" fmla="*/ 27 h 90"/>
                  <a:gd name="T32" fmla="*/ 9 w 80"/>
                  <a:gd name="T33" fmla="*/ 12 h 90"/>
                  <a:gd name="T34" fmla="*/ 22 w 80"/>
                  <a:gd name="T35" fmla="*/ 3 h 90"/>
                  <a:gd name="T36" fmla="*/ 42 w 80"/>
                  <a:gd name="T37" fmla="*/ 0 h 90"/>
                  <a:gd name="T38" fmla="*/ 60 w 80"/>
                  <a:gd name="T39" fmla="*/ 3 h 90"/>
                  <a:gd name="T40" fmla="*/ 70 w 80"/>
                  <a:gd name="T41" fmla="*/ 9 h 90"/>
                  <a:gd name="T42" fmla="*/ 75 w 80"/>
                  <a:gd name="T43" fmla="*/ 19 h 90"/>
                  <a:gd name="T44" fmla="*/ 75 w 80"/>
                  <a:gd name="T45" fmla="*/ 33 h 90"/>
                  <a:gd name="T46" fmla="*/ 75 w 80"/>
                  <a:gd name="T47" fmla="*/ 52 h 90"/>
                  <a:gd name="T48" fmla="*/ 76 w 80"/>
                  <a:gd name="T49" fmla="*/ 78 h 90"/>
                  <a:gd name="T50" fmla="*/ 80 w 80"/>
                  <a:gd name="T51" fmla="*/ 88 h 90"/>
                  <a:gd name="T52" fmla="*/ 65 w 80"/>
                  <a:gd name="T53" fmla="*/ 88 h 90"/>
                  <a:gd name="T54" fmla="*/ 62 w 80"/>
                  <a:gd name="T55" fmla="*/ 78 h 90"/>
                  <a:gd name="T56" fmla="*/ 61 w 80"/>
                  <a:gd name="T57" fmla="*/ 45 h 90"/>
                  <a:gd name="T58" fmla="*/ 37 w 80"/>
                  <a:gd name="T59" fmla="*/ 51 h 90"/>
                  <a:gd name="T60" fmla="*/ 24 w 80"/>
                  <a:gd name="T61" fmla="*/ 54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1 w 80"/>
                  <a:gd name="T75" fmla="*/ 50 h 90"/>
                  <a:gd name="T76" fmla="*/ 61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8"/>
                    </a:moveTo>
                    <a:cubicBezTo>
                      <a:pt x="56" y="82"/>
                      <a:pt x="51" y="86"/>
                      <a:pt x="46" y="88"/>
                    </a:cubicBezTo>
                    <a:cubicBezTo>
                      <a:pt x="41" y="89"/>
                      <a:pt x="36" y="90"/>
                      <a:pt x="30" y="90"/>
                    </a:cubicBezTo>
                    <a:cubicBezTo>
                      <a:pt x="20" y="90"/>
                      <a:pt x="13" y="88"/>
                      <a:pt x="8" y="84"/>
                    </a:cubicBezTo>
                    <a:cubicBezTo>
                      <a:pt x="3" y="79"/>
                      <a:pt x="0" y="73"/>
                      <a:pt x="0" y="66"/>
                    </a:cubicBezTo>
                    <a:cubicBezTo>
                      <a:pt x="0" y="61"/>
                      <a:pt x="1" y="58"/>
                      <a:pt x="3" y="54"/>
                    </a:cubicBezTo>
                    <a:cubicBezTo>
                      <a:pt x="5" y="51"/>
                      <a:pt x="8" y="48"/>
                      <a:pt x="11" y="46"/>
                    </a:cubicBezTo>
                    <a:cubicBezTo>
                      <a:pt x="14" y="44"/>
                      <a:pt x="17" y="42"/>
                      <a:pt x="21" y="41"/>
                    </a:cubicBezTo>
                    <a:cubicBezTo>
                      <a:pt x="24" y="40"/>
                      <a:pt x="29" y="39"/>
                      <a:pt x="34" y="39"/>
                    </a:cubicBezTo>
                    <a:cubicBezTo>
                      <a:pt x="46" y="37"/>
                      <a:pt x="55" y="36"/>
                      <a:pt x="61" y="34"/>
                    </a:cubicBezTo>
                    <a:cubicBezTo>
                      <a:pt x="61" y="32"/>
                      <a:pt x="61" y="30"/>
                      <a:pt x="61" y="30"/>
                    </a:cubicBezTo>
                    <a:cubicBezTo>
                      <a:pt x="61" y="24"/>
                      <a:pt x="59" y="20"/>
                      <a:pt x="56" y="17"/>
                    </a:cubicBezTo>
                    <a:cubicBezTo>
                      <a:pt x="53" y="14"/>
                      <a:pt x="47" y="12"/>
                      <a:pt x="40" y="12"/>
                    </a:cubicBezTo>
                    <a:cubicBezTo>
                      <a:pt x="33" y="12"/>
                      <a:pt x="28" y="13"/>
                      <a:pt x="24" y="16"/>
                    </a:cubicBezTo>
                    <a:cubicBezTo>
                      <a:pt x="21" y="18"/>
                      <a:pt x="19" y="23"/>
                      <a:pt x="17" y="29"/>
                    </a:cubicBezTo>
                    <a:lnTo>
                      <a:pt x="3" y="27"/>
                    </a:lnTo>
                    <a:cubicBezTo>
                      <a:pt x="4" y="21"/>
                      <a:pt x="6" y="16"/>
                      <a:pt x="9" y="12"/>
                    </a:cubicBezTo>
                    <a:cubicBezTo>
                      <a:pt x="12" y="8"/>
                      <a:pt x="17" y="5"/>
                      <a:pt x="22" y="3"/>
                    </a:cubicBezTo>
                    <a:cubicBezTo>
                      <a:pt x="28" y="1"/>
                      <a:pt x="34" y="0"/>
                      <a:pt x="42" y="0"/>
                    </a:cubicBezTo>
                    <a:cubicBezTo>
                      <a:pt x="49" y="0"/>
                      <a:pt x="55" y="1"/>
                      <a:pt x="60" y="3"/>
                    </a:cubicBezTo>
                    <a:cubicBezTo>
                      <a:pt x="64" y="4"/>
                      <a:pt x="68" y="7"/>
                      <a:pt x="70" y="9"/>
                    </a:cubicBezTo>
                    <a:cubicBezTo>
                      <a:pt x="72" y="12"/>
                      <a:pt x="74" y="15"/>
                      <a:pt x="75" y="19"/>
                    </a:cubicBezTo>
                    <a:cubicBezTo>
                      <a:pt x="75" y="22"/>
                      <a:pt x="75" y="26"/>
                      <a:pt x="75" y="33"/>
                    </a:cubicBezTo>
                    <a:lnTo>
                      <a:pt x="75" y="52"/>
                    </a:lnTo>
                    <a:cubicBezTo>
                      <a:pt x="75" y="66"/>
                      <a:pt x="76" y="75"/>
                      <a:pt x="76" y="78"/>
                    </a:cubicBezTo>
                    <a:cubicBezTo>
                      <a:pt x="77" y="82"/>
                      <a:pt x="78" y="85"/>
                      <a:pt x="80" y="88"/>
                    </a:cubicBezTo>
                    <a:lnTo>
                      <a:pt x="65" y="88"/>
                    </a:lnTo>
                    <a:cubicBezTo>
                      <a:pt x="63" y="85"/>
                      <a:pt x="62" y="82"/>
                      <a:pt x="62" y="78"/>
                    </a:cubicBezTo>
                    <a:close/>
                    <a:moveTo>
                      <a:pt x="61" y="45"/>
                    </a:moveTo>
                    <a:cubicBezTo>
                      <a:pt x="55" y="47"/>
                      <a:pt x="47" y="49"/>
                      <a:pt x="37" y="51"/>
                    </a:cubicBezTo>
                    <a:cubicBezTo>
                      <a:pt x="31" y="52"/>
                      <a:pt x="26" y="52"/>
                      <a:pt x="24" y="54"/>
                    </a:cubicBezTo>
                    <a:cubicBezTo>
                      <a:pt x="21" y="55"/>
                      <a:pt x="19" y="56"/>
                      <a:pt x="18" y="58"/>
                    </a:cubicBezTo>
                    <a:cubicBezTo>
                      <a:pt x="17" y="60"/>
                      <a:pt x="16" y="63"/>
                      <a:pt x="16" y="65"/>
                    </a:cubicBezTo>
                    <a:cubicBezTo>
                      <a:pt x="16" y="69"/>
                      <a:pt x="17" y="72"/>
                      <a:pt x="20" y="75"/>
                    </a:cubicBezTo>
                    <a:cubicBezTo>
                      <a:pt x="23" y="78"/>
                      <a:pt x="28" y="79"/>
                      <a:pt x="33" y="79"/>
                    </a:cubicBezTo>
                    <a:cubicBezTo>
                      <a:pt x="39" y="79"/>
                      <a:pt x="44" y="78"/>
                      <a:pt x="48" y="75"/>
                    </a:cubicBezTo>
                    <a:cubicBezTo>
                      <a:pt x="53" y="73"/>
                      <a:pt x="56" y="69"/>
                      <a:pt x="58" y="65"/>
                    </a:cubicBezTo>
                    <a:cubicBezTo>
                      <a:pt x="60" y="62"/>
                      <a:pt x="61" y="57"/>
                      <a:pt x="61" y="50"/>
                    </a:cubicBezTo>
                    <a:lnTo>
                      <a:pt x="6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7">
                <a:extLst>
                  <a:ext uri="{FF2B5EF4-FFF2-40B4-BE49-F238E27FC236}">
                    <a16:creationId xmlns:a16="http://schemas.microsoft.com/office/drawing/2014/main" id="{5B1FB5C9-ADAB-9E6F-AFE7-AFED4EBAEABA}"/>
                  </a:ext>
                </a:extLst>
              </p:cNvPr>
              <p:cNvSpPr>
                <a:spLocks noChangeArrowheads="1"/>
              </p:cNvSpPr>
              <p:nvPr/>
            </p:nvSpPr>
            <p:spPr bwMode="auto">
              <a:xfrm>
                <a:off x="4112" y="2011"/>
                <a:ext cx="10" cy="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58">
                <a:extLst>
                  <a:ext uri="{FF2B5EF4-FFF2-40B4-BE49-F238E27FC236}">
                    <a16:creationId xmlns:a16="http://schemas.microsoft.com/office/drawing/2014/main" id="{CABFF08F-C20A-E55A-E31D-E16F002B625C}"/>
                  </a:ext>
                </a:extLst>
              </p:cNvPr>
              <p:cNvSpPr>
                <a:spLocks noEditPoints="1"/>
              </p:cNvSpPr>
              <p:nvPr/>
            </p:nvSpPr>
            <p:spPr bwMode="auto">
              <a:xfrm>
                <a:off x="3452" y="2152"/>
                <a:ext cx="57" cy="64"/>
              </a:xfrm>
              <a:custGeom>
                <a:avLst/>
                <a:gdLst>
                  <a:gd name="T0" fmla="*/ 61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0 w 80"/>
                  <a:gd name="T13" fmla="*/ 45 h 90"/>
                  <a:gd name="T14" fmla="*/ 21 w 80"/>
                  <a:gd name="T15" fmla="*/ 41 h 90"/>
                  <a:gd name="T16" fmla="*/ 34 w 80"/>
                  <a:gd name="T17" fmla="*/ 38 h 90"/>
                  <a:gd name="T18" fmla="*/ 60 w 80"/>
                  <a:gd name="T19" fmla="*/ 33 h 90"/>
                  <a:gd name="T20" fmla="*/ 60 w 80"/>
                  <a:gd name="T21" fmla="*/ 29 h 90"/>
                  <a:gd name="T22" fmla="*/ 56 w 80"/>
                  <a:gd name="T23" fmla="*/ 17 h 90"/>
                  <a:gd name="T24" fmla="*/ 39 w 80"/>
                  <a:gd name="T25" fmla="*/ 12 h 90"/>
                  <a:gd name="T26" fmla="*/ 24 w 80"/>
                  <a:gd name="T27" fmla="*/ 16 h 90"/>
                  <a:gd name="T28" fmla="*/ 17 w 80"/>
                  <a:gd name="T29" fmla="*/ 28 h 90"/>
                  <a:gd name="T30" fmla="*/ 2 w 80"/>
                  <a:gd name="T31" fmla="*/ 26 h 90"/>
                  <a:gd name="T32" fmla="*/ 9 w 80"/>
                  <a:gd name="T33" fmla="*/ 12 h 90"/>
                  <a:gd name="T34" fmla="*/ 22 w 80"/>
                  <a:gd name="T35" fmla="*/ 3 h 90"/>
                  <a:gd name="T36" fmla="*/ 41 w 80"/>
                  <a:gd name="T37" fmla="*/ 0 h 90"/>
                  <a:gd name="T38" fmla="*/ 59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4 w 80"/>
                  <a:gd name="T53" fmla="*/ 88 h 90"/>
                  <a:gd name="T54" fmla="*/ 61 w 80"/>
                  <a:gd name="T55" fmla="*/ 77 h 90"/>
                  <a:gd name="T56" fmla="*/ 60 w 80"/>
                  <a:gd name="T57" fmla="*/ 45 h 90"/>
                  <a:gd name="T58" fmla="*/ 36 w 80"/>
                  <a:gd name="T59" fmla="*/ 50 h 90"/>
                  <a:gd name="T60" fmla="*/ 23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1" y="77"/>
                    </a:moveTo>
                    <a:cubicBezTo>
                      <a:pt x="56" y="82"/>
                      <a:pt x="51" y="85"/>
                      <a:pt x="46" y="87"/>
                    </a:cubicBezTo>
                    <a:cubicBezTo>
                      <a:pt x="41" y="89"/>
                      <a:pt x="35" y="90"/>
                      <a:pt x="30" y="90"/>
                    </a:cubicBezTo>
                    <a:cubicBezTo>
                      <a:pt x="20" y="90"/>
                      <a:pt x="13" y="88"/>
                      <a:pt x="8" y="83"/>
                    </a:cubicBezTo>
                    <a:cubicBezTo>
                      <a:pt x="3" y="79"/>
                      <a:pt x="0" y="73"/>
                      <a:pt x="0" y="65"/>
                    </a:cubicBezTo>
                    <a:cubicBezTo>
                      <a:pt x="0" y="61"/>
                      <a:pt x="1" y="57"/>
                      <a:pt x="3" y="54"/>
                    </a:cubicBezTo>
                    <a:cubicBezTo>
                      <a:pt x="5" y="50"/>
                      <a:pt x="7" y="47"/>
                      <a:pt x="10" y="45"/>
                    </a:cubicBezTo>
                    <a:cubicBezTo>
                      <a:pt x="14" y="43"/>
                      <a:pt x="17" y="42"/>
                      <a:pt x="21" y="41"/>
                    </a:cubicBezTo>
                    <a:cubicBezTo>
                      <a:pt x="24" y="40"/>
                      <a:pt x="28" y="39"/>
                      <a:pt x="34" y="38"/>
                    </a:cubicBezTo>
                    <a:cubicBezTo>
                      <a:pt x="46" y="37"/>
                      <a:pt x="55" y="35"/>
                      <a:pt x="60" y="33"/>
                    </a:cubicBezTo>
                    <a:cubicBezTo>
                      <a:pt x="60" y="31"/>
                      <a:pt x="60" y="30"/>
                      <a:pt x="60" y="29"/>
                    </a:cubicBezTo>
                    <a:cubicBezTo>
                      <a:pt x="60" y="24"/>
                      <a:pt x="59" y="19"/>
                      <a:pt x="56" y="17"/>
                    </a:cubicBezTo>
                    <a:cubicBezTo>
                      <a:pt x="52" y="14"/>
                      <a:pt x="47" y="12"/>
                      <a:pt x="39" y="12"/>
                    </a:cubicBezTo>
                    <a:cubicBezTo>
                      <a:pt x="32" y="12"/>
                      <a:pt x="27" y="13"/>
                      <a:pt x="24" y="16"/>
                    </a:cubicBezTo>
                    <a:cubicBezTo>
                      <a:pt x="21" y="18"/>
                      <a:pt x="18" y="22"/>
                      <a:pt x="17" y="28"/>
                    </a:cubicBezTo>
                    <a:lnTo>
                      <a:pt x="2" y="26"/>
                    </a:lnTo>
                    <a:cubicBezTo>
                      <a:pt x="4" y="20"/>
                      <a:pt x="6" y="15"/>
                      <a:pt x="9" y="12"/>
                    </a:cubicBezTo>
                    <a:cubicBezTo>
                      <a:pt x="12" y="8"/>
                      <a:pt x="16" y="5"/>
                      <a:pt x="22" y="3"/>
                    </a:cubicBezTo>
                    <a:cubicBezTo>
                      <a:pt x="28" y="1"/>
                      <a:pt x="34" y="0"/>
                      <a:pt x="41" y="0"/>
                    </a:cubicBezTo>
                    <a:cubicBezTo>
                      <a:pt x="49" y="0"/>
                      <a:pt x="55" y="1"/>
                      <a:pt x="59" y="2"/>
                    </a:cubicBezTo>
                    <a:cubicBezTo>
                      <a:pt x="64" y="4"/>
                      <a:pt x="67" y="6"/>
                      <a:pt x="70" y="9"/>
                    </a:cubicBezTo>
                    <a:cubicBezTo>
                      <a:pt x="72" y="12"/>
                      <a:pt x="73" y="15"/>
                      <a:pt x="74" y="19"/>
                    </a:cubicBezTo>
                    <a:cubicBezTo>
                      <a:pt x="75" y="21"/>
                      <a:pt x="75" y="26"/>
                      <a:pt x="75" y="32"/>
                    </a:cubicBezTo>
                    <a:lnTo>
                      <a:pt x="75" y="52"/>
                    </a:lnTo>
                    <a:cubicBezTo>
                      <a:pt x="75" y="66"/>
                      <a:pt x="75" y="74"/>
                      <a:pt x="76" y="78"/>
                    </a:cubicBezTo>
                    <a:cubicBezTo>
                      <a:pt x="76" y="81"/>
                      <a:pt x="78" y="85"/>
                      <a:pt x="80" y="88"/>
                    </a:cubicBezTo>
                    <a:lnTo>
                      <a:pt x="64" y="88"/>
                    </a:lnTo>
                    <a:cubicBezTo>
                      <a:pt x="63" y="85"/>
                      <a:pt x="62" y="82"/>
                      <a:pt x="61" y="77"/>
                    </a:cubicBezTo>
                    <a:close/>
                    <a:moveTo>
                      <a:pt x="60" y="45"/>
                    </a:moveTo>
                    <a:cubicBezTo>
                      <a:pt x="55" y="47"/>
                      <a:pt x="47" y="49"/>
                      <a:pt x="36" y="50"/>
                    </a:cubicBezTo>
                    <a:cubicBezTo>
                      <a:pt x="30" y="51"/>
                      <a:pt x="26" y="52"/>
                      <a:pt x="23" y="53"/>
                    </a:cubicBezTo>
                    <a:cubicBezTo>
                      <a:pt x="21" y="54"/>
                      <a:pt x="19" y="56"/>
                      <a:pt x="18" y="58"/>
                    </a:cubicBezTo>
                    <a:cubicBezTo>
                      <a:pt x="16" y="60"/>
                      <a:pt x="16" y="62"/>
                      <a:pt x="16" y="65"/>
                    </a:cubicBezTo>
                    <a:cubicBezTo>
                      <a:pt x="16" y="69"/>
                      <a:pt x="17" y="72"/>
                      <a:pt x="20" y="75"/>
                    </a:cubicBezTo>
                    <a:cubicBezTo>
                      <a:pt x="23" y="77"/>
                      <a:pt x="27" y="79"/>
                      <a:pt x="33" y="79"/>
                    </a:cubicBezTo>
                    <a:cubicBezTo>
                      <a:pt x="39" y="79"/>
                      <a:pt x="44" y="77"/>
                      <a:pt x="48" y="75"/>
                    </a:cubicBezTo>
                    <a:cubicBezTo>
                      <a:pt x="52" y="72"/>
                      <a:pt x="56" y="69"/>
                      <a:pt x="58" y="65"/>
                    </a:cubicBezTo>
                    <a:cubicBezTo>
                      <a:pt x="59" y="61"/>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9">
                <a:extLst>
                  <a:ext uri="{FF2B5EF4-FFF2-40B4-BE49-F238E27FC236}">
                    <a16:creationId xmlns:a16="http://schemas.microsoft.com/office/drawing/2014/main" id="{058C496F-77F8-3C14-A40B-B7B61157FAE6}"/>
                  </a:ext>
                </a:extLst>
              </p:cNvPr>
              <p:cNvSpPr>
                <a:spLocks/>
              </p:cNvSpPr>
              <p:nvPr/>
            </p:nvSpPr>
            <p:spPr bwMode="auto">
              <a:xfrm>
                <a:off x="3516" y="2132"/>
                <a:ext cx="30" cy="83"/>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6"/>
                      <a:pt x="18" y="115"/>
                    </a:cubicBezTo>
                    <a:cubicBezTo>
                      <a:pt x="15" y="113"/>
                      <a:pt x="13" y="111"/>
                      <a:pt x="12" y="108"/>
                    </a:cubicBezTo>
                    <a:cubicBezTo>
                      <a:pt x="11" y="105"/>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0">
                <a:extLst>
                  <a:ext uri="{FF2B5EF4-FFF2-40B4-BE49-F238E27FC236}">
                    <a16:creationId xmlns:a16="http://schemas.microsoft.com/office/drawing/2014/main" id="{8153A327-3D4A-DEC3-6FB3-4517972207E1}"/>
                  </a:ext>
                </a:extLst>
              </p:cNvPr>
              <p:cNvSpPr>
                <a:spLocks/>
              </p:cNvSpPr>
              <p:nvPr/>
            </p:nvSpPr>
            <p:spPr bwMode="auto">
              <a:xfrm>
                <a:off x="3555" y="2152"/>
                <a:ext cx="33" cy="62"/>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4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1"/>
                      <a:pt x="47" y="4"/>
                    </a:cubicBezTo>
                    <a:lnTo>
                      <a:pt x="42" y="18"/>
                    </a:lnTo>
                    <a:cubicBezTo>
                      <a:pt x="38" y="16"/>
                      <a:pt x="35" y="15"/>
                      <a:pt x="31" y="15"/>
                    </a:cubicBezTo>
                    <a:cubicBezTo>
                      <a:pt x="28" y="15"/>
                      <a:pt x="25" y="16"/>
                      <a:pt x="22" y="18"/>
                    </a:cubicBezTo>
                    <a:cubicBezTo>
                      <a:pt x="20" y="20"/>
                      <a:pt x="18" y="22"/>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1">
                <a:extLst>
                  <a:ext uri="{FF2B5EF4-FFF2-40B4-BE49-F238E27FC236}">
                    <a16:creationId xmlns:a16="http://schemas.microsoft.com/office/drawing/2014/main" id="{E43BC7A5-58B0-CE18-FDF9-9722AFD9AB79}"/>
                  </a:ext>
                </a:extLst>
              </p:cNvPr>
              <p:cNvSpPr>
                <a:spLocks noEditPoints="1"/>
              </p:cNvSpPr>
              <p:nvPr/>
            </p:nvSpPr>
            <p:spPr bwMode="auto">
              <a:xfrm>
                <a:off x="3590" y="2152"/>
                <a:ext cx="58" cy="64"/>
              </a:xfrm>
              <a:custGeom>
                <a:avLst/>
                <a:gdLst>
                  <a:gd name="T0" fmla="*/ 0 w 81"/>
                  <a:gd name="T1" fmla="*/ 45 h 90"/>
                  <a:gd name="T2" fmla="*/ 13 w 81"/>
                  <a:gd name="T3" fmla="*/ 9 h 90"/>
                  <a:gd name="T4" fmla="*/ 41 w 81"/>
                  <a:gd name="T5" fmla="*/ 0 h 90"/>
                  <a:gd name="T6" fmla="*/ 70 w 81"/>
                  <a:gd name="T7" fmla="*/ 11 h 90"/>
                  <a:gd name="T8" fmla="*/ 81 w 81"/>
                  <a:gd name="T9" fmla="*/ 44 h 90"/>
                  <a:gd name="T10" fmla="*/ 76 w 81"/>
                  <a:gd name="T11" fmla="*/ 70 h 90"/>
                  <a:gd name="T12" fmla="*/ 62 w 81"/>
                  <a:gd name="T13" fmla="*/ 85 h 90"/>
                  <a:gd name="T14" fmla="*/ 41 w 81"/>
                  <a:gd name="T15" fmla="*/ 90 h 90"/>
                  <a:gd name="T16" fmla="*/ 11 w 81"/>
                  <a:gd name="T17" fmla="*/ 78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4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9"/>
                    </a:cubicBezTo>
                    <a:cubicBezTo>
                      <a:pt x="21" y="3"/>
                      <a:pt x="30" y="0"/>
                      <a:pt x="41" y="0"/>
                    </a:cubicBezTo>
                    <a:cubicBezTo>
                      <a:pt x="53" y="0"/>
                      <a:pt x="62" y="4"/>
                      <a:pt x="70" y="11"/>
                    </a:cubicBezTo>
                    <a:cubicBezTo>
                      <a:pt x="77" y="19"/>
                      <a:pt x="81" y="30"/>
                      <a:pt x="81" y="44"/>
                    </a:cubicBezTo>
                    <a:cubicBezTo>
                      <a:pt x="81" y="55"/>
                      <a:pt x="79" y="64"/>
                      <a:pt x="76" y="70"/>
                    </a:cubicBezTo>
                    <a:cubicBezTo>
                      <a:pt x="73" y="76"/>
                      <a:pt x="68" y="81"/>
                      <a:pt x="62" y="85"/>
                    </a:cubicBezTo>
                    <a:cubicBezTo>
                      <a:pt x="55" y="88"/>
                      <a:pt x="48" y="90"/>
                      <a:pt x="41" y="90"/>
                    </a:cubicBezTo>
                    <a:cubicBezTo>
                      <a:pt x="29" y="90"/>
                      <a:pt x="19" y="86"/>
                      <a:pt x="11" y="78"/>
                    </a:cubicBezTo>
                    <a:cubicBezTo>
                      <a:pt x="4" y="71"/>
                      <a:pt x="0" y="60"/>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4"/>
                    </a:cubicBezTo>
                    <a:cubicBezTo>
                      <a:pt x="66" y="34"/>
                      <a:pt x="64" y="26"/>
                      <a:pt x="59" y="20"/>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2">
                <a:extLst>
                  <a:ext uri="{FF2B5EF4-FFF2-40B4-BE49-F238E27FC236}">
                    <a16:creationId xmlns:a16="http://schemas.microsoft.com/office/drawing/2014/main" id="{355E6BA8-9B19-4B47-A6C4-239888364517}"/>
                  </a:ext>
                </a:extLst>
              </p:cNvPr>
              <p:cNvSpPr>
                <a:spLocks noEditPoints="1"/>
              </p:cNvSpPr>
              <p:nvPr/>
            </p:nvSpPr>
            <p:spPr bwMode="auto">
              <a:xfrm>
                <a:off x="3660" y="2152"/>
                <a:ext cx="53" cy="86"/>
              </a:xfrm>
              <a:custGeom>
                <a:avLst/>
                <a:gdLst>
                  <a:gd name="T0" fmla="*/ 0 w 75"/>
                  <a:gd name="T1" fmla="*/ 121 h 121"/>
                  <a:gd name="T2" fmla="*/ 0 w 75"/>
                  <a:gd name="T3" fmla="*/ 2 h 121"/>
                  <a:gd name="T4" fmla="*/ 14 w 75"/>
                  <a:gd name="T5" fmla="*/ 2 h 121"/>
                  <a:gd name="T6" fmla="*/ 14 w 75"/>
                  <a:gd name="T7" fmla="*/ 13 h 121"/>
                  <a:gd name="T8" fmla="*/ 24 w 75"/>
                  <a:gd name="T9" fmla="*/ 3 h 121"/>
                  <a:gd name="T10" fmla="*/ 39 w 75"/>
                  <a:gd name="T11" fmla="*/ 0 h 121"/>
                  <a:gd name="T12" fmla="*/ 58 w 75"/>
                  <a:gd name="T13" fmla="*/ 5 h 121"/>
                  <a:gd name="T14" fmla="*/ 71 w 75"/>
                  <a:gd name="T15" fmla="*/ 22 h 121"/>
                  <a:gd name="T16" fmla="*/ 75 w 75"/>
                  <a:gd name="T17" fmla="*/ 44 h 121"/>
                  <a:gd name="T18" fmla="*/ 71 w 75"/>
                  <a:gd name="T19" fmla="*/ 68 h 121"/>
                  <a:gd name="T20" fmla="*/ 57 w 75"/>
                  <a:gd name="T21" fmla="*/ 84 h 121"/>
                  <a:gd name="T22" fmla="*/ 38 w 75"/>
                  <a:gd name="T23" fmla="*/ 90 h 121"/>
                  <a:gd name="T24" fmla="*/ 25 w 75"/>
                  <a:gd name="T25" fmla="*/ 87 h 121"/>
                  <a:gd name="T26" fmla="*/ 15 w 75"/>
                  <a:gd name="T27" fmla="*/ 79 h 121"/>
                  <a:gd name="T28" fmla="*/ 15 w 75"/>
                  <a:gd name="T29" fmla="*/ 121 h 121"/>
                  <a:gd name="T30" fmla="*/ 0 w 75"/>
                  <a:gd name="T31" fmla="*/ 121 h 121"/>
                  <a:gd name="T32" fmla="*/ 14 w 75"/>
                  <a:gd name="T33" fmla="*/ 45 h 121"/>
                  <a:gd name="T34" fmla="*/ 20 w 75"/>
                  <a:gd name="T35" fmla="*/ 70 h 121"/>
                  <a:gd name="T36" fmla="*/ 37 w 75"/>
                  <a:gd name="T37" fmla="*/ 78 h 121"/>
                  <a:gd name="T38" fmla="*/ 53 w 75"/>
                  <a:gd name="T39" fmla="*/ 70 h 121"/>
                  <a:gd name="T40" fmla="*/ 60 w 75"/>
                  <a:gd name="T41" fmla="*/ 44 h 121"/>
                  <a:gd name="T42" fmla="*/ 54 w 75"/>
                  <a:gd name="T43" fmla="*/ 19 h 121"/>
                  <a:gd name="T44" fmla="*/ 37 w 75"/>
                  <a:gd name="T45" fmla="*/ 11 h 121"/>
                  <a:gd name="T46" fmla="*/ 21 w 75"/>
                  <a:gd name="T47" fmla="*/ 20 h 121"/>
                  <a:gd name="T48" fmla="*/ 14 w 75"/>
                  <a:gd name="T49" fmla="*/ 4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1">
                    <a:moveTo>
                      <a:pt x="0" y="121"/>
                    </a:moveTo>
                    <a:lnTo>
                      <a:pt x="0" y="2"/>
                    </a:lnTo>
                    <a:lnTo>
                      <a:pt x="14" y="2"/>
                    </a:lnTo>
                    <a:lnTo>
                      <a:pt x="14" y="13"/>
                    </a:lnTo>
                    <a:cubicBezTo>
                      <a:pt x="17" y="9"/>
                      <a:pt x="20" y="5"/>
                      <a:pt x="24" y="3"/>
                    </a:cubicBezTo>
                    <a:cubicBezTo>
                      <a:pt x="28" y="1"/>
                      <a:pt x="33" y="0"/>
                      <a:pt x="39" y="0"/>
                    </a:cubicBezTo>
                    <a:cubicBezTo>
                      <a:pt x="46" y="0"/>
                      <a:pt x="53" y="2"/>
                      <a:pt x="58" y="5"/>
                    </a:cubicBezTo>
                    <a:cubicBezTo>
                      <a:pt x="64" y="9"/>
                      <a:pt x="68" y="15"/>
                      <a:pt x="71" y="22"/>
                    </a:cubicBezTo>
                    <a:cubicBezTo>
                      <a:pt x="74" y="28"/>
                      <a:pt x="75" y="36"/>
                      <a:pt x="75" y="44"/>
                    </a:cubicBezTo>
                    <a:cubicBezTo>
                      <a:pt x="75" y="53"/>
                      <a:pt x="74" y="61"/>
                      <a:pt x="71" y="68"/>
                    </a:cubicBezTo>
                    <a:cubicBezTo>
                      <a:pt x="67" y="75"/>
                      <a:pt x="63" y="81"/>
                      <a:pt x="57" y="84"/>
                    </a:cubicBezTo>
                    <a:cubicBezTo>
                      <a:pt x="51" y="88"/>
                      <a:pt x="44" y="90"/>
                      <a:pt x="38" y="90"/>
                    </a:cubicBezTo>
                    <a:cubicBezTo>
                      <a:pt x="33" y="90"/>
                      <a:pt x="28" y="89"/>
                      <a:pt x="25" y="87"/>
                    </a:cubicBezTo>
                    <a:cubicBezTo>
                      <a:pt x="21" y="85"/>
                      <a:pt x="18" y="82"/>
                      <a:pt x="15" y="79"/>
                    </a:cubicBezTo>
                    <a:lnTo>
                      <a:pt x="15" y="121"/>
                    </a:lnTo>
                    <a:lnTo>
                      <a:pt x="0" y="121"/>
                    </a:lnTo>
                    <a:close/>
                    <a:moveTo>
                      <a:pt x="14" y="45"/>
                    </a:moveTo>
                    <a:cubicBezTo>
                      <a:pt x="14" y="57"/>
                      <a:pt x="16" y="65"/>
                      <a:pt x="20" y="70"/>
                    </a:cubicBezTo>
                    <a:cubicBezTo>
                      <a:pt x="25" y="75"/>
                      <a:pt x="30" y="78"/>
                      <a:pt x="37" y="78"/>
                    </a:cubicBezTo>
                    <a:cubicBezTo>
                      <a:pt x="43" y="78"/>
                      <a:pt x="49" y="75"/>
                      <a:pt x="53" y="70"/>
                    </a:cubicBezTo>
                    <a:cubicBezTo>
                      <a:pt x="58" y="64"/>
                      <a:pt x="60" y="56"/>
                      <a:pt x="60" y="44"/>
                    </a:cubicBezTo>
                    <a:cubicBezTo>
                      <a:pt x="60" y="33"/>
                      <a:pt x="58" y="25"/>
                      <a:pt x="54" y="19"/>
                    </a:cubicBezTo>
                    <a:cubicBezTo>
                      <a:pt x="49" y="14"/>
                      <a:pt x="44" y="11"/>
                      <a:pt x="37" y="11"/>
                    </a:cubicBezTo>
                    <a:cubicBezTo>
                      <a:pt x="31" y="11"/>
                      <a:pt x="26" y="14"/>
                      <a:pt x="21" y="20"/>
                    </a:cubicBezTo>
                    <a:cubicBezTo>
                      <a:pt x="16" y="26"/>
                      <a:pt x="14" y="34"/>
                      <a:pt x="14"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3">
                <a:extLst>
                  <a:ext uri="{FF2B5EF4-FFF2-40B4-BE49-F238E27FC236}">
                    <a16:creationId xmlns:a16="http://schemas.microsoft.com/office/drawing/2014/main" id="{3592FF0E-A568-615E-98C1-37AE6E48B660}"/>
                  </a:ext>
                </a:extLst>
              </p:cNvPr>
              <p:cNvSpPr>
                <a:spLocks/>
              </p:cNvSpPr>
              <p:nvPr/>
            </p:nvSpPr>
            <p:spPr bwMode="auto">
              <a:xfrm>
                <a:off x="3726" y="2130"/>
                <a:ext cx="51" cy="84"/>
              </a:xfrm>
              <a:custGeom>
                <a:avLst/>
                <a:gdLst>
                  <a:gd name="T0" fmla="*/ 0 w 71"/>
                  <a:gd name="T1" fmla="*/ 119 h 119"/>
                  <a:gd name="T2" fmla="*/ 0 w 71"/>
                  <a:gd name="T3" fmla="*/ 0 h 119"/>
                  <a:gd name="T4" fmla="*/ 15 w 71"/>
                  <a:gd name="T5" fmla="*/ 0 h 119"/>
                  <a:gd name="T6" fmla="*/ 15 w 71"/>
                  <a:gd name="T7" fmla="*/ 43 h 119"/>
                  <a:gd name="T8" fmla="*/ 41 w 71"/>
                  <a:gd name="T9" fmla="*/ 31 h 119"/>
                  <a:gd name="T10" fmla="*/ 57 w 71"/>
                  <a:gd name="T11" fmla="*/ 35 h 119"/>
                  <a:gd name="T12" fmla="*/ 67 w 71"/>
                  <a:gd name="T13" fmla="*/ 45 h 119"/>
                  <a:gd name="T14" fmla="*/ 71 w 71"/>
                  <a:gd name="T15" fmla="*/ 64 h 119"/>
                  <a:gd name="T16" fmla="*/ 71 w 71"/>
                  <a:gd name="T17" fmla="*/ 119 h 119"/>
                  <a:gd name="T18" fmla="*/ 56 w 71"/>
                  <a:gd name="T19" fmla="*/ 119 h 119"/>
                  <a:gd name="T20" fmla="*/ 56 w 71"/>
                  <a:gd name="T21" fmla="*/ 64 h 119"/>
                  <a:gd name="T22" fmla="*/ 51 w 71"/>
                  <a:gd name="T23" fmla="*/ 48 h 119"/>
                  <a:gd name="T24" fmla="*/ 38 w 71"/>
                  <a:gd name="T25" fmla="*/ 43 h 119"/>
                  <a:gd name="T26" fmla="*/ 25 w 71"/>
                  <a:gd name="T27" fmla="*/ 47 h 119"/>
                  <a:gd name="T28" fmla="*/ 17 w 71"/>
                  <a:gd name="T29" fmla="*/ 56 h 119"/>
                  <a:gd name="T30" fmla="*/ 15 w 71"/>
                  <a:gd name="T31" fmla="*/ 72 h 119"/>
                  <a:gd name="T32" fmla="*/ 15 w 71"/>
                  <a:gd name="T33" fmla="*/ 119 h 119"/>
                  <a:gd name="T34" fmla="*/ 0 w 71"/>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9">
                    <a:moveTo>
                      <a:pt x="0" y="119"/>
                    </a:moveTo>
                    <a:lnTo>
                      <a:pt x="0" y="0"/>
                    </a:lnTo>
                    <a:lnTo>
                      <a:pt x="15" y="0"/>
                    </a:lnTo>
                    <a:lnTo>
                      <a:pt x="15" y="43"/>
                    </a:lnTo>
                    <a:cubicBezTo>
                      <a:pt x="22" y="35"/>
                      <a:pt x="30" y="31"/>
                      <a:pt x="41" y="31"/>
                    </a:cubicBezTo>
                    <a:cubicBezTo>
                      <a:pt x="47" y="31"/>
                      <a:pt x="53" y="32"/>
                      <a:pt x="57" y="35"/>
                    </a:cubicBezTo>
                    <a:cubicBezTo>
                      <a:pt x="62" y="37"/>
                      <a:pt x="65" y="41"/>
                      <a:pt x="67" y="45"/>
                    </a:cubicBezTo>
                    <a:cubicBezTo>
                      <a:pt x="70" y="49"/>
                      <a:pt x="71" y="56"/>
                      <a:pt x="71" y="64"/>
                    </a:cubicBezTo>
                    <a:lnTo>
                      <a:pt x="71" y="119"/>
                    </a:lnTo>
                    <a:lnTo>
                      <a:pt x="56" y="119"/>
                    </a:lnTo>
                    <a:lnTo>
                      <a:pt x="56" y="64"/>
                    </a:lnTo>
                    <a:cubicBezTo>
                      <a:pt x="56" y="57"/>
                      <a:pt x="54" y="52"/>
                      <a:pt x="51" y="48"/>
                    </a:cubicBezTo>
                    <a:cubicBezTo>
                      <a:pt x="48" y="45"/>
                      <a:pt x="43" y="43"/>
                      <a:pt x="38" y="43"/>
                    </a:cubicBezTo>
                    <a:cubicBezTo>
                      <a:pt x="33" y="43"/>
                      <a:pt x="29" y="45"/>
                      <a:pt x="25" y="47"/>
                    </a:cubicBezTo>
                    <a:cubicBezTo>
                      <a:pt x="22" y="49"/>
                      <a:pt x="19" y="52"/>
                      <a:pt x="17" y="56"/>
                    </a:cubicBezTo>
                    <a:cubicBezTo>
                      <a:pt x="16" y="60"/>
                      <a:pt x="15" y="65"/>
                      <a:pt x="15" y="72"/>
                    </a:cubicBez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4">
                <a:extLst>
                  <a:ext uri="{FF2B5EF4-FFF2-40B4-BE49-F238E27FC236}">
                    <a16:creationId xmlns:a16="http://schemas.microsoft.com/office/drawing/2014/main" id="{2AD5A5DF-8E03-FAA1-BAA9-FD7356C55C67}"/>
                  </a:ext>
                </a:extLst>
              </p:cNvPr>
              <p:cNvSpPr>
                <a:spLocks noEditPoints="1"/>
              </p:cNvSpPr>
              <p:nvPr/>
            </p:nvSpPr>
            <p:spPr bwMode="auto">
              <a:xfrm>
                <a:off x="3792" y="2130"/>
                <a:ext cx="11" cy="84"/>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5">
                <a:extLst>
                  <a:ext uri="{FF2B5EF4-FFF2-40B4-BE49-F238E27FC236}">
                    <a16:creationId xmlns:a16="http://schemas.microsoft.com/office/drawing/2014/main" id="{9A4BBA66-25FD-E5B1-EA9E-4A3C46A132AD}"/>
                  </a:ext>
                </a:extLst>
              </p:cNvPr>
              <p:cNvSpPr>
                <a:spLocks/>
              </p:cNvSpPr>
              <p:nvPr/>
            </p:nvSpPr>
            <p:spPr bwMode="auto">
              <a:xfrm>
                <a:off x="3816" y="2152"/>
                <a:ext cx="53" cy="64"/>
              </a:xfrm>
              <a:custGeom>
                <a:avLst/>
                <a:gdLst>
                  <a:gd name="T0" fmla="*/ 60 w 75"/>
                  <a:gd name="T1" fmla="*/ 56 h 90"/>
                  <a:gd name="T2" fmla="*/ 75 w 75"/>
                  <a:gd name="T3" fmla="*/ 58 h 90"/>
                  <a:gd name="T4" fmla="*/ 63 w 75"/>
                  <a:gd name="T5" fmla="*/ 82 h 90"/>
                  <a:gd name="T6" fmla="*/ 39 w 75"/>
                  <a:gd name="T7" fmla="*/ 90 h 90"/>
                  <a:gd name="T8" fmla="*/ 10 w 75"/>
                  <a:gd name="T9" fmla="*/ 79 h 90"/>
                  <a:gd name="T10" fmla="*/ 0 w 75"/>
                  <a:gd name="T11" fmla="*/ 45 h 90"/>
                  <a:gd name="T12" fmla="*/ 4 w 75"/>
                  <a:gd name="T13" fmla="*/ 21 h 90"/>
                  <a:gd name="T14" fmla="*/ 18 w 75"/>
                  <a:gd name="T15" fmla="*/ 5 h 90"/>
                  <a:gd name="T16" fmla="*/ 39 w 75"/>
                  <a:gd name="T17" fmla="*/ 0 h 90"/>
                  <a:gd name="T18" fmla="*/ 62 w 75"/>
                  <a:gd name="T19" fmla="*/ 7 h 90"/>
                  <a:gd name="T20" fmla="*/ 73 w 75"/>
                  <a:gd name="T21" fmla="*/ 27 h 90"/>
                  <a:gd name="T22" fmla="*/ 59 w 75"/>
                  <a:gd name="T23" fmla="*/ 29 h 90"/>
                  <a:gd name="T24" fmla="*/ 52 w 75"/>
                  <a:gd name="T25" fmla="*/ 16 h 90"/>
                  <a:gd name="T26" fmla="*/ 40 w 75"/>
                  <a:gd name="T27" fmla="*/ 12 h 90"/>
                  <a:gd name="T28" fmla="*/ 22 w 75"/>
                  <a:gd name="T29" fmla="*/ 20 h 90"/>
                  <a:gd name="T30" fmla="*/ 15 w 75"/>
                  <a:gd name="T31" fmla="*/ 45 h 90"/>
                  <a:gd name="T32" fmla="*/ 21 w 75"/>
                  <a:gd name="T33" fmla="*/ 70 h 90"/>
                  <a:gd name="T34" fmla="*/ 39 w 75"/>
                  <a:gd name="T35" fmla="*/ 78 h 90"/>
                  <a:gd name="T36" fmla="*/ 53 w 75"/>
                  <a:gd name="T37" fmla="*/ 73 h 90"/>
                  <a:gd name="T38" fmla="*/ 60 w 75"/>
                  <a:gd name="T39"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0">
                    <a:moveTo>
                      <a:pt x="60" y="56"/>
                    </a:moveTo>
                    <a:lnTo>
                      <a:pt x="75" y="58"/>
                    </a:lnTo>
                    <a:cubicBezTo>
                      <a:pt x="73" y="68"/>
                      <a:pt x="69" y="76"/>
                      <a:pt x="63" y="82"/>
                    </a:cubicBezTo>
                    <a:cubicBezTo>
                      <a:pt x="56" y="87"/>
                      <a:pt x="48" y="90"/>
                      <a:pt x="39" y="90"/>
                    </a:cubicBezTo>
                    <a:cubicBezTo>
                      <a:pt x="27" y="90"/>
                      <a:pt x="18" y="86"/>
                      <a:pt x="10" y="79"/>
                    </a:cubicBezTo>
                    <a:cubicBezTo>
                      <a:pt x="3" y="71"/>
                      <a:pt x="0" y="60"/>
                      <a:pt x="0" y="45"/>
                    </a:cubicBezTo>
                    <a:cubicBezTo>
                      <a:pt x="0" y="36"/>
                      <a:pt x="1" y="28"/>
                      <a:pt x="4" y="21"/>
                    </a:cubicBezTo>
                    <a:cubicBezTo>
                      <a:pt x="7" y="14"/>
                      <a:pt x="12" y="9"/>
                      <a:pt x="18" y="5"/>
                    </a:cubicBezTo>
                    <a:cubicBezTo>
                      <a:pt x="25" y="2"/>
                      <a:pt x="32" y="0"/>
                      <a:pt x="39" y="0"/>
                    </a:cubicBezTo>
                    <a:cubicBezTo>
                      <a:pt x="48" y="0"/>
                      <a:pt x="56" y="2"/>
                      <a:pt x="62" y="7"/>
                    </a:cubicBezTo>
                    <a:cubicBezTo>
                      <a:pt x="68" y="12"/>
                      <a:pt x="72" y="18"/>
                      <a:pt x="73" y="27"/>
                    </a:cubicBezTo>
                    <a:lnTo>
                      <a:pt x="59" y="29"/>
                    </a:lnTo>
                    <a:cubicBezTo>
                      <a:pt x="58" y="24"/>
                      <a:pt x="55" y="19"/>
                      <a:pt x="52" y="16"/>
                    </a:cubicBezTo>
                    <a:cubicBezTo>
                      <a:pt x="49" y="13"/>
                      <a:pt x="44" y="12"/>
                      <a:pt x="40" y="12"/>
                    </a:cubicBezTo>
                    <a:cubicBezTo>
                      <a:pt x="32" y="12"/>
                      <a:pt x="26" y="14"/>
                      <a:pt x="22" y="20"/>
                    </a:cubicBezTo>
                    <a:cubicBezTo>
                      <a:pt x="17" y="25"/>
                      <a:pt x="15" y="33"/>
                      <a:pt x="15" y="45"/>
                    </a:cubicBezTo>
                    <a:cubicBezTo>
                      <a:pt x="15" y="56"/>
                      <a:pt x="17" y="65"/>
                      <a:pt x="21" y="70"/>
                    </a:cubicBezTo>
                    <a:cubicBezTo>
                      <a:pt x="26" y="75"/>
                      <a:pt x="32" y="78"/>
                      <a:pt x="39" y="78"/>
                    </a:cubicBezTo>
                    <a:cubicBezTo>
                      <a:pt x="44" y="78"/>
                      <a:pt x="49" y="76"/>
                      <a:pt x="53" y="73"/>
                    </a:cubicBezTo>
                    <a:cubicBezTo>
                      <a:pt x="57" y="69"/>
                      <a:pt x="59" y="64"/>
                      <a:pt x="60"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6">
                <a:extLst>
                  <a:ext uri="{FF2B5EF4-FFF2-40B4-BE49-F238E27FC236}">
                    <a16:creationId xmlns:a16="http://schemas.microsoft.com/office/drawing/2014/main" id="{CE2C78B8-7E3C-95D5-8D3F-9515A7EAEC18}"/>
                  </a:ext>
                </a:extLst>
              </p:cNvPr>
              <p:cNvSpPr>
                <a:spLocks noEditPoints="1"/>
              </p:cNvSpPr>
              <p:nvPr/>
            </p:nvSpPr>
            <p:spPr bwMode="auto">
              <a:xfrm>
                <a:off x="3907" y="2152"/>
                <a:ext cx="54" cy="87"/>
              </a:xfrm>
              <a:custGeom>
                <a:avLst/>
                <a:gdLst>
                  <a:gd name="T0" fmla="*/ 3 w 76"/>
                  <a:gd name="T1" fmla="*/ 95 h 123"/>
                  <a:gd name="T2" fmla="*/ 17 w 76"/>
                  <a:gd name="T3" fmla="*/ 97 h 123"/>
                  <a:gd name="T4" fmla="*/ 22 w 76"/>
                  <a:gd name="T5" fmla="*/ 107 h 123"/>
                  <a:gd name="T6" fmla="*/ 37 w 76"/>
                  <a:gd name="T7" fmla="*/ 111 h 123"/>
                  <a:gd name="T8" fmla="*/ 53 w 76"/>
                  <a:gd name="T9" fmla="*/ 107 h 123"/>
                  <a:gd name="T10" fmla="*/ 60 w 76"/>
                  <a:gd name="T11" fmla="*/ 96 h 123"/>
                  <a:gd name="T12" fmla="*/ 61 w 76"/>
                  <a:gd name="T13" fmla="*/ 77 h 123"/>
                  <a:gd name="T14" fmla="*/ 37 w 76"/>
                  <a:gd name="T15" fmla="*/ 88 h 123"/>
                  <a:gd name="T16" fmla="*/ 10 w 76"/>
                  <a:gd name="T17" fmla="*/ 75 h 123"/>
                  <a:gd name="T18" fmla="*/ 0 w 76"/>
                  <a:gd name="T19" fmla="*/ 44 h 123"/>
                  <a:gd name="T20" fmla="*/ 4 w 76"/>
                  <a:gd name="T21" fmla="*/ 22 h 123"/>
                  <a:gd name="T22" fmla="*/ 17 w 76"/>
                  <a:gd name="T23" fmla="*/ 5 h 123"/>
                  <a:gd name="T24" fmla="*/ 37 w 76"/>
                  <a:gd name="T25" fmla="*/ 0 h 123"/>
                  <a:gd name="T26" fmla="*/ 63 w 76"/>
                  <a:gd name="T27" fmla="*/ 12 h 123"/>
                  <a:gd name="T28" fmla="*/ 63 w 76"/>
                  <a:gd name="T29" fmla="*/ 2 h 123"/>
                  <a:gd name="T30" fmla="*/ 76 w 76"/>
                  <a:gd name="T31" fmla="*/ 2 h 123"/>
                  <a:gd name="T32" fmla="*/ 76 w 76"/>
                  <a:gd name="T33" fmla="*/ 76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2 w 76"/>
                  <a:gd name="T53" fmla="*/ 44 h 123"/>
                  <a:gd name="T54" fmla="*/ 55 w 76"/>
                  <a:gd name="T55" fmla="*/ 20 h 123"/>
                  <a:gd name="T56" fmla="*/ 38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7"/>
                    </a:lnTo>
                    <a:cubicBezTo>
                      <a:pt x="18" y="102"/>
                      <a:pt x="19" y="105"/>
                      <a:pt x="22" y="107"/>
                    </a:cubicBezTo>
                    <a:cubicBezTo>
                      <a:pt x="26" y="110"/>
                      <a:pt x="31" y="111"/>
                      <a:pt x="37" y="111"/>
                    </a:cubicBezTo>
                    <a:cubicBezTo>
                      <a:pt x="44" y="111"/>
                      <a:pt x="49" y="110"/>
                      <a:pt x="53" y="107"/>
                    </a:cubicBezTo>
                    <a:cubicBezTo>
                      <a:pt x="56" y="104"/>
                      <a:pt x="59" y="101"/>
                      <a:pt x="60" y="96"/>
                    </a:cubicBezTo>
                    <a:cubicBezTo>
                      <a:pt x="61" y="93"/>
                      <a:pt x="61" y="86"/>
                      <a:pt x="61" y="77"/>
                    </a:cubicBezTo>
                    <a:cubicBezTo>
                      <a:pt x="55" y="84"/>
                      <a:pt x="47" y="88"/>
                      <a:pt x="37" y="88"/>
                    </a:cubicBezTo>
                    <a:cubicBezTo>
                      <a:pt x="25" y="88"/>
                      <a:pt x="16" y="84"/>
                      <a:pt x="10" y="75"/>
                    </a:cubicBezTo>
                    <a:cubicBezTo>
                      <a:pt x="3" y="67"/>
                      <a:pt x="0" y="56"/>
                      <a:pt x="0" y="44"/>
                    </a:cubicBezTo>
                    <a:cubicBezTo>
                      <a:pt x="0" y="36"/>
                      <a:pt x="1" y="29"/>
                      <a:pt x="4" y="22"/>
                    </a:cubicBezTo>
                    <a:cubicBezTo>
                      <a:pt x="7" y="15"/>
                      <a:pt x="12" y="9"/>
                      <a:pt x="17" y="5"/>
                    </a:cubicBezTo>
                    <a:cubicBezTo>
                      <a:pt x="23" y="2"/>
                      <a:pt x="30" y="0"/>
                      <a:pt x="37" y="0"/>
                    </a:cubicBezTo>
                    <a:cubicBezTo>
                      <a:pt x="48" y="0"/>
                      <a:pt x="56" y="4"/>
                      <a:pt x="63" y="12"/>
                    </a:cubicBezTo>
                    <a:lnTo>
                      <a:pt x="63" y="2"/>
                    </a:lnTo>
                    <a:lnTo>
                      <a:pt x="76" y="2"/>
                    </a:lnTo>
                    <a:lnTo>
                      <a:pt x="76" y="76"/>
                    </a:lnTo>
                    <a:cubicBezTo>
                      <a:pt x="76" y="90"/>
                      <a:pt x="75" y="99"/>
                      <a:pt x="72" y="105"/>
                    </a:cubicBezTo>
                    <a:cubicBezTo>
                      <a:pt x="69" y="111"/>
                      <a:pt x="65" y="115"/>
                      <a:pt x="59" y="118"/>
                    </a:cubicBezTo>
                    <a:cubicBezTo>
                      <a:pt x="53" y="122"/>
                      <a:pt x="46" y="123"/>
                      <a:pt x="37" y="123"/>
                    </a:cubicBezTo>
                    <a:cubicBezTo>
                      <a:pt x="27" y="123"/>
                      <a:pt x="18" y="121"/>
                      <a:pt x="12" y="116"/>
                    </a:cubicBezTo>
                    <a:cubicBezTo>
                      <a:pt x="6" y="112"/>
                      <a:pt x="3" y="105"/>
                      <a:pt x="3" y="95"/>
                    </a:cubicBezTo>
                    <a:close/>
                    <a:moveTo>
                      <a:pt x="15" y="43"/>
                    </a:moveTo>
                    <a:cubicBezTo>
                      <a:pt x="15" y="55"/>
                      <a:pt x="17" y="63"/>
                      <a:pt x="22" y="68"/>
                    </a:cubicBezTo>
                    <a:cubicBezTo>
                      <a:pt x="26" y="73"/>
                      <a:pt x="32" y="76"/>
                      <a:pt x="39" y="76"/>
                    </a:cubicBezTo>
                    <a:cubicBezTo>
                      <a:pt x="45" y="76"/>
                      <a:pt x="51" y="73"/>
                      <a:pt x="56" y="68"/>
                    </a:cubicBezTo>
                    <a:cubicBezTo>
                      <a:pt x="60" y="63"/>
                      <a:pt x="62" y="55"/>
                      <a:pt x="62" y="44"/>
                    </a:cubicBezTo>
                    <a:cubicBezTo>
                      <a:pt x="62" y="33"/>
                      <a:pt x="60" y="25"/>
                      <a:pt x="55" y="20"/>
                    </a:cubicBezTo>
                    <a:cubicBezTo>
                      <a:pt x="51" y="15"/>
                      <a:pt x="45" y="12"/>
                      <a:pt x="38" y="12"/>
                    </a:cubicBezTo>
                    <a:cubicBezTo>
                      <a:pt x="32" y="12"/>
                      <a:pt x="26" y="15"/>
                      <a:pt x="22" y="20"/>
                    </a:cubicBezTo>
                    <a:cubicBezTo>
                      <a:pt x="17"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7">
                <a:extLst>
                  <a:ext uri="{FF2B5EF4-FFF2-40B4-BE49-F238E27FC236}">
                    <a16:creationId xmlns:a16="http://schemas.microsoft.com/office/drawing/2014/main" id="{264102C3-3C88-DC0E-11DF-0CD3E2DB7253}"/>
                  </a:ext>
                </a:extLst>
              </p:cNvPr>
              <p:cNvSpPr>
                <a:spLocks noEditPoints="1"/>
              </p:cNvSpPr>
              <p:nvPr/>
            </p:nvSpPr>
            <p:spPr bwMode="auto">
              <a:xfrm>
                <a:off x="3973" y="2152"/>
                <a:ext cx="57" cy="64"/>
              </a:xfrm>
              <a:custGeom>
                <a:avLst/>
                <a:gdLst>
                  <a:gd name="T0" fmla="*/ 62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1 w 80"/>
                  <a:gd name="T13" fmla="*/ 45 h 90"/>
                  <a:gd name="T14" fmla="*/ 21 w 80"/>
                  <a:gd name="T15" fmla="*/ 41 h 90"/>
                  <a:gd name="T16" fmla="*/ 34 w 80"/>
                  <a:gd name="T17" fmla="*/ 38 h 90"/>
                  <a:gd name="T18" fmla="*/ 61 w 80"/>
                  <a:gd name="T19" fmla="*/ 33 h 90"/>
                  <a:gd name="T20" fmla="*/ 61 w 80"/>
                  <a:gd name="T21" fmla="*/ 29 h 90"/>
                  <a:gd name="T22" fmla="*/ 56 w 80"/>
                  <a:gd name="T23" fmla="*/ 17 h 90"/>
                  <a:gd name="T24" fmla="*/ 40 w 80"/>
                  <a:gd name="T25" fmla="*/ 12 h 90"/>
                  <a:gd name="T26" fmla="*/ 24 w 80"/>
                  <a:gd name="T27" fmla="*/ 16 h 90"/>
                  <a:gd name="T28" fmla="*/ 17 w 80"/>
                  <a:gd name="T29" fmla="*/ 28 h 90"/>
                  <a:gd name="T30" fmla="*/ 3 w 80"/>
                  <a:gd name="T31" fmla="*/ 26 h 90"/>
                  <a:gd name="T32" fmla="*/ 9 w 80"/>
                  <a:gd name="T33" fmla="*/ 12 h 90"/>
                  <a:gd name="T34" fmla="*/ 22 w 80"/>
                  <a:gd name="T35" fmla="*/ 3 h 90"/>
                  <a:gd name="T36" fmla="*/ 42 w 80"/>
                  <a:gd name="T37" fmla="*/ 0 h 90"/>
                  <a:gd name="T38" fmla="*/ 60 w 80"/>
                  <a:gd name="T39" fmla="*/ 2 h 90"/>
                  <a:gd name="T40" fmla="*/ 70 w 80"/>
                  <a:gd name="T41" fmla="*/ 9 h 90"/>
                  <a:gd name="T42" fmla="*/ 75 w 80"/>
                  <a:gd name="T43" fmla="*/ 19 h 90"/>
                  <a:gd name="T44" fmla="*/ 75 w 80"/>
                  <a:gd name="T45" fmla="*/ 32 h 90"/>
                  <a:gd name="T46" fmla="*/ 75 w 80"/>
                  <a:gd name="T47" fmla="*/ 52 h 90"/>
                  <a:gd name="T48" fmla="*/ 76 w 80"/>
                  <a:gd name="T49" fmla="*/ 78 h 90"/>
                  <a:gd name="T50" fmla="*/ 80 w 80"/>
                  <a:gd name="T51" fmla="*/ 88 h 90"/>
                  <a:gd name="T52" fmla="*/ 65 w 80"/>
                  <a:gd name="T53" fmla="*/ 88 h 90"/>
                  <a:gd name="T54" fmla="*/ 62 w 80"/>
                  <a:gd name="T55" fmla="*/ 77 h 90"/>
                  <a:gd name="T56" fmla="*/ 61 w 80"/>
                  <a:gd name="T57" fmla="*/ 45 h 90"/>
                  <a:gd name="T58" fmla="*/ 37 w 80"/>
                  <a:gd name="T59" fmla="*/ 50 h 90"/>
                  <a:gd name="T60" fmla="*/ 24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1 w 80"/>
                  <a:gd name="T75" fmla="*/ 50 h 90"/>
                  <a:gd name="T76" fmla="*/ 61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7"/>
                    </a:moveTo>
                    <a:cubicBezTo>
                      <a:pt x="56" y="82"/>
                      <a:pt x="51" y="85"/>
                      <a:pt x="46" y="87"/>
                    </a:cubicBezTo>
                    <a:cubicBezTo>
                      <a:pt x="41" y="89"/>
                      <a:pt x="36" y="90"/>
                      <a:pt x="30" y="90"/>
                    </a:cubicBezTo>
                    <a:cubicBezTo>
                      <a:pt x="20" y="90"/>
                      <a:pt x="13" y="88"/>
                      <a:pt x="8" y="83"/>
                    </a:cubicBezTo>
                    <a:cubicBezTo>
                      <a:pt x="3" y="79"/>
                      <a:pt x="0" y="73"/>
                      <a:pt x="0" y="65"/>
                    </a:cubicBezTo>
                    <a:cubicBezTo>
                      <a:pt x="0" y="61"/>
                      <a:pt x="1" y="57"/>
                      <a:pt x="3" y="54"/>
                    </a:cubicBezTo>
                    <a:cubicBezTo>
                      <a:pt x="5" y="50"/>
                      <a:pt x="8" y="47"/>
                      <a:pt x="11" y="45"/>
                    </a:cubicBezTo>
                    <a:cubicBezTo>
                      <a:pt x="14" y="43"/>
                      <a:pt x="17" y="42"/>
                      <a:pt x="21" y="41"/>
                    </a:cubicBezTo>
                    <a:cubicBezTo>
                      <a:pt x="24" y="40"/>
                      <a:pt x="29" y="39"/>
                      <a:pt x="34" y="38"/>
                    </a:cubicBezTo>
                    <a:cubicBezTo>
                      <a:pt x="46" y="37"/>
                      <a:pt x="55" y="35"/>
                      <a:pt x="61" y="33"/>
                    </a:cubicBezTo>
                    <a:cubicBezTo>
                      <a:pt x="61" y="31"/>
                      <a:pt x="61" y="30"/>
                      <a:pt x="61" y="29"/>
                    </a:cubicBezTo>
                    <a:cubicBezTo>
                      <a:pt x="61" y="24"/>
                      <a:pt x="59" y="19"/>
                      <a:pt x="56" y="17"/>
                    </a:cubicBezTo>
                    <a:cubicBezTo>
                      <a:pt x="53" y="14"/>
                      <a:pt x="47" y="12"/>
                      <a:pt x="40" y="12"/>
                    </a:cubicBezTo>
                    <a:cubicBezTo>
                      <a:pt x="33" y="12"/>
                      <a:pt x="28" y="13"/>
                      <a:pt x="24" y="16"/>
                    </a:cubicBezTo>
                    <a:cubicBezTo>
                      <a:pt x="21" y="18"/>
                      <a:pt x="19" y="22"/>
                      <a:pt x="17" y="28"/>
                    </a:cubicBezTo>
                    <a:lnTo>
                      <a:pt x="3" y="26"/>
                    </a:lnTo>
                    <a:cubicBezTo>
                      <a:pt x="4" y="20"/>
                      <a:pt x="6" y="15"/>
                      <a:pt x="9" y="12"/>
                    </a:cubicBezTo>
                    <a:cubicBezTo>
                      <a:pt x="12" y="8"/>
                      <a:pt x="17" y="5"/>
                      <a:pt x="22" y="3"/>
                    </a:cubicBezTo>
                    <a:cubicBezTo>
                      <a:pt x="28" y="1"/>
                      <a:pt x="34" y="0"/>
                      <a:pt x="42" y="0"/>
                    </a:cubicBezTo>
                    <a:cubicBezTo>
                      <a:pt x="49" y="0"/>
                      <a:pt x="55" y="1"/>
                      <a:pt x="60" y="2"/>
                    </a:cubicBezTo>
                    <a:cubicBezTo>
                      <a:pt x="64" y="4"/>
                      <a:pt x="68" y="6"/>
                      <a:pt x="70" y="9"/>
                    </a:cubicBezTo>
                    <a:cubicBezTo>
                      <a:pt x="72" y="12"/>
                      <a:pt x="74" y="15"/>
                      <a:pt x="75" y="19"/>
                    </a:cubicBezTo>
                    <a:cubicBezTo>
                      <a:pt x="75" y="21"/>
                      <a:pt x="75" y="26"/>
                      <a:pt x="75" y="32"/>
                    </a:cubicBezTo>
                    <a:lnTo>
                      <a:pt x="75" y="52"/>
                    </a:lnTo>
                    <a:cubicBezTo>
                      <a:pt x="75" y="66"/>
                      <a:pt x="76" y="74"/>
                      <a:pt x="76" y="78"/>
                    </a:cubicBezTo>
                    <a:cubicBezTo>
                      <a:pt x="77" y="81"/>
                      <a:pt x="78" y="85"/>
                      <a:pt x="80" y="88"/>
                    </a:cubicBezTo>
                    <a:lnTo>
                      <a:pt x="65" y="88"/>
                    </a:lnTo>
                    <a:cubicBezTo>
                      <a:pt x="63" y="85"/>
                      <a:pt x="62" y="82"/>
                      <a:pt x="62" y="77"/>
                    </a:cubicBezTo>
                    <a:close/>
                    <a:moveTo>
                      <a:pt x="61" y="45"/>
                    </a:moveTo>
                    <a:cubicBezTo>
                      <a:pt x="55" y="47"/>
                      <a:pt x="47" y="49"/>
                      <a:pt x="37" y="50"/>
                    </a:cubicBezTo>
                    <a:cubicBezTo>
                      <a:pt x="31" y="51"/>
                      <a:pt x="26" y="52"/>
                      <a:pt x="24" y="53"/>
                    </a:cubicBezTo>
                    <a:cubicBezTo>
                      <a:pt x="21" y="54"/>
                      <a:pt x="19" y="56"/>
                      <a:pt x="18" y="58"/>
                    </a:cubicBezTo>
                    <a:cubicBezTo>
                      <a:pt x="17" y="60"/>
                      <a:pt x="16" y="62"/>
                      <a:pt x="16" y="65"/>
                    </a:cubicBezTo>
                    <a:cubicBezTo>
                      <a:pt x="16" y="69"/>
                      <a:pt x="17" y="72"/>
                      <a:pt x="20" y="75"/>
                    </a:cubicBezTo>
                    <a:cubicBezTo>
                      <a:pt x="23" y="77"/>
                      <a:pt x="28" y="79"/>
                      <a:pt x="33" y="79"/>
                    </a:cubicBezTo>
                    <a:cubicBezTo>
                      <a:pt x="39" y="79"/>
                      <a:pt x="44" y="77"/>
                      <a:pt x="48" y="75"/>
                    </a:cubicBezTo>
                    <a:cubicBezTo>
                      <a:pt x="53" y="72"/>
                      <a:pt x="56" y="69"/>
                      <a:pt x="58" y="65"/>
                    </a:cubicBezTo>
                    <a:cubicBezTo>
                      <a:pt x="60" y="61"/>
                      <a:pt x="61" y="57"/>
                      <a:pt x="61" y="50"/>
                    </a:cubicBezTo>
                    <a:lnTo>
                      <a:pt x="6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8">
                <a:extLst>
                  <a:ext uri="{FF2B5EF4-FFF2-40B4-BE49-F238E27FC236}">
                    <a16:creationId xmlns:a16="http://schemas.microsoft.com/office/drawing/2014/main" id="{E905611B-2569-4007-559A-37F7F4CDABAD}"/>
                  </a:ext>
                </a:extLst>
              </p:cNvPr>
              <p:cNvSpPr>
                <a:spLocks/>
              </p:cNvSpPr>
              <p:nvPr/>
            </p:nvSpPr>
            <p:spPr bwMode="auto">
              <a:xfrm>
                <a:off x="4039" y="2152"/>
                <a:ext cx="51" cy="64"/>
              </a:xfrm>
              <a:custGeom>
                <a:avLst/>
                <a:gdLst>
                  <a:gd name="T0" fmla="*/ 0 w 72"/>
                  <a:gd name="T1" fmla="*/ 62 h 90"/>
                  <a:gd name="T2" fmla="*/ 15 w 72"/>
                  <a:gd name="T3" fmla="*/ 60 h 90"/>
                  <a:gd name="T4" fmla="*/ 22 w 72"/>
                  <a:gd name="T5" fmla="*/ 73 h 90"/>
                  <a:gd name="T6" fmla="*/ 37 w 72"/>
                  <a:gd name="T7" fmla="*/ 78 h 90"/>
                  <a:gd name="T8" fmla="*/ 52 w 72"/>
                  <a:gd name="T9" fmla="*/ 74 h 90"/>
                  <a:gd name="T10" fmla="*/ 57 w 72"/>
                  <a:gd name="T11" fmla="*/ 64 h 90"/>
                  <a:gd name="T12" fmla="*/ 53 w 72"/>
                  <a:gd name="T13" fmla="*/ 56 h 90"/>
                  <a:gd name="T14" fmla="*/ 38 w 72"/>
                  <a:gd name="T15" fmla="*/ 52 h 90"/>
                  <a:gd name="T16" fmla="*/ 15 w 72"/>
                  <a:gd name="T17" fmla="*/ 45 h 90"/>
                  <a:gd name="T18" fmla="*/ 6 w 72"/>
                  <a:gd name="T19" fmla="*/ 36 h 90"/>
                  <a:gd name="T20" fmla="*/ 3 w 72"/>
                  <a:gd name="T21" fmla="*/ 25 h 90"/>
                  <a:gd name="T22" fmla="*/ 5 w 72"/>
                  <a:gd name="T23" fmla="*/ 14 h 90"/>
                  <a:gd name="T24" fmla="*/ 13 w 72"/>
                  <a:gd name="T25" fmla="*/ 6 h 90"/>
                  <a:gd name="T26" fmla="*/ 22 w 72"/>
                  <a:gd name="T27" fmla="*/ 2 h 90"/>
                  <a:gd name="T28" fmla="*/ 35 w 72"/>
                  <a:gd name="T29" fmla="*/ 0 h 90"/>
                  <a:gd name="T30" fmla="*/ 52 w 72"/>
                  <a:gd name="T31" fmla="*/ 3 h 90"/>
                  <a:gd name="T32" fmla="*/ 64 w 72"/>
                  <a:gd name="T33" fmla="*/ 11 h 90"/>
                  <a:gd name="T34" fmla="*/ 69 w 72"/>
                  <a:gd name="T35" fmla="*/ 24 h 90"/>
                  <a:gd name="T36" fmla="*/ 54 w 72"/>
                  <a:gd name="T37" fmla="*/ 26 h 90"/>
                  <a:gd name="T38" fmla="*/ 49 w 72"/>
                  <a:gd name="T39" fmla="*/ 16 h 90"/>
                  <a:gd name="T40" fmla="*/ 36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3 h 90"/>
                  <a:gd name="T54" fmla="*/ 69 w 72"/>
                  <a:gd name="T55" fmla="*/ 50 h 90"/>
                  <a:gd name="T56" fmla="*/ 72 w 72"/>
                  <a:gd name="T57" fmla="*/ 63 h 90"/>
                  <a:gd name="T58" fmla="*/ 68 w 72"/>
                  <a:gd name="T59" fmla="*/ 77 h 90"/>
                  <a:gd name="T60" fmla="*/ 55 w 72"/>
                  <a:gd name="T61" fmla="*/ 87 h 90"/>
                  <a:gd name="T62" fmla="*/ 37 w 72"/>
                  <a:gd name="T63" fmla="*/ 90 h 90"/>
                  <a:gd name="T64" fmla="*/ 12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6" y="66"/>
                      <a:pt x="18" y="70"/>
                      <a:pt x="22" y="73"/>
                    </a:cubicBezTo>
                    <a:cubicBezTo>
                      <a:pt x="25" y="77"/>
                      <a:pt x="30" y="78"/>
                      <a:pt x="37" y="78"/>
                    </a:cubicBezTo>
                    <a:cubicBezTo>
                      <a:pt x="44" y="78"/>
                      <a:pt x="49" y="77"/>
                      <a:pt x="52" y="74"/>
                    </a:cubicBezTo>
                    <a:cubicBezTo>
                      <a:pt x="55" y="71"/>
                      <a:pt x="57" y="68"/>
                      <a:pt x="57" y="64"/>
                    </a:cubicBezTo>
                    <a:cubicBezTo>
                      <a:pt x="57" y="61"/>
                      <a:pt x="56" y="58"/>
                      <a:pt x="53" y="56"/>
                    </a:cubicBezTo>
                    <a:cubicBezTo>
                      <a:pt x="51" y="55"/>
                      <a:pt x="46" y="54"/>
                      <a:pt x="38" y="52"/>
                    </a:cubicBezTo>
                    <a:cubicBezTo>
                      <a:pt x="27" y="49"/>
                      <a:pt x="20" y="46"/>
                      <a:pt x="15" y="45"/>
                    </a:cubicBezTo>
                    <a:cubicBezTo>
                      <a:pt x="11" y="43"/>
                      <a:pt x="8" y="40"/>
                      <a:pt x="6" y="36"/>
                    </a:cubicBezTo>
                    <a:cubicBezTo>
                      <a:pt x="4" y="33"/>
                      <a:pt x="3" y="29"/>
                      <a:pt x="3" y="25"/>
                    </a:cubicBezTo>
                    <a:cubicBezTo>
                      <a:pt x="3" y="21"/>
                      <a:pt x="4" y="17"/>
                      <a:pt x="5" y="14"/>
                    </a:cubicBezTo>
                    <a:cubicBezTo>
                      <a:pt x="7" y="11"/>
                      <a:pt x="10" y="8"/>
                      <a:pt x="13" y="6"/>
                    </a:cubicBezTo>
                    <a:cubicBezTo>
                      <a:pt x="15" y="4"/>
                      <a:pt x="18" y="3"/>
                      <a:pt x="22" y="2"/>
                    </a:cubicBezTo>
                    <a:cubicBezTo>
                      <a:pt x="26" y="0"/>
                      <a:pt x="30" y="0"/>
                      <a:pt x="35" y="0"/>
                    </a:cubicBezTo>
                    <a:cubicBezTo>
                      <a:pt x="41" y="0"/>
                      <a:pt x="47" y="1"/>
                      <a:pt x="52" y="3"/>
                    </a:cubicBezTo>
                    <a:cubicBezTo>
                      <a:pt x="58" y="5"/>
                      <a:pt x="61" y="7"/>
                      <a:pt x="64" y="11"/>
                    </a:cubicBezTo>
                    <a:cubicBezTo>
                      <a:pt x="66" y="14"/>
                      <a:pt x="68" y="18"/>
                      <a:pt x="69" y="24"/>
                    </a:cubicBezTo>
                    <a:lnTo>
                      <a:pt x="54" y="26"/>
                    </a:lnTo>
                    <a:cubicBezTo>
                      <a:pt x="54" y="22"/>
                      <a:pt x="52" y="18"/>
                      <a:pt x="49" y="16"/>
                    </a:cubicBezTo>
                    <a:cubicBezTo>
                      <a:pt x="46" y="13"/>
                      <a:pt x="41" y="12"/>
                      <a:pt x="36" y="12"/>
                    </a:cubicBezTo>
                    <a:cubicBezTo>
                      <a:pt x="29" y="12"/>
                      <a:pt x="24" y="13"/>
                      <a:pt x="21" y="15"/>
                    </a:cubicBezTo>
                    <a:cubicBezTo>
                      <a:pt x="18" y="17"/>
                      <a:pt x="17" y="20"/>
                      <a:pt x="17" y="23"/>
                    </a:cubicBezTo>
                    <a:cubicBezTo>
                      <a:pt x="17" y="25"/>
                      <a:pt x="17" y="27"/>
                      <a:pt x="19" y="28"/>
                    </a:cubicBezTo>
                    <a:cubicBezTo>
                      <a:pt x="20" y="30"/>
                      <a:pt x="22" y="31"/>
                      <a:pt x="24" y="32"/>
                    </a:cubicBezTo>
                    <a:cubicBezTo>
                      <a:pt x="26" y="33"/>
                      <a:pt x="30" y="34"/>
                      <a:pt x="37" y="36"/>
                    </a:cubicBezTo>
                    <a:cubicBezTo>
                      <a:pt x="48" y="39"/>
                      <a:pt x="55" y="41"/>
                      <a:pt x="59" y="43"/>
                    </a:cubicBezTo>
                    <a:cubicBezTo>
                      <a:pt x="63" y="44"/>
                      <a:pt x="66" y="47"/>
                      <a:pt x="69" y="50"/>
                    </a:cubicBezTo>
                    <a:cubicBezTo>
                      <a:pt x="71" y="54"/>
                      <a:pt x="72" y="58"/>
                      <a:pt x="72" y="63"/>
                    </a:cubicBezTo>
                    <a:cubicBezTo>
                      <a:pt x="72" y="68"/>
                      <a:pt x="71" y="72"/>
                      <a:pt x="68" y="77"/>
                    </a:cubicBezTo>
                    <a:cubicBezTo>
                      <a:pt x="65" y="81"/>
                      <a:pt x="61" y="84"/>
                      <a:pt x="55" y="87"/>
                    </a:cubicBezTo>
                    <a:cubicBezTo>
                      <a:pt x="50" y="89"/>
                      <a:pt x="44" y="90"/>
                      <a:pt x="37" y="90"/>
                    </a:cubicBezTo>
                    <a:cubicBezTo>
                      <a:pt x="26" y="90"/>
                      <a:pt x="17" y="88"/>
                      <a:pt x="12" y="83"/>
                    </a:cubicBezTo>
                    <a:cubicBezTo>
                      <a:pt x="6" y="78"/>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9">
                <a:extLst>
                  <a:ext uri="{FF2B5EF4-FFF2-40B4-BE49-F238E27FC236}">
                    <a16:creationId xmlns:a16="http://schemas.microsoft.com/office/drawing/2014/main" id="{951BBB72-67CE-0F35-3E86-308AB1339BE8}"/>
                  </a:ext>
                </a:extLst>
              </p:cNvPr>
              <p:cNvSpPr>
                <a:spLocks/>
              </p:cNvSpPr>
              <p:nvPr/>
            </p:nvSpPr>
            <p:spPr bwMode="auto">
              <a:xfrm>
                <a:off x="4096" y="2132"/>
                <a:ext cx="31" cy="83"/>
              </a:xfrm>
              <a:custGeom>
                <a:avLst/>
                <a:gdLst>
                  <a:gd name="T0" fmla="*/ 40 w 43"/>
                  <a:gd name="T1" fmla="*/ 103 h 117"/>
                  <a:gd name="T2" fmla="*/ 43 w 43"/>
                  <a:gd name="T3" fmla="*/ 116 h 117"/>
                  <a:gd name="T4" fmla="*/ 31 w 43"/>
                  <a:gd name="T5" fmla="*/ 117 h 117"/>
                  <a:gd name="T6" fmla="*/ 19 w 43"/>
                  <a:gd name="T7" fmla="*/ 115 h 117"/>
                  <a:gd name="T8" fmla="*/ 13 w 43"/>
                  <a:gd name="T9" fmla="*/ 108 h 117"/>
                  <a:gd name="T10" fmla="*/ 11 w 43"/>
                  <a:gd name="T11" fmla="*/ 91 h 117"/>
                  <a:gd name="T12" fmla="*/ 11 w 43"/>
                  <a:gd name="T13" fmla="*/ 41 h 117"/>
                  <a:gd name="T14" fmla="*/ 0 w 43"/>
                  <a:gd name="T15" fmla="*/ 41 h 117"/>
                  <a:gd name="T16" fmla="*/ 0 w 43"/>
                  <a:gd name="T17" fmla="*/ 30 h 117"/>
                  <a:gd name="T18" fmla="*/ 11 w 43"/>
                  <a:gd name="T19" fmla="*/ 30 h 117"/>
                  <a:gd name="T20" fmla="*/ 11 w 43"/>
                  <a:gd name="T21" fmla="*/ 8 h 117"/>
                  <a:gd name="T22" fmla="*/ 26 w 43"/>
                  <a:gd name="T23" fmla="*/ 0 h 117"/>
                  <a:gd name="T24" fmla="*/ 26 w 43"/>
                  <a:gd name="T25" fmla="*/ 30 h 117"/>
                  <a:gd name="T26" fmla="*/ 40 w 43"/>
                  <a:gd name="T27" fmla="*/ 30 h 117"/>
                  <a:gd name="T28" fmla="*/ 40 w 43"/>
                  <a:gd name="T29" fmla="*/ 41 h 117"/>
                  <a:gd name="T30" fmla="*/ 26 w 43"/>
                  <a:gd name="T31" fmla="*/ 41 h 117"/>
                  <a:gd name="T32" fmla="*/ 26 w 43"/>
                  <a:gd name="T33" fmla="*/ 92 h 117"/>
                  <a:gd name="T34" fmla="*/ 26 w 43"/>
                  <a:gd name="T35" fmla="*/ 100 h 117"/>
                  <a:gd name="T36" fmla="*/ 29 w 43"/>
                  <a:gd name="T37" fmla="*/ 103 h 117"/>
                  <a:gd name="T38" fmla="*/ 34 w 43"/>
                  <a:gd name="T39" fmla="*/ 104 h 117"/>
                  <a:gd name="T40" fmla="*/ 40 w 43"/>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17">
                    <a:moveTo>
                      <a:pt x="40" y="103"/>
                    </a:moveTo>
                    <a:lnTo>
                      <a:pt x="43"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0">
                <a:extLst>
                  <a:ext uri="{FF2B5EF4-FFF2-40B4-BE49-F238E27FC236}">
                    <a16:creationId xmlns:a16="http://schemas.microsoft.com/office/drawing/2014/main" id="{0C33BBBF-2D3E-3411-6C4E-17709E1A327E}"/>
                  </a:ext>
                </a:extLst>
              </p:cNvPr>
              <p:cNvSpPr>
                <a:spLocks/>
              </p:cNvSpPr>
              <p:nvPr/>
            </p:nvSpPr>
            <p:spPr bwMode="auto">
              <a:xfrm>
                <a:off x="4136" y="2152"/>
                <a:ext cx="32" cy="62"/>
              </a:xfrm>
              <a:custGeom>
                <a:avLst/>
                <a:gdLst>
                  <a:gd name="T0" fmla="*/ 0 w 46"/>
                  <a:gd name="T1" fmla="*/ 88 h 88"/>
                  <a:gd name="T2" fmla="*/ 0 w 46"/>
                  <a:gd name="T3" fmla="*/ 2 h 88"/>
                  <a:gd name="T4" fmla="*/ 13 w 46"/>
                  <a:gd name="T5" fmla="*/ 2 h 88"/>
                  <a:gd name="T6" fmla="*/ 13 w 46"/>
                  <a:gd name="T7" fmla="*/ 15 h 88"/>
                  <a:gd name="T8" fmla="*/ 22 w 46"/>
                  <a:gd name="T9" fmla="*/ 3 h 88"/>
                  <a:gd name="T10" fmla="*/ 31 w 46"/>
                  <a:gd name="T11" fmla="*/ 0 h 88"/>
                  <a:gd name="T12" fmla="*/ 46 w 46"/>
                  <a:gd name="T13" fmla="*/ 4 h 88"/>
                  <a:gd name="T14" fmla="*/ 41 w 46"/>
                  <a:gd name="T15" fmla="*/ 18 h 88"/>
                  <a:gd name="T16" fmla="*/ 31 w 46"/>
                  <a:gd name="T17" fmla="*/ 15 h 88"/>
                  <a:gd name="T18" fmla="*/ 22 w 46"/>
                  <a:gd name="T19" fmla="*/ 18 h 88"/>
                  <a:gd name="T20" fmla="*/ 17 w 46"/>
                  <a:gd name="T21" fmla="*/ 26 h 88"/>
                  <a:gd name="T22" fmla="*/ 14 w 46"/>
                  <a:gd name="T23" fmla="*/ 43 h 88"/>
                  <a:gd name="T24" fmla="*/ 14 w 46"/>
                  <a:gd name="T25" fmla="*/ 88 h 88"/>
                  <a:gd name="T26" fmla="*/ 0 w 46"/>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88">
                    <a:moveTo>
                      <a:pt x="0" y="88"/>
                    </a:moveTo>
                    <a:lnTo>
                      <a:pt x="0" y="2"/>
                    </a:lnTo>
                    <a:lnTo>
                      <a:pt x="13" y="2"/>
                    </a:lnTo>
                    <a:lnTo>
                      <a:pt x="13" y="15"/>
                    </a:lnTo>
                    <a:cubicBezTo>
                      <a:pt x="16" y="9"/>
                      <a:pt x="19" y="5"/>
                      <a:pt x="22" y="3"/>
                    </a:cubicBezTo>
                    <a:cubicBezTo>
                      <a:pt x="25" y="1"/>
                      <a:pt x="28" y="0"/>
                      <a:pt x="31" y="0"/>
                    </a:cubicBezTo>
                    <a:cubicBezTo>
                      <a:pt x="36" y="0"/>
                      <a:pt x="41" y="1"/>
                      <a:pt x="46" y="4"/>
                    </a:cubicBezTo>
                    <a:lnTo>
                      <a:pt x="41" y="18"/>
                    </a:lnTo>
                    <a:cubicBezTo>
                      <a:pt x="38" y="16"/>
                      <a:pt x="34" y="15"/>
                      <a:pt x="31" y="15"/>
                    </a:cubicBezTo>
                    <a:cubicBezTo>
                      <a:pt x="27" y="15"/>
                      <a:pt x="25" y="16"/>
                      <a:pt x="22" y="18"/>
                    </a:cubicBezTo>
                    <a:cubicBezTo>
                      <a:pt x="20" y="20"/>
                      <a:pt x="18" y="22"/>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1">
                <a:extLst>
                  <a:ext uri="{FF2B5EF4-FFF2-40B4-BE49-F238E27FC236}">
                    <a16:creationId xmlns:a16="http://schemas.microsoft.com/office/drawing/2014/main" id="{C84B8438-77B1-17B3-6688-1CB157798F77}"/>
                  </a:ext>
                </a:extLst>
              </p:cNvPr>
              <p:cNvSpPr>
                <a:spLocks noEditPoints="1"/>
              </p:cNvSpPr>
              <p:nvPr/>
            </p:nvSpPr>
            <p:spPr bwMode="auto">
              <a:xfrm>
                <a:off x="4175" y="2130"/>
                <a:ext cx="10" cy="84"/>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2">
                <a:extLst>
                  <a:ext uri="{FF2B5EF4-FFF2-40B4-BE49-F238E27FC236}">
                    <a16:creationId xmlns:a16="http://schemas.microsoft.com/office/drawing/2014/main" id="{DA3033CA-72B4-92BF-0C72-E66E68958256}"/>
                  </a:ext>
                </a:extLst>
              </p:cNvPr>
              <p:cNvSpPr>
                <a:spLocks/>
              </p:cNvSpPr>
              <p:nvPr/>
            </p:nvSpPr>
            <p:spPr bwMode="auto">
              <a:xfrm>
                <a:off x="4195" y="2132"/>
                <a:ext cx="31" cy="83"/>
              </a:xfrm>
              <a:custGeom>
                <a:avLst/>
                <a:gdLst>
                  <a:gd name="T0" fmla="*/ 40 w 43"/>
                  <a:gd name="T1" fmla="*/ 103 h 117"/>
                  <a:gd name="T2" fmla="*/ 43 w 43"/>
                  <a:gd name="T3" fmla="*/ 116 h 117"/>
                  <a:gd name="T4" fmla="*/ 31 w 43"/>
                  <a:gd name="T5" fmla="*/ 117 h 117"/>
                  <a:gd name="T6" fmla="*/ 19 w 43"/>
                  <a:gd name="T7" fmla="*/ 115 h 117"/>
                  <a:gd name="T8" fmla="*/ 13 w 43"/>
                  <a:gd name="T9" fmla="*/ 108 h 117"/>
                  <a:gd name="T10" fmla="*/ 11 w 43"/>
                  <a:gd name="T11" fmla="*/ 91 h 117"/>
                  <a:gd name="T12" fmla="*/ 11 w 43"/>
                  <a:gd name="T13" fmla="*/ 41 h 117"/>
                  <a:gd name="T14" fmla="*/ 0 w 43"/>
                  <a:gd name="T15" fmla="*/ 41 h 117"/>
                  <a:gd name="T16" fmla="*/ 0 w 43"/>
                  <a:gd name="T17" fmla="*/ 30 h 117"/>
                  <a:gd name="T18" fmla="*/ 11 w 43"/>
                  <a:gd name="T19" fmla="*/ 30 h 117"/>
                  <a:gd name="T20" fmla="*/ 11 w 43"/>
                  <a:gd name="T21" fmla="*/ 8 h 117"/>
                  <a:gd name="T22" fmla="*/ 26 w 43"/>
                  <a:gd name="T23" fmla="*/ 0 h 117"/>
                  <a:gd name="T24" fmla="*/ 26 w 43"/>
                  <a:gd name="T25" fmla="*/ 30 h 117"/>
                  <a:gd name="T26" fmla="*/ 40 w 43"/>
                  <a:gd name="T27" fmla="*/ 30 h 117"/>
                  <a:gd name="T28" fmla="*/ 40 w 43"/>
                  <a:gd name="T29" fmla="*/ 41 h 117"/>
                  <a:gd name="T30" fmla="*/ 26 w 43"/>
                  <a:gd name="T31" fmla="*/ 41 h 117"/>
                  <a:gd name="T32" fmla="*/ 26 w 43"/>
                  <a:gd name="T33" fmla="*/ 92 h 117"/>
                  <a:gd name="T34" fmla="*/ 26 w 43"/>
                  <a:gd name="T35" fmla="*/ 100 h 117"/>
                  <a:gd name="T36" fmla="*/ 29 w 43"/>
                  <a:gd name="T37" fmla="*/ 103 h 117"/>
                  <a:gd name="T38" fmla="*/ 34 w 43"/>
                  <a:gd name="T39" fmla="*/ 104 h 117"/>
                  <a:gd name="T40" fmla="*/ 40 w 43"/>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17">
                    <a:moveTo>
                      <a:pt x="40" y="103"/>
                    </a:moveTo>
                    <a:lnTo>
                      <a:pt x="43"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3">
                <a:extLst>
                  <a:ext uri="{FF2B5EF4-FFF2-40B4-BE49-F238E27FC236}">
                    <a16:creationId xmlns:a16="http://schemas.microsoft.com/office/drawing/2014/main" id="{DF60EE69-F01E-5E77-837B-B6A1E99C5FDB}"/>
                  </a:ext>
                </a:extLst>
              </p:cNvPr>
              <p:cNvSpPr>
                <a:spLocks noEditPoints="1"/>
              </p:cNvSpPr>
              <p:nvPr/>
            </p:nvSpPr>
            <p:spPr bwMode="auto">
              <a:xfrm>
                <a:off x="4235" y="2130"/>
                <a:ext cx="10" cy="84"/>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4">
                <a:extLst>
                  <a:ext uri="{FF2B5EF4-FFF2-40B4-BE49-F238E27FC236}">
                    <a16:creationId xmlns:a16="http://schemas.microsoft.com/office/drawing/2014/main" id="{12381B1C-59FF-A86B-B40E-C56D5D6569CE}"/>
                  </a:ext>
                </a:extLst>
              </p:cNvPr>
              <p:cNvSpPr>
                <a:spLocks/>
              </p:cNvSpPr>
              <p:nvPr/>
            </p:nvSpPr>
            <p:spPr bwMode="auto">
              <a:xfrm>
                <a:off x="4257" y="2152"/>
                <a:ext cx="51" cy="64"/>
              </a:xfrm>
              <a:custGeom>
                <a:avLst/>
                <a:gdLst>
                  <a:gd name="T0" fmla="*/ 0 w 72"/>
                  <a:gd name="T1" fmla="*/ 62 h 90"/>
                  <a:gd name="T2" fmla="*/ 14 w 72"/>
                  <a:gd name="T3" fmla="*/ 60 h 90"/>
                  <a:gd name="T4" fmla="*/ 21 w 72"/>
                  <a:gd name="T5" fmla="*/ 73 h 90"/>
                  <a:gd name="T6" fmla="*/ 37 w 72"/>
                  <a:gd name="T7" fmla="*/ 78 h 90"/>
                  <a:gd name="T8" fmla="*/ 52 w 72"/>
                  <a:gd name="T9" fmla="*/ 74 h 90"/>
                  <a:gd name="T10" fmla="*/ 57 w 72"/>
                  <a:gd name="T11" fmla="*/ 64 h 90"/>
                  <a:gd name="T12" fmla="*/ 52 w 72"/>
                  <a:gd name="T13" fmla="*/ 56 h 90"/>
                  <a:gd name="T14" fmla="*/ 37 w 72"/>
                  <a:gd name="T15" fmla="*/ 52 h 90"/>
                  <a:gd name="T16" fmla="*/ 15 w 72"/>
                  <a:gd name="T17" fmla="*/ 45 h 90"/>
                  <a:gd name="T18" fmla="*/ 6 w 72"/>
                  <a:gd name="T19" fmla="*/ 36 h 90"/>
                  <a:gd name="T20" fmla="*/ 2 w 72"/>
                  <a:gd name="T21" fmla="*/ 25 h 90"/>
                  <a:gd name="T22" fmla="*/ 5 w 72"/>
                  <a:gd name="T23" fmla="*/ 14 h 90"/>
                  <a:gd name="T24" fmla="*/ 12 w 72"/>
                  <a:gd name="T25" fmla="*/ 6 h 90"/>
                  <a:gd name="T26" fmla="*/ 22 w 72"/>
                  <a:gd name="T27" fmla="*/ 2 h 90"/>
                  <a:gd name="T28" fmla="*/ 34 w 72"/>
                  <a:gd name="T29" fmla="*/ 0 h 90"/>
                  <a:gd name="T30" fmla="*/ 52 w 72"/>
                  <a:gd name="T31" fmla="*/ 3 h 90"/>
                  <a:gd name="T32" fmla="*/ 63 w 72"/>
                  <a:gd name="T33" fmla="*/ 11 h 90"/>
                  <a:gd name="T34" fmla="*/ 68 w 72"/>
                  <a:gd name="T35" fmla="*/ 24 h 90"/>
                  <a:gd name="T36" fmla="*/ 54 w 72"/>
                  <a:gd name="T37" fmla="*/ 26 h 90"/>
                  <a:gd name="T38" fmla="*/ 48 w 72"/>
                  <a:gd name="T39" fmla="*/ 16 h 90"/>
                  <a:gd name="T40" fmla="*/ 35 w 72"/>
                  <a:gd name="T41" fmla="*/ 12 h 90"/>
                  <a:gd name="T42" fmla="*/ 21 w 72"/>
                  <a:gd name="T43" fmla="*/ 15 h 90"/>
                  <a:gd name="T44" fmla="*/ 17 w 72"/>
                  <a:gd name="T45" fmla="*/ 23 h 90"/>
                  <a:gd name="T46" fmla="*/ 18 w 72"/>
                  <a:gd name="T47" fmla="*/ 28 h 90"/>
                  <a:gd name="T48" fmla="*/ 24 w 72"/>
                  <a:gd name="T49" fmla="*/ 32 h 90"/>
                  <a:gd name="T50" fmla="*/ 37 w 72"/>
                  <a:gd name="T51" fmla="*/ 36 h 90"/>
                  <a:gd name="T52" fmla="*/ 59 w 72"/>
                  <a:gd name="T53" fmla="*/ 43 h 90"/>
                  <a:gd name="T54" fmla="*/ 68 w 72"/>
                  <a:gd name="T55" fmla="*/ 50 h 90"/>
                  <a:gd name="T56" fmla="*/ 72 w 72"/>
                  <a:gd name="T57" fmla="*/ 63 h 90"/>
                  <a:gd name="T58" fmla="*/ 67 w 72"/>
                  <a:gd name="T59" fmla="*/ 77 h 90"/>
                  <a:gd name="T60" fmla="*/ 55 w 72"/>
                  <a:gd name="T61" fmla="*/ 87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4" y="60"/>
                    </a:lnTo>
                    <a:cubicBezTo>
                      <a:pt x="15" y="66"/>
                      <a:pt x="17" y="70"/>
                      <a:pt x="21" y="73"/>
                    </a:cubicBezTo>
                    <a:cubicBezTo>
                      <a:pt x="25" y="77"/>
                      <a:pt x="30" y="78"/>
                      <a:pt x="37" y="78"/>
                    </a:cubicBezTo>
                    <a:cubicBezTo>
                      <a:pt x="44" y="78"/>
                      <a:pt x="49" y="77"/>
                      <a:pt x="52" y="74"/>
                    </a:cubicBezTo>
                    <a:cubicBezTo>
                      <a:pt x="55" y="71"/>
                      <a:pt x="57" y="68"/>
                      <a:pt x="57" y="64"/>
                    </a:cubicBezTo>
                    <a:cubicBezTo>
                      <a:pt x="57" y="61"/>
                      <a:pt x="55" y="58"/>
                      <a:pt x="52" y="56"/>
                    </a:cubicBezTo>
                    <a:cubicBezTo>
                      <a:pt x="50" y="55"/>
                      <a:pt x="45" y="54"/>
                      <a:pt x="37" y="52"/>
                    </a:cubicBezTo>
                    <a:cubicBezTo>
                      <a:pt x="27" y="49"/>
                      <a:pt x="19" y="46"/>
                      <a:pt x="15" y="45"/>
                    </a:cubicBezTo>
                    <a:cubicBezTo>
                      <a:pt x="11" y="43"/>
                      <a:pt x="8" y="40"/>
                      <a:pt x="6" y="36"/>
                    </a:cubicBezTo>
                    <a:cubicBezTo>
                      <a:pt x="3" y="33"/>
                      <a:pt x="2" y="29"/>
                      <a:pt x="2" y="25"/>
                    </a:cubicBezTo>
                    <a:cubicBezTo>
                      <a:pt x="2" y="21"/>
                      <a:pt x="3" y="17"/>
                      <a:pt x="5" y="14"/>
                    </a:cubicBezTo>
                    <a:cubicBezTo>
                      <a:pt x="7" y="11"/>
                      <a:pt x="9" y="8"/>
                      <a:pt x="12" y="6"/>
                    </a:cubicBezTo>
                    <a:cubicBezTo>
                      <a:pt x="15" y="4"/>
                      <a:pt x="18" y="3"/>
                      <a:pt x="22" y="2"/>
                    </a:cubicBezTo>
                    <a:cubicBezTo>
                      <a:pt x="25" y="0"/>
                      <a:pt x="30" y="0"/>
                      <a:pt x="34" y="0"/>
                    </a:cubicBezTo>
                    <a:cubicBezTo>
                      <a:pt x="41" y="0"/>
                      <a:pt x="47" y="1"/>
                      <a:pt x="52" y="3"/>
                    </a:cubicBezTo>
                    <a:cubicBezTo>
                      <a:pt x="57" y="5"/>
                      <a:pt x="61" y="7"/>
                      <a:pt x="63" y="11"/>
                    </a:cubicBezTo>
                    <a:cubicBezTo>
                      <a:pt x="66" y="14"/>
                      <a:pt x="68" y="18"/>
                      <a:pt x="68" y="24"/>
                    </a:cubicBezTo>
                    <a:lnTo>
                      <a:pt x="54" y="26"/>
                    </a:lnTo>
                    <a:cubicBezTo>
                      <a:pt x="53" y="22"/>
                      <a:pt x="52" y="18"/>
                      <a:pt x="48" y="16"/>
                    </a:cubicBezTo>
                    <a:cubicBezTo>
                      <a:pt x="45" y="13"/>
                      <a:pt x="41" y="12"/>
                      <a:pt x="35" y="12"/>
                    </a:cubicBezTo>
                    <a:cubicBezTo>
                      <a:pt x="29" y="12"/>
                      <a:pt x="24" y="13"/>
                      <a:pt x="21" y="15"/>
                    </a:cubicBezTo>
                    <a:cubicBezTo>
                      <a:pt x="18" y="17"/>
                      <a:pt x="17" y="20"/>
                      <a:pt x="17" y="23"/>
                    </a:cubicBezTo>
                    <a:cubicBezTo>
                      <a:pt x="17" y="25"/>
                      <a:pt x="17" y="27"/>
                      <a:pt x="18" y="28"/>
                    </a:cubicBezTo>
                    <a:cubicBezTo>
                      <a:pt x="20" y="30"/>
                      <a:pt x="21" y="31"/>
                      <a:pt x="24" y="32"/>
                    </a:cubicBezTo>
                    <a:cubicBezTo>
                      <a:pt x="25" y="33"/>
                      <a:pt x="30" y="34"/>
                      <a:pt x="37" y="36"/>
                    </a:cubicBezTo>
                    <a:cubicBezTo>
                      <a:pt x="47" y="39"/>
                      <a:pt x="54" y="41"/>
                      <a:pt x="59" y="43"/>
                    </a:cubicBezTo>
                    <a:cubicBezTo>
                      <a:pt x="63" y="44"/>
                      <a:pt x="66" y="47"/>
                      <a:pt x="68" y="50"/>
                    </a:cubicBezTo>
                    <a:cubicBezTo>
                      <a:pt x="71" y="54"/>
                      <a:pt x="72" y="58"/>
                      <a:pt x="72" y="63"/>
                    </a:cubicBezTo>
                    <a:cubicBezTo>
                      <a:pt x="72" y="68"/>
                      <a:pt x="70" y="72"/>
                      <a:pt x="67" y="77"/>
                    </a:cubicBezTo>
                    <a:cubicBezTo>
                      <a:pt x="65" y="81"/>
                      <a:pt x="60" y="84"/>
                      <a:pt x="55" y="87"/>
                    </a:cubicBezTo>
                    <a:cubicBezTo>
                      <a:pt x="50" y="89"/>
                      <a:pt x="44" y="90"/>
                      <a:pt x="37" y="90"/>
                    </a:cubicBezTo>
                    <a:cubicBezTo>
                      <a:pt x="26" y="90"/>
                      <a:pt x="17" y="88"/>
                      <a:pt x="11" y="83"/>
                    </a:cubicBezTo>
                    <a:cubicBezTo>
                      <a:pt x="5" y="78"/>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5">
                <a:extLst>
                  <a:ext uri="{FF2B5EF4-FFF2-40B4-BE49-F238E27FC236}">
                    <a16:creationId xmlns:a16="http://schemas.microsoft.com/office/drawing/2014/main" id="{336D487D-2776-0A95-44A2-35C9B19E840B}"/>
                  </a:ext>
                </a:extLst>
              </p:cNvPr>
              <p:cNvSpPr>
                <a:spLocks noChangeArrowheads="1"/>
              </p:cNvSpPr>
              <p:nvPr/>
            </p:nvSpPr>
            <p:spPr bwMode="auto">
              <a:xfrm>
                <a:off x="3793" y="2446"/>
                <a:ext cx="748" cy="298"/>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6">
                <a:extLst>
                  <a:ext uri="{FF2B5EF4-FFF2-40B4-BE49-F238E27FC236}">
                    <a16:creationId xmlns:a16="http://schemas.microsoft.com/office/drawing/2014/main" id="{A8238AF2-0E18-52F8-6BD8-CDC05A621F74}"/>
                  </a:ext>
                </a:extLst>
              </p:cNvPr>
              <p:cNvSpPr>
                <a:spLocks noChangeArrowheads="1"/>
              </p:cNvSpPr>
              <p:nvPr/>
            </p:nvSpPr>
            <p:spPr bwMode="auto">
              <a:xfrm>
                <a:off x="3945" y="2491"/>
                <a:ext cx="11" cy="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77">
                <a:extLst>
                  <a:ext uri="{FF2B5EF4-FFF2-40B4-BE49-F238E27FC236}">
                    <a16:creationId xmlns:a16="http://schemas.microsoft.com/office/drawing/2014/main" id="{459538E4-2143-A495-0B2F-20789860C622}"/>
                  </a:ext>
                </a:extLst>
              </p:cNvPr>
              <p:cNvSpPr>
                <a:spLocks/>
              </p:cNvSpPr>
              <p:nvPr/>
            </p:nvSpPr>
            <p:spPr bwMode="auto">
              <a:xfrm>
                <a:off x="3975" y="2514"/>
                <a:ext cx="50" cy="63"/>
              </a:xfrm>
              <a:custGeom>
                <a:avLst/>
                <a:gdLst>
                  <a:gd name="T0" fmla="*/ 0 w 70"/>
                  <a:gd name="T1" fmla="*/ 89 h 89"/>
                  <a:gd name="T2" fmla="*/ 0 w 70"/>
                  <a:gd name="T3" fmla="*/ 2 h 89"/>
                  <a:gd name="T4" fmla="*/ 13 w 70"/>
                  <a:gd name="T5" fmla="*/ 2 h 89"/>
                  <a:gd name="T6" fmla="*/ 13 w 70"/>
                  <a:gd name="T7" fmla="*/ 14 h 89"/>
                  <a:gd name="T8" fmla="*/ 40 w 70"/>
                  <a:gd name="T9" fmla="*/ 0 h 89"/>
                  <a:gd name="T10" fmla="*/ 55 w 70"/>
                  <a:gd name="T11" fmla="*/ 3 h 89"/>
                  <a:gd name="T12" fmla="*/ 65 w 70"/>
                  <a:gd name="T13" fmla="*/ 10 h 89"/>
                  <a:gd name="T14" fmla="*/ 69 w 70"/>
                  <a:gd name="T15" fmla="*/ 21 h 89"/>
                  <a:gd name="T16" fmla="*/ 70 w 70"/>
                  <a:gd name="T17" fmla="*/ 35 h 89"/>
                  <a:gd name="T18" fmla="*/ 70 w 70"/>
                  <a:gd name="T19" fmla="*/ 89 h 89"/>
                  <a:gd name="T20" fmla="*/ 55 w 70"/>
                  <a:gd name="T21" fmla="*/ 89 h 89"/>
                  <a:gd name="T22" fmla="*/ 55 w 70"/>
                  <a:gd name="T23" fmla="*/ 36 h 89"/>
                  <a:gd name="T24" fmla="*/ 54 w 70"/>
                  <a:gd name="T25" fmla="*/ 23 h 89"/>
                  <a:gd name="T26" fmla="*/ 48 w 70"/>
                  <a:gd name="T27" fmla="*/ 16 h 89"/>
                  <a:gd name="T28" fmla="*/ 37 w 70"/>
                  <a:gd name="T29" fmla="*/ 13 h 89"/>
                  <a:gd name="T30" fmla="*/ 21 w 70"/>
                  <a:gd name="T31" fmla="*/ 19 h 89"/>
                  <a:gd name="T32" fmla="*/ 14 w 70"/>
                  <a:gd name="T33" fmla="*/ 41 h 89"/>
                  <a:gd name="T34" fmla="*/ 14 w 70"/>
                  <a:gd name="T35" fmla="*/ 89 h 89"/>
                  <a:gd name="T36" fmla="*/ 0 w 70"/>
                  <a:gd name="T3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9">
                    <a:moveTo>
                      <a:pt x="0" y="89"/>
                    </a:moveTo>
                    <a:lnTo>
                      <a:pt x="0" y="2"/>
                    </a:lnTo>
                    <a:lnTo>
                      <a:pt x="13" y="2"/>
                    </a:lnTo>
                    <a:lnTo>
                      <a:pt x="13" y="14"/>
                    </a:lnTo>
                    <a:cubicBezTo>
                      <a:pt x="19" y="5"/>
                      <a:pt x="28" y="0"/>
                      <a:pt x="40" y="0"/>
                    </a:cubicBezTo>
                    <a:cubicBezTo>
                      <a:pt x="46" y="0"/>
                      <a:pt x="50" y="1"/>
                      <a:pt x="55" y="3"/>
                    </a:cubicBezTo>
                    <a:cubicBezTo>
                      <a:pt x="59" y="5"/>
                      <a:pt x="62" y="7"/>
                      <a:pt x="65" y="10"/>
                    </a:cubicBezTo>
                    <a:cubicBezTo>
                      <a:pt x="67" y="13"/>
                      <a:pt x="68" y="17"/>
                      <a:pt x="69" y="21"/>
                    </a:cubicBezTo>
                    <a:cubicBezTo>
                      <a:pt x="70" y="24"/>
                      <a:pt x="70" y="29"/>
                      <a:pt x="70" y="35"/>
                    </a:cubicBezTo>
                    <a:lnTo>
                      <a:pt x="70" y="89"/>
                    </a:lnTo>
                    <a:lnTo>
                      <a:pt x="55" y="89"/>
                    </a:lnTo>
                    <a:lnTo>
                      <a:pt x="55" y="36"/>
                    </a:lnTo>
                    <a:cubicBezTo>
                      <a:pt x="55" y="30"/>
                      <a:pt x="55" y="26"/>
                      <a:pt x="54" y="23"/>
                    </a:cubicBezTo>
                    <a:cubicBezTo>
                      <a:pt x="53" y="20"/>
                      <a:pt x="50" y="17"/>
                      <a:pt x="48" y="16"/>
                    </a:cubicBezTo>
                    <a:cubicBezTo>
                      <a:pt x="45" y="14"/>
                      <a:pt x="41" y="13"/>
                      <a:pt x="37" y="13"/>
                    </a:cubicBezTo>
                    <a:cubicBezTo>
                      <a:pt x="31" y="13"/>
                      <a:pt x="26" y="15"/>
                      <a:pt x="21" y="19"/>
                    </a:cubicBezTo>
                    <a:cubicBezTo>
                      <a:pt x="17" y="23"/>
                      <a:pt x="14" y="30"/>
                      <a:pt x="14" y="41"/>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78">
                <a:extLst>
                  <a:ext uri="{FF2B5EF4-FFF2-40B4-BE49-F238E27FC236}">
                    <a16:creationId xmlns:a16="http://schemas.microsoft.com/office/drawing/2014/main" id="{A15B6FA3-CE0A-E212-6CA6-EA8F1CE303A1}"/>
                  </a:ext>
                </a:extLst>
              </p:cNvPr>
              <p:cNvSpPr>
                <a:spLocks/>
              </p:cNvSpPr>
              <p:nvPr/>
            </p:nvSpPr>
            <p:spPr bwMode="auto">
              <a:xfrm>
                <a:off x="4035" y="2494"/>
                <a:ext cx="30" cy="84"/>
              </a:xfrm>
              <a:custGeom>
                <a:avLst/>
                <a:gdLst>
                  <a:gd name="T0" fmla="*/ 41 w 43"/>
                  <a:gd name="T1" fmla="*/ 104 h 118"/>
                  <a:gd name="T2" fmla="*/ 43 w 43"/>
                  <a:gd name="T3" fmla="*/ 116 h 118"/>
                  <a:gd name="T4" fmla="*/ 32 w 43"/>
                  <a:gd name="T5" fmla="*/ 118 h 118"/>
                  <a:gd name="T6" fmla="*/ 19 w 43"/>
                  <a:gd name="T7" fmla="*/ 115 h 118"/>
                  <a:gd name="T8" fmla="*/ 13 w 43"/>
                  <a:gd name="T9" fmla="*/ 109 h 118"/>
                  <a:gd name="T10" fmla="*/ 11 w 43"/>
                  <a:gd name="T11" fmla="*/ 91 h 118"/>
                  <a:gd name="T12" fmla="*/ 11 w 43"/>
                  <a:gd name="T13" fmla="*/ 42 h 118"/>
                  <a:gd name="T14" fmla="*/ 0 w 43"/>
                  <a:gd name="T15" fmla="*/ 42 h 118"/>
                  <a:gd name="T16" fmla="*/ 0 w 43"/>
                  <a:gd name="T17" fmla="*/ 30 h 118"/>
                  <a:gd name="T18" fmla="*/ 11 w 43"/>
                  <a:gd name="T19" fmla="*/ 30 h 118"/>
                  <a:gd name="T20" fmla="*/ 11 w 43"/>
                  <a:gd name="T21" fmla="*/ 9 h 118"/>
                  <a:gd name="T22" fmla="*/ 26 w 43"/>
                  <a:gd name="T23" fmla="*/ 0 h 118"/>
                  <a:gd name="T24" fmla="*/ 26 w 43"/>
                  <a:gd name="T25" fmla="*/ 30 h 118"/>
                  <a:gd name="T26" fmla="*/ 41 w 43"/>
                  <a:gd name="T27" fmla="*/ 30 h 118"/>
                  <a:gd name="T28" fmla="*/ 41 w 43"/>
                  <a:gd name="T29" fmla="*/ 42 h 118"/>
                  <a:gd name="T30" fmla="*/ 26 w 43"/>
                  <a:gd name="T31" fmla="*/ 42 h 118"/>
                  <a:gd name="T32" fmla="*/ 26 w 43"/>
                  <a:gd name="T33" fmla="*/ 92 h 118"/>
                  <a:gd name="T34" fmla="*/ 27 w 43"/>
                  <a:gd name="T35" fmla="*/ 100 h 118"/>
                  <a:gd name="T36" fmla="*/ 29 w 43"/>
                  <a:gd name="T37" fmla="*/ 103 h 118"/>
                  <a:gd name="T38" fmla="*/ 34 w 43"/>
                  <a:gd name="T39" fmla="*/ 104 h 118"/>
                  <a:gd name="T40" fmla="*/ 41 w 43"/>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18">
                    <a:moveTo>
                      <a:pt x="41" y="104"/>
                    </a:moveTo>
                    <a:lnTo>
                      <a:pt x="43" y="116"/>
                    </a:lnTo>
                    <a:cubicBezTo>
                      <a:pt x="39" y="117"/>
                      <a:pt x="35" y="118"/>
                      <a:pt x="32" y="118"/>
                    </a:cubicBezTo>
                    <a:cubicBezTo>
                      <a:pt x="26" y="118"/>
                      <a:pt x="22" y="117"/>
                      <a:pt x="19" y="115"/>
                    </a:cubicBezTo>
                    <a:cubicBezTo>
                      <a:pt x="16" y="114"/>
                      <a:pt x="14" y="111"/>
                      <a:pt x="13" y="109"/>
                    </a:cubicBezTo>
                    <a:cubicBezTo>
                      <a:pt x="12" y="106"/>
                      <a:pt x="11" y="100"/>
                      <a:pt x="11" y="91"/>
                    </a:cubicBezTo>
                    <a:lnTo>
                      <a:pt x="11" y="42"/>
                    </a:lnTo>
                    <a:lnTo>
                      <a:pt x="0" y="42"/>
                    </a:lnTo>
                    <a:lnTo>
                      <a:pt x="0" y="30"/>
                    </a:lnTo>
                    <a:lnTo>
                      <a:pt x="11" y="30"/>
                    </a:lnTo>
                    <a:lnTo>
                      <a:pt x="11" y="9"/>
                    </a:lnTo>
                    <a:lnTo>
                      <a:pt x="26" y="0"/>
                    </a:lnTo>
                    <a:lnTo>
                      <a:pt x="26" y="30"/>
                    </a:lnTo>
                    <a:lnTo>
                      <a:pt x="41" y="30"/>
                    </a:lnTo>
                    <a:lnTo>
                      <a:pt x="41" y="42"/>
                    </a:lnTo>
                    <a:lnTo>
                      <a:pt x="26" y="42"/>
                    </a:lnTo>
                    <a:lnTo>
                      <a:pt x="26" y="92"/>
                    </a:lnTo>
                    <a:cubicBezTo>
                      <a:pt x="26" y="96"/>
                      <a:pt x="26" y="99"/>
                      <a:pt x="27" y="100"/>
                    </a:cubicBezTo>
                    <a:cubicBezTo>
                      <a:pt x="27" y="101"/>
                      <a:pt x="28" y="102"/>
                      <a:pt x="29" y="103"/>
                    </a:cubicBezTo>
                    <a:cubicBezTo>
                      <a:pt x="30" y="104"/>
                      <a:pt x="32" y="104"/>
                      <a:pt x="34" y="104"/>
                    </a:cubicBezTo>
                    <a:cubicBezTo>
                      <a:pt x="36" y="104"/>
                      <a:pt x="38" y="104"/>
                      <a:pt x="41"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9">
                <a:extLst>
                  <a:ext uri="{FF2B5EF4-FFF2-40B4-BE49-F238E27FC236}">
                    <a16:creationId xmlns:a16="http://schemas.microsoft.com/office/drawing/2014/main" id="{A8CE2057-9DAB-E907-B0CC-8A241D2BE5F8}"/>
                  </a:ext>
                </a:extLst>
              </p:cNvPr>
              <p:cNvSpPr>
                <a:spLocks noEditPoints="1"/>
              </p:cNvSpPr>
              <p:nvPr/>
            </p:nvSpPr>
            <p:spPr bwMode="auto">
              <a:xfrm>
                <a:off x="4070" y="2514"/>
                <a:ext cx="57" cy="64"/>
              </a:xfrm>
              <a:custGeom>
                <a:avLst/>
                <a:gdLst>
                  <a:gd name="T0" fmla="*/ 64 w 80"/>
                  <a:gd name="T1" fmla="*/ 61 h 91"/>
                  <a:gd name="T2" fmla="*/ 79 w 80"/>
                  <a:gd name="T3" fmla="*/ 63 h 91"/>
                  <a:gd name="T4" fmla="*/ 66 w 80"/>
                  <a:gd name="T5" fmla="*/ 83 h 91"/>
                  <a:gd name="T6" fmla="*/ 41 w 80"/>
                  <a:gd name="T7" fmla="*/ 91 h 91"/>
                  <a:gd name="T8" fmla="*/ 11 w 80"/>
                  <a:gd name="T9" fmla="*/ 79 h 91"/>
                  <a:gd name="T10" fmla="*/ 0 w 80"/>
                  <a:gd name="T11" fmla="*/ 46 h 91"/>
                  <a:gd name="T12" fmla="*/ 11 w 80"/>
                  <a:gd name="T13" fmla="*/ 12 h 91"/>
                  <a:gd name="T14" fmla="*/ 40 w 80"/>
                  <a:gd name="T15" fmla="*/ 0 h 91"/>
                  <a:gd name="T16" fmla="*/ 69 w 80"/>
                  <a:gd name="T17" fmla="*/ 12 h 91"/>
                  <a:gd name="T18" fmla="*/ 80 w 80"/>
                  <a:gd name="T19" fmla="*/ 45 h 91"/>
                  <a:gd name="T20" fmla="*/ 79 w 80"/>
                  <a:gd name="T21" fmla="*/ 49 h 91"/>
                  <a:gd name="T22" fmla="*/ 15 w 80"/>
                  <a:gd name="T23" fmla="*/ 49 h 91"/>
                  <a:gd name="T24" fmla="*/ 23 w 80"/>
                  <a:gd name="T25" fmla="*/ 71 h 91"/>
                  <a:gd name="T26" fmla="*/ 41 w 80"/>
                  <a:gd name="T27" fmla="*/ 79 h 91"/>
                  <a:gd name="T28" fmla="*/ 55 w 80"/>
                  <a:gd name="T29" fmla="*/ 74 h 91"/>
                  <a:gd name="T30" fmla="*/ 64 w 80"/>
                  <a:gd name="T31" fmla="*/ 61 h 91"/>
                  <a:gd name="T32" fmla="*/ 16 w 80"/>
                  <a:gd name="T33" fmla="*/ 37 h 91"/>
                  <a:gd name="T34" fmla="*/ 64 w 80"/>
                  <a:gd name="T35" fmla="*/ 37 h 91"/>
                  <a:gd name="T36" fmla="*/ 59 w 80"/>
                  <a:gd name="T37" fmla="*/ 21 h 91"/>
                  <a:gd name="T38" fmla="*/ 40 w 80"/>
                  <a:gd name="T39" fmla="*/ 12 h 91"/>
                  <a:gd name="T40" fmla="*/ 23 w 80"/>
                  <a:gd name="T41" fmla="*/ 19 h 91"/>
                  <a:gd name="T42" fmla="*/ 16 w 80"/>
                  <a:gd name="T43"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1">
                    <a:moveTo>
                      <a:pt x="64" y="61"/>
                    </a:moveTo>
                    <a:lnTo>
                      <a:pt x="79" y="63"/>
                    </a:lnTo>
                    <a:cubicBezTo>
                      <a:pt x="77" y="71"/>
                      <a:pt x="72" y="78"/>
                      <a:pt x="66" y="83"/>
                    </a:cubicBezTo>
                    <a:cubicBezTo>
                      <a:pt x="59" y="88"/>
                      <a:pt x="51" y="91"/>
                      <a:pt x="41" y="91"/>
                    </a:cubicBezTo>
                    <a:cubicBezTo>
                      <a:pt x="28" y="91"/>
                      <a:pt x="18" y="87"/>
                      <a:pt x="11" y="79"/>
                    </a:cubicBezTo>
                    <a:cubicBezTo>
                      <a:pt x="4" y="71"/>
                      <a:pt x="0" y="60"/>
                      <a:pt x="0" y="46"/>
                    </a:cubicBezTo>
                    <a:cubicBezTo>
                      <a:pt x="0" y="32"/>
                      <a:pt x="4" y="20"/>
                      <a:pt x="11" y="12"/>
                    </a:cubicBezTo>
                    <a:cubicBezTo>
                      <a:pt x="19" y="4"/>
                      <a:pt x="28" y="0"/>
                      <a:pt x="40" y="0"/>
                    </a:cubicBezTo>
                    <a:cubicBezTo>
                      <a:pt x="52" y="0"/>
                      <a:pt x="61" y="4"/>
                      <a:pt x="69" y="12"/>
                    </a:cubicBezTo>
                    <a:cubicBezTo>
                      <a:pt x="76" y="20"/>
                      <a:pt x="80" y="31"/>
                      <a:pt x="80" y="45"/>
                    </a:cubicBezTo>
                    <a:cubicBezTo>
                      <a:pt x="80" y="46"/>
                      <a:pt x="80" y="47"/>
                      <a:pt x="79" y="49"/>
                    </a:cubicBezTo>
                    <a:lnTo>
                      <a:pt x="15" y="49"/>
                    </a:lnTo>
                    <a:cubicBezTo>
                      <a:pt x="16" y="59"/>
                      <a:pt x="18" y="66"/>
                      <a:pt x="23" y="71"/>
                    </a:cubicBezTo>
                    <a:cubicBezTo>
                      <a:pt x="28" y="76"/>
                      <a:pt x="34" y="79"/>
                      <a:pt x="41" y="79"/>
                    </a:cubicBezTo>
                    <a:cubicBezTo>
                      <a:pt x="47" y="79"/>
                      <a:pt x="51" y="77"/>
                      <a:pt x="55" y="74"/>
                    </a:cubicBezTo>
                    <a:cubicBezTo>
                      <a:pt x="59" y="71"/>
                      <a:pt x="62" y="67"/>
                      <a:pt x="64" y="61"/>
                    </a:cubicBezTo>
                    <a:close/>
                    <a:moveTo>
                      <a:pt x="16" y="37"/>
                    </a:moveTo>
                    <a:lnTo>
                      <a:pt x="64" y="37"/>
                    </a:lnTo>
                    <a:cubicBezTo>
                      <a:pt x="63" y="30"/>
                      <a:pt x="62" y="24"/>
                      <a:pt x="59" y="21"/>
                    </a:cubicBezTo>
                    <a:cubicBezTo>
                      <a:pt x="54" y="15"/>
                      <a:pt x="48" y="12"/>
                      <a:pt x="40" y="12"/>
                    </a:cubicBezTo>
                    <a:cubicBezTo>
                      <a:pt x="34" y="12"/>
                      <a:pt x="28" y="15"/>
                      <a:pt x="23" y="19"/>
                    </a:cubicBezTo>
                    <a:cubicBezTo>
                      <a:pt x="19" y="24"/>
                      <a:pt x="16" y="30"/>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0">
                <a:extLst>
                  <a:ext uri="{FF2B5EF4-FFF2-40B4-BE49-F238E27FC236}">
                    <a16:creationId xmlns:a16="http://schemas.microsoft.com/office/drawing/2014/main" id="{8D2916E5-8B43-D0AC-61DB-5E51A1F4F2B8}"/>
                  </a:ext>
                </a:extLst>
              </p:cNvPr>
              <p:cNvSpPr>
                <a:spLocks/>
              </p:cNvSpPr>
              <p:nvPr/>
            </p:nvSpPr>
            <p:spPr bwMode="auto">
              <a:xfrm>
                <a:off x="4136" y="2514"/>
                <a:ext cx="50" cy="64"/>
              </a:xfrm>
              <a:custGeom>
                <a:avLst/>
                <a:gdLst>
                  <a:gd name="T0" fmla="*/ 0 w 71"/>
                  <a:gd name="T1" fmla="*/ 63 h 91"/>
                  <a:gd name="T2" fmla="*/ 14 w 71"/>
                  <a:gd name="T3" fmla="*/ 61 h 91"/>
                  <a:gd name="T4" fmla="*/ 21 w 71"/>
                  <a:gd name="T5" fmla="*/ 74 h 91"/>
                  <a:gd name="T6" fmla="*/ 37 w 71"/>
                  <a:gd name="T7" fmla="*/ 79 h 91"/>
                  <a:gd name="T8" fmla="*/ 52 w 71"/>
                  <a:gd name="T9" fmla="*/ 74 h 91"/>
                  <a:gd name="T10" fmla="*/ 56 w 71"/>
                  <a:gd name="T11" fmla="*/ 65 h 91"/>
                  <a:gd name="T12" fmla="*/ 52 w 71"/>
                  <a:gd name="T13" fmla="*/ 57 h 91"/>
                  <a:gd name="T14" fmla="*/ 37 w 71"/>
                  <a:gd name="T15" fmla="*/ 52 h 91"/>
                  <a:gd name="T16" fmla="*/ 15 w 71"/>
                  <a:gd name="T17" fmla="*/ 45 h 91"/>
                  <a:gd name="T18" fmla="*/ 5 w 71"/>
                  <a:gd name="T19" fmla="*/ 37 h 91"/>
                  <a:gd name="T20" fmla="*/ 2 w 71"/>
                  <a:gd name="T21" fmla="*/ 25 h 91"/>
                  <a:gd name="T22" fmla="*/ 5 w 71"/>
                  <a:gd name="T23" fmla="*/ 14 h 91"/>
                  <a:gd name="T24" fmla="*/ 12 w 71"/>
                  <a:gd name="T25" fmla="*/ 6 h 91"/>
                  <a:gd name="T26" fmla="*/ 21 w 71"/>
                  <a:gd name="T27" fmla="*/ 2 h 91"/>
                  <a:gd name="T28" fmla="*/ 34 w 71"/>
                  <a:gd name="T29" fmla="*/ 0 h 91"/>
                  <a:gd name="T30" fmla="*/ 52 w 71"/>
                  <a:gd name="T31" fmla="*/ 3 h 91"/>
                  <a:gd name="T32" fmla="*/ 63 w 71"/>
                  <a:gd name="T33" fmla="*/ 11 h 91"/>
                  <a:gd name="T34" fmla="*/ 68 w 71"/>
                  <a:gd name="T35" fmla="*/ 24 h 91"/>
                  <a:gd name="T36" fmla="*/ 54 w 71"/>
                  <a:gd name="T37" fmla="*/ 26 h 91"/>
                  <a:gd name="T38" fmla="*/ 48 w 71"/>
                  <a:gd name="T39" fmla="*/ 16 h 91"/>
                  <a:gd name="T40" fmla="*/ 35 w 71"/>
                  <a:gd name="T41" fmla="*/ 12 h 91"/>
                  <a:gd name="T42" fmla="*/ 21 w 71"/>
                  <a:gd name="T43" fmla="*/ 16 h 91"/>
                  <a:gd name="T44" fmla="*/ 16 w 71"/>
                  <a:gd name="T45" fmla="*/ 23 h 91"/>
                  <a:gd name="T46" fmla="*/ 18 w 71"/>
                  <a:gd name="T47" fmla="*/ 29 h 91"/>
                  <a:gd name="T48" fmla="*/ 24 w 71"/>
                  <a:gd name="T49" fmla="*/ 32 h 91"/>
                  <a:gd name="T50" fmla="*/ 37 w 71"/>
                  <a:gd name="T51" fmla="*/ 36 h 91"/>
                  <a:gd name="T52" fmla="*/ 58 w 71"/>
                  <a:gd name="T53" fmla="*/ 43 h 91"/>
                  <a:gd name="T54" fmla="*/ 68 w 71"/>
                  <a:gd name="T55" fmla="*/ 51 h 91"/>
                  <a:gd name="T56" fmla="*/ 71 w 71"/>
                  <a:gd name="T57" fmla="*/ 63 h 91"/>
                  <a:gd name="T58" fmla="*/ 67 w 71"/>
                  <a:gd name="T59" fmla="*/ 77 h 91"/>
                  <a:gd name="T60" fmla="*/ 55 w 71"/>
                  <a:gd name="T61" fmla="*/ 87 h 91"/>
                  <a:gd name="T62" fmla="*/ 37 w 71"/>
                  <a:gd name="T63" fmla="*/ 91 h 91"/>
                  <a:gd name="T64" fmla="*/ 11 w 71"/>
                  <a:gd name="T65" fmla="*/ 84 h 91"/>
                  <a:gd name="T66" fmla="*/ 0 w 71"/>
                  <a:gd name="T67"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1">
                    <a:moveTo>
                      <a:pt x="0" y="63"/>
                    </a:moveTo>
                    <a:lnTo>
                      <a:pt x="14" y="61"/>
                    </a:lnTo>
                    <a:cubicBezTo>
                      <a:pt x="15" y="66"/>
                      <a:pt x="17" y="71"/>
                      <a:pt x="21" y="74"/>
                    </a:cubicBezTo>
                    <a:cubicBezTo>
                      <a:pt x="25" y="77"/>
                      <a:pt x="30" y="79"/>
                      <a:pt x="37" y="79"/>
                    </a:cubicBezTo>
                    <a:cubicBezTo>
                      <a:pt x="43" y="79"/>
                      <a:pt x="48" y="77"/>
                      <a:pt x="52" y="74"/>
                    </a:cubicBezTo>
                    <a:cubicBezTo>
                      <a:pt x="55" y="72"/>
                      <a:pt x="56" y="68"/>
                      <a:pt x="56" y="65"/>
                    </a:cubicBezTo>
                    <a:cubicBezTo>
                      <a:pt x="56" y="61"/>
                      <a:pt x="55" y="59"/>
                      <a:pt x="52" y="57"/>
                    </a:cubicBezTo>
                    <a:cubicBezTo>
                      <a:pt x="50" y="56"/>
                      <a:pt x="45" y="54"/>
                      <a:pt x="37" y="52"/>
                    </a:cubicBezTo>
                    <a:cubicBezTo>
                      <a:pt x="26" y="49"/>
                      <a:pt x="19" y="47"/>
                      <a:pt x="15" y="45"/>
                    </a:cubicBezTo>
                    <a:cubicBezTo>
                      <a:pt x="11" y="43"/>
                      <a:pt x="7" y="40"/>
                      <a:pt x="5" y="37"/>
                    </a:cubicBezTo>
                    <a:cubicBezTo>
                      <a:pt x="3" y="33"/>
                      <a:pt x="2" y="29"/>
                      <a:pt x="2" y="25"/>
                    </a:cubicBezTo>
                    <a:cubicBezTo>
                      <a:pt x="2" y="21"/>
                      <a:pt x="3" y="18"/>
                      <a:pt x="5" y="14"/>
                    </a:cubicBezTo>
                    <a:cubicBezTo>
                      <a:pt x="7" y="11"/>
                      <a:pt x="9" y="8"/>
                      <a:pt x="12" y="6"/>
                    </a:cubicBezTo>
                    <a:cubicBezTo>
                      <a:pt x="14" y="5"/>
                      <a:pt x="17" y="3"/>
                      <a:pt x="21" y="2"/>
                    </a:cubicBezTo>
                    <a:cubicBezTo>
                      <a:pt x="25" y="1"/>
                      <a:pt x="29" y="0"/>
                      <a:pt x="34" y="0"/>
                    </a:cubicBezTo>
                    <a:cubicBezTo>
                      <a:pt x="41" y="0"/>
                      <a:pt x="47" y="1"/>
                      <a:pt x="52" y="3"/>
                    </a:cubicBezTo>
                    <a:cubicBezTo>
                      <a:pt x="57" y="5"/>
                      <a:pt x="61" y="8"/>
                      <a:pt x="63" y="11"/>
                    </a:cubicBezTo>
                    <a:cubicBezTo>
                      <a:pt x="66" y="14"/>
                      <a:pt x="67" y="19"/>
                      <a:pt x="68" y="24"/>
                    </a:cubicBezTo>
                    <a:lnTo>
                      <a:pt x="54" y="26"/>
                    </a:lnTo>
                    <a:cubicBezTo>
                      <a:pt x="53" y="22"/>
                      <a:pt x="51" y="19"/>
                      <a:pt x="48" y="16"/>
                    </a:cubicBezTo>
                    <a:cubicBezTo>
                      <a:pt x="45" y="14"/>
                      <a:pt x="41" y="12"/>
                      <a:pt x="35" y="12"/>
                    </a:cubicBezTo>
                    <a:cubicBezTo>
                      <a:pt x="28" y="12"/>
                      <a:pt x="23" y="13"/>
                      <a:pt x="21" y="16"/>
                    </a:cubicBezTo>
                    <a:cubicBezTo>
                      <a:pt x="18" y="18"/>
                      <a:pt x="16" y="20"/>
                      <a:pt x="16" y="23"/>
                    </a:cubicBezTo>
                    <a:cubicBezTo>
                      <a:pt x="16" y="25"/>
                      <a:pt x="17" y="27"/>
                      <a:pt x="18" y="29"/>
                    </a:cubicBezTo>
                    <a:cubicBezTo>
                      <a:pt x="19" y="30"/>
                      <a:pt x="21" y="31"/>
                      <a:pt x="24" y="32"/>
                    </a:cubicBezTo>
                    <a:cubicBezTo>
                      <a:pt x="25" y="33"/>
                      <a:pt x="29" y="34"/>
                      <a:pt x="37" y="36"/>
                    </a:cubicBezTo>
                    <a:cubicBezTo>
                      <a:pt x="47" y="39"/>
                      <a:pt x="54" y="41"/>
                      <a:pt x="58" y="43"/>
                    </a:cubicBezTo>
                    <a:cubicBezTo>
                      <a:pt x="62" y="45"/>
                      <a:pt x="66" y="47"/>
                      <a:pt x="68" y="51"/>
                    </a:cubicBezTo>
                    <a:cubicBezTo>
                      <a:pt x="70" y="54"/>
                      <a:pt x="71" y="58"/>
                      <a:pt x="71" y="63"/>
                    </a:cubicBezTo>
                    <a:cubicBezTo>
                      <a:pt x="71" y="68"/>
                      <a:pt x="70" y="73"/>
                      <a:pt x="67" y="77"/>
                    </a:cubicBezTo>
                    <a:cubicBezTo>
                      <a:pt x="64" y="81"/>
                      <a:pt x="60" y="85"/>
                      <a:pt x="55" y="87"/>
                    </a:cubicBezTo>
                    <a:cubicBezTo>
                      <a:pt x="49" y="89"/>
                      <a:pt x="43" y="91"/>
                      <a:pt x="37" y="91"/>
                    </a:cubicBezTo>
                    <a:cubicBezTo>
                      <a:pt x="25" y="91"/>
                      <a:pt x="17" y="88"/>
                      <a:pt x="11" y="84"/>
                    </a:cubicBezTo>
                    <a:cubicBezTo>
                      <a:pt x="5" y="79"/>
                      <a:pt x="1" y="72"/>
                      <a:pt x="0"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1">
                <a:extLst>
                  <a:ext uri="{FF2B5EF4-FFF2-40B4-BE49-F238E27FC236}">
                    <a16:creationId xmlns:a16="http://schemas.microsoft.com/office/drawing/2014/main" id="{52073DC9-E30F-2959-71B7-806340F18F48}"/>
                  </a:ext>
                </a:extLst>
              </p:cNvPr>
              <p:cNvSpPr>
                <a:spLocks/>
              </p:cNvSpPr>
              <p:nvPr/>
            </p:nvSpPr>
            <p:spPr bwMode="auto">
              <a:xfrm>
                <a:off x="4193" y="2494"/>
                <a:ext cx="30" cy="84"/>
              </a:xfrm>
              <a:custGeom>
                <a:avLst/>
                <a:gdLst>
                  <a:gd name="T0" fmla="*/ 40 w 42"/>
                  <a:gd name="T1" fmla="*/ 104 h 118"/>
                  <a:gd name="T2" fmla="*/ 42 w 42"/>
                  <a:gd name="T3" fmla="*/ 116 h 118"/>
                  <a:gd name="T4" fmla="*/ 31 w 42"/>
                  <a:gd name="T5" fmla="*/ 118 h 118"/>
                  <a:gd name="T6" fmla="*/ 19 w 42"/>
                  <a:gd name="T7" fmla="*/ 115 h 118"/>
                  <a:gd name="T8" fmla="*/ 12 w 42"/>
                  <a:gd name="T9" fmla="*/ 109 h 118"/>
                  <a:gd name="T10" fmla="*/ 11 w 42"/>
                  <a:gd name="T11" fmla="*/ 91 h 118"/>
                  <a:gd name="T12" fmla="*/ 11 w 42"/>
                  <a:gd name="T13" fmla="*/ 42 h 118"/>
                  <a:gd name="T14" fmla="*/ 0 w 42"/>
                  <a:gd name="T15" fmla="*/ 42 h 118"/>
                  <a:gd name="T16" fmla="*/ 0 w 42"/>
                  <a:gd name="T17" fmla="*/ 30 h 118"/>
                  <a:gd name="T18" fmla="*/ 11 w 42"/>
                  <a:gd name="T19" fmla="*/ 30 h 118"/>
                  <a:gd name="T20" fmla="*/ 11 w 42"/>
                  <a:gd name="T21" fmla="*/ 9 h 118"/>
                  <a:gd name="T22" fmla="*/ 25 w 42"/>
                  <a:gd name="T23" fmla="*/ 0 h 118"/>
                  <a:gd name="T24" fmla="*/ 25 w 42"/>
                  <a:gd name="T25" fmla="*/ 30 h 118"/>
                  <a:gd name="T26" fmla="*/ 40 w 42"/>
                  <a:gd name="T27" fmla="*/ 30 h 118"/>
                  <a:gd name="T28" fmla="*/ 40 w 42"/>
                  <a:gd name="T29" fmla="*/ 42 h 118"/>
                  <a:gd name="T30" fmla="*/ 25 w 42"/>
                  <a:gd name="T31" fmla="*/ 42 h 118"/>
                  <a:gd name="T32" fmla="*/ 25 w 42"/>
                  <a:gd name="T33" fmla="*/ 92 h 118"/>
                  <a:gd name="T34" fmla="*/ 26 w 42"/>
                  <a:gd name="T35" fmla="*/ 100 h 118"/>
                  <a:gd name="T36" fmla="*/ 28 w 42"/>
                  <a:gd name="T37" fmla="*/ 103 h 118"/>
                  <a:gd name="T38" fmla="*/ 33 w 42"/>
                  <a:gd name="T39" fmla="*/ 104 h 118"/>
                  <a:gd name="T40" fmla="*/ 40 w 42"/>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4"/>
                    </a:moveTo>
                    <a:lnTo>
                      <a:pt x="42" y="116"/>
                    </a:lnTo>
                    <a:cubicBezTo>
                      <a:pt x="38" y="117"/>
                      <a:pt x="34" y="118"/>
                      <a:pt x="31" y="118"/>
                    </a:cubicBezTo>
                    <a:cubicBezTo>
                      <a:pt x="26" y="118"/>
                      <a:pt x="21" y="117"/>
                      <a:pt x="19" y="115"/>
                    </a:cubicBezTo>
                    <a:cubicBezTo>
                      <a:pt x="16" y="114"/>
                      <a:pt x="14" y="111"/>
                      <a:pt x="12" y="109"/>
                    </a:cubicBezTo>
                    <a:cubicBezTo>
                      <a:pt x="11" y="106"/>
                      <a:pt x="11" y="100"/>
                      <a:pt x="11" y="91"/>
                    </a:cubicBezTo>
                    <a:lnTo>
                      <a:pt x="11" y="42"/>
                    </a:lnTo>
                    <a:lnTo>
                      <a:pt x="0" y="42"/>
                    </a:lnTo>
                    <a:lnTo>
                      <a:pt x="0" y="30"/>
                    </a:lnTo>
                    <a:lnTo>
                      <a:pt x="11" y="30"/>
                    </a:lnTo>
                    <a:lnTo>
                      <a:pt x="11" y="9"/>
                    </a:lnTo>
                    <a:lnTo>
                      <a:pt x="25" y="0"/>
                    </a:lnTo>
                    <a:lnTo>
                      <a:pt x="25" y="30"/>
                    </a:lnTo>
                    <a:lnTo>
                      <a:pt x="40" y="30"/>
                    </a:lnTo>
                    <a:lnTo>
                      <a:pt x="40" y="42"/>
                    </a:lnTo>
                    <a:lnTo>
                      <a:pt x="25" y="42"/>
                    </a:lnTo>
                    <a:lnTo>
                      <a:pt x="25" y="92"/>
                    </a:lnTo>
                    <a:cubicBezTo>
                      <a:pt x="25" y="96"/>
                      <a:pt x="25" y="99"/>
                      <a:pt x="26" y="100"/>
                    </a:cubicBezTo>
                    <a:cubicBezTo>
                      <a:pt x="26" y="101"/>
                      <a:pt x="27" y="102"/>
                      <a:pt x="28" y="103"/>
                    </a:cubicBezTo>
                    <a:cubicBezTo>
                      <a:pt x="30" y="104"/>
                      <a:pt x="31" y="104"/>
                      <a:pt x="33" y="104"/>
                    </a:cubicBezTo>
                    <a:cubicBezTo>
                      <a:pt x="35" y="104"/>
                      <a:pt x="37" y="104"/>
                      <a:pt x="40"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2">
                <a:extLst>
                  <a:ext uri="{FF2B5EF4-FFF2-40B4-BE49-F238E27FC236}">
                    <a16:creationId xmlns:a16="http://schemas.microsoft.com/office/drawing/2014/main" id="{89861A29-7B5F-501B-7837-4BE79CE1BA8A}"/>
                  </a:ext>
                </a:extLst>
              </p:cNvPr>
              <p:cNvSpPr>
                <a:spLocks noEditPoints="1"/>
              </p:cNvSpPr>
              <p:nvPr/>
            </p:nvSpPr>
            <p:spPr bwMode="auto">
              <a:xfrm>
                <a:off x="4232" y="2491"/>
                <a:ext cx="10" cy="86"/>
              </a:xfrm>
              <a:custGeom>
                <a:avLst/>
                <a:gdLst>
                  <a:gd name="T0" fmla="*/ 0 w 15"/>
                  <a:gd name="T1" fmla="*/ 17 h 120"/>
                  <a:gd name="T2" fmla="*/ 0 w 15"/>
                  <a:gd name="T3" fmla="*/ 0 h 120"/>
                  <a:gd name="T4" fmla="*/ 15 w 15"/>
                  <a:gd name="T5" fmla="*/ 0 h 120"/>
                  <a:gd name="T6" fmla="*/ 15 w 15"/>
                  <a:gd name="T7" fmla="*/ 17 h 120"/>
                  <a:gd name="T8" fmla="*/ 0 w 15"/>
                  <a:gd name="T9" fmla="*/ 17 h 120"/>
                  <a:gd name="T10" fmla="*/ 0 w 15"/>
                  <a:gd name="T11" fmla="*/ 120 h 120"/>
                  <a:gd name="T12" fmla="*/ 0 w 15"/>
                  <a:gd name="T13" fmla="*/ 33 h 120"/>
                  <a:gd name="T14" fmla="*/ 15 w 15"/>
                  <a:gd name="T15" fmla="*/ 33 h 120"/>
                  <a:gd name="T16" fmla="*/ 15 w 15"/>
                  <a:gd name="T17" fmla="*/ 120 h 120"/>
                  <a:gd name="T18" fmla="*/ 0 w 15"/>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0">
                    <a:moveTo>
                      <a:pt x="0" y="17"/>
                    </a:moveTo>
                    <a:lnTo>
                      <a:pt x="0" y="0"/>
                    </a:lnTo>
                    <a:lnTo>
                      <a:pt x="15" y="0"/>
                    </a:lnTo>
                    <a:lnTo>
                      <a:pt x="15" y="17"/>
                    </a:lnTo>
                    <a:lnTo>
                      <a:pt x="0" y="17"/>
                    </a:lnTo>
                    <a:close/>
                    <a:moveTo>
                      <a:pt x="0" y="120"/>
                    </a:moveTo>
                    <a:lnTo>
                      <a:pt x="0" y="33"/>
                    </a:lnTo>
                    <a:lnTo>
                      <a:pt x="15" y="33"/>
                    </a:lnTo>
                    <a:lnTo>
                      <a:pt x="15" y="12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83">
                <a:extLst>
                  <a:ext uri="{FF2B5EF4-FFF2-40B4-BE49-F238E27FC236}">
                    <a16:creationId xmlns:a16="http://schemas.microsoft.com/office/drawing/2014/main" id="{E3843C40-F108-F3BE-E90A-F04F92B17007}"/>
                  </a:ext>
                </a:extLst>
              </p:cNvPr>
              <p:cNvSpPr>
                <a:spLocks/>
              </p:cNvSpPr>
              <p:nvPr/>
            </p:nvSpPr>
            <p:spPr bwMode="auto">
              <a:xfrm>
                <a:off x="4258" y="2514"/>
                <a:ext cx="50" cy="63"/>
              </a:xfrm>
              <a:custGeom>
                <a:avLst/>
                <a:gdLst>
                  <a:gd name="T0" fmla="*/ 0 w 70"/>
                  <a:gd name="T1" fmla="*/ 89 h 89"/>
                  <a:gd name="T2" fmla="*/ 0 w 70"/>
                  <a:gd name="T3" fmla="*/ 2 h 89"/>
                  <a:gd name="T4" fmla="*/ 13 w 70"/>
                  <a:gd name="T5" fmla="*/ 2 h 89"/>
                  <a:gd name="T6" fmla="*/ 13 w 70"/>
                  <a:gd name="T7" fmla="*/ 14 h 89"/>
                  <a:gd name="T8" fmla="*/ 41 w 70"/>
                  <a:gd name="T9" fmla="*/ 0 h 89"/>
                  <a:gd name="T10" fmla="*/ 55 w 70"/>
                  <a:gd name="T11" fmla="*/ 3 h 89"/>
                  <a:gd name="T12" fmla="*/ 65 w 70"/>
                  <a:gd name="T13" fmla="*/ 10 h 89"/>
                  <a:gd name="T14" fmla="*/ 70 w 70"/>
                  <a:gd name="T15" fmla="*/ 21 h 89"/>
                  <a:gd name="T16" fmla="*/ 70 w 70"/>
                  <a:gd name="T17" fmla="*/ 35 h 89"/>
                  <a:gd name="T18" fmla="*/ 70 w 70"/>
                  <a:gd name="T19" fmla="*/ 89 h 89"/>
                  <a:gd name="T20" fmla="*/ 56 w 70"/>
                  <a:gd name="T21" fmla="*/ 89 h 89"/>
                  <a:gd name="T22" fmla="*/ 56 w 70"/>
                  <a:gd name="T23" fmla="*/ 36 h 89"/>
                  <a:gd name="T24" fmla="*/ 54 w 70"/>
                  <a:gd name="T25" fmla="*/ 23 h 89"/>
                  <a:gd name="T26" fmla="*/ 48 w 70"/>
                  <a:gd name="T27" fmla="*/ 16 h 89"/>
                  <a:gd name="T28" fmla="*/ 38 w 70"/>
                  <a:gd name="T29" fmla="*/ 13 h 89"/>
                  <a:gd name="T30" fmla="*/ 22 w 70"/>
                  <a:gd name="T31" fmla="*/ 19 h 89"/>
                  <a:gd name="T32" fmla="*/ 15 w 70"/>
                  <a:gd name="T33" fmla="*/ 41 h 89"/>
                  <a:gd name="T34" fmla="*/ 15 w 70"/>
                  <a:gd name="T35" fmla="*/ 89 h 89"/>
                  <a:gd name="T36" fmla="*/ 0 w 70"/>
                  <a:gd name="T3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9">
                    <a:moveTo>
                      <a:pt x="0" y="89"/>
                    </a:moveTo>
                    <a:lnTo>
                      <a:pt x="0" y="2"/>
                    </a:lnTo>
                    <a:lnTo>
                      <a:pt x="13" y="2"/>
                    </a:lnTo>
                    <a:lnTo>
                      <a:pt x="13" y="14"/>
                    </a:lnTo>
                    <a:cubicBezTo>
                      <a:pt x="20" y="5"/>
                      <a:pt x="29" y="0"/>
                      <a:pt x="41" y="0"/>
                    </a:cubicBezTo>
                    <a:cubicBezTo>
                      <a:pt x="46" y="0"/>
                      <a:pt x="51" y="1"/>
                      <a:pt x="55" y="3"/>
                    </a:cubicBezTo>
                    <a:cubicBezTo>
                      <a:pt x="60" y="5"/>
                      <a:pt x="63" y="7"/>
                      <a:pt x="65" y="10"/>
                    </a:cubicBezTo>
                    <a:cubicBezTo>
                      <a:pt x="67" y="13"/>
                      <a:pt x="69" y="17"/>
                      <a:pt x="70" y="21"/>
                    </a:cubicBezTo>
                    <a:cubicBezTo>
                      <a:pt x="70" y="24"/>
                      <a:pt x="70" y="29"/>
                      <a:pt x="70" y="35"/>
                    </a:cubicBezTo>
                    <a:lnTo>
                      <a:pt x="70" y="89"/>
                    </a:lnTo>
                    <a:lnTo>
                      <a:pt x="56" y="89"/>
                    </a:lnTo>
                    <a:lnTo>
                      <a:pt x="56" y="36"/>
                    </a:lnTo>
                    <a:cubicBezTo>
                      <a:pt x="56" y="30"/>
                      <a:pt x="55" y="26"/>
                      <a:pt x="54" y="23"/>
                    </a:cubicBezTo>
                    <a:cubicBezTo>
                      <a:pt x="53" y="20"/>
                      <a:pt x="51" y="17"/>
                      <a:pt x="48" y="16"/>
                    </a:cubicBezTo>
                    <a:cubicBezTo>
                      <a:pt x="45" y="14"/>
                      <a:pt x="42" y="13"/>
                      <a:pt x="38" y="13"/>
                    </a:cubicBezTo>
                    <a:cubicBezTo>
                      <a:pt x="32" y="13"/>
                      <a:pt x="26" y="15"/>
                      <a:pt x="22" y="19"/>
                    </a:cubicBezTo>
                    <a:cubicBezTo>
                      <a:pt x="17" y="23"/>
                      <a:pt x="15" y="30"/>
                      <a:pt x="15" y="41"/>
                    </a:cubicBezTo>
                    <a:lnTo>
                      <a:pt x="15"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84">
                <a:extLst>
                  <a:ext uri="{FF2B5EF4-FFF2-40B4-BE49-F238E27FC236}">
                    <a16:creationId xmlns:a16="http://schemas.microsoft.com/office/drawing/2014/main" id="{27BDD75F-F37E-646E-B83D-11A6D6981975}"/>
                  </a:ext>
                </a:extLst>
              </p:cNvPr>
              <p:cNvSpPr>
                <a:spLocks noEditPoints="1"/>
              </p:cNvSpPr>
              <p:nvPr/>
            </p:nvSpPr>
            <p:spPr bwMode="auto">
              <a:xfrm>
                <a:off x="4321" y="2514"/>
                <a:ext cx="57" cy="64"/>
              </a:xfrm>
              <a:custGeom>
                <a:avLst/>
                <a:gdLst>
                  <a:gd name="T0" fmla="*/ 61 w 80"/>
                  <a:gd name="T1" fmla="*/ 78 h 91"/>
                  <a:gd name="T2" fmla="*/ 46 w 80"/>
                  <a:gd name="T3" fmla="*/ 88 h 91"/>
                  <a:gd name="T4" fmla="*/ 30 w 80"/>
                  <a:gd name="T5" fmla="*/ 91 h 91"/>
                  <a:gd name="T6" fmla="*/ 8 w 80"/>
                  <a:gd name="T7" fmla="*/ 84 h 91"/>
                  <a:gd name="T8" fmla="*/ 0 w 80"/>
                  <a:gd name="T9" fmla="*/ 66 h 91"/>
                  <a:gd name="T10" fmla="*/ 3 w 80"/>
                  <a:gd name="T11" fmla="*/ 54 h 91"/>
                  <a:gd name="T12" fmla="*/ 10 w 80"/>
                  <a:gd name="T13" fmla="*/ 46 h 91"/>
                  <a:gd name="T14" fmla="*/ 21 w 80"/>
                  <a:gd name="T15" fmla="*/ 41 h 91"/>
                  <a:gd name="T16" fmla="*/ 34 w 80"/>
                  <a:gd name="T17" fmla="*/ 39 h 91"/>
                  <a:gd name="T18" fmla="*/ 60 w 80"/>
                  <a:gd name="T19" fmla="*/ 34 h 91"/>
                  <a:gd name="T20" fmla="*/ 60 w 80"/>
                  <a:gd name="T21" fmla="*/ 30 h 91"/>
                  <a:gd name="T22" fmla="*/ 56 w 80"/>
                  <a:gd name="T23" fmla="*/ 17 h 91"/>
                  <a:gd name="T24" fmla="*/ 39 w 80"/>
                  <a:gd name="T25" fmla="*/ 12 h 91"/>
                  <a:gd name="T26" fmla="*/ 24 w 80"/>
                  <a:gd name="T27" fmla="*/ 16 h 91"/>
                  <a:gd name="T28" fmla="*/ 17 w 80"/>
                  <a:gd name="T29" fmla="*/ 29 h 91"/>
                  <a:gd name="T30" fmla="*/ 3 w 80"/>
                  <a:gd name="T31" fmla="*/ 27 h 91"/>
                  <a:gd name="T32" fmla="*/ 9 w 80"/>
                  <a:gd name="T33" fmla="*/ 12 h 91"/>
                  <a:gd name="T34" fmla="*/ 22 w 80"/>
                  <a:gd name="T35" fmla="*/ 3 h 91"/>
                  <a:gd name="T36" fmla="*/ 42 w 80"/>
                  <a:gd name="T37" fmla="*/ 0 h 91"/>
                  <a:gd name="T38" fmla="*/ 60 w 80"/>
                  <a:gd name="T39" fmla="*/ 3 h 91"/>
                  <a:gd name="T40" fmla="*/ 70 w 80"/>
                  <a:gd name="T41" fmla="*/ 9 h 91"/>
                  <a:gd name="T42" fmla="*/ 74 w 80"/>
                  <a:gd name="T43" fmla="*/ 19 h 91"/>
                  <a:gd name="T44" fmla="*/ 75 w 80"/>
                  <a:gd name="T45" fmla="*/ 33 h 91"/>
                  <a:gd name="T46" fmla="*/ 75 w 80"/>
                  <a:gd name="T47" fmla="*/ 52 h 91"/>
                  <a:gd name="T48" fmla="*/ 76 w 80"/>
                  <a:gd name="T49" fmla="*/ 78 h 91"/>
                  <a:gd name="T50" fmla="*/ 80 w 80"/>
                  <a:gd name="T51" fmla="*/ 89 h 91"/>
                  <a:gd name="T52" fmla="*/ 64 w 80"/>
                  <a:gd name="T53" fmla="*/ 89 h 91"/>
                  <a:gd name="T54" fmla="*/ 61 w 80"/>
                  <a:gd name="T55" fmla="*/ 78 h 91"/>
                  <a:gd name="T56" fmla="*/ 60 w 80"/>
                  <a:gd name="T57" fmla="*/ 45 h 91"/>
                  <a:gd name="T58" fmla="*/ 36 w 80"/>
                  <a:gd name="T59" fmla="*/ 51 h 91"/>
                  <a:gd name="T60" fmla="*/ 23 w 80"/>
                  <a:gd name="T61" fmla="*/ 54 h 91"/>
                  <a:gd name="T62" fmla="*/ 18 w 80"/>
                  <a:gd name="T63" fmla="*/ 58 h 91"/>
                  <a:gd name="T64" fmla="*/ 16 w 80"/>
                  <a:gd name="T65" fmla="*/ 65 h 91"/>
                  <a:gd name="T66" fmla="*/ 20 w 80"/>
                  <a:gd name="T67" fmla="*/ 75 h 91"/>
                  <a:gd name="T68" fmla="*/ 33 w 80"/>
                  <a:gd name="T69" fmla="*/ 79 h 91"/>
                  <a:gd name="T70" fmla="*/ 48 w 80"/>
                  <a:gd name="T71" fmla="*/ 75 h 91"/>
                  <a:gd name="T72" fmla="*/ 58 w 80"/>
                  <a:gd name="T73" fmla="*/ 65 h 91"/>
                  <a:gd name="T74" fmla="*/ 60 w 80"/>
                  <a:gd name="T75" fmla="*/ 51 h 91"/>
                  <a:gd name="T76" fmla="*/ 60 w 80"/>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1">
                    <a:moveTo>
                      <a:pt x="61" y="78"/>
                    </a:moveTo>
                    <a:cubicBezTo>
                      <a:pt x="56" y="83"/>
                      <a:pt x="51" y="86"/>
                      <a:pt x="46" y="88"/>
                    </a:cubicBezTo>
                    <a:cubicBezTo>
                      <a:pt x="41" y="90"/>
                      <a:pt x="35" y="91"/>
                      <a:pt x="30" y="91"/>
                    </a:cubicBezTo>
                    <a:cubicBezTo>
                      <a:pt x="20" y="91"/>
                      <a:pt x="13" y="88"/>
                      <a:pt x="8" y="84"/>
                    </a:cubicBezTo>
                    <a:cubicBezTo>
                      <a:pt x="3" y="79"/>
                      <a:pt x="0" y="73"/>
                      <a:pt x="0" y="66"/>
                    </a:cubicBezTo>
                    <a:cubicBezTo>
                      <a:pt x="0" y="62"/>
                      <a:pt x="1" y="58"/>
                      <a:pt x="3" y="54"/>
                    </a:cubicBezTo>
                    <a:cubicBezTo>
                      <a:pt x="5" y="51"/>
                      <a:pt x="7" y="48"/>
                      <a:pt x="10" y="46"/>
                    </a:cubicBezTo>
                    <a:cubicBezTo>
                      <a:pt x="14" y="44"/>
                      <a:pt x="17" y="42"/>
                      <a:pt x="21" y="41"/>
                    </a:cubicBezTo>
                    <a:cubicBezTo>
                      <a:pt x="24" y="40"/>
                      <a:pt x="28" y="40"/>
                      <a:pt x="34" y="39"/>
                    </a:cubicBezTo>
                    <a:cubicBezTo>
                      <a:pt x="46" y="37"/>
                      <a:pt x="55" y="36"/>
                      <a:pt x="60" y="34"/>
                    </a:cubicBezTo>
                    <a:cubicBezTo>
                      <a:pt x="60" y="32"/>
                      <a:pt x="60" y="30"/>
                      <a:pt x="60" y="30"/>
                    </a:cubicBezTo>
                    <a:cubicBezTo>
                      <a:pt x="60" y="24"/>
                      <a:pt x="59" y="20"/>
                      <a:pt x="56" y="17"/>
                    </a:cubicBezTo>
                    <a:cubicBezTo>
                      <a:pt x="52" y="14"/>
                      <a:pt x="47" y="12"/>
                      <a:pt x="39" y="12"/>
                    </a:cubicBezTo>
                    <a:cubicBezTo>
                      <a:pt x="33" y="12"/>
                      <a:pt x="27" y="14"/>
                      <a:pt x="24" y="16"/>
                    </a:cubicBezTo>
                    <a:cubicBezTo>
                      <a:pt x="21" y="18"/>
                      <a:pt x="18" y="23"/>
                      <a:pt x="17" y="29"/>
                    </a:cubicBezTo>
                    <a:lnTo>
                      <a:pt x="3" y="27"/>
                    </a:lnTo>
                    <a:cubicBezTo>
                      <a:pt x="4" y="21"/>
                      <a:pt x="6" y="16"/>
                      <a:pt x="9" y="12"/>
                    </a:cubicBezTo>
                    <a:cubicBezTo>
                      <a:pt x="12" y="8"/>
                      <a:pt x="16" y="5"/>
                      <a:pt x="22" y="3"/>
                    </a:cubicBezTo>
                    <a:cubicBezTo>
                      <a:pt x="28" y="1"/>
                      <a:pt x="34" y="0"/>
                      <a:pt x="42" y="0"/>
                    </a:cubicBezTo>
                    <a:cubicBezTo>
                      <a:pt x="49" y="0"/>
                      <a:pt x="55" y="1"/>
                      <a:pt x="60" y="3"/>
                    </a:cubicBezTo>
                    <a:cubicBezTo>
                      <a:pt x="64" y="5"/>
                      <a:pt x="68" y="7"/>
                      <a:pt x="70" y="9"/>
                    </a:cubicBezTo>
                    <a:cubicBezTo>
                      <a:pt x="72" y="12"/>
                      <a:pt x="73" y="15"/>
                      <a:pt x="74" y="19"/>
                    </a:cubicBezTo>
                    <a:cubicBezTo>
                      <a:pt x="75" y="22"/>
                      <a:pt x="75" y="26"/>
                      <a:pt x="75" y="33"/>
                    </a:cubicBezTo>
                    <a:lnTo>
                      <a:pt x="75" y="52"/>
                    </a:lnTo>
                    <a:cubicBezTo>
                      <a:pt x="75" y="66"/>
                      <a:pt x="75" y="75"/>
                      <a:pt x="76" y="78"/>
                    </a:cubicBezTo>
                    <a:cubicBezTo>
                      <a:pt x="77" y="82"/>
                      <a:pt x="78" y="85"/>
                      <a:pt x="80" y="89"/>
                    </a:cubicBezTo>
                    <a:lnTo>
                      <a:pt x="64" y="89"/>
                    </a:lnTo>
                    <a:cubicBezTo>
                      <a:pt x="63" y="86"/>
                      <a:pt x="62" y="82"/>
                      <a:pt x="61" y="78"/>
                    </a:cubicBezTo>
                    <a:close/>
                    <a:moveTo>
                      <a:pt x="60" y="45"/>
                    </a:moveTo>
                    <a:cubicBezTo>
                      <a:pt x="55" y="47"/>
                      <a:pt x="47" y="49"/>
                      <a:pt x="36" y="51"/>
                    </a:cubicBezTo>
                    <a:cubicBezTo>
                      <a:pt x="30" y="52"/>
                      <a:pt x="26" y="53"/>
                      <a:pt x="23" y="54"/>
                    </a:cubicBezTo>
                    <a:cubicBezTo>
                      <a:pt x="21" y="55"/>
                      <a:pt x="19" y="56"/>
                      <a:pt x="18" y="58"/>
                    </a:cubicBezTo>
                    <a:cubicBezTo>
                      <a:pt x="16" y="61"/>
                      <a:pt x="16" y="63"/>
                      <a:pt x="16" y="65"/>
                    </a:cubicBezTo>
                    <a:cubicBezTo>
                      <a:pt x="16" y="69"/>
                      <a:pt x="17" y="73"/>
                      <a:pt x="20" y="75"/>
                    </a:cubicBezTo>
                    <a:cubicBezTo>
                      <a:pt x="23" y="78"/>
                      <a:pt x="27" y="79"/>
                      <a:pt x="33" y="79"/>
                    </a:cubicBezTo>
                    <a:cubicBezTo>
                      <a:pt x="39" y="79"/>
                      <a:pt x="44" y="78"/>
                      <a:pt x="48" y="75"/>
                    </a:cubicBezTo>
                    <a:cubicBezTo>
                      <a:pt x="53" y="73"/>
                      <a:pt x="56" y="70"/>
                      <a:pt x="58"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85">
                <a:extLst>
                  <a:ext uri="{FF2B5EF4-FFF2-40B4-BE49-F238E27FC236}">
                    <a16:creationId xmlns:a16="http://schemas.microsoft.com/office/drawing/2014/main" id="{3AE94E52-DAD4-8AC6-C212-853CC0B7CEB1}"/>
                  </a:ext>
                </a:extLst>
              </p:cNvPr>
              <p:cNvSpPr>
                <a:spLocks noChangeArrowheads="1"/>
              </p:cNvSpPr>
              <p:nvPr/>
            </p:nvSpPr>
            <p:spPr bwMode="auto">
              <a:xfrm>
                <a:off x="4390" y="2491"/>
                <a:ext cx="10" cy="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86">
                <a:extLst>
                  <a:ext uri="{FF2B5EF4-FFF2-40B4-BE49-F238E27FC236}">
                    <a16:creationId xmlns:a16="http://schemas.microsoft.com/office/drawing/2014/main" id="{B3CC5994-9309-4D71-A219-E098EC87CB5A}"/>
                  </a:ext>
                </a:extLst>
              </p:cNvPr>
              <p:cNvSpPr>
                <a:spLocks/>
              </p:cNvSpPr>
              <p:nvPr/>
            </p:nvSpPr>
            <p:spPr bwMode="auto">
              <a:xfrm>
                <a:off x="3892" y="2632"/>
                <a:ext cx="83" cy="63"/>
              </a:xfrm>
              <a:custGeom>
                <a:avLst/>
                <a:gdLst>
                  <a:gd name="T0" fmla="*/ 0 w 117"/>
                  <a:gd name="T1" fmla="*/ 88 h 88"/>
                  <a:gd name="T2" fmla="*/ 0 w 117"/>
                  <a:gd name="T3" fmla="*/ 2 h 88"/>
                  <a:gd name="T4" fmla="*/ 13 w 117"/>
                  <a:gd name="T5" fmla="*/ 2 h 88"/>
                  <a:gd name="T6" fmla="*/ 13 w 117"/>
                  <a:gd name="T7" fmla="*/ 14 h 88"/>
                  <a:gd name="T8" fmla="*/ 24 w 117"/>
                  <a:gd name="T9" fmla="*/ 4 h 88"/>
                  <a:gd name="T10" fmla="*/ 39 w 117"/>
                  <a:gd name="T11" fmla="*/ 0 h 88"/>
                  <a:gd name="T12" fmla="*/ 55 w 117"/>
                  <a:gd name="T13" fmla="*/ 4 h 88"/>
                  <a:gd name="T14" fmla="*/ 64 w 117"/>
                  <a:gd name="T15" fmla="*/ 15 h 88"/>
                  <a:gd name="T16" fmla="*/ 90 w 117"/>
                  <a:gd name="T17" fmla="*/ 0 h 88"/>
                  <a:gd name="T18" fmla="*/ 110 w 117"/>
                  <a:gd name="T19" fmla="*/ 7 h 88"/>
                  <a:gd name="T20" fmla="*/ 117 w 117"/>
                  <a:gd name="T21" fmla="*/ 29 h 88"/>
                  <a:gd name="T22" fmla="*/ 117 w 117"/>
                  <a:gd name="T23" fmla="*/ 88 h 88"/>
                  <a:gd name="T24" fmla="*/ 102 w 117"/>
                  <a:gd name="T25" fmla="*/ 88 h 88"/>
                  <a:gd name="T26" fmla="*/ 102 w 117"/>
                  <a:gd name="T27" fmla="*/ 34 h 88"/>
                  <a:gd name="T28" fmla="*/ 101 w 117"/>
                  <a:gd name="T29" fmla="*/ 21 h 88"/>
                  <a:gd name="T30" fmla="*/ 96 w 117"/>
                  <a:gd name="T31" fmla="*/ 15 h 88"/>
                  <a:gd name="T32" fmla="*/ 87 w 117"/>
                  <a:gd name="T33" fmla="*/ 13 h 88"/>
                  <a:gd name="T34" fmla="*/ 72 w 117"/>
                  <a:gd name="T35" fmla="*/ 19 h 88"/>
                  <a:gd name="T36" fmla="*/ 66 w 117"/>
                  <a:gd name="T37" fmla="*/ 38 h 88"/>
                  <a:gd name="T38" fmla="*/ 66 w 117"/>
                  <a:gd name="T39" fmla="*/ 88 h 88"/>
                  <a:gd name="T40" fmla="*/ 51 w 117"/>
                  <a:gd name="T41" fmla="*/ 88 h 88"/>
                  <a:gd name="T42" fmla="*/ 51 w 117"/>
                  <a:gd name="T43" fmla="*/ 32 h 88"/>
                  <a:gd name="T44" fmla="*/ 48 w 117"/>
                  <a:gd name="T45" fmla="*/ 17 h 88"/>
                  <a:gd name="T46" fmla="*/ 36 w 117"/>
                  <a:gd name="T47" fmla="*/ 13 h 88"/>
                  <a:gd name="T48" fmla="*/ 24 w 117"/>
                  <a:gd name="T49" fmla="*/ 16 h 88"/>
                  <a:gd name="T50" fmla="*/ 17 w 117"/>
                  <a:gd name="T51" fmla="*/ 25 h 88"/>
                  <a:gd name="T52" fmla="*/ 15 w 117"/>
                  <a:gd name="T53" fmla="*/ 43 h 88"/>
                  <a:gd name="T54" fmla="*/ 15 w 117"/>
                  <a:gd name="T55" fmla="*/ 88 h 88"/>
                  <a:gd name="T56" fmla="*/ 0 w 117"/>
                  <a:gd name="T5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88">
                    <a:moveTo>
                      <a:pt x="0" y="88"/>
                    </a:moveTo>
                    <a:lnTo>
                      <a:pt x="0" y="2"/>
                    </a:lnTo>
                    <a:lnTo>
                      <a:pt x="13" y="2"/>
                    </a:lnTo>
                    <a:lnTo>
                      <a:pt x="13" y="14"/>
                    </a:lnTo>
                    <a:cubicBezTo>
                      <a:pt x="16" y="10"/>
                      <a:pt x="19" y="6"/>
                      <a:pt x="24" y="4"/>
                    </a:cubicBezTo>
                    <a:cubicBezTo>
                      <a:pt x="28" y="1"/>
                      <a:pt x="33" y="0"/>
                      <a:pt x="39" y="0"/>
                    </a:cubicBezTo>
                    <a:cubicBezTo>
                      <a:pt x="46" y="0"/>
                      <a:pt x="51" y="1"/>
                      <a:pt x="55" y="4"/>
                    </a:cubicBezTo>
                    <a:cubicBezTo>
                      <a:pt x="59" y="7"/>
                      <a:pt x="62" y="10"/>
                      <a:pt x="64" y="15"/>
                    </a:cubicBezTo>
                    <a:cubicBezTo>
                      <a:pt x="70" y="5"/>
                      <a:pt x="79" y="0"/>
                      <a:pt x="90" y="0"/>
                    </a:cubicBezTo>
                    <a:cubicBezTo>
                      <a:pt x="99" y="0"/>
                      <a:pt x="105" y="2"/>
                      <a:pt x="110" y="7"/>
                    </a:cubicBezTo>
                    <a:cubicBezTo>
                      <a:pt x="115" y="12"/>
                      <a:pt x="117" y="19"/>
                      <a:pt x="117" y="29"/>
                    </a:cubicBezTo>
                    <a:lnTo>
                      <a:pt x="117" y="88"/>
                    </a:lnTo>
                    <a:lnTo>
                      <a:pt x="102" y="88"/>
                    </a:lnTo>
                    <a:lnTo>
                      <a:pt x="102" y="34"/>
                    </a:lnTo>
                    <a:cubicBezTo>
                      <a:pt x="102" y="28"/>
                      <a:pt x="102" y="24"/>
                      <a:pt x="101" y="21"/>
                    </a:cubicBezTo>
                    <a:cubicBezTo>
                      <a:pt x="100" y="19"/>
                      <a:pt x="98" y="17"/>
                      <a:pt x="96" y="15"/>
                    </a:cubicBezTo>
                    <a:cubicBezTo>
                      <a:pt x="93" y="13"/>
                      <a:pt x="90" y="13"/>
                      <a:pt x="87" y="13"/>
                    </a:cubicBezTo>
                    <a:cubicBezTo>
                      <a:pt x="81" y="13"/>
                      <a:pt x="76" y="15"/>
                      <a:pt x="72" y="19"/>
                    </a:cubicBezTo>
                    <a:cubicBezTo>
                      <a:pt x="68" y="23"/>
                      <a:pt x="66" y="29"/>
                      <a:pt x="66" y="38"/>
                    </a:cubicBezTo>
                    <a:lnTo>
                      <a:pt x="66" y="88"/>
                    </a:lnTo>
                    <a:lnTo>
                      <a:pt x="51" y="88"/>
                    </a:lnTo>
                    <a:lnTo>
                      <a:pt x="51" y="32"/>
                    </a:lnTo>
                    <a:cubicBezTo>
                      <a:pt x="51" y="26"/>
                      <a:pt x="50" y="21"/>
                      <a:pt x="48" y="17"/>
                    </a:cubicBezTo>
                    <a:cubicBezTo>
                      <a:pt x="45" y="14"/>
                      <a:pt x="41" y="13"/>
                      <a:pt x="36" y="13"/>
                    </a:cubicBezTo>
                    <a:cubicBezTo>
                      <a:pt x="32" y="13"/>
                      <a:pt x="28" y="14"/>
                      <a:pt x="24" y="16"/>
                    </a:cubicBezTo>
                    <a:cubicBezTo>
                      <a:pt x="21" y="18"/>
                      <a:pt x="18" y="21"/>
                      <a:pt x="17" y="25"/>
                    </a:cubicBezTo>
                    <a:cubicBezTo>
                      <a:pt x="15" y="30"/>
                      <a:pt x="15" y="36"/>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87">
                <a:extLst>
                  <a:ext uri="{FF2B5EF4-FFF2-40B4-BE49-F238E27FC236}">
                    <a16:creationId xmlns:a16="http://schemas.microsoft.com/office/drawing/2014/main" id="{FC374901-23B3-F357-20BA-A7ED74A06FF8}"/>
                  </a:ext>
                </a:extLst>
              </p:cNvPr>
              <p:cNvSpPr>
                <a:spLocks noEditPoints="1"/>
              </p:cNvSpPr>
              <p:nvPr/>
            </p:nvSpPr>
            <p:spPr bwMode="auto">
              <a:xfrm>
                <a:off x="3988" y="2632"/>
                <a:ext cx="56" cy="65"/>
              </a:xfrm>
              <a:custGeom>
                <a:avLst/>
                <a:gdLst>
                  <a:gd name="T0" fmla="*/ 64 w 80"/>
                  <a:gd name="T1" fmla="*/ 60 h 90"/>
                  <a:gd name="T2" fmla="*/ 79 w 80"/>
                  <a:gd name="T3" fmla="*/ 62 h 90"/>
                  <a:gd name="T4" fmla="*/ 66 w 80"/>
                  <a:gd name="T5" fmla="*/ 83 h 90"/>
                  <a:gd name="T6" fmla="*/ 41 w 80"/>
                  <a:gd name="T7" fmla="*/ 90 h 90"/>
                  <a:gd name="T8" fmla="*/ 11 w 80"/>
                  <a:gd name="T9" fmla="*/ 79 h 90"/>
                  <a:gd name="T10" fmla="*/ 0 w 80"/>
                  <a:gd name="T11" fmla="*/ 46 h 90"/>
                  <a:gd name="T12" fmla="*/ 11 w 80"/>
                  <a:gd name="T13" fmla="*/ 12 h 90"/>
                  <a:gd name="T14" fmla="*/ 40 w 80"/>
                  <a:gd name="T15" fmla="*/ 0 h 90"/>
                  <a:gd name="T16" fmla="*/ 69 w 80"/>
                  <a:gd name="T17" fmla="*/ 12 h 90"/>
                  <a:gd name="T18" fmla="*/ 80 w 80"/>
                  <a:gd name="T19" fmla="*/ 45 h 90"/>
                  <a:gd name="T20" fmla="*/ 80 w 80"/>
                  <a:gd name="T21" fmla="*/ 49 h 90"/>
                  <a:gd name="T22" fmla="*/ 15 w 80"/>
                  <a:gd name="T23" fmla="*/ 49 h 90"/>
                  <a:gd name="T24" fmla="*/ 23 w 80"/>
                  <a:gd name="T25" fmla="*/ 71 h 90"/>
                  <a:gd name="T26" fmla="*/ 41 w 80"/>
                  <a:gd name="T27" fmla="*/ 78 h 90"/>
                  <a:gd name="T28" fmla="*/ 55 w 80"/>
                  <a:gd name="T29" fmla="*/ 74 h 90"/>
                  <a:gd name="T30" fmla="*/ 64 w 80"/>
                  <a:gd name="T31" fmla="*/ 60 h 90"/>
                  <a:gd name="T32" fmla="*/ 16 w 80"/>
                  <a:gd name="T33" fmla="*/ 37 h 90"/>
                  <a:gd name="T34" fmla="*/ 64 w 80"/>
                  <a:gd name="T35" fmla="*/ 37 h 90"/>
                  <a:gd name="T36" fmla="*/ 59 w 80"/>
                  <a:gd name="T37" fmla="*/ 20 h 90"/>
                  <a:gd name="T38" fmla="*/ 41 w 80"/>
                  <a:gd name="T39" fmla="*/ 12 h 90"/>
                  <a:gd name="T40" fmla="*/ 24 w 80"/>
                  <a:gd name="T41" fmla="*/ 19 h 90"/>
                  <a:gd name="T42" fmla="*/ 16 w 80"/>
                  <a:gd name="T43"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0">
                    <a:moveTo>
                      <a:pt x="64" y="60"/>
                    </a:moveTo>
                    <a:lnTo>
                      <a:pt x="79" y="62"/>
                    </a:lnTo>
                    <a:cubicBezTo>
                      <a:pt x="77" y="71"/>
                      <a:pt x="72" y="78"/>
                      <a:pt x="66" y="83"/>
                    </a:cubicBezTo>
                    <a:cubicBezTo>
                      <a:pt x="59" y="88"/>
                      <a:pt x="51" y="90"/>
                      <a:pt x="41" y="90"/>
                    </a:cubicBezTo>
                    <a:cubicBezTo>
                      <a:pt x="29" y="90"/>
                      <a:pt x="19" y="86"/>
                      <a:pt x="11" y="79"/>
                    </a:cubicBezTo>
                    <a:cubicBezTo>
                      <a:pt x="4" y="71"/>
                      <a:pt x="0" y="60"/>
                      <a:pt x="0" y="46"/>
                    </a:cubicBezTo>
                    <a:cubicBezTo>
                      <a:pt x="0" y="31"/>
                      <a:pt x="4" y="20"/>
                      <a:pt x="11" y="12"/>
                    </a:cubicBezTo>
                    <a:cubicBezTo>
                      <a:pt x="19" y="4"/>
                      <a:pt x="28" y="0"/>
                      <a:pt x="40" y="0"/>
                    </a:cubicBezTo>
                    <a:cubicBezTo>
                      <a:pt x="52" y="0"/>
                      <a:pt x="61" y="4"/>
                      <a:pt x="69" y="12"/>
                    </a:cubicBezTo>
                    <a:cubicBezTo>
                      <a:pt x="76" y="20"/>
                      <a:pt x="80" y="31"/>
                      <a:pt x="80" y="45"/>
                    </a:cubicBezTo>
                    <a:cubicBezTo>
                      <a:pt x="80" y="46"/>
                      <a:pt x="80" y="47"/>
                      <a:pt x="80" y="49"/>
                    </a:cubicBezTo>
                    <a:lnTo>
                      <a:pt x="15" y="49"/>
                    </a:lnTo>
                    <a:cubicBezTo>
                      <a:pt x="16" y="58"/>
                      <a:pt x="18" y="66"/>
                      <a:pt x="23" y="71"/>
                    </a:cubicBezTo>
                    <a:cubicBezTo>
                      <a:pt x="28" y="76"/>
                      <a:pt x="34" y="78"/>
                      <a:pt x="41" y="78"/>
                    </a:cubicBezTo>
                    <a:cubicBezTo>
                      <a:pt x="47" y="78"/>
                      <a:pt x="51" y="77"/>
                      <a:pt x="55" y="74"/>
                    </a:cubicBezTo>
                    <a:cubicBezTo>
                      <a:pt x="59" y="71"/>
                      <a:pt x="62" y="67"/>
                      <a:pt x="64" y="60"/>
                    </a:cubicBezTo>
                    <a:close/>
                    <a:moveTo>
                      <a:pt x="16" y="37"/>
                    </a:moveTo>
                    <a:lnTo>
                      <a:pt x="64" y="37"/>
                    </a:lnTo>
                    <a:cubicBezTo>
                      <a:pt x="64" y="29"/>
                      <a:pt x="62" y="24"/>
                      <a:pt x="59" y="20"/>
                    </a:cubicBezTo>
                    <a:cubicBezTo>
                      <a:pt x="54" y="15"/>
                      <a:pt x="48" y="12"/>
                      <a:pt x="41" y="12"/>
                    </a:cubicBezTo>
                    <a:cubicBezTo>
                      <a:pt x="34" y="12"/>
                      <a:pt x="28" y="14"/>
                      <a:pt x="24" y="19"/>
                    </a:cubicBezTo>
                    <a:cubicBezTo>
                      <a:pt x="19" y="23"/>
                      <a:pt x="16" y="29"/>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88">
                <a:extLst>
                  <a:ext uri="{FF2B5EF4-FFF2-40B4-BE49-F238E27FC236}">
                    <a16:creationId xmlns:a16="http://schemas.microsoft.com/office/drawing/2014/main" id="{3A177BF8-5BF3-4A57-9C30-2BC4AEAE0C2B}"/>
                  </a:ext>
                </a:extLst>
              </p:cNvPr>
              <p:cNvSpPr>
                <a:spLocks/>
              </p:cNvSpPr>
              <p:nvPr/>
            </p:nvSpPr>
            <p:spPr bwMode="auto">
              <a:xfrm>
                <a:off x="4052" y="2613"/>
                <a:ext cx="29" cy="83"/>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7"/>
                      <a:pt x="18" y="115"/>
                    </a:cubicBezTo>
                    <a:cubicBezTo>
                      <a:pt x="15" y="113"/>
                      <a:pt x="13" y="111"/>
                      <a:pt x="12" y="108"/>
                    </a:cubicBezTo>
                    <a:cubicBezTo>
                      <a:pt x="11" y="106"/>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89">
                <a:extLst>
                  <a:ext uri="{FF2B5EF4-FFF2-40B4-BE49-F238E27FC236}">
                    <a16:creationId xmlns:a16="http://schemas.microsoft.com/office/drawing/2014/main" id="{E746342E-B0E7-DE29-9C39-7132A206E5A8}"/>
                  </a:ext>
                </a:extLst>
              </p:cNvPr>
              <p:cNvSpPr>
                <a:spLocks noEditPoints="1"/>
              </p:cNvSpPr>
              <p:nvPr/>
            </p:nvSpPr>
            <p:spPr bwMode="auto">
              <a:xfrm>
                <a:off x="4086" y="2632"/>
                <a:ext cx="57" cy="65"/>
              </a:xfrm>
              <a:custGeom>
                <a:avLst/>
                <a:gdLst>
                  <a:gd name="T0" fmla="*/ 61 w 80"/>
                  <a:gd name="T1" fmla="*/ 78 h 90"/>
                  <a:gd name="T2" fmla="*/ 46 w 80"/>
                  <a:gd name="T3" fmla="*/ 87 h 90"/>
                  <a:gd name="T4" fmla="*/ 29 w 80"/>
                  <a:gd name="T5" fmla="*/ 90 h 90"/>
                  <a:gd name="T6" fmla="*/ 8 w 80"/>
                  <a:gd name="T7" fmla="*/ 83 h 90"/>
                  <a:gd name="T8" fmla="*/ 0 w 80"/>
                  <a:gd name="T9" fmla="*/ 65 h 90"/>
                  <a:gd name="T10" fmla="*/ 3 w 80"/>
                  <a:gd name="T11" fmla="*/ 54 h 90"/>
                  <a:gd name="T12" fmla="*/ 10 w 80"/>
                  <a:gd name="T13" fmla="*/ 45 h 90"/>
                  <a:gd name="T14" fmla="*/ 21 w 80"/>
                  <a:gd name="T15" fmla="*/ 41 h 90"/>
                  <a:gd name="T16" fmla="*/ 34 w 80"/>
                  <a:gd name="T17" fmla="*/ 38 h 90"/>
                  <a:gd name="T18" fmla="*/ 60 w 80"/>
                  <a:gd name="T19" fmla="*/ 33 h 90"/>
                  <a:gd name="T20" fmla="*/ 60 w 80"/>
                  <a:gd name="T21" fmla="*/ 30 h 90"/>
                  <a:gd name="T22" fmla="*/ 56 w 80"/>
                  <a:gd name="T23" fmla="*/ 17 h 90"/>
                  <a:gd name="T24" fmla="*/ 39 w 80"/>
                  <a:gd name="T25" fmla="*/ 12 h 90"/>
                  <a:gd name="T26" fmla="*/ 24 w 80"/>
                  <a:gd name="T27" fmla="*/ 16 h 90"/>
                  <a:gd name="T28" fmla="*/ 17 w 80"/>
                  <a:gd name="T29" fmla="*/ 28 h 90"/>
                  <a:gd name="T30" fmla="*/ 2 w 80"/>
                  <a:gd name="T31" fmla="*/ 27 h 90"/>
                  <a:gd name="T32" fmla="*/ 9 w 80"/>
                  <a:gd name="T33" fmla="*/ 12 h 90"/>
                  <a:gd name="T34" fmla="*/ 22 w 80"/>
                  <a:gd name="T35" fmla="*/ 3 h 90"/>
                  <a:gd name="T36" fmla="*/ 41 w 80"/>
                  <a:gd name="T37" fmla="*/ 0 h 90"/>
                  <a:gd name="T38" fmla="*/ 59 w 80"/>
                  <a:gd name="T39" fmla="*/ 2 h 90"/>
                  <a:gd name="T40" fmla="*/ 70 w 80"/>
                  <a:gd name="T41" fmla="*/ 9 h 90"/>
                  <a:gd name="T42" fmla="*/ 74 w 80"/>
                  <a:gd name="T43" fmla="*/ 19 h 90"/>
                  <a:gd name="T44" fmla="*/ 75 w 80"/>
                  <a:gd name="T45" fmla="*/ 33 h 90"/>
                  <a:gd name="T46" fmla="*/ 75 w 80"/>
                  <a:gd name="T47" fmla="*/ 52 h 90"/>
                  <a:gd name="T48" fmla="*/ 76 w 80"/>
                  <a:gd name="T49" fmla="*/ 78 h 90"/>
                  <a:gd name="T50" fmla="*/ 80 w 80"/>
                  <a:gd name="T51" fmla="*/ 88 h 90"/>
                  <a:gd name="T52" fmla="*/ 64 w 80"/>
                  <a:gd name="T53" fmla="*/ 88 h 90"/>
                  <a:gd name="T54" fmla="*/ 61 w 80"/>
                  <a:gd name="T55" fmla="*/ 78 h 90"/>
                  <a:gd name="T56" fmla="*/ 60 w 80"/>
                  <a:gd name="T57" fmla="*/ 45 h 90"/>
                  <a:gd name="T58" fmla="*/ 36 w 80"/>
                  <a:gd name="T59" fmla="*/ 50 h 90"/>
                  <a:gd name="T60" fmla="*/ 23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1" y="78"/>
                    </a:moveTo>
                    <a:cubicBezTo>
                      <a:pt x="56" y="82"/>
                      <a:pt x="51" y="85"/>
                      <a:pt x="46" y="87"/>
                    </a:cubicBezTo>
                    <a:cubicBezTo>
                      <a:pt x="41" y="89"/>
                      <a:pt x="35" y="90"/>
                      <a:pt x="29" y="90"/>
                    </a:cubicBezTo>
                    <a:cubicBezTo>
                      <a:pt x="20" y="90"/>
                      <a:pt x="13" y="88"/>
                      <a:pt x="8" y="83"/>
                    </a:cubicBezTo>
                    <a:cubicBezTo>
                      <a:pt x="2" y="79"/>
                      <a:pt x="0" y="73"/>
                      <a:pt x="0" y="65"/>
                    </a:cubicBezTo>
                    <a:cubicBezTo>
                      <a:pt x="0" y="61"/>
                      <a:pt x="1" y="57"/>
                      <a:pt x="3" y="54"/>
                    </a:cubicBezTo>
                    <a:cubicBezTo>
                      <a:pt x="5" y="50"/>
                      <a:pt x="7" y="48"/>
                      <a:pt x="10" y="45"/>
                    </a:cubicBezTo>
                    <a:cubicBezTo>
                      <a:pt x="13" y="43"/>
                      <a:pt x="17" y="42"/>
                      <a:pt x="21" y="41"/>
                    </a:cubicBezTo>
                    <a:cubicBezTo>
                      <a:pt x="24" y="40"/>
                      <a:pt x="28" y="39"/>
                      <a:pt x="34" y="38"/>
                    </a:cubicBezTo>
                    <a:cubicBezTo>
                      <a:pt x="46" y="37"/>
                      <a:pt x="54" y="35"/>
                      <a:pt x="60" y="33"/>
                    </a:cubicBezTo>
                    <a:cubicBezTo>
                      <a:pt x="60" y="31"/>
                      <a:pt x="60" y="30"/>
                      <a:pt x="60" y="30"/>
                    </a:cubicBezTo>
                    <a:cubicBezTo>
                      <a:pt x="60" y="24"/>
                      <a:pt x="59" y="19"/>
                      <a:pt x="56" y="17"/>
                    </a:cubicBezTo>
                    <a:cubicBezTo>
                      <a:pt x="52" y="14"/>
                      <a:pt x="47" y="12"/>
                      <a:pt x="39" y="12"/>
                    </a:cubicBezTo>
                    <a:cubicBezTo>
                      <a:pt x="32" y="12"/>
                      <a:pt x="27" y="13"/>
                      <a:pt x="24" y="16"/>
                    </a:cubicBezTo>
                    <a:cubicBezTo>
                      <a:pt x="21" y="18"/>
                      <a:pt x="18" y="22"/>
                      <a:pt x="17" y="28"/>
                    </a:cubicBezTo>
                    <a:lnTo>
                      <a:pt x="2" y="27"/>
                    </a:lnTo>
                    <a:cubicBezTo>
                      <a:pt x="4" y="20"/>
                      <a:pt x="6" y="15"/>
                      <a:pt x="9" y="12"/>
                    </a:cubicBezTo>
                    <a:cubicBezTo>
                      <a:pt x="12" y="8"/>
                      <a:pt x="16" y="5"/>
                      <a:pt x="22" y="3"/>
                    </a:cubicBezTo>
                    <a:cubicBezTo>
                      <a:pt x="27" y="1"/>
                      <a:pt x="34" y="0"/>
                      <a:pt x="41" y="0"/>
                    </a:cubicBezTo>
                    <a:cubicBezTo>
                      <a:pt x="49" y="0"/>
                      <a:pt x="55" y="1"/>
                      <a:pt x="59" y="2"/>
                    </a:cubicBezTo>
                    <a:cubicBezTo>
                      <a:pt x="64" y="4"/>
                      <a:pt x="67" y="6"/>
                      <a:pt x="70" y="9"/>
                    </a:cubicBezTo>
                    <a:cubicBezTo>
                      <a:pt x="72" y="12"/>
                      <a:pt x="73" y="15"/>
                      <a:pt x="74" y="19"/>
                    </a:cubicBezTo>
                    <a:cubicBezTo>
                      <a:pt x="75" y="22"/>
                      <a:pt x="75" y="26"/>
                      <a:pt x="75" y="33"/>
                    </a:cubicBezTo>
                    <a:lnTo>
                      <a:pt x="75" y="52"/>
                    </a:lnTo>
                    <a:cubicBezTo>
                      <a:pt x="75" y="66"/>
                      <a:pt x="75" y="74"/>
                      <a:pt x="76" y="78"/>
                    </a:cubicBezTo>
                    <a:cubicBezTo>
                      <a:pt x="76" y="82"/>
                      <a:pt x="78" y="85"/>
                      <a:pt x="80" y="88"/>
                    </a:cubicBezTo>
                    <a:lnTo>
                      <a:pt x="64" y="88"/>
                    </a:lnTo>
                    <a:cubicBezTo>
                      <a:pt x="63" y="85"/>
                      <a:pt x="62" y="82"/>
                      <a:pt x="61" y="78"/>
                    </a:cubicBezTo>
                    <a:close/>
                    <a:moveTo>
                      <a:pt x="60" y="45"/>
                    </a:moveTo>
                    <a:cubicBezTo>
                      <a:pt x="55" y="47"/>
                      <a:pt x="47" y="49"/>
                      <a:pt x="36" y="50"/>
                    </a:cubicBezTo>
                    <a:cubicBezTo>
                      <a:pt x="30" y="51"/>
                      <a:pt x="26" y="52"/>
                      <a:pt x="23" y="53"/>
                    </a:cubicBezTo>
                    <a:cubicBezTo>
                      <a:pt x="21" y="54"/>
                      <a:pt x="19" y="56"/>
                      <a:pt x="18" y="58"/>
                    </a:cubicBezTo>
                    <a:cubicBezTo>
                      <a:pt x="16" y="60"/>
                      <a:pt x="16" y="63"/>
                      <a:pt x="16" y="65"/>
                    </a:cubicBezTo>
                    <a:cubicBezTo>
                      <a:pt x="16" y="69"/>
                      <a:pt x="17" y="72"/>
                      <a:pt x="20" y="75"/>
                    </a:cubicBezTo>
                    <a:cubicBezTo>
                      <a:pt x="23" y="77"/>
                      <a:pt x="27" y="79"/>
                      <a:pt x="33" y="79"/>
                    </a:cubicBezTo>
                    <a:cubicBezTo>
                      <a:pt x="39" y="79"/>
                      <a:pt x="44"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0">
                <a:extLst>
                  <a:ext uri="{FF2B5EF4-FFF2-40B4-BE49-F238E27FC236}">
                    <a16:creationId xmlns:a16="http://schemas.microsoft.com/office/drawing/2014/main" id="{7E1952B6-1B58-527F-624C-E17E57EE049F}"/>
                  </a:ext>
                </a:extLst>
              </p:cNvPr>
              <p:cNvSpPr>
                <a:spLocks noEditPoints="1"/>
              </p:cNvSpPr>
              <p:nvPr/>
            </p:nvSpPr>
            <p:spPr bwMode="auto">
              <a:xfrm>
                <a:off x="4156" y="2632"/>
                <a:ext cx="54" cy="87"/>
              </a:xfrm>
              <a:custGeom>
                <a:avLst/>
                <a:gdLst>
                  <a:gd name="T0" fmla="*/ 0 w 75"/>
                  <a:gd name="T1" fmla="*/ 121 h 121"/>
                  <a:gd name="T2" fmla="*/ 0 w 75"/>
                  <a:gd name="T3" fmla="*/ 2 h 121"/>
                  <a:gd name="T4" fmla="*/ 13 w 75"/>
                  <a:gd name="T5" fmla="*/ 2 h 121"/>
                  <a:gd name="T6" fmla="*/ 13 w 75"/>
                  <a:gd name="T7" fmla="*/ 13 h 121"/>
                  <a:gd name="T8" fmla="*/ 24 w 75"/>
                  <a:gd name="T9" fmla="*/ 3 h 121"/>
                  <a:gd name="T10" fmla="*/ 38 w 75"/>
                  <a:gd name="T11" fmla="*/ 0 h 121"/>
                  <a:gd name="T12" fmla="*/ 58 w 75"/>
                  <a:gd name="T13" fmla="*/ 6 h 121"/>
                  <a:gd name="T14" fmla="*/ 70 w 75"/>
                  <a:gd name="T15" fmla="*/ 22 h 121"/>
                  <a:gd name="T16" fmla="*/ 75 w 75"/>
                  <a:gd name="T17" fmla="*/ 44 h 121"/>
                  <a:gd name="T18" fmla="*/ 70 w 75"/>
                  <a:gd name="T19" fmla="*/ 68 h 121"/>
                  <a:gd name="T20" fmla="*/ 56 w 75"/>
                  <a:gd name="T21" fmla="*/ 85 h 121"/>
                  <a:gd name="T22" fmla="*/ 37 w 75"/>
                  <a:gd name="T23" fmla="*/ 90 h 121"/>
                  <a:gd name="T24" fmla="*/ 24 w 75"/>
                  <a:gd name="T25" fmla="*/ 87 h 121"/>
                  <a:gd name="T26" fmla="*/ 14 w 75"/>
                  <a:gd name="T27" fmla="*/ 79 h 121"/>
                  <a:gd name="T28" fmla="*/ 14 w 75"/>
                  <a:gd name="T29" fmla="*/ 121 h 121"/>
                  <a:gd name="T30" fmla="*/ 0 w 75"/>
                  <a:gd name="T31" fmla="*/ 121 h 121"/>
                  <a:gd name="T32" fmla="*/ 13 w 75"/>
                  <a:gd name="T33" fmla="*/ 46 h 121"/>
                  <a:gd name="T34" fmla="*/ 20 w 75"/>
                  <a:gd name="T35" fmla="*/ 70 h 121"/>
                  <a:gd name="T36" fmla="*/ 36 w 75"/>
                  <a:gd name="T37" fmla="*/ 78 h 121"/>
                  <a:gd name="T38" fmla="*/ 53 w 75"/>
                  <a:gd name="T39" fmla="*/ 70 h 121"/>
                  <a:gd name="T40" fmla="*/ 60 w 75"/>
                  <a:gd name="T41" fmla="*/ 44 h 121"/>
                  <a:gd name="T42" fmla="*/ 53 w 75"/>
                  <a:gd name="T43" fmla="*/ 20 h 121"/>
                  <a:gd name="T44" fmla="*/ 37 w 75"/>
                  <a:gd name="T45" fmla="*/ 11 h 121"/>
                  <a:gd name="T46" fmla="*/ 20 w 75"/>
                  <a:gd name="T47" fmla="*/ 20 h 121"/>
                  <a:gd name="T48" fmla="*/ 13 w 75"/>
                  <a:gd name="T49" fmla="*/ 4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1">
                    <a:moveTo>
                      <a:pt x="0" y="121"/>
                    </a:moveTo>
                    <a:lnTo>
                      <a:pt x="0" y="2"/>
                    </a:lnTo>
                    <a:lnTo>
                      <a:pt x="13" y="2"/>
                    </a:lnTo>
                    <a:lnTo>
                      <a:pt x="13" y="13"/>
                    </a:lnTo>
                    <a:cubicBezTo>
                      <a:pt x="16" y="9"/>
                      <a:pt x="20" y="5"/>
                      <a:pt x="24" y="3"/>
                    </a:cubicBezTo>
                    <a:cubicBezTo>
                      <a:pt x="28" y="1"/>
                      <a:pt x="32" y="0"/>
                      <a:pt x="38" y="0"/>
                    </a:cubicBezTo>
                    <a:cubicBezTo>
                      <a:pt x="45" y="0"/>
                      <a:pt x="52" y="2"/>
                      <a:pt x="58" y="6"/>
                    </a:cubicBezTo>
                    <a:cubicBezTo>
                      <a:pt x="63" y="9"/>
                      <a:pt x="68" y="15"/>
                      <a:pt x="70" y="22"/>
                    </a:cubicBezTo>
                    <a:cubicBezTo>
                      <a:pt x="73" y="29"/>
                      <a:pt x="75" y="36"/>
                      <a:pt x="75" y="44"/>
                    </a:cubicBezTo>
                    <a:cubicBezTo>
                      <a:pt x="75" y="53"/>
                      <a:pt x="73" y="61"/>
                      <a:pt x="70" y="68"/>
                    </a:cubicBezTo>
                    <a:cubicBezTo>
                      <a:pt x="67" y="75"/>
                      <a:pt x="62" y="81"/>
                      <a:pt x="56" y="85"/>
                    </a:cubicBezTo>
                    <a:cubicBezTo>
                      <a:pt x="50" y="88"/>
                      <a:pt x="44" y="90"/>
                      <a:pt x="37" y="90"/>
                    </a:cubicBezTo>
                    <a:cubicBezTo>
                      <a:pt x="32" y="90"/>
                      <a:pt x="28" y="89"/>
                      <a:pt x="24" y="87"/>
                    </a:cubicBezTo>
                    <a:cubicBezTo>
                      <a:pt x="20" y="85"/>
                      <a:pt x="17" y="82"/>
                      <a:pt x="14" y="79"/>
                    </a:cubicBezTo>
                    <a:lnTo>
                      <a:pt x="14" y="121"/>
                    </a:lnTo>
                    <a:lnTo>
                      <a:pt x="0" y="121"/>
                    </a:lnTo>
                    <a:close/>
                    <a:moveTo>
                      <a:pt x="13" y="46"/>
                    </a:moveTo>
                    <a:cubicBezTo>
                      <a:pt x="13" y="57"/>
                      <a:pt x="15" y="65"/>
                      <a:pt x="20" y="70"/>
                    </a:cubicBezTo>
                    <a:cubicBezTo>
                      <a:pt x="24" y="76"/>
                      <a:pt x="30" y="78"/>
                      <a:pt x="36" y="78"/>
                    </a:cubicBezTo>
                    <a:cubicBezTo>
                      <a:pt x="43" y="78"/>
                      <a:pt x="48" y="75"/>
                      <a:pt x="53" y="70"/>
                    </a:cubicBezTo>
                    <a:cubicBezTo>
                      <a:pt x="57" y="64"/>
                      <a:pt x="60" y="56"/>
                      <a:pt x="60" y="44"/>
                    </a:cubicBezTo>
                    <a:cubicBezTo>
                      <a:pt x="60" y="33"/>
                      <a:pt x="57" y="25"/>
                      <a:pt x="53" y="20"/>
                    </a:cubicBezTo>
                    <a:cubicBezTo>
                      <a:pt x="48" y="14"/>
                      <a:pt x="43" y="11"/>
                      <a:pt x="37" y="11"/>
                    </a:cubicBezTo>
                    <a:cubicBezTo>
                      <a:pt x="30" y="11"/>
                      <a:pt x="25" y="14"/>
                      <a:pt x="20" y="20"/>
                    </a:cubicBezTo>
                    <a:cubicBezTo>
                      <a:pt x="15" y="26"/>
                      <a:pt x="13" y="34"/>
                      <a:pt x="13"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91">
                <a:extLst>
                  <a:ext uri="{FF2B5EF4-FFF2-40B4-BE49-F238E27FC236}">
                    <a16:creationId xmlns:a16="http://schemas.microsoft.com/office/drawing/2014/main" id="{F2E8C41B-0955-20A3-26C1-90D3081C22D1}"/>
                  </a:ext>
                </a:extLst>
              </p:cNvPr>
              <p:cNvSpPr>
                <a:spLocks noChangeArrowheads="1"/>
              </p:cNvSpPr>
              <p:nvPr/>
            </p:nvSpPr>
            <p:spPr bwMode="auto">
              <a:xfrm>
                <a:off x="4222" y="2610"/>
                <a:ext cx="10"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2">
                <a:extLst>
                  <a:ext uri="{FF2B5EF4-FFF2-40B4-BE49-F238E27FC236}">
                    <a16:creationId xmlns:a16="http://schemas.microsoft.com/office/drawing/2014/main" id="{483EC467-3DE7-ED22-A887-604ED6F69100}"/>
                  </a:ext>
                </a:extLst>
              </p:cNvPr>
              <p:cNvSpPr>
                <a:spLocks noEditPoints="1"/>
              </p:cNvSpPr>
              <p:nvPr/>
            </p:nvSpPr>
            <p:spPr bwMode="auto">
              <a:xfrm>
                <a:off x="4245" y="2632"/>
                <a:ext cx="56" cy="65"/>
              </a:xfrm>
              <a:custGeom>
                <a:avLst/>
                <a:gdLst>
                  <a:gd name="T0" fmla="*/ 61 w 79"/>
                  <a:gd name="T1" fmla="*/ 78 h 90"/>
                  <a:gd name="T2" fmla="*/ 45 w 79"/>
                  <a:gd name="T3" fmla="*/ 87 h 90"/>
                  <a:gd name="T4" fmla="*/ 29 w 79"/>
                  <a:gd name="T5" fmla="*/ 90 h 90"/>
                  <a:gd name="T6" fmla="*/ 7 w 79"/>
                  <a:gd name="T7" fmla="*/ 83 h 90"/>
                  <a:gd name="T8" fmla="*/ 0 w 79"/>
                  <a:gd name="T9" fmla="*/ 65 h 90"/>
                  <a:gd name="T10" fmla="*/ 2 w 79"/>
                  <a:gd name="T11" fmla="*/ 54 h 90"/>
                  <a:gd name="T12" fmla="*/ 10 w 79"/>
                  <a:gd name="T13" fmla="*/ 45 h 90"/>
                  <a:gd name="T14" fmla="*/ 21 w 79"/>
                  <a:gd name="T15" fmla="*/ 41 h 90"/>
                  <a:gd name="T16" fmla="*/ 34 w 79"/>
                  <a:gd name="T17" fmla="*/ 38 h 90"/>
                  <a:gd name="T18" fmla="*/ 60 w 79"/>
                  <a:gd name="T19" fmla="*/ 33 h 90"/>
                  <a:gd name="T20" fmla="*/ 60 w 79"/>
                  <a:gd name="T21" fmla="*/ 30 h 90"/>
                  <a:gd name="T22" fmla="*/ 56 w 79"/>
                  <a:gd name="T23" fmla="*/ 17 h 90"/>
                  <a:gd name="T24" fmla="*/ 39 w 79"/>
                  <a:gd name="T25" fmla="*/ 12 h 90"/>
                  <a:gd name="T26" fmla="*/ 24 w 79"/>
                  <a:gd name="T27" fmla="*/ 16 h 90"/>
                  <a:gd name="T28" fmla="*/ 16 w 79"/>
                  <a:gd name="T29" fmla="*/ 28 h 90"/>
                  <a:gd name="T30" fmla="*/ 2 w 79"/>
                  <a:gd name="T31" fmla="*/ 27 h 90"/>
                  <a:gd name="T32" fmla="*/ 9 w 79"/>
                  <a:gd name="T33" fmla="*/ 12 h 90"/>
                  <a:gd name="T34" fmla="*/ 21 w 79"/>
                  <a:gd name="T35" fmla="*/ 3 h 90"/>
                  <a:gd name="T36" fmla="*/ 41 w 79"/>
                  <a:gd name="T37" fmla="*/ 0 h 90"/>
                  <a:gd name="T38" fmla="*/ 59 w 79"/>
                  <a:gd name="T39" fmla="*/ 2 h 90"/>
                  <a:gd name="T40" fmla="*/ 69 w 79"/>
                  <a:gd name="T41" fmla="*/ 9 h 90"/>
                  <a:gd name="T42" fmla="*/ 74 w 79"/>
                  <a:gd name="T43" fmla="*/ 19 h 90"/>
                  <a:gd name="T44" fmla="*/ 75 w 79"/>
                  <a:gd name="T45" fmla="*/ 33 h 90"/>
                  <a:gd name="T46" fmla="*/ 75 w 79"/>
                  <a:gd name="T47" fmla="*/ 52 h 90"/>
                  <a:gd name="T48" fmla="*/ 75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5 h 90"/>
                  <a:gd name="T68" fmla="*/ 33 w 79"/>
                  <a:gd name="T69" fmla="*/ 79 h 90"/>
                  <a:gd name="T70" fmla="*/ 48 w 79"/>
                  <a:gd name="T71" fmla="*/ 75 h 90"/>
                  <a:gd name="T72" fmla="*/ 57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0" y="85"/>
                      <a:pt x="45" y="87"/>
                    </a:cubicBezTo>
                    <a:cubicBezTo>
                      <a:pt x="40" y="89"/>
                      <a:pt x="35" y="90"/>
                      <a:pt x="29" y="90"/>
                    </a:cubicBezTo>
                    <a:cubicBezTo>
                      <a:pt x="20" y="90"/>
                      <a:pt x="12" y="88"/>
                      <a:pt x="7" y="83"/>
                    </a:cubicBezTo>
                    <a:cubicBezTo>
                      <a:pt x="2" y="79"/>
                      <a:pt x="0" y="73"/>
                      <a:pt x="0" y="65"/>
                    </a:cubicBezTo>
                    <a:cubicBezTo>
                      <a:pt x="0" y="61"/>
                      <a:pt x="1" y="57"/>
                      <a:pt x="2" y="54"/>
                    </a:cubicBezTo>
                    <a:cubicBezTo>
                      <a:pt x="4" y="50"/>
                      <a:pt x="7" y="48"/>
                      <a:pt x="10" y="45"/>
                    </a:cubicBezTo>
                    <a:cubicBezTo>
                      <a:pt x="13" y="43"/>
                      <a:pt x="17" y="42"/>
                      <a:pt x="21" y="41"/>
                    </a:cubicBezTo>
                    <a:cubicBezTo>
                      <a:pt x="23" y="40"/>
                      <a:pt x="28" y="39"/>
                      <a:pt x="34" y="38"/>
                    </a:cubicBezTo>
                    <a:cubicBezTo>
                      <a:pt x="45" y="37"/>
                      <a:pt x="54" y="35"/>
                      <a:pt x="60" y="33"/>
                    </a:cubicBezTo>
                    <a:cubicBezTo>
                      <a:pt x="60" y="31"/>
                      <a:pt x="60" y="30"/>
                      <a:pt x="60" y="30"/>
                    </a:cubicBezTo>
                    <a:cubicBezTo>
                      <a:pt x="60" y="24"/>
                      <a:pt x="58" y="19"/>
                      <a:pt x="56" y="17"/>
                    </a:cubicBezTo>
                    <a:cubicBezTo>
                      <a:pt x="52" y="14"/>
                      <a:pt x="46" y="12"/>
                      <a:pt x="39" y="12"/>
                    </a:cubicBezTo>
                    <a:cubicBezTo>
                      <a:pt x="32" y="12"/>
                      <a:pt x="27" y="13"/>
                      <a:pt x="24" y="16"/>
                    </a:cubicBezTo>
                    <a:cubicBezTo>
                      <a:pt x="20" y="18"/>
                      <a:pt x="18" y="22"/>
                      <a:pt x="16" y="28"/>
                    </a:cubicBezTo>
                    <a:lnTo>
                      <a:pt x="2" y="27"/>
                    </a:lnTo>
                    <a:cubicBezTo>
                      <a:pt x="3" y="20"/>
                      <a:pt x="6" y="15"/>
                      <a:pt x="9" y="12"/>
                    </a:cubicBezTo>
                    <a:cubicBezTo>
                      <a:pt x="12" y="8"/>
                      <a:pt x="16" y="5"/>
                      <a:pt x="21" y="3"/>
                    </a:cubicBezTo>
                    <a:cubicBezTo>
                      <a:pt x="27" y="1"/>
                      <a:pt x="34" y="0"/>
                      <a:pt x="41" y="0"/>
                    </a:cubicBezTo>
                    <a:cubicBezTo>
                      <a:pt x="48" y="0"/>
                      <a:pt x="54" y="1"/>
                      <a:pt x="59" y="2"/>
                    </a:cubicBezTo>
                    <a:cubicBezTo>
                      <a:pt x="64" y="4"/>
                      <a:pt x="67" y="6"/>
                      <a:pt x="69" y="9"/>
                    </a:cubicBezTo>
                    <a:cubicBezTo>
                      <a:pt x="71" y="12"/>
                      <a:pt x="73" y="15"/>
                      <a:pt x="74" y="19"/>
                    </a:cubicBezTo>
                    <a:cubicBezTo>
                      <a:pt x="74" y="22"/>
                      <a:pt x="75" y="26"/>
                      <a:pt x="75" y="33"/>
                    </a:cubicBezTo>
                    <a:lnTo>
                      <a:pt x="75" y="52"/>
                    </a:lnTo>
                    <a:cubicBezTo>
                      <a:pt x="75" y="66"/>
                      <a:pt x="75" y="74"/>
                      <a:pt x="75" y="78"/>
                    </a:cubicBezTo>
                    <a:cubicBezTo>
                      <a:pt x="76" y="82"/>
                      <a:pt x="77" y="85"/>
                      <a:pt x="79" y="88"/>
                    </a:cubicBezTo>
                    <a:lnTo>
                      <a:pt x="64" y="88"/>
                    </a:lnTo>
                    <a:cubicBezTo>
                      <a:pt x="62" y="85"/>
                      <a:pt x="61" y="82"/>
                      <a:pt x="61" y="78"/>
                    </a:cubicBezTo>
                    <a:close/>
                    <a:moveTo>
                      <a:pt x="60" y="45"/>
                    </a:moveTo>
                    <a:cubicBezTo>
                      <a:pt x="54" y="47"/>
                      <a:pt x="46" y="49"/>
                      <a:pt x="36" y="50"/>
                    </a:cubicBezTo>
                    <a:cubicBezTo>
                      <a:pt x="30" y="51"/>
                      <a:pt x="26" y="52"/>
                      <a:pt x="23" y="53"/>
                    </a:cubicBezTo>
                    <a:cubicBezTo>
                      <a:pt x="21" y="54"/>
                      <a:pt x="19" y="56"/>
                      <a:pt x="17" y="58"/>
                    </a:cubicBezTo>
                    <a:cubicBezTo>
                      <a:pt x="16" y="60"/>
                      <a:pt x="15" y="63"/>
                      <a:pt x="15" y="65"/>
                    </a:cubicBezTo>
                    <a:cubicBezTo>
                      <a:pt x="15" y="69"/>
                      <a:pt x="17" y="72"/>
                      <a:pt x="20" y="75"/>
                    </a:cubicBezTo>
                    <a:cubicBezTo>
                      <a:pt x="23" y="77"/>
                      <a:pt x="27" y="79"/>
                      <a:pt x="33" y="79"/>
                    </a:cubicBezTo>
                    <a:cubicBezTo>
                      <a:pt x="38" y="79"/>
                      <a:pt x="43" y="78"/>
                      <a:pt x="48" y="75"/>
                    </a:cubicBezTo>
                    <a:cubicBezTo>
                      <a:pt x="52" y="73"/>
                      <a:pt x="55" y="69"/>
                      <a:pt x="57"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3">
                <a:extLst>
                  <a:ext uri="{FF2B5EF4-FFF2-40B4-BE49-F238E27FC236}">
                    <a16:creationId xmlns:a16="http://schemas.microsoft.com/office/drawing/2014/main" id="{27DD1D9C-565C-EE62-930B-91895C9F9E46}"/>
                  </a:ext>
                </a:extLst>
              </p:cNvPr>
              <p:cNvSpPr>
                <a:spLocks/>
              </p:cNvSpPr>
              <p:nvPr/>
            </p:nvSpPr>
            <p:spPr bwMode="auto">
              <a:xfrm>
                <a:off x="4310" y="2632"/>
                <a:ext cx="51" cy="65"/>
              </a:xfrm>
              <a:custGeom>
                <a:avLst/>
                <a:gdLst>
                  <a:gd name="T0" fmla="*/ 0 w 72"/>
                  <a:gd name="T1" fmla="*/ 62 h 90"/>
                  <a:gd name="T2" fmla="*/ 15 w 72"/>
                  <a:gd name="T3" fmla="*/ 60 h 90"/>
                  <a:gd name="T4" fmla="*/ 22 w 72"/>
                  <a:gd name="T5" fmla="*/ 74 h 90"/>
                  <a:gd name="T6" fmla="*/ 37 w 72"/>
                  <a:gd name="T7" fmla="*/ 78 h 90"/>
                  <a:gd name="T8" fmla="*/ 52 w 72"/>
                  <a:gd name="T9" fmla="*/ 74 h 90"/>
                  <a:gd name="T10" fmla="*/ 57 w 72"/>
                  <a:gd name="T11" fmla="*/ 64 h 90"/>
                  <a:gd name="T12" fmla="*/ 53 w 72"/>
                  <a:gd name="T13" fmla="*/ 57 h 90"/>
                  <a:gd name="T14" fmla="*/ 38 w 72"/>
                  <a:gd name="T15" fmla="*/ 52 h 90"/>
                  <a:gd name="T16" fmla="*/ 16 w 72"/>
                  <a:gd name="T17" fmla="*/ 45 h 90"/>
                  <a:gd name="T18" fmla="*/ 6 w 72"/>
                  <a:gd name="T19" fmla="*/ 36 h 90"/>
                  <a:gd name="T20" fmla="*/ 3 w 72"/>
                  <a:gd name="T21" fmla="*/ 25 h 90"/>
                  <a:gd name="T22" fmla="*/ 6 w 72"/>
                  <a:gd name="T23" fmla="*/ 14 h 90"/>
                  <a:gd name="T24" fmla="*/ 13 w 72"/>
                  <a:gd name="T25" fmla="*/ 6 h 90"/>
                  <a:gd name="T26" fmla="*/ 22 w 72"/>
                  <a:gd name="T27" fmla="*/ 2 h 90"/>
                  <a:gd name="T28" fmla="*/ 35 w 72"/>
                  <a:gd name="T29" fmla="*/ 0 h 90"/>
                  <a:gd name="T30" fmla="*/ 53 w 72"/>
                  <a:gd name="T31" fmla="*/ 3 h 90"/>
                  <a:gd name="T32" fmla="*/ 64 w 72"/>
                  <a:gd name="T33" fmla="*/ 11 h 90"/>
                  <a:gd name="T34" fmla="*/ 69 w 72"/>
                  <a:gd name="T35" fmla="*/ 24 h 90"/>
                  <a:gd name="T36" fmla="*/ 55 w 72"/>
                  <a:gd name="T37" fmla="*/ 26 h 90"/>
                  <a:gd name="T38" fmla="*/ 49 w 72"/>
                  <a:gd name="T39" fmla="*/ 16 h 90"/>
                  <a:gd name="T40" fmla="*/ 36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3 h 90"/>
                  <a:gd name="T54" fmla="*/ 69 w 72"/>
                  <a:gd name="T55" fmla="*/ 50 h 90"/>
                  <a:gd name="T56" fmla="*/ 72 w 72"/>
                  <a:gd name="T57" fmla="*/ 63 h 90"/>
                  <a:gd name="T58" fmla="*/ 68 w 72"/>
                  <a:gd name="T59" fmla="*/ 77 h 90"/>
                  <a:gd name="T60" fmla="*/ 56 w 72"/>
                  <a:gd name="T61" fmla="*/ 87 h 90"/>
                  <a:gd name="T62" fmla="*/ 37 w 72"/>
                  <a:gd name="T63" fmla="*/ 90 h 90"/>
                  <a:gd name="T64" fmla="*/ 12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6" y="66"/>
                      <a:pt x="18" y="70"/>
                      <a:pt x="22" y="74"/>
                    </a:cubicBezTo>
                    <a:cubicBezTo>
                      <a:pt x="25" y="77"/>
                      <a:pt x="31" y="78"/>
                      <a:pt x="37" y="78"/>
                    </a:cubicBezTo>
                    <a:cubicBezTo>
                      <a:pt x="44" y="78"/>
                      <a:pt x="49" y="77"/>
                      <a:pt x="52" y="74"/>
                    </a:cubicBezTo>
                    <a:cubicBezTo>
                      <a:pt x="56" y="71"/>
                      <a:pt x="57" y="68"/>
                      <a:pt x="57" y="64"/>
                    </a:cubicBezTo>
                    <a:cubicBezTo>
                      <a:pt x="57" y="61"/>
                      <a:pt x="56" y="59"/>
                      <a:pt x="53" y="57"/>
                    </a:cubicBezTo>
                    <a:cubicBezTo>
                      <a:pt x="51" y="55"/>
                      <a:pt x="46" y="54"/>
                      <a:pt x="38" y="52"/>
                    </a:cubicBezTo>
                    <a:cubicBezTo>
                      <a:pt x="27" y="49"/>
                      <a:pt x="20" y="47"/>
                      <a:pt x="16" y="45"/>
                    </a:cubicBezTo>
                    <a:cubicBezTo>
                      <a:pt x="11" y="43"/>
                      <a:pt x="8" y="40"/>
                      <a:pt x="6" y="36"/>
                    </a:cubicBezTo>
                    <a:cubicBezTo>
                      <a:pt x="4" y="33"/>
                      <a:pt x="3" y="29"/>
                      <a:pt x="3" y="25"/>
                    </a:cubicBezTo>
                    <a:cubicBezTo>
                      <a:pt x="3" y="21"/>
                      <a:pt x="4" y="17"/>
                      <a:pt x="6" y="14"/>
                    </a:cubicBezTo>
                    <a:cubicBezTo>
                      <a:pt x="7" y="11"/>
                      <a:pt x="10" y="8"/>
                      <a:pt x="13" y="6"/>
                    </a:cubicBezTo>
                    <a:cubicBezTo>
                      <a:pt x="15" y="4"/>
                      <a:pt x="18" y="3"/>
                      <a:pt x="22" y="2"/>
                    </a:cubicBezTo>
                    <a:cubicBezTo>
                      <a:pt x="26" y="0"/>
                      <a:pt x="30" y="0"/>
                      <a:pt x="35" y="0"/>
                    </a:cubicBezTo>
                    <a:cubicBezTo>
                      <a:pt x="41" y="0"/>
                      <a:pt x="47" y="1"/>
                      <a:pt x="53" y="3"/>
                    </a:cubicBezTo>
                    <a:cubicBezTo>
                      <a:pt x="58" y="5"/>
                      <a:pt x="61" y="7"/>
                      <a:pt x="64" y="11"/>
                    </a:cubicBezTo>
                    <a:cubicBezTo>
                      <a:pt x="66" y="14"/>
                      <a:pt x="68" y="19"/>
                      <a:pt x="69" y="24"/>
                    </a:cubicBezTo>
                    <a:lnTo>
                      <a:pt x="55" y="26"/>
                    </a:lnTo>
                    <a:cubicBezTo>
                      <a:pt x="54" y="22"/>
                      <a:pt x="52" y="18"/>
                      <a:pt x="49" y="16"/>
                    </a:cubicBezTo>
                    <a:cubicBezTo>
                      <a:pt x="46" y="13"/>
                      <a:pt x="41" y="12"/>
                      <a:pt x="36" y="12"/>
                    </a:cubicBezTo>
                    <a:cubicBezTo>
                      <a:pt x="29" y="12"/>
                      <a:pt x="24" y="13"/>
                      <a:pt x="21" y="15"/>
                    </a:cubicBezTo>
                    <a:cubicBezTo>
                      <a:pt x="18" y="17"/>
                      <a:pt x="17" y="20"/>
                      <a:pt x="17" y="23"/>
                    </a:cubicBezTo>
                    <a:cubicBezTo>
                      <a:pt x="17" y="25"/>
                      <a:pt x="18" y="27"/>
                      <a:pt x="19" y="28"/>
                    </a:cubicBezTo>
                    <a:cubicBezTo>
                      <a:pt x="20" y="30"/>
                      <a:pt x="22" y="31"/>
                      <a:pt x="24" y="32"/>
                    </a:cubicBezTo>
                    <a:cubicBezTo>
                      <a:pt x="26" y="33"/>
                      <a:pt x="30" y="34"/>
                      <a:pt x="37" y="36"/>
                    </a:cubicBezTo>
                    <a:cubicBezTo>
                      <a:pt x="48" y="39"/>
                      <a:pt x="55" y="41"/>
                      <a:pt x="59" y="43"/>
                    </a:cubicBezTo>
                    <a:cubicBezTo>
                      <a:pt x="63" y="44"/>
                      <a:pt x="66" y="47"/>
                      <a:pt x="69" y="50"/>
                    </a:cubicBezTo>
                    <a:cubicBezTo>
                      <a:pt x="71" y="54"/>
                      <a:pt x="72" y="58"/>
                      <a:pt x="72" y="63"/>
                    </a:cubicBezTo>
                    <a:cubicBezTo>
                      <a:pt x="72" y="68"/>
                      <a:pt x="71" y="72"/>
                      <a:pt x="68" y="77"/>
                    </a:cubicBezTo>
                    <a:cubicBezTo>
                      <a:pt x="65" y="81"/>
                      <a:pt x="61" y="84"/>
                      <a:pt x="56" y="87"/>
                    </a:cubicBezTo>
                    <a:cubicBezTo>
                      <a:pt x="50" y="89"/>
                      <a:pt x="44" y="90"/>
                      <a:pt x="37" y="90"/>
                    </a:cubicBezTo>
                    <a:cubicBezTo>
                      <a:pt x="26" y="90"/>
                      <a:pt x="18" y="88"/>
                      <a:pt x="12" y="83"/>
                    </a:cubicBezTo>
                    <a:cubicBezTo>
                      <a:pt x="6" y="79"/>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94">
                <a:extLst>
                  <a:ext uri="{FF2B5EF4-FFF2-40B4-BE49-F238E27FC236}">
                    <a16:creationId xmlns:a16="http://schemas.microsoft.com/office/drawing/2014/main" id="{5A5281BC-C2D6-9DA9-A932-68968DA38F00}"/>
                  </a:ext>
                </a:extLst>
              </p:cNvPr>
              <p:cNvSpPr>
                <a:spLocks noEditPoints="1"/>
              </p:cNvSpPr>
              <p:nvPr/>
            </p:nvSpPr>
            <p:spPr bwMode="auto">
              <a:xfrm>
                <a:off x="4374" y="2610"/>
                <a:ext cx="10" cy="85"/>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5">
                <a:extLst>
                  <a:ext uri="{FF2B5EF4-FFF2-40B4-BE49-F238E27FC236}">
                    <a16:creationId xmlns:a16="http://schemas.microsoft.com/office/drawing/2014/main" id="{85B6DD19-713D-2544-50D6-D21C67985E42}"/>
                  </a:ext>
                </a:extLst>
              </p:cNvPr>
              <p:cNvSpPr>
                <a:spLocks noEditPoints="1"/>
              </p:cNvSpPr>
              <p:nvPr/>
            </p:nvSpPr>
            <p:spPr bwMode="auto">
              <a:xfrm>
                <a:off x="4397" y="2632"/>
                <a:ext cx="56" cy="65"/>
              </a:xfrm>
              <a:custGeom>
                <a:avLst/>
                <a:gdLst>
                  <a:gd name="T0" fmla="*/ 61 w 79"/>
                  <a:gd name="T1" fmla="*/ 78 h 90"/>
                  <a:gd name="T2" fmla="*/ 45 w 79"/>
                  <a:gd name="T3" fmla="*/ 87 h 90"/>
                  <a:gd name="T4" fmla="*/ 29 w 79"/>
                  <a:gd name="T5" fmla="*/ 90 h 90"/>
                  <a:gd name="T6" fmla="*/ 7 w 79"/>
                  <a:gd name="T7" fmla="*/ 83 h 90"/>
                  <a:gd name="T8" fmla="*/ 0 w 79"/>
                  <a:gd name="T9" fmla="*/ 65 h 90"/>
                  <a:gd name="T10" fmla="*/ 3 w 79"/>
                  <a:gd name="T11" fmla="*/ 54 h 90"/>
                  <a:gd name="T12" fmla="*/ 10 w 79"/>
                  <a:gd name="T13" fmla="*/ 45 h 90"/>
                  <a:gd name="T14" fmla="*/ 21 w 79"/>
                  <a:gd name="T15" fmla="*/ 41 h 90"/>
                  <a:gd name="T16" fmla="*/ 34 w 79"/>
                  <a:gd name="T17" fmla="*/ 38 h 90"/>
                  <a:gd name="T18" fmla="*/ 60 w 79"/>
                  <a:gd name="T19" fmla="*/ 33 h 90"/>
                  <a:gd name="T20" fmla="*/ 60 w 79"/>
                  <a:gd name="T21" fmla="*/ 30 h 90"/>
                  <a:gd name="T22" fmla="*/ 56 w 79"/>
                  <a:gd name="T23" fmla="*/ 17 h 90"/>
                  <a:gd name="T24" fmla="*/ 39 w 79"/>
                  <a:gd name="T25" fmla="*/ 12 h 90"/>
                  <a:gd name="T26" fmla="*/ 24 w 79"/>
                  <a:gd name="T27" fmla="*/ 16 h 90"/>
                  <a:gd name="T28" fmla="*/ 17 w 79"/>
                  <a:gd name="T29" fmla="*/ 28 h 90"/>
                  <a:gd name="T30" fmla="*/ 2 w 79"/>
                  <a:gd name="T31" fmla="*/ 27 h 90"/>
                  <a:gd name="T32" fmla="*/ 9 w 79"/>
                  <a:gd name="T33" fmla="*/ 12 h 90"/>
                  <a:gd name="T34" fmla="*/ 22 w 79"/>
                  <a:gd name="T35" fmla="*/ 3 h 90"/>
                  <a:gd name="T36" fmla="*/ 41 w 79"/>
                  <a:gd name="T37" fmla="*/ 0 h 90"/>
                  <a:gd name="T38" fmla="*/ 59 w 79"/>
                  <a:gd name="T39" fmla="*/ 2 h 90"/>
                  <a:gd name="T40" fmla="*/ 69 w 79"/>
                  <a:gd name="T41" fmla="*/ 9 h 90"/>
                  <a:gd name="T42" fmla="*/ 74 w 79"/>
                  <a:gd name="T43" fmla="*/ 19 h 90"/>
                  <a:gd name="T44" fmla="*/ 75 w 79"/>
                  <a:gd name="T45" fmla="*/ 33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5 h 90"/>
                  <a:gd name="T68" fmla="*/ 33 w 79"/>
                  <a:gd name="T69" fmla="*/ 79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0" y="85"/>
                      <a:pt x="45" y="87"/>
                    </a:cubicBezTo>
                    <a:cubicBezTo>
                      <a:pt x="40" y="89"/>
                      <a:pt x="35" y="90"/>
                      <a:pt x="29" y="90"/>
                    </a:cubicBezTo>
                    <a:cubicBezTo>
                      <a:pt x="20" y="90"/>
                      <a:pt x="13" y="88"/>
                      <a:pt x="7" y="83"/>
                    </a:cubicBezTo>
                    <a:cubicBezTo>
                      <a:pt x="2" y="79"/>
                      <a:pt x="0" y="73"/>
                      <a:pt x="0" y="65"/>
                    </a:cubicBezTo>
                    <a:cubicBezTo>
                      <a:pt x="0" y="61"/>
                      <a:pt x="1" y="57"/>
                      <a:pt x="3" y="54"/>
                    </a:cubicBezTo>
                    <a:cubicBezTo>
                      <a:pt x="5" y="50"/>
                      <a:pt x="7" y="48"/>
                      <a:pt x="10" y="45"/>
                    </a:cubicBezTo>
                    <a:cubicBezTo>
                      <a:pt x="13" y="43"/>
                      <a:pt x="17" y="42"/>
                      <a:pt x="21" y="41"/>
                    </a:cubicBezTo>
                    <a:cubicBezTo>
                      <a:pt x="24" y="40"/>
                      <a:pt x="28" y="39"/>
                      <a:pt x="34" y="38"/>
                    </a:cubicBezTo>
                    <a:cubicBezTo>
                      <a:pt x="46" y="37"/>
                      <a:pt x="54" y="35"/>
                      <a:pt x="60" y="33"/>
                    </a:cubicBezTo>
                    <a:cubicBezTo>
                      <a:pt x="60" y="31"/>
                      <a:pt x="60" y="30"/>
                      <a:pt x="60" y="30"/>
                    </a:cubicBezTo>
                    <a:cubicBezTo>
                      <a:pt x="60" y="24"/>
                      <a:pt x="59" y="19"/>
                      <a:pt x="56" y="17"/>
                    </a:cubicBezTo>
                    <a:cubicBezTo>
                      <a:pt x="52" y="14"/>
                      <a:pt x="47" y="12"/>
                      <a:pt x="39" y="12"/>
                    </a:cubicBezTo>
                    <a:cubicBezTo>
                      <a:pt x="32" y="12"/>
                      <a:pt x="27" y="13"/>
                      <a:pt x="24" y="16"/>
                    </a:cubicBezTo>
                    <a:cubicBezTo>
                      <a:pt x="21" y="18"/>
                      <a:pt x="18" y="22"/>
                      <a:pt x="17" y="28"/>
                    </a:cubicBezTo>
                    <a:lnTo>
                      <a:pt x="2" y="27"/>
                    </a:lnTo>
                    <a:cubicBezTo>
                      <a:pt x="4" y="20"/>
                      <a:pt x="6" y="15"/>
                      <a:pt x="9" y="12"/>
                    </a:cubicBezTo>
                    <a:cubicBezTo>
                      <a:pt x="12" y="8"/>
                      <a:pt x="16" y="5"/>
                      <a:pt x="22" y="3"/>
                    </a:cubicBezTo>
                    <a:cubicBezTo>
                      <a:pt x="27" y="1"/>
                      <a:pt x="34" y="0"/>
                      <a:pt x="41" y="0"/>
                    </a:cubicBezTo>
                    <a:cubicBezTo>
                      <a:pt x="49" y="0"/>
                      <a:pt x="55" y="1"/>
                      <a:pt x="59" y="2"/>
                    </a:cubicBezTo>
                    <a:cubicBezTo>
                      <a:pt x="64" y="4"/>
                      <a:pt x="67" y="6"/>
                      <a:pt x="69" y="9"/>
                    </a:cubicBezTo>
                    <a:cubicBezTo>
                      <a:pt x="72" y="12"/>
                      <a:pt x="73" y="15"/>
                      <a:pt x="74" y="19"/>
                    </a:cubicBezTo>
                    <a:cubicBezTo>
                      <a:pt x="75" y="22"/>
                      <a:pt x="75" y="26"/>
                      <a:pt x="75" y="33"/>
                    </a:cubicBezTo>
                    <a:lnTo>
                      <a:pt x="75" y="52"/>
                    </a:lnTo>
                    <a:cubicBezTo>
                      <a:pt x="75" y="66"/>
                      <a:pt x="75" y="74"/>
                      <a:pt x="76" y="78"/>
                    </a:cubicBezTo>
                    <a:cubicBezTo>
                      <a:pt x="76" y="82"/>
                      <a:pt x="78" y="85"/>
                      <a:pt x="79" y="88"/>
                    </a:cubicBezTo>
                    <a:lnTo>
                      <a:pt x="64" y="88"/>
                    </a:lnTo>
                    <a:cubicBezTo>
                      <a:pt x="63" y="85"/>
                      <a:pt x="62" y="82"/>
                      <a:pt x="61" y="78"/>
                    </a:cubicBezTo>
                    <a:close/>
                    <a:moveTo>
                      <a:pt x="60" y="45"/>
                    </a:moveTo>
                    <a:cubicBezTo>
                      <a:pt x="55" y="47"/>
                      <a:pt x="47" y="49"/>
                      <a:pt x="36" y="50"/>
                    </a:cubicBezTo>
                    <a:cubicBezTo>
                      <a:pt x="30" y="51"/>
                      <a:pt x="26" y="52"/>
                      <a:pt x="23" y="53"/>
                    </a:cubicBezTo>
                    <a:cubicBezTo>
                      <a:pt x="21" y="54"/>
                      <a:pt x="19" y="56"/>
                      <a:pt x="17" y="58"/>
                    </a:cubicBezTo>
                    <a:cubicBezTo>
                      <a:pt x="16" y="60"/>
                      <a:pt x="15" y="63"/>
                      <a:pt x="15" y="65"/>
                    </a:cubicBezTo>
                    <a:cubicBezTo>
                      <a:pt x="15" y="69"/>
                      <a:pt x="17" y="72"/>
                      <a:pt x="20" y="75"/>
                    </a:cubicBezTo>
                    <a:cubicBezTo>
                      <a:pt x="23" y="77"/>
                      <a:pt x="27" y="79"/>
                      <a:pt x="33" y="79"/>
                    </a:cubicBezTo>
                    <a:cubicBezTo>
                      <a:pt x="38" y="79"/>
                      <a:pt x="43"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6">
                <a:extLst>
                  <a:ext uri="{FF2B5EF4-FFF2-40B4-BE49-F238E27FC236}">
                    <a16:creationId xmlns:a16="http://schemas.microsoft.com/office/drawing/2014/main" id="{BC81CDD6-6D2C-B35C-5114-5DD68013C45C}"/>
                  </a:ext>
                </a:extLst>
              </p:cNvPr>
              <p:cNvSpPr>
                <a:spLocks noChangeArrowheads="1"/>
              </p:cNvSpPr>
              <p:nvPr/>
            </p:nvSpPr>
            <p:spPr bwMode="auto">
              <a:xfrm>
                <a:off x="4081" y="2924"/>
                <a:ext cx="732" cy="179"/>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97">
                <a:extLst>
                  <a:ext uri="{FF2B5EF4-FFF2-40B4-BE49-F238E27FC236}">
                    <a16:creationId xmlns:a16="http://schemas.microsoft.com/office/drawing/2014/main" id="{671B4042-6327-09B1-23E9-02BEF4596AC2}"/>
                  </a:ext>
                </a:extLst>
              </p:cNvPr>
              <p:cNvSpPr>
                <a:spLocks noEditPoints="1"/>
              </p:cNvSpPr>
              <p:nvPr/>
            </p:nvSpPr>
            <p:spPr bwMode="auto">
              <a:xfrm>
                <a:off x="4193" y="2974"/>
                <a:ext cx="70" cy="85"/>
              </a:xfrm>
              <a:custGeom>
                <a:avLst/>
                <a:gdLst>
                  <a:gd name="T0" fmla="*/ 0 w 98"/>
                  <a:gd name="T1" fmla="*/ 119 h 119"/>
                  <a:gd name="T2" fmla="*/ 0 w 98"/>
                  <a:gd name="T3" fmla="*/ 0 h 119"/>
                  <a:gd name="T4" fmla="*/ 41 w 98"/>
                  <a:gd name="T5" fmla="*/ 0 h 119"/>
                  <a:gd name="T6" fmla="*/ 62 w 98"/>
                  <a:gd name="T7" fmla="*/ 1 h 119"/>
                  <a:gd name="T8" fmla="*/ 80 w 98"/>
                  <a:gd name="T9" fmla="*/ 10 h 119"/>
                  <a:gd name="T10" fmla="*/ 94 w 98"/>
                  <a:gd name="T11" fmla="*/ 30 h 119"/>
                  <a:gd name="T12" fmla="*/ 98 w 98"/>
                  <a:gd name="T13" fmla="*/ 59 h 119"/>
                  <a:gd name="T14" fmla="*/ 95 w 98"/>
                  <a:gd name="T15" fmla="*/ 83 h 119"/>
                  <a:gd name="T16" fmla="*/ 87 w 98"/>
                  <a:gd name="T17" fmla="*/ 100 h 119"/>
                  <a:gd name="T18" fmla="*/ 76 w 98"/>
                  <a:gd name="T19" fmla="*/ 111 h 119"/>
                  <a:gd name="T20" fmla="*/ 62 w 98"/>
                  <a:gd name="T21" fmla="*/ 117 h 119"/>
                  <a:gd name="T22" fmla="*/ 43 w 98"/>
                  <a:gd name="T23" fmla="*/ 119 h 119"/>
                  <a:gd name="T24" fmla="*/ 0 w 98"/>
                  <a:gd name="T25" fmla="*/ 119 h 119"/>
                  <a:gd name="T26" fmla="*/ 16 w 98"/>
                  <a:gd name="T27" fmla="*/ 105 h 119"/>
                  <a:gd name="T28" fmla="*/ 41 w 98"/>
                  <a:gd name="T29" fmla="*/ 105 h 119"/>
                  <a:gd name="T30" fmla="*/ 59 w 98"/>
                  <a:gd name="T31" fmla="*/ 103 h 119"/>
                  <a:gd name="T32" fmla="*/ 70 w 98"/>
                  <a:gd name="T33" fmla="*/ 96 h 119"/>
                  <a:gd name="T34" fmla="*/ 79 w 98"/>
                  <a:gd name="T35" fmla="*/ 81 h 119"/>
                  <a:gd name="T36" fmla="*/ 82 w 98"/>
                  <a:gd name="T37" fmla="*/ 58 h 119"/>
                  <a:gd name="T38" fmla="*/ 76 w 98"/>
                  <a:gd name="T39" fmla="*/ 30 h 119"/>
                  <a:gd name="T40" fmla="*/ 61 w 98"/>
                  <a:gd name="T41" fmla="*/ 16 h 119"/>
                  <a:gd name="T42" fmla="*/ 41 w 98"/>
                  <a:gd name="T43" fmla="*/ 14 h 119"/>
                  <a:gd name="T44" fmla="*/ 16 w 98"/>
                  <a:gd name="T45" fmla="*/ 14 h 119"/>
                  <a:gd name="T46" fmla="*/ 16 w 98"/>
                  <a:gd name="T47"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19">
                    <a:moveTo>
                      <a:pt x="0" y="119"/>
                    </a:moveTo>
                    <a:lnTo>
                      <a:pt x="0" y="0"/>
                    </a:lnTo>
                    <a:lnTo>
                      <a:pt x="41" y="0"/>
                    </a:lnTo>
                    <a:cubicBezTo>
                      <a:pt x="50" y="0"/>
                      <a:pt x="57" y="0"/>
                      <a:pt x="62" y="1"/>
                    </a:cubicBezTo>
                    <a:cubicBezTo>
                      <a:pt x="69" y="3"/>
                      <a:pt x="75" y="6"/>
                      <a:pt x="80" y="10"/>
                    </a:cubicBezTo>
                    <a:cubicBezTo>
                      <a:pt x="86" y="15"/>
                      <a:pt x="91" y="22"/>
                      <a:pt x="94" y="30"/>
                    </a:cubicBezTo>
                    <a:cubicBezTo>
                      <a:pt x="97" y="38"/>
                      <a:pt x="98" y="48"/>
                      <a:pt x="98" y="59"/>
                    </a:cubicBezTo>
                    <a:cubicBezTo>
                      <a:pt x="98" y="68"/>
                      <a:pt x="97" y="76"/>
                      <a:pt x="95" y="83"/>
                    </a:cubicBezTo>
                    <a:cubicBezTo>
                      <a:pt x="93" y="90"/>
                      <a:pt x="90" y="95"/>
                      <a:pt x="87" y="100"/>
                    </a:cubicBezTo>
                    <a:cubicBezTo>
                      <a:pt x="84" y="105"/>
                      <a:pt x="80" y="108"/>
                      <a:pt x="76" y="111"/>
                    </a:cubicBezTo>
                    <a:cubicBezTo>
                      <a:pt x="72" y="113"/>
                      <a:pt x="67" y="115"/>
                      <a:pt x="62" y="117"/>
                    </a:cubicBezTo>
                    <a:cubicBezTo>
                      <a:pt x="56" y="118"/>
                      <a:pt x="50" y="119"/>
                      <a:pt x="43" y="119"/>
                    </a:cubicBezTo>
                    <a:lnTo>
                      <a:pt x="0" y="119"/>
                    </a:lnTo>
                    <a:close/>
                    <a:moveTo>
                      <a:pt x="16" y="105"/>
                    </a:moveTo>
                    <a:lnTo>
                      <a:pt x="41" y="105"/>
                    </a:lnTo>
                    <a:cubicBezTo>
                      <a:pt x="49" y="105"/>
                      <a:pt x="55" y="104"/>
                      <a:pt x="59" y="103"/>
                    </a:cubicBezTo>
                    <a:cubicBezTo>
                      <a:pt x="64" y="101"/>
                      <a:pt x="68" y="99"/>
                      <a:pt x="70" y="96"/>
                    </a:cubicBezTo>
                    <a:cubicBezTo>
                      <a:pt x="74" y="93"/>
                      <a:pt x="77" y="88"/>
                      <a:pt x="79" y="81"/>
                    </a:cubicBezTo>
                    <a:cubicBezTo>
                      <a:pt x="81" y="75"/>
                      <a:pt x="82" y="67"/>
                      <a:pt x="82" y="58"/>
                    </a:cubicBezTo>
                    <a:cubicBezTo>
                      <a:pt x="82" y="46"/>
                      <a:pt x="80" y="36"/>
                      <a:pt x="76" y="30"/>
                    </a:cubicBezTo>
                    <a:cubicBezTo>
                      <a:pt x="72" y="23"/>
                      <a:pt x="67" y="18"/>
                      <a:pt x="61" y="16"/>
                    </a:cubicBezTo>
                    <a:cubicBezTo>
                      <a:pt x="57" y="14"/>
                      <a:pt x="50" y="14"/>
                      <a:pt x="41" y="14"/>
                    </a:cubicBezTo>
                    <a:lnTo>
                      <a:pt x="16" y="14"/>
                    </a:lnTo>
                    <a:lnTo>
                      <a:pt x="1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98">
                <a:extLst>
                  <a:ext uri="{FF2B5EF4-FFF2-40B4-BE49-F238E27FC236}">
                    <a16:creationId xmlns:a16="http://schemas.microsoft.com/office/drawing/2014/main" id="{B32D74C4-718D-ACF0-968F-26558FF2FFBB}"/>
                  </a:ext>
                </a:extLst>
              </p:cNvPr>
              <p:cNvSpPr>
                <a:spLocks/>
              </p:cNvSpPr>
              <p:nvPr/>
            </p:nvSpPr>
            <p:spPr bwMode="auto">
              <a:xfrm>
                <a:off x="4272" y="2997"/>
                <a:ext cx="56" cy="87"/>
              </a:xfrm>
              <a:custGeom>
                <a:avLst/>
                <a:gdLst>
                  <a:gd name="T0" fmla="*/ 8 w 79"/>
                  <a:gd name="T1" fmla="*/ 120 h 122"/>
                  <a:gd name="T2" fmla="*/ 6 w 79"/>
                  <a:gd name="T3" fmla="*/ 106 h 122"/>
                  <a:gd name="T4" fmla="*/ 14 w 79"/>
                  <a:gd name="T5" fmla="*/ 108 h 122"/>
                  <a:gd name="T6" fmla="*/ 22 w 79"/>
                  <a:gd name="T7" fmla="*/ 106 h 122"/>
                  <a:gd name="T8" fmla="*/ 27 w 79"/>
                  <a:gd name="T9" fmla="*/ 101 h 122"/>
                  <a:gd name="T10" fmla="*/ 31 w 79"/>
                  <a:gd name="T11" fmla="*/ 91 h 122"/>
                  <a:gd name="T12" fmla="*/ 33 w 79"/>
                  <a:gd name="T13" fmla="*/ 87 h 122"/>
                  <a:gd name="T14" fmla="*/ 0 w 79"/>
                  <a:gd name="T15" fmla="*/ 0 h 122"/>
                  <a:gd name="T16" fmla="*/ 16 w 79"/>
                  <a:gd name="T17" fmla="*/ 0 h 122"/>
                  <a:gd name="T18" fmla="*/ 34 w 79"/>
                  <a:gd name="T19" fmla="*/ 50 h 122"/>
                  <a:gd name="T20" fmla="*/ 40 w 79"/>
                  <a:gd name="T21" fmla="*/ 70 h 122"/>
                  <a:gd name="T22" fmla="*/ 46 w 79"/>
                  <a:gd name="T23" fmla="*/ 51 h 122"/>
                  <a:gd name="T24" fmla="*/ 65 w 79"/>
                  <a:gd name="T25" fmla="*/ 0 h 122"/>
                  <a:gd name="T26" fmla="*/ 79 w 79"/>
                  <a:gd name="T27" fmla="*/ 0 h 122"/>
                  <a:gd name="T28" fmla="*/ 46 w 79"/>
                  <a:gd name="T29" fmla="*/ 88 h 122"/>
                  <a:gd name="T30" fmla="*/ 38 w 79"/>
                  <a:gd name="T31" fmla="*/ 108 h 122"/>
                  <a:gd name="T32" fmla="*/ 29 w 79"/>
                  <a:gd name="T33" fmla="*/ 118 h 122"/>
                  <a:gd name="T34" fmla="*/ 17 w 79"/>
                  <a:gd name="T35" fmla="*/ 122 h 122"/>
                  <a:gd name="T36" fmla="*/ 8 w 79"/>
                  <a:gd name="T37"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122">
                    <a:moveTo>
                      <a:pt x="8" y="120"/>
                    </a:moveTo>
                    <a:lnTo>
                      <a:pt x="6" y="106"/>
                    </a:lnTo>
                    <a:cubicBezTo>
                      <a:pt x="9" y="107"/>
                      <a:pt x="12" y="108"/>
                      <a:pt x="14" y="108"/>
                    </a:cubicBezTo>
                    <a:cubicBezTo>
                      <a:pt x="18" y="108"/>
                      <a:pt x="20" y="107"/>
                      <a:pt x="22" y="106"/>
                    </a:cubicBezTo>
                    <a:cubicBezTo>
                      <a:pt x="24" y="105"/>
                      <a:pt x="26" y="103"/>
                      <a:pt x="27" y="101"/>
                    </a:cubicBezTo>
                    <a:cubicBezTo>
                      <a:pt x="28" y="100"/>
                      <a:pt x="29" y="96"/>
                      <a:pt x="31" y="91"/>
                    </a:cubicBezTo>
                    <a:cubicBezTo>
                      <a:pt x="32" y="90"/>
                      <a:pt x="32" y="89"/>
                      <a:pt x="33" y="87"/>
                    </a:cubicBezTo>
                    <a:lnTo>
                      <a:pt x="0" y="0"/>
                    </a:lnTo>
                    <a:lnTo>
                      <a:pt x="16" y="0"/>
                    </a:lnTo>
                    <a:lnTo>
                      <a:pt x="34" y="50"/>
                    </a:lnTo>
                    <a:cubicBezTo>
                      <a:pt x="36" y="57"/>
                      <a:pt x="38" y="63"/>
                      <a:pt x="40" y="70"/>
                    </a:cubicBezTo>
                    <a:cubicBezTo>
                      <a:pt x="42" y="64"/>
                      <a:pt x="44" y="57"/>
                      <a:pt x="46" y="51"/>
                    </a:cubicBezTo>
                    <a:lnTo>
                      <a:pt x="65" y="0"/>
                    </a:lnTo>
                    <a:lnTo>
                      <a:pt x="79" y="0"/>
                    </a:lnTo>
                    <a:lnTo>
                      <a:pt x="46" y="88"/>
                    </a:lnTo>
                    <a:cubicBezTo>
                      <a:pt x="43" y="98"/>
                      <a:pt x="40" y="104"/>
                      <a:pt x="38" y="108"/>
                    </a:cubicBezTo>
                    <a:cubicBezTo>
                      <a:pt x="35" y="113"/>
                      <a:pt x="32" y="116"/>
                      <a:pt x="29" y="118"/>
                    </a:cubicBezTo>
                    <a:cubicBezTo>
                      <a:pt x="26" y="121"/>
                      <a:pt x="22" y="122"/>
                      <a:pt x="17" y="122"/>
                    </a:cubicBezTo>
                    <a:cubicBezTo>
                      <a:pt x="14" y="122"/>
                      <a:pt x="11" y="121"/>
                      <a:pt x="8" y="1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99">
                <a:extLst>
                  <a:ext uri="{FF2B5EF4-FFF2-40B4-BE49-F238E27FC236}">
                    <a16:creationId xmlns:a16="http://schemas.microsoft.com/office/drawing/2014/main" id="{D74EB069-DD06-6439-0340-FAE816FE49A6}"/>
                  </a:ext>
                </a:extLst>
              </p:cNvPr>
              <p:cNvSpPr>
                <a:spLocks/>
              </p:cNvSpPr>
              <p:nvPr/>
            </p:nvSpPr>
            <p:spPr bwMode="auto">
              <a:xfrm>
                <a:off x="4333" y="2996"/>
                <a:ext cx="51" cy="65"/>
              </a:xfrm>
              <a:custGeom>
                <a:avLst/>
                <a:gdLst>
                  <a:gd name="T0" fmla="*/ 0 w 72"/>
                  <a:gd name="T1" fmla="*/ 63 h 91"/>
                  <a:gd name="T2" fmla="*/ 14 w 72"/>
                  <a:gd name="T3" fmla="*/ 61 h 91"/>
                  <a:gd name="T4" fmla="*/ 21 w 72"/>
                  <a:gd name="T5" fmla="*/ 74 h 91"/>
                  <a:gd name="T6" fmla="*/ 37 w 72"/>
                  <a:gd name="T7" fmla="*/ 79 h 91"/>
                  <a:gd name="T8" fmla="*/ 52 w 72"/>
                  <a:gd name="T9" fmla="*/ 75 h 91"/>
                  <a:gd name="T10" fmla="*/ 56 w 72"/>
                  <a:gd name="T11" fmla="*/ 65 h 91"/>
                  <a:gd name="T12" fmla="*/ 52 w 72"/>
                  <a:gd name="T13" fmla="*/ 57 h 91"/>
                  <a:gd name="T14" fmla="*/ 37 w 72"/>
                  <a:gd name="T15" fmla="*/ 52 h 91"/>
                  <a:gd name="T16" fmla="*/ 15 w 72"/>
                  <a:gd name="T17" fmla="*/ 45 h 91"/>
                  <a:gd name="T18" fmla="*/ 5 w 72"/>
                  <a:gd name="T19" fmla="*/ 37 h 91"/>
                  <a:gd name="T20" fmla="*/ 2 w 72"/>
                  <a:gd name="T21" fmla="*/ 25 h 91"/>
                  <a:gd name="T22" fmla="*/ 5 w 72"/>
                  <a:gd name="T23" fmla="*/ 15 h 91"/>
                  <a:gd name="T24" fmla="*/ 12 w 72"/>
                  <a:gd name="T25" fmla="*/ 6 h 91"/>
                  <a:gd name="T26" fmla="*/ 21 w 72"/>
                  <a:gd name="T27" fmla="*/ 2 h 91"/>
                  <a:gd name="T28" fmla="*/ 34 w 72"/>
                  <a:gd name="T29" fmla="*/ 0 h 91"/>
                  <a:gd name="T30" fmla="*/ 52 w 72"/>
                  <a:gd name="T31" fmla="*/ 3 h 91"/>
                  <a:gd name="T32" fmla="*/ 63 w 72"/>
                  <a:gd name="T33" fmla="*/ 11 h 91"/>
                  <a:gd name="T34" fmla="*/ 68 w 72"/>
                  <a:gd name="T35" fmla="*/ 25 h 91"/>
                  <a:gd name="T36" fmla="*/ 54 w 72"/>
                  <a:gd name="T37" fmla="*/ 27 h 91"/>
                  <a:gd name="T38" fmla="*/ 48 w 72"/>
                  <a:gd name="T39" fmla="*/ 16 h 91"/>
                  <a:gd name="T40" fmla="*/ 35 w 72"/>
                  <a:gd name="T41" fmla="*/ 12 h 91"/>
                  <a:gd name="T42" fmla="*/ 21 w 72"/>
                  <a:gd name="T43" fmla="*/ 16 h 91"/>
                  <a:gd name="T44" fmla="*/ 16 w 72"/>
                  <a:gd name="T45" fmla="*/ 24 h 91"/>
                  <a:gd name="T46" fmla="*/ 18 w 72"/>
                  <a:gd name="T47" fmla="*/ 29 h 91"/>
                  <a:gd name="T48" fmla="*/ 24 w 72"/>
                  <a:gd name="T49" fmla="*/ 33 h 91"/>
                  <a:gd name="T50" fmla="*/ 37 w 72"/>
                  <a:gd name="T51" fmla="*/ 36 h 91"/>
                  <a:gd name="T52" fmla="*/ 58 w 72"/>
                  <a:gd name="T53" fmla="*/ 43 h 91"/>
                  <a:gd name="T54" fmla="*/ 68 w 72"/>
                  <a:gd name="T55" fmla="*/ 51 h 91"/>
                  <a:gd name="T56" fmla="*/ 72 w 72"/>
                  <a:gd name="T57" fmla="*/ 63 h 91"/>
                  <a:gd name="T58" fmla="*/ 67 w 72"/>
                  <a:gd name="T59" fmla="*/ 77 h 91"/>
                  <a:gd name="T60" fmla="*/ 55 w 72"/>
                  <a:gd name="T61" fmla="*/ 87 h 91"/>
                  <a:gd name="T62" fmla="*/ 37 w 72"/>
                  <a:gd name="T63" fmla="*/ 91 h 91"/>
                  <a:gd name="T64" fmla="*/ 11 w 72"/>
                  <a:gd name="T65" fmla="*/ 84 h 91"/>
                  <a:gd name="T66" fmla="*/ 0 w 72"/>
                  <a:gd name="T67"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1">
                    <a:moveTo>
                      <a:pt x="0" y="63"/>
                    </a:moveTo>
                    <a:lnTo>
                      <a:pt x="14" y="61"/>
                    </a:lnTo>
                    <a:cubicBezTo>
                      <a:pt x="15" y="67"/>
                      <a:pt x="17" y="71"/>
                      <a:pt x="21" y="74"/>
                    </a:cubicBezTo>
                    <a:cubicBezTo>
                      <a:pt x="25" y="77"/>
                      <a:pt x="30" y="79"/>
                      <a:pt x="37" y="79"/>
                    </a:cubicBezTo>
                    <a:cubicBezTo>
                      <a:pt x="43" y="79"/>
                      <a:pt x="48" y="77"/>
                      <a:pt x="52" y="75"/>
                    </a:cubicBezTo>
                    <a:cubicBezTo>
                      <a:pt x="55" y="72"/>
                      <a:pt x="56" y="69"/>
                      <a:pt x="56" y="65"/>
                    </a:cubicBezTo>
                    <a:cubicBezTo>
                      <a:pt x="56" y="62"/>
                      <a:pt x="55" y="59"/>
                      <a:pt x="52" y="57"/>
                    </a:cubicBezTo>
                    <a:cubicBezTo>
                      <a:pt x="50" y="56"/>
                      <a:pt x="45" y="54"/>
                      <a:pt x="37" y="52"/>
                    </a:cubicBezTo>
                    <a:cubicBezTo>
                      <a:pt x="26" y="49"/>
                      <a:pt x="19" y="47"/>
                      <a:pt x="15" y="45"/>
                    </a:cubicBezTo>
                    <a:cubicBezTo>
                      <a:pt x="11" y="43"/>
                      <a:pt x="8" y="40"/>
                      <a:pt x="5" y="37"/>
                    </a:cubicBezTo>
                    <a:cubicBezTo>
                      <a:pt x="3" y="33"/>
                      <a:pt x="2" y="30"/>
                      <a:pt x="2" y="25"/>
                    </a:cubicBezTo>
                    <a:cubicBezTo>
                      <a:pt x="2" y="21"/>
                      <a:pt x="3" y="18"/>
                      <a:pt x="5" y="15"/>
                    </a:cubicBezTo>
                    <a:cubicBezTo>
                      <a:pt x="7" y="11"/>
                      <a:pt x="9" y="9"/>
                      <a:pt x="12" y="6"/>
                    </a:cubicBezTo>
                    <a:cubicBezTo>
                      <a:pt x="14" y="5"/>
                      <a:pt x="17" y="3"/>
                      <a:pt x="21" y="2"/>
                    </a:cubicBezTo>
                    <a:cubicBezTo>
                      <a:pt x="25" y="1"/>
                      <a:pt x="30" y="0"/>
                      <a:pt x="34" y="0"/>
                    </a:cubicBezTo>
                    <a:cubicBezTo>
                      <a:pt x="41" y="0"/>
                      <a:pt x="47" y="1"/>
                      <a:pt x="52" y="3"/>
                    </a:cubicBezTo>
                    <a:cubicBezTo>
                      <a:pt x="57" y="5"/>
                      <a:pt x="61" y="8"/>
                      <a:pt x="63" y="11"/>
                    </a:cubicBezTo>
                    <a:cubicBezTo>
                      <a:pt x="66" y="15"/>
                      <a:pt x="67" y="19"/>
                      <a:pt x="68" y="25"/>
                    </a:cubicBezTo>
                    <a:lnTo>
                      <a:pt x="54" y="27"/>
                    </a:lnTo>
                    <a:cubicBezTo>
                      <a:pt x="53" y="22"/>
                      <a:pt x="51" y="19"/>
                      <a:pt x="48" y="16"/>
                    </a:cubicBezTo>
                    <a:cubicBezTo>
                      <a:pt x="45" y="14"/>
                      <a:pt x="41" y="12"/>
                      <a:pt x="35" y="12"/>
                    </a:cubicBezTo>
                    <a:cubicBezTo>
                      <a:pt x="28" y="12"/>
                      <a:pt x="24" y="14"/>
                      <a:pt x="21" y="16"/>
                    </a:cubicBezTo>
                    <a:cubicBezTo>
                      <a:pt x="18" y="18"/>
                      <a:pt x="16" y="21"/>
                      <a:pt x="16" y="24"/>
                    </a:cubicBezTo>
                    <a:cubicBezTo>
                      <a:pt x="16" y="26"/>
                      <a:pt x="17" y="27"/>
                      <a:pt x="18" y="29"/>
                    </a:cubicBezTo>
                    <a:cubicBezTo>
                      <a:pt x="19" y="30"/>
                      <a:pt x="21" y="32"/>
                      <a:pt x="24" y="33"/>
                    </a:cubicBezTo>
                    <a:cubicBezTo>
                      <a:pt x="25" y="33"/>
                      <a:pt x="30" y="34"/>
                      <a:pt x="37" y="36"/>
                    </a:cubicBezTo>
                    <a:cubicBezTo>
                      <a:pt x="47" y="39"/>
                      <a:pt x="54" y="41"/>
                      <a:pt x="58" y="43"/>
                    </a:cubicBezTo>
                    <a:cubicBezTo>
                      <a:pt x="62" y="45"/>
                      <a:pt x="66" y="48"/>
                      <a:pt x="68" y="51"/>
                    </a:cubicBezTo>
                    <a:cubicBezTo>
                      <a:pt x="70" y="54"/>
                      <a:pt x="72" y="58"/>
                      <a:pt x="72" y="63"/>
                    </a:cubicBezTo>
                    <a:cubicBezTo>
                      <a:pt x="72" y="68"/>
                      <a:pt x="70" y="73"/>
                      <a:pt x="67" y="77"/>
                    </a:cubicBezTo>
                    <a:cubicBezTo>
                      <a:pt x="64" y="82"/>
                      <a:pt x="60" y="85"/>
                      <a:pt x="55" y="87"/>
                    </a:cubicBezTo>
                    <a:cubicBezTo>
                      <a:pt x="50" y="90"/>
                      <a:pt x="43" y="91"/>
                      <a:pt x="37" y="91"/>
                    </a:cubicBezTo>
                    <a:cubicBezTo>
                      <a:pt x="25" y="91"/>
                      <a:pt x="17" y="88"/>
                      <a:pt x="11" y="84"/>
                    </a:cubicBezTo>
                    <a:cubicBezTo>
                      <a:pt x="5" y="79"/>
                      <a:pt x="1" y="72"/>
                      <a:pt x="0"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0">
                <a:extLst>
                  <a:ext uri="{FF2B5EF4-FFF2-40B4-BE49-F238E27FC236}">
                    <a16:creationId xmlns:a16="http://schemas.microsoft.com/office/drawing/2014/main" id="{ABCDFC4E-5877-5AF1-6F99-0CADC606A4B2}"/>
                  </a:ext>
                </a:extLst>
              </p:cNvPr>
              <p:cNvSpPr>
                <a:spLocks noEditPoints="1"/>
              </p:cNvSpPr>
              <p:nvPr/>
            </p:nvSpPr>
            <p:spPr bwMode="auto">
              <a:xfrm>
                <a:off x="4396" y="2996"/>
                <a:ext cx="54" cy="87"/>
              </a:xfrm>
              <a:custGeom>
                <a:avLst/>
                <a:gdLst>
                  <a:gd name="T0" fmla="*/ 0 w 75"/>
                  <a:gd name="T1" fmla="*/ 122 h 122"/>
                  <a:gd name="T2" fmla="*/ 0 w 75"/>
                  <a:gd name="T3" fmla="*/ 2 h 122"/>
                  <a:gd name="T4" fmla="*/ 13 w 75"/>
                  <a:gd name="T5" fmla="*/ 2 h 122"/>
                  <a:gd name="T6" fmla="*/ 13 w 75"/>
                  <a:gd name="T7" fmla="*/ 14 h 122"/>
                  <a:gd name="T8" fmla="*/ 24 w 75"/>
                  <a:gd name="T9" fmla="*/ 4 h 122"/>
                  <a:gd name="T10" fmla="*/ 38 w 75"/>
                  <a:gd name="T11" fmla="*/ 0 h 122"/>
                  <a:gd name="T12" fmla="*/ 58 w 75"/>
                  <a:gd name="T13" fmla="*/ 6 h 122"/>
                  <a:gd name="T14" fmla="*/ 71 w 75"/>
                  <a:gd name="T15" fmla="*/ 22 h 122"/>
                  <a:gd name="T16" fmla="*/ 75 w 75"/>
                  <a:gd name="T17" fmla="*/ 45 h 122"/>
                  <a:gd name="T18" fmla="*/ 70 w 75"/>
                  <a:gd name="T19" fmla="*/ 69 h 122"/>
                  <a:gd name="T20" fmla="*/ 56 w 75"/>
                  <a:gd name="T21" fmla="*/ 85 h 122"/>
                  <a:gd name="T22" fmla="*/ 37 w 75"/>
                  <a:gd name="T23" fmla="*/ 91 h 122"/>
                  <a:gd name="T24" fmla="*/ 24 w 75"/>
                  <a:gd name="T25" fmla="*/ 88 h 122"/>
                  <a:gd name="T26" fmla="*/ 15 w 75"/>
                  <a:gd name="T27" fmla="*/ 80 h 122"/>
                  <a:gd name="T28" fmla="*/ 15 w 75"/>
                  <a:gd name="T29" fmla="*/ 122 h 122"/>
                  <a:gd name="T30" fmla="*/ 0 w 75"/>
                  <a:gd name="T31" fmla="*/ 122 h 122"/>
                  <a:gd name="T32" fmla="*/ 13 w 75"/>
                  <a:gd name="T33" fmla="*/ 46 h 122"/>
                  <a:gd name="T34" fmla="*/ 20 w 75"/>
                  <a:gd name="T35" fmla="*/ 71 h 122"/>
                  <a:gd name="T36" fmla="*/ 36 w 75"/>
                  <a:gd name="T37" fmla="*/ 79 h 122"/>
                  <a:gd name="T38" fmla="*/ 53 w 75"/>
                  <a:gd name="T39" fmla="*/ 70 h 122"/>
                  <a:gd name="T40" fmla="*/ 60 w 75"/>
                  <a:gd name="T41" fmla="*/ 45 h 122"/>
                  <a:gd name="T42" fmla="*/ 53 w 75"/>
                  <a:gd name="T43" fmla="*/ 20 h 122"/>
                  <a:gd name="T44" fmla="*/ 37 w 75"/>
                  <a:gd name="T45" fmla="*/ 12 h 122"/>
                  <a:gd name="T46" fmla="*/ 20 w 75"/>
                  <a:gd name="T47" fmla="*/ 21 h 122"/>
                  <a:gd name="T48" fmla="*/ 13 w 75"/>
                  <a:gd name="T49"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2">
                    <a:moveTo>
                      <a:pt x="0" y="122"/>
                    </a:moveTo>
                    <a:lnTo>
                      <a:pt x="0" y="2"/>
                    </a:lnTo>
                    <a:lnTo>
                      <a:pt x="13" y="2"/>
                    </a:lnTo>
                    <a:lnTo>
                      <a:pt x="13" y="14"/>
                    </a:lnTo>
                    <a:cubicBezTo>
                      <a:pt x="16" y="9"/>
                      <a:pt x="20" y="6"/>
                      <a:pt x="24" y="4"/>
                    </a:cubicBezTo>
                    <a:cubicBezTo>
                      <a:pt x="28" y="2"/>
                      <a:pt x="33" y="0"/>
                      <a:pt x="38" y="0"/>
                    </a:cubicBezTo>
                    <a:cubicBezTo>
                      <a:pt x="46" y="0"/>
                      <a:pt x="52" y="2"/>
                      <a:pt x="58" y="6"/>
                    </a:cubicBezTo>
                    <a:cubicBezTo>
                      <a:pt x="64" y="10"/>
                      <a:pt x="68" y="15"/>
                      <a:pt x="71" y="22"/>
                    </a:cubicBezTo>
                    <a:cubicBezTo>
                      <a:pt x="74" y="29"/>
                      <a:pt x="75" y="37"/>
                      <a:pt x="75" y="45"/>
                    </a:cubicBezTo>
                    <a:cubicBezTo>
                      <a:pt x="75" y="54"/>
                      <a:pt x="73" y="62"/>
                      <a:pt x="70" y="69"/>
                    </a:cubicBezTo>
                    <a:cubicBezTo>
                      <a:pt x="67" y="76"/>
                      <a:pt x="62" y="81"/>
                      <a:pt x="56" y="85"/>
                    </a:cubicBezTo>
                    <a:cubicBezTo>
                      <a:pt x="50" y="89"/>
                      <a:pt x="44" y="91"/>
                      <a:pt x="37" y="91"/>
                    </a:cubicBezTo>
                    <a:cubicBezTo>
                      <a:pt x="32" y="91"/>
                      <a:pt x="28" y="90"/>
                      <a:pt x="24" y="88"/>
                    </a:cubicBezTo>
                    <a:cubicBezTo>
                      <a:pt x="20" y="86"/>
                      <a:pt x="17" y="83"/>
                      <a:pt x="15" y="80"/>
                    </a:cubicBezTo>
                    <a:lnTo>
                      <a:pt x="15" y="122"/>
                    </a:lnTo>
                    <a:lnTo>
                      <a:pt x="0" y="122"/>
                    </a:lnTo>
                    <a:close/>
                    <a:moveTo>
                      <a:pt x="13" y="46"/>
                    </a:moveTo>
                    <a:cubicBezTo>
                      <a:pt x="13" y="57"/>
                      <a:pt x="15" y="65"/>
                      <a:pt x="20" y="71"/>
                    </a:cubicBezTo>
                    <a:cubicBezTo>
                      <a:pt x="24" y="76"/>
                      <a:pt x="30" y="79"/>
                      <a:pt x="36" y="79"/>
                    </a:cubicBezTo>
                    <a:cubicBezTo>
                      <a:pt x="43" y="79"/>
                      <a:pt x="48" y="76"/>
                      <a:pt x="53" y="70"/>
                    </a:cubicBezTo>
                    <a:cubicBezTo>
                      <a:pt x="58" y="65"/>
                      <a:pt x="60" y="56"/>
                      <a:pt x="60" y="45"/>
                    </a:cubicBezTo>
                    <a:cubicBezTo>
                      <a:pt x="60" y="34"/>
                      <a:pt x="58" y="26"/>
                      <a:pt x="53" y="20"/>
                    </a:cubicBezTo>
                    <a:cubicBezTo>
                      <a:pt x="49" y="15"/>
                      <a:pt x="43" y="12"/>
                      <a:pt x="37" y="12"/>
                    </a:cubicBezTo>
                    <a:cubicBezTo>
                      <a:pt x="31" y="12"/>
                      <a:pt x="25" y="15"/>
                      <a:pt x="20" y="21"/>
                    </a:cubicBezTo>
                    <a:cubicBezTo>
                      <a:pt x="16" y="26"/>
                      <a:pt x="13" y="35"/>
                      <a:pt x="13"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01">
                <a:extLst>
                  <a:ext uri="{FF2B5EF4-FFF2-40B4-BE49-F238E27FC236}">
                    <a16:creationId xmlns:a16="http://schemas.microsoft.com/office/drawing/2014/main" id="{40D90E80-3D41-8853-641A-E9035BCE2EA4}"/>
                  </a:ext>
                </a:extLst>
              </p:cNvPr>
              <p:cNvSpPr>
                <a:spLocks noChangeArrowheads="1"/>
              </p:cNvSpPr>
              <p:nvPr/>
            </p:nvSpPr>
            <p:spPr bwMode="auto">
              <a:xfrm>
                <a:off x="4462" y="2974"/>
                <a:ext cx="10"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2">
                <a:extLst>
                  <a:ext uri="{FF2B5EF4-FFF2-40B4-BE49-F238E27FC236}">
                    <a16:creationId xmlns:a16="http://schemas.microsoft.com/office/drawing/2014/main" id="{66102686-87F4-501B-70DF-1DFEA62FD65D}"/>
                  </a:ext>
                </a:extLst>
              </p:cNvPr>
              <p:cNvSpPr>
                <a:spLocks noEditPoints="1"/>
              </p:cNvSpPr>
              <p:nvPr/>
            </p:nvSpPr>
            <p:spPr bwMode="auto">
              <a:xfrm>
                <a:off x="4485" y="2996"/>
                <a:ext cx="56" cy="65"/>
              </a:xfrm>
              <a:custGeom>
                <a:avLst/>
                <a:gdLst>
                  <a:gd name="T0" fmla="*/ 61 w 79"/>
                  <a:gd name="T1" fmla="*/ 78 h 91"/>
                  <a:gd name="T2" fmla="*/ 46 w 79"/>
                  <a:gd name="T3" fmla="*/ 88 h 91"/>
                  <a:gd name="T4" fmla="*/ 29 w 79"/>
                  <a:gd name="T5" fmla="*/ 91 h 91"/>
                  <a:gd name="T6" fmla="*/ 8 w 79"/>
                  <a:gd name="T7" fmla="*/ 84 h 91"/>
                  <a:gd name="T8" fmla="*/ 0 w 79"/>
                  <a:gd name="T9" fmla="*/ 66 h 91"/>
                  <a:gd name="T10" fmla="*/ 3 w 79"/>
                  <a:gd name="T11" fmla="*/ 54 h 91"/>
                  <a:gd name="T12" fmla="*/ 10 w 79"/>
                  <a:gd name="T13" fmla="*/ 46 h 91"/>
                  <a:gd name="T14" fmla="*/ 21 w 79"/>
                  <a:gd name="T15" fmla="*/ 41 h 91"/>
                  <a:gd name="T16" fmla="*/ 34 w 79"/>
                  <a:gd name="T17" fmla="*/ 39 h 91"/>
                  <a:gd name="T18" fmla="*/ 60 w 79"/>
                  <a:gd name="T19" fmla="*/ 34 h 91"/>
                  <a:gd name="T20" fmla="*/ 60 w 79"/>
                  <a:gd name="T21" fmla="*/ 30 h 91"/>
                  <a:gd name="T22" fmla="*/ 56 w 79"/>
                  <a:gd name="T23" fmla="*/ 18 h 91"/>
                  <a:gd name="T24" fmla="*/ 39 w 79"/>
                  <a:gd name="T25" fmla="*/ 13 h 91"/>
                  <a:gd name="T26" fmla="*/ 24 w 79"/>
                  <a:gd name="T27" fmla="*/ 16 h 91"/>
                  <a:gd name="T28" fmla="*/ 17 w 79"/>
                  <a:gd name="T29" fmla="*/ 29 h 91"/>
                  <a:gd name="T30" fmla="*/ 2 w 79"/>
                  <a:gd name="T31" fmla="*/ 27 h 91"/>
                  <a:gd name="T32" fmla="*/ 9 w 79"/>
                  <a:gd name="T33" fmla="*/ 12 h 91"/>
                  <a:gd name="T34" fmla="*/ 22 w 79"/>
                  <a:gd name="T35" fmla="*/ 4 h 91"/>
                  <a:gd name="T36" fmla="*/ 41 w 79"/>
                  <a:gd name="T37" fmla="*/ 0 h 91"/>
                  <a:gd name="T38" fmla="*/ 59 w 79"/>
                  <a:gd name="T39" fmla="*/ 3 h 91"/>
                  <a:gd name="T40" fmla="*/ 70 w 79"/>
                  <a:gd name="T41" fmla="*/ 10 h 91"/>
                  <a:gd name="T42" fmla="*/ 74 w 79"/>
                  <a:gd name="T43" fmla="*/ 20 h 91"/>
                  <a:gd name="T44" fmla="*/ 75 w 79"/>
                  <a:gd name="T45" fmla="*/ 33 h 91"/>
                  <a:gd name="T46" fmla="*/ 75 w 79"/>
                  <a:gd name="T47" fmla="*/ 53 h 91"/>
                  <a:gd name="T48" fmla="*/ 76 w 79"/>
                  <a:gd name="T49" fmla="*/ 78 h 91"/>
                  <a:gd name="T50" fmla="*/ 79 w 79"/>
                  <a:gd name="T51" fmla="*/ 89 h 91"/>
                  <a:gd name="T52" fmla="*/ 64 w 79"/>
                  <a:gd name="T53" fmla="*/ 89 h 91"/>
                  <a:gd name="T54" fmla="*/ 61 w 79"/>
                  <a:gd name="T55" fmla="*/ 78 h 91"/>
                  <a:gd name="T56" fmla="*/ 60 w 79"/>
                  <a:gd name="T57" fmla="*/ 45 h 91"/>
                  <a:gd name="T58" fmla="*/ 36 w 79"/>
                  <a:gd name="T59" fmla="*/ 51 h 91"/>
                  <a:gd name="T60" fmla="*/ 23 w 79"/>
                  <a:gd name="T61" fmla="*/ 54 h 91"/>
                  <a:gd name="T62" fmla="*/ 18 w 79"/>
                  <a:gd name="T63" fmla="*/ 59 h 91"/>
                  <a:gd name="T64" fmla="*/ 16 w 79"/>
                  <a:gd name="T65" fmla="*/ 66 h 91"/>
                  <a:gd name="T66" fmla="*/ 20 w 79"/>
                  <a:gd name="T67" fmla="*/ 75 h 91"/>
                  <a:gd name="T68" fmla="*/ 33 w 79"/>
                  <a:gd name="T69" fmla="*/ 79 h 91"/>
                  <a:gd name="T70" fmla="*/ 48 w 79"/>
                  <a:gd name="T71" fmla="*/ 76 h 91"/>
                  <a:gd name="T72" fmla="*/ 58 w 79"/>
                  <a:gd name="T73" fmla="*/ 65 h 91"/>
                  <a:gd name="T74" fmla="*/ 60 w 79"/>
                  <a:gd name="T75" fmla="*/ 51 h 91"/>
                  <a:gd name="T76" fmla="*/ 60 w 79"/>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1">
                    <a:moveTo>
                      <a:pt x="61" y="78"/>
                    </a:moveTo>
                    <a:cubicBezTo>
                      <a:pt x="56" y="83"/>
                      <a:pt x="51" y="86"/>
                      <a:pt x="46" y="88"/>
                    </a:cubicBezTo>
                    <a:cubicBezTo>
                      <a:pt x="41" y="90"/>
                      <a:pt x="35" y="91"/>
                      <a:pt x="29" y="91"/>
                    </a:cubicBezTo>
                    <a:cubicBezTo>
                      <a:pt x="20" y="91"/>
                      <a:pt x="13" y="88"/>
                      <a:pt x="8" y="84"/>
                    </a:cubicBezTo>
                    <a:cubicBezTo>
                      <a:pt x="2" y="79"/>
                      <a:pt x="0" y="73"/>
                      <a:pt x="0" y="66"/>
                    </a:cubicBezTo>
                    <a:cubicBezTo>
                      <a:pt x="0" y="62"/>
                      <a:pt x="1" y="58"/>
                      <a:pt x="3" y="54"/>
                    </a:cubicBezTo>
                    <a:cubicBezTo>
                      <a:pt x="5" y="51"/>
                      <a:pt x="7" y="48"/>
                      <a:pt x="10" y="46"/>
                    </a:cubicBezTo>
                    <a:cubicBezTo>
                      <a:pt x="13" y="44"/>
                      <a:pt x="17" y="42"/>
                      <a:pt x="21" y="41"/>
                    </a:cubicBezTo>
                    <a:cubicBezTo>
                      <a:pt x="24" y="40"/>
                      <a:pt x="28" y="40"/>
                      <a:pt x="34" y="39"/>
                    </a:cubicBezTo>
                    <a:cubicBezTo>
                      <a:pt x="46" y="38"/>
                      <a:pt x="54" y="36"/>
                      <a:pt x="60" y="34"/>
                    </a:cubicBezTo>
                    <a:cubicBezTo>
                      <a:pt x="60" y="32"/>
                      <a:pt x="60" y="31"/>
                      <a:pt x="60" y="30"/>
                    </a:cubicBezTo>
                    <a:cubicBezTo>
                      <a:pt x="60" y="24"/>
                      <a:pt x="59" y="20"/>
                      <a:pt x="56" y="18"/>
                    </a:cubicBezTo>
                    <a:cubicBezTo>
                      <a:pt x="52" y="14"/>
                      <a:pt x="47" y="13"/>
                      <a:pt x="39" y="13"/>
                    </a:cubicBezTo>
                    <a:cubicBezTo>
                      <a:pt x="32" y="13"/>
                      <a:pt x="27" y="14"/>
                      <a:pt x="24" y="16"/>
                    </a:cubicBezTo>
                    <a:cubicBezTo>
                      <a:pt x="21" y="19"/>
                      <a:pt x="18" y="23"/>
                      <a:pt x="17" y="29"/>
                    </a:cubicBezTo>
                    <a:lnTo>
                      <a:pt x="2" y="27"/>
                    </a:lnTo>
                    <a:cubicBezTo>
                      <a:pt x="4" y="21"/>
                      <a:pt x="6" y="16"/>
                      <a:pt x="9" y="12"/>
                    </a:cubicBezTo>
                    <a:cubicBezTo>
                      <a:pt x="12" y="8"/>
                      <a:pt x="16" y="6"/>
                      <a:pt x="22" y="4"/>
                    </a:cubicBezTo>
                    <a:cubicBezTo>
                      <a:pt x="27" y="1"/>
                      <a:pt x="34" y="0"/>
                      <a:pt x="41" y="0"/>
                    </a:cubicBezTo>
                    <a:cubicBezTo>
                      <a:pt x="49" y="0"/>
                      <a:pt x="55" y="1"/>
                      <a:pt x="59" y="3"/>
                    </a:cubicBezTo>
                    <a:cubicBezTo>
                      <a:pt x="64" y="5"/>
                      <a:pt x="67" y="7"/>
                      <a:pt x="70" y="10"/>
                    </a:cubicBezTo>
                    <a:cubicBezTo>
                      <a:pt x="72" y="12"/>
                      <a:pt x="73" y="16"/>
                      <a:pt x="74" y="20"/>
                    </a:cubicBezTo>
                    <a:cubicBezTo>
                      <a:pt x="75" y="22"/>
                      <a:pt x="75" y="27"/>
                      <a:pt x="75" y="33"/>
                    </a:cubicBezTo>
                    <a:lnTo>
                      <a:pt x="75" y="53"/>
                    </a:lnTo>
                    <a:cubicBezTo>
                      <a:pt x="75" y="66"/>
                      <a:pt x="75" y="75"/>
                      <a:pt x="76" y="78"/>
                    </a:cubicBezTo>
                    <a:cubicBezTo>
                      <a:pt x="76" y="82"/>
                      <a:pt x="78" y="85"/>
                      <a:pt x="79" y="89"/>
                    </a:cubicBezTo>
                    <a:lnTo>
                      <a:pt x="64" y="89"/>
                    </a:lnTo>
                    <a:cubicBezTo>
                      <a:pt x="63" y="86"/>
                      <a:pt x="62" y="82"/>
                      <a:pt x="61" y="78"/>
                    </a:cubicBezTo>
                    <a:close/>
                    <a:moveTo>
                      <a:pt x="60" y="45"/>
                    </a:moveTo>
                    <a:cubicBezTo>
                      <a:pt x="55" y="48"/>
                      <a:pt x="47" y="49"/>
                      <a:pt x="36" y="51"/>
                    </a:cubicBezTo>
                    <a:cubicBezTo>
                      <a:pt x="30" y="52"/>
                      <a:pt x="26" y="53"/>
                      <a:pt x="23" y="54"/>
                    </a:cubicBezTo>
                    <a:cubicBezTo>
                      <a:pt x="21" y="55"/>
                      <a:pt x="19" y="57"/>
                      <a:pt x="18" y="59"/>
                    </a:cubicBezTo>
                    <a:cubicBezTo>
                      <a:pt x="16" y="61"/>
                      <a:pt x="16" y="63"/>
                      <a:pt x="16" y="66"/>
                    </a:cubicBezTo>
                    <a:cubicBezTo>
                      <a:pt x="16" y="70"/>
                      <a:pt x="17" y="73"/>
                      <a:pt x="20" y="75"/>
                    </a:cubicBezTo>
                    <a:cubicBezTo>
                      <a:pt x="23" y="78"/>
                      <a:pt x="27" y="79"/>
                      <a:pt x="33" y="79"/>
                    </a:cubicBezTo>
                    <a:cubicBezTo>
                      <a:pt x="39" y="79"/>
                      <a:pt x="44" y="78"/>
                      <a:pt x="48" y="76"/>
                    </a:cubicBezTo>
                    <a:cubicBezTo>
                      <a:pt x="52" y="73"/>
                      <a:pt x="56" y="70"/>
                      <a:pt x="58"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3">
                <a:extLst>
                  <a:ext uri="{FF2B5EF4-FFF2-40B4-BE49-F238E27FC236}">
                    <a16:creationId xmlns:a16="http://schemas.microsoft.com/office/drawing/2014/main" id="{7F922AF0-9241-797C-21D6-93B6ABA6108E}"/>
                  </a:ext>
                </a:extLst>
              </p:cNvPr>
              <p:cNvSpPr>
                <a:spLocks/>
              </p:cNvSpPr>
              <p:nvPr/>
            </p:nvSpPr>
            <p:spPr bwMode="auto">
              <a:xfrm>
                <a:off x="4551" y="2996"/>
                <a:ext cx="51" cy="65"/>
              </a:xfrm>
              <a:custGeom>
                <a:avLst/>
                <a:gdLst>
                  <a:gd name="T0" fmla="*/ 0 w 72"/>
                  <a:gd name="T1" fmla="*/ 63 h 91"/>
                  <a:gd name="T2" fmla="*/ 14 w 72"/>
                  <a:gd name="T3" fmla="*/ 61 h 91"/>
                  <a:gd name="T4" fmla="*/ 21 w 72"/>
                  <a:gd name="T5" fmla="*/ 74 h 91"/>
                  <a:gd name="T6" fmla="*/ 37 w 72"/>
                  <a:gd name="T7" fmla="*/ 79 h 91"/>
                  <a:gd name="T8" fmla="*/ 52 w 72"/>
                  <a:gd name="T9" fmla="*/ 75 h 91"/>
                  <a:gd name="T10" fmla="*/ 56 w 72"/>
                  <a:gd name="T11" fmla="*/ 65 h 91"/>
                  <a:gd name="T12" fmla="*/ 52 w 72"/>
                  <a:gd name="T13" fmla="*/ 57 h 91"/>
                  <a:gd name="T14" fmla="*/ 37 w 72"/>
                  <a:gd name="T15" fmla="*/ 52 h 91"/>
                  <a:gd name="T16" fmla="*/ 15 w 72"/>
                  <a:gd name="T17" fmla="*/ 45 h 91"/>
                  <a:gd name="T18" fmla="*/ 5 w 72"/>
                  <a:gd name="T19" fmla="*/ 37 h 91"/>
                  <a:gd name="T20" fmla="*/ 2 w 72"/>
                  <a:gd name="T21" fmla="*/ 25 h 91"/>
                  <a:gd name="T22" fmla="*/ 5 w 72"/>
                  <a:gd name="T23" fmla="*/ 15 h 91"/>
                  <a:gd name="T24" fmla="*/ 12 w 72"/>
                  <a:gd name="T25" fmla="*/ 6 h 91"/>
                  <a:gd name="T26" fmla="*/ 21 w 72"/>
                  <a:gd name="T27" fmla="*/ 2 h 91"/>
                  <a:gd name="T28" fmla="*/ 34 w 72"/>
                  <a:gd name="T29" fmla="*/ 0 h 91"/>
                  <a:gd name="T30" fmla="*/ 52 w 72"/>
                  <a:gd name="T31" fmla="*/ 3 h 91"/>
                  <a:gd name="T32" fmla="*/ 63 w 72"/>
                  <a:gd name="T33" fmla="*/ 11 h 91"/>
                  <a:gd name="T34" fmla="*/ 68 w 72"/>
                  <a:gd name="T35" fmla="*/ 25 h 91"/>
                  <a:gd name="T36" fmla="*/ 54 w 72"/>
                  <a:gd name="T37" fmla="*/ 27 h 91"/>
                  <a:gd name="T38" fmla="*/ 48 w 72"/>
                  <a:gd name="T39" fmla="*/ 16 h 91"/>
                  <a:gd name="T40" fmla="*/ 35 w 72"/>
                  <a:gd name="T41" fmla="*/ 12 h 91"/>
                  <a:gd name="T42" fmla="*/ 21 w 72"/>
                  <a:gd name="T43" fmla="*/ 16 h 91"/>
                  <a:gd name="T44" fmla="*/ 16 w 72"/>
                  <a:gd name="T45" fmla="*/ 24 h 91"/>
                  <a:gd name="T46" fmla="*/ 18 w 72"/>
                  <a:gd name="T47" fmla="*/ 29 h 91"/>
                  <a:gd name="T48" fmla="*/ 24 w 72"/>
                  <a:gd name="T49" fmla="*/ 33 h 91"/>
                  <a:gd name="T50" fmla="*/ 37 w 72"/>
                  <a:gd name="T51" fmla="*/ 36 h 91"/>
                  <a:gd name="T52" fmla="*/ 58 w 72"/>
                  <a:gd name="T53" fmla="*/ 43 h 91"/>
                  <a:gd name="T54" fmla="*/ 68 w 72"/>
                  <a:gd name="T55" fmla="*/ 51 h 91"/>
                  <a:gd name="T56" fmla="*/ 72 w 72"/>
                  <a:gd name="T57" fmla="*/ 63 h 91"/>
                  <a:gd name="T58" fmla="*/ 67 w 72"/>
                  <a:gd name="T59" fmla="*/ 77 h 91"/>
                  <a:gd name="T60" fmla="*/ 55 w 72"/>
                  <a:gd name="T61" fmla="*/ 87 h 91"/>
                  <a:gd name="T62" fmla="*/ 37 w 72"/>
                  <a:gd name="T63" fmla="*/ 91 h 91"/>
                  <a:gd name="T64" fmla="*/ 11 w 72"/>
                  <a:gd name="T65" fmla="*/ 84 h 91"/>
                  <a:gd name="T66" fmla="*/ 0 w 72"/>
                  <a:gd name="T67"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1">
                    <a:moveTo>
                      <a:pt x="0" y="63"/>
                    </a:moveTo>
                    <a:lnTo>
                      <a:pt x="14" y="61"/>
                    </a:lnTo>
                    <a:cubicBezTo>
                      <a:pt x="15" y="67"/>
                      <a:pt x="17" y="71"/>
                      <a:pt x="21" y="74"/>
                    </a:cubicBezTo>
                    <a:cubicBezTo>
                      <a:pt x="25" y="77"/>
                      <a:pt x="30" y="79"/>
                      <a:pt x="37" y="79"/>
                    </a:cubicBezTo>
                    <a:cubicBezTo>
                      <a:pt x="43" y="79"/>
                      <a:pt x="48" y="77"/>
                      <a:pt x="52" y="75"/>
                    </a:cubicBezTo>
                    <a:cubicBezTo>
                      <a:pt x="55" y="72"/>
                      <a:pt x="56" y="69"/>
                      <a:pt x="56" y="65"/>
                    </a:cubicBezTo>
                    <a:cubicBezTo>
                      <a:pt x="56" y="62"/>
                      <a:pt x="55" y="59"/>
                      <a:pt x="52" y="57"/>
                    </a:cubicBezTo>
                    <a:cubicBezTo>
                      <a:pt x="50" y="56"/>
                      <a:pt x="45" y="54"/>
                      <a:pt x="37" y="52"/>
                    </a:cubicBezTo>
                    <a:cubicBezTo>
                      <a:pt x="26" y="49"/>
                      <a:pt x="19" y="47"/>
                      <a:pt x="15" y="45"/>
                    </a:cubicBezTo>
                    <a:cubicBezTo>
                      <a:pt x="11" y="43"/>
                      <a:pt x="8" y="40"/>
                      <a:pt x="5" y="37"/>
                    </a:cubicBezTo>
                    <a:cubicBezTo>
                      <a:pt x="3" y="33"/>
                      <a:pt x="2" y="30"/>
                      <a:pt x="2" y="25"/>
                    </a:cubicBezTo>
                    <a:cubicBezTo>
                      <a:pt x="2" y="21"/>
                      <a:pt x="3" y="18"/>
                      <a:pt x="5" y="15"/>
                    </a:cubicBezTo>
                    <a:cubicBezTo>
                      <a:pt x="7" y="11"/>
                      <a:pt x="9" y="9"/>
                      <a:pt x="12" y="6"/>
                    </a:cubicBezTo>
                    <a:cubicBezTo>
                      <a:pt x="14" y="5"/>
                      <a:pt x="17" y="3"/>
                      <a:pt x="21" y="2"/>
                    </a:cubicBezTo>
                    <a:cubicBezTo>
                      <a:pt x="25" y="1"/>
                      <a:pt x="30" y="0"/>
                      <a:pt x="34" y="0"/>
                    </a:cubicBezTo>
                    <a:cubicBezTo>
                      <a:pt x="41" y="0"/>
                      <a:pt x="47" y="1"/>
                      <a:pt x="52" y="3"/>
                    </a:cubicBezTo>
                    <a:cubicBezTo>
                      <a:pt x="57" y="5"/>
                      <a:pt x="61" y="8"/>
                      <a:pt x="63" y="11"/>
                    </a:cubicBezTo>
                    <a:cubicBezTo>
                      <a:pt x="66" y="15"/>
                      <a:pt x="67" y="19"/>
                      <a:pt x="68" y="25"/>
                    </a:cubicBezTo>
                    <a:lnTo>
                      <a:pt x="54" y="27"/>
                    </a:lnTo>
                    <a:cubicBezTo>
                      <a:pt x="53" y="22"/>
                      <a:pt x="51" y="19"/>
                      <a:pt x="48" y="16"/>
                    </a:cubicBezTo>
                    <a:cubicBezTo>
                      <a:pt x="45" y="14"/>
                      <a:pt x="41" y="12"/>
                      <a:pt x="35" y="12"/>
                    </a:cubicBezTo>
                    <a:cubicBezTo>
                      <a:pt x="28" y="12"/>
                      <a:pt x="24" y="14"/>
                      <a:pt x="21" y="16"/>
                    </a:cubicBezTo>
                    <a:cubicBezTo>
                      <a:pt x="18" y="18"/>
                      <a:pt x="16" y="21"/>
                      <a:pt x="16" y="24"/>
                    </a:cubicBezTo>
                    <a:cubicBezTo>
                      <a:pt x="16" y="26"/>
                      <a:pt x="17" y="27"/>
                      <a:pt x="18" y="29"/>
                    </a:cubicBezTo>
                    <a:cubicBezTo>
                      <a:pt x="19" y="30"/>
                      <a:pt x="21" y="32"/>
                      <a:pt x="24" y="33"/>
                    </a:cubicBezTo>
                    <a:cubicBezTo>
                      <a:pt x="25" y="33"/>
                      <a:pt x="30" y="34"/>
                      <a:pt x="37" y="36"/>
                    </a:cubicBezTo>
                    <a:cubicBezTo>
                      <a:pt x="47" y="39"/>
                      <a:pt x="54" y="41"/>
                      <a:pt x="58" y="43"/>
                    </a:cubicBezTo>
                    <a:cubicBezTo>
                      <a:pt x="62" y="45"/>
                      <a:pt x="66" y="48"/>
                      <a:pt x="68" y="51"/>
                    </a:cubicBezTo>
                    <a:cubicBezTo>
                      <a:pt x="70" y="54"/>
                      <a:pt x="72" y="58"/>
                      <a:pt x="72" y="63"/>
                    </a:cubicBezTo>
                    <a:cubicBezTo>
                      <a:pt x="72" y="68"/>
                      <a:pt x="70" y="73"/>
                      <a:pt x="67" y="77"/>
                    </a:cubicBezTo>
                    <a:cubicBezTo>
                      <a:pt x="64" y="82"/>
                      <a:pt x="60" y="85"/>
                      <a:pt x="55" y="87"/>
                    </a:cubicBezTo>
                    <a:cubicBezTo>
                      <a:pt x="50" y="90"/>
                      <a:pt x="43" y="91"/>
                      <a:pt x="37" y="91"/>
                    </a:cubicBezTo>
                    <a:cubicBezTo>
                      <a:pt x="25" y="91"/>
                      <a:pt x="17" y="88"/>
                      <a:pt x="11" y="84"/>
                    </a:cubicBezTo>
                    <a:cubicBezTo>
                      <a:pt x="5" y="79"/>
                      <a:pt x="1" y="72"/>
                      <a:pt x="0"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04">
                <a:extLst>
                  <a:ext uri="{FF2B5EF4-FFF2-40B4-BE49-F238E27FC236}">
                    <a16:creationId xmlns:a16="http://schemas.microsoft.com/office/drawing/2014/main" id="{59D1D3BD-28A8-631F-40DC-BC300D18A4B2}"/>
                  </a:ext>
                </a:extLst>
              </p:cNvPr>
              <p:cNvSpPr>
                <a:spLocks noEditPoints="1"/>
              </p:cNvSpPr>
              <p:nvPr/>
            </p:nvSpPr>
            <p:spPr bwMode="auto">
              <a:xfrm>
                <a:off x="4614" y="2974"/>
                <a:ext cx="11" cy="85"/>
              </a:xfrm>
              <a:custGeom>
                <a:avLst/>
                <a:gdLst>
                  <a:gd name="T0" fmla="*/ 0 w 15"/>
                  <a:gd name="T1" fmla="*/ 16 h 119"/>
                  <a:gd name="T2" fmla="*/ 0 w 15"/>
                  <a:gd name="T3" fmla="*/ 0 h 119"/>
                  <a:gd name="T4" fmla="*/ 15 w 15"/>
                  <a:gd name="T5" fmla="*/ 0 h 119"/>
                  <a:gd name="T6" fmla="*/ 15 w 15"/>
                  <a:gd name="T7" fmla="*/ 16 h 119"/>
                  <a:gd name="T8" fmla="*/ 0 w 15"/>
                  <a:gd name="T9" fmla="*/ 16 h 119"/>
                  <a:gd name="T10" fmla="*/ 0 w 15"/>
                  <a:gd name="T11" fmla="*/ 119 h 119"/>
                  <a:gd name="T12" fmla="*/ 0 w 15"/>
                  <a:gd name="T13" fmla="*/ 32 h 119"/>
                  <a:gd name="T14" fmla="*/ 15 w 15"/>
                  <a:gd name="T15" fmla="*/ 32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6"/>
                    </a:moveTo>
                    <a:lnTo>
                      <a:pt x="0" y="0"/>
                    </a:lnTo>
                    <a:lnTo>
                      <a:pt x="15" y="0"/>
                    </a:lnTo>
                    <a:lnTo>
                      <a:pt x="15" y="16"/>
                    </a:lnTo>
                    <a:lnTo>
                      <a:pt x="0" y="16"/>
                    </a:lnTo>
                    <a:close/>
                    <a:moveTo>
                      <a:pt x="0" y="119"/>
                    </a:moveTo>
                    <a:lnTo>
                      <a:pt x="0" y="32"/>
                    </a:lnTo>
                    <a:lnTo>
                      <a:pt x="15" y="32"/>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5">
                <a:extLst>
                  <a:ext uri="{FF2B5EF4-FFF2-40B4-BE49-F238E27FC236}">
                    <a16:creationId xmlns:a16="http://schemas.microsoft.com/office/drawing/2014/main" id="{035D306F-D4D9-6261-7101-C405054F3917}"/>
                  </a:ext>
                </a:extLst>
              </p:cNvPr>
              <p:cNvSpPr>
                <a:spLocks noEditPoints="1"/>
              </p:cNvSpPr>
              <p:nvPr/>
            </p:nvSpPr>
            <p:spPr bwMode="auto">
              <a:xfrm>
                <a:off x="4637" y="2996"/>
                <a:ext cx="57" cy="65"/>
              </a:xfrm>
              <a:custGeom>
                <a:avLst/>
                <a:gdLst>
                  <a:gd name="T0" fmla="*/ 61 w 80"/>
                  <a:gd name="T1" fmla="*/ 78 h 91"/>
                  <a:gd name="T2" fmla="*/ 46 w 80"/>
                  <a:gd name="T3" fmla="*/ 88 h 91"/>
                  <a:gd name="T4" fmla="*/ 30 w 80"/>
                  <a:gd name="T5" fmla="*/ 91 h 91"/>
                  <a:gd name="T6" fmla="*/ 8 w 80"/>
                  <a:gd name="T7" fmla="*/ 84 h 91"/>
                  <a:gd name="T8" fmla="*/ 0 w 80"/>
                  <a:gd name="T9" fmla="*/ 66 h 91"/>
                  <a:gd name="T10" fmla="*/ 3 w 80"/>
                  <a:gd name="T11" fmla="*/ 54 h 91"/>
                  <a:gd name="T12" fmla="*/ 11 w 80"/>
                  <a:gd name="T13" fmla="*/ 46 h 91"/>
                  <a:gd name="T14" fmla="*/ 21 w 80"/>
                  <a:gd name="T15" fmla="*/ 41 h 91"/>
                  <a:gd name="T16" fmla="*/ 34 w 80"/>
                  <a:gd name="T17" fmla="*/ 39 h 91"/>
                  <a:gd name="T18" fmla="*/ 60 w 80"/>
                  <a:gd name="T19" fmla="*/ 34 h 91"/>
                  <a:gd name="T20" fmla="*/ 60 w 80"/>
                  <a:gd name="T21" fmla="*/ 30 h 91"/>
                  <a:gd name="T22" fmla="*/ 56 w 80"/>
                  <a:gd name="T23" fmla="*/ 18 h 91"/>
                  <a:gd name="T24" fmla="*/ 39 w 80"/>
                  <a:gd name="T25" fmla="*/ 13 h 91"/>
                  <a:gd name="T26" fmla="*/ 24 w 80"/>
                  <a:gd name="T27" fmla="*/ 16 h 91"/>
                  <a:gd name="T28" fmla="*/ 17 w 80"/>
                  <a:gd name="T29" fmla="*/ 29 h 91"/>
                  <a:gd name="T30" fmla="*/ 3 w 80"/>
                  <a:gd name="T31" fmla="*/ 27 h 91"/>
                  <a:gd name="T32" fmla="*/ 9 w 80"/>
                  <a:gd name="T33" fmla="*/ 12 h 91"/>
                  <a:gd name="T34" fmla="*/ 22 w 80"/>
                  <a:gd name="T35" fmla="*/ 4 h 91"/>
                  <a:gd name="T36" fmla="*/ 42 w 80"/>
                  <a:gd name="T37" fmla="*/ 0 h 91"/>
                  <a:gd name="T38" fmla="*/ 60 w 80"/>
                  <a:gd name="T39" fmla="*/ 3 h 91"/>
                  <a:gd name="T40" fmla="*/ 70 w 80"/>
                  <a:gd name="T41" fmla="*/ 10 h 91"/>
                  <a:gd name="T42" fmla="*/ 74 w 80"/>
                  <a:gd name="T43" fmla="*/ 20 h 91"/>
                  <a:gd name="T44" fmla="*/ 75 w 80"/>
                  <a:gd name="T45" fmla="*/ 33 h 91"/>
                  <a:gd name="T46" fmla="*/ 75 w 80"/>
                  <a:gd name="T47" fmla="*/ 53 h 91"/>
                  <a:gd name="T48" fmla="*/ 76 w 80"/>
                  <a:gd name="T49" fmla="*/ 78 h 91"/>
                  <a:gd name="T50" fmla="*/ 80 w 80"/>
                  <a:gd name="T51" fmla="*/ 89 h 91"/>
                  <a:gd name="T52" fmla="*/ 64 w 80"/>
                  <a:gd name="T53" fmla="*/ 89 h 91"/>
                  <a:gd name="T54" fmla="*/ 61 w 80"/>
                  <a:gd name="T55" fmla="*/ 78 h 91"/>
                  <a:gd name="T56" fmla="*/ 60 w 80"/>
                  <a:gd name="T57" fmla="*/ 45 h 91"/>
                  <a:gd name="T58" fmla="*/ 36 w 80"/>
                  <a:gd name="T59" fmla="*/ 51 h 91"/>
                  <a:gd name="T60" fmla="*/ 24 w 80"/>
                  <a:gd name="T61" fmla="*/ 54 h 91"/>
                  <a:gd name="T62" fmla="*/ 18 w 80"/>
                  <a:gd name="T63" fmla="*/ 59 h 91"/>
                  <a:gd name="T64" fmla="*/ 16 w 80"/>
                  <a:gd name="T65" fmla="*/ 66 h 91"/>
                  <a:gd name="T66" fmla="*/ 20 w 80"/>
                  <a:gd name="T67" fmla="*/ 75 h 91"/>
                  <a:gd name="T68" fmla="*/ 33 w 80"/>
                  <a:gd name="T69" fmla="*/ 79 h 91"/>
                  <a:gd name="T70" fmla="*/ 48 w 80"/>
                  <a:gd name="T71" fmla="*/ 76 h 91"/>
                  <a:gd name="T72" fmla="*/ 58 w 80"/>
                  <a:gd name="T73" fmla="*/ 65 h 91"/>
                  <a:gd name="T74" fmla="*/ 60 w 80"/>
                  <a:gd name="T75" fmla="*/ 51 h 91"/>
                  <a:gd name="T76" fmla="*/ 60 w 80"/>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1">
                    <a:moveTo>
                      <a:pt x="61" y="78"/>
                    </a:moveTo>
                    <a:cubicBezTo>
                      <a:pt x="56" y="83"/>
                      <a:pt x="51" y="86"/>
                      <a:pt x="46" y="88"/>
                    </a:cubicBezTo>
                    <a:cubicBezTo>
                      <a:pt x="41" y="90"/>
                      <a:pt x="35" y="91"/>
                      <a:pt x="30" y="91"/>
                    </a:cubicBezTo>
                    <a:cubicBezTo>
                      <a:pt x="20" y="91"/>
                      <a:pt x="13" y="88"/>
                      <a:pt x="8" y="84"/>
                    </a:cubicBezTo>
                    <a:cubicBezTo>
                      <a:pt x="3" y="79"/>
                      <a:pt x="0" y="73"/>
                      <a:pt x="0" y="66"/>
                    </a:cubicBezTo>
                    <a:cubicBezTo>
                      <a:pt x="0" y="62"/>
                      <a:pt x="1" y="58"/>
                      <a:pt x="3" y="54"/>
                    </a:cubicBezTo>
                    <a:cubicBezTo>
                      <a:pt x="5" y="51"/>
                      <a:pt x="7" y="48"/>
                      <a:pt x="11" y="46"/>
                    </a:cubicBezTo>
                    <a:cubicBezTo>
                      <a:pt x="14" y="44"/>
                      <a:pt x="17" y="42"/>
                      <a:pt x="21" y="41"/>
                    </a:cubicBezTo>
                    <a:cubicBezTo>
                      <a:pt x="24" y="40"/>
                      <a:pt x="28" y="40"/>
                      <a:pt x="34" y="39"/>
                    </a:cubicBezTo>
                    <a:cubicBezTo>
                      <a:pt x="46" y="38"/>
                      <a:pt x="55" y="36"/>
                      <a:pt x="60" y="34"/>
                    </a:cubicBezTo>
                    <a:cubicBezTo>
                      <a:pt x="60" y="32"/>
                      <a:pt x="60" y="31"/>
                      <a:pt x="60" y="30"/>
                    </a:cubicBezTo>
                    <a:cubicBezTo>
                      <a:pt x="60" y="24"/>
                      <a:pt x="59" y="20"/>
                      <a:pt x="56" y="18"/>
                    </a:cubicBezTo>
                    <a:cubicBezTo>
                      <a:pt x="52" y="14"/>
                      <a:pt x="47" y="13"/>
                      <a:pt x="39" y="13"/>
                    </a:cubicBezTo>
                    <a:cubicBezTo>
                      <a:pt x="33" y="13"/>
                      <a:pt x="27" y="14"/>
                      <a:pt x="24" y="16"/>
                    </a:cubicBezTo>
                    <a:cubicBezTo>
                      <a:pt x="21" y="19"/>
                      <a:pt x="19" y="23"/>
                      <a:pt x="17" y="29"/>
                    </a:cubicBezTo>
                    <a:lnTo>
                      <a:pt x="3" y="27"/>
                    </a:lnTo>
                    <a:cubicBezTo>
                      <a:pt x="4" y="21"/>
                      <a:pt x="6" y="16"/>
                      <a:pt x="9" y="12"/>
                    </a:cubicBezTo>
                    <a:cubicBezTo>
                      <a:pt x="12" y="8"/>
                      <a:pt x="16" y="6"/>
                      <a:pt x="22" y="4"/>
                    </a:cubicBezTo>
                    <a:cubicBezTo>
                      <a:pt x="28" y="1"/>
                      <a:pt x="34" y="0"/>
                      <a:pt x="42" y="0"/>
                    </a:cubicBezTo>
                    <a:cubicBezTo>
                      <a:pt x="49" y="0"/>
                      <a:pt x="55" y="1"/>
                      <a:pt x="60" y="3"/>
                    </a:cubicBezTo>
                    <a:cubicBezTo>
                      <a:pt x="64" y="5"/>
                      <a:pt x="68" y="7"/>
                      <a:pt x="70" y="10"/>
                    </a:cubicBezTo>
                    <a:cubicBezTo>
                      <a:pt x="72" y="12"/>
                      <a:pt x="73" y="16"/>
                      <a:pt x="74" y="20"/>
                    </a:cubicBezTo>
                    <a:cubicBezTo>
                      <a:pt x="75" y="22"/>
                      <a:pt x="75" y="27"/>
                      <a:pt x="75" y="33"/>
                    </a:cubicBezTo>
                    <a:lnTo>
                      <a:pt x="75" y="53"/>
                    </a:lnTo>
                    <a:cubicBezTo>
                      <a:pt x="75" y="66"/>
                      <a:pt x="75" y="75"/>
                      <a:pt x="76" y="78"/>
                    </a:cubicBezTo>
                    <a:cubicBezTo>
                      <a:pt x="77" y="82"/>
                      <a:pt x="78" y="85"/>
                      <a:pt x="80" y="89"/>
                    </a:cubicBezTo>
                    <a:lnTo>
                      <a:pt x="64" y="89"/>
                    </a:lnTo>
                    <a:cubicBezTo>
                      <a:pt x="63" y="86"/>
                      <a:pt x="62" y="82"/>
                      <a:pt x="61" y="78"/>
                    </a:cubicBezTo>
                    <a:close/>
                    <a:moveTo>
                      <a:pt x="60" y="45"/>
                    </a:moveTo>
                    <a:cubicBezTo>
                      <a:pt x="55" y="48"/>
                      <a:pt x="47" y="49"/>
                      <a:pt x="36" y="51"/>
                    </a:cubicBezTo>
                    <a:cubicBezTo>
                      <a:pt x="30" y="52"/>
                      <a:pt x="26" y="53"/>
                      <a:pt x="24" y="54"/>
                    </a:cubicBezTo>
                    <a:cubicBezTo>
                      <a:pt x="21" y="55"/>
                      <a:pt x="19" y="57"/>
                      <a:pt x="18" y="59"/>
                    </a:cubicBezTo>
                    <a:cubicBezTo>
                      <a:pt x="16" y="61"/>
                      <a:pt x="16" y="63"/>
                      <a:pt x="16" y="66"/>
                    </a:cubicBezTo>
                    <a:cubicBezTo>
                      <a:pt x="16" y="70"/>
                      <a:pt x="17" y="73"/>
                      <a:pt x="20" y="75"/>
                    </a:cubicBezTo>
                    <a:cubicBezTo>
                      <a:pt x="23" y="78"/>
                      <a:pt x="27" y="79"/>
                      <a:pt x="33" y="79"/>
                    </a:cubicBezTo>
                    <a:cubicBezTo>
                      <a:pt x="39" y="79"/>
                      <a:pt x="44" y="78"/>
                      <a:pt x="48" y="76"/>
                    </a:cubicBezTo>
                    <a:cubicBezTo>
                      <a:pt x="53" y="73"/>
                      <a:pt x="56" y="70"/>
                      <a:pt x="58"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6">
                <a:extLst>
                  <a:ext uri="{FF2B5EF4-FFF2-40B4-BE49-F238E27FC236}">
                    <a16:creationId xmlns:a16="http://schemas.microsoft.com/office/drawing/2014/main" id="{90537FF5-0FCE-407D-1138-153F224DF08D}"/>
                  </a:ext>
                </a:extLst>
              </p:cNvPr>
              <p:cNvSpPr>
                <a:spLocks noChangeArrowheads="1"/>
              </p:cNvSpPr>
              <p:nvPr/>
            </p:nvSpPr>
            <p:spPr bwMode="auto">
              <a:xfrm>
                <a:off x="4329" y="3284"/>
                <a:ext cx="706" cy="179"/>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07">
                <a:extLst>
                  <a:ext uri="{FF2B5EF4-FFF2-40B4-BE49-F238E27FC236}">
                    <a16:creationId xmlns:a16="http://schemas.microsoft.com/office/drawing/2014/main" id="{1BDDFDFA-2350-5A8F-702B-62B043511E8B}"/>
                  </a:ext>
                </a:extLst>
              </p:cNvPr>
              <p:cNvSpPr>
                <a:spLocks/>
              </p:cNvSpPr>
              <p:nvPr/>
            </p:nvSpPr>
            <p:spPr bwMode="auto">
              <a:xfrm>
                <a:off x="4509" y="3330"/>
                <a:ext cx="75" cy="88"/>
              </a:xfrm>
              <a:custGeom>
                <a:avLst/>
                <a:gdLst>
                  <a:gd name="T0" fmla="*/ 90 w 105"/>
                  <a:gd name="T1" fmla="*/ 80 h 124"/>
                  <a:gd name="T2" fmla="*/ 105 w 105"/>
                  <a:gd name="T3" fmla="*/ 84 h 124"/>
                  <a:gd name="T4" fmla="*/ 88 w 105"/>
                  <a:gd name="T5" fmla="*/ 114 h 124"/>
                  <a:gd name="T6" fmla="*/ 56 w 105"/>
                  <a:gd name="T7" fmla="*/ 124 h 124"/>
                  <a:gd name="T8" fmla="*/ 25 w 105"/>
                  <a:gd name="T9" fmla="*/ 116 h 124"/>
                  <a:gd name="T10" fmla="*/ 6 w 105"/>
                  <a:gd name="T11" fmla="*/ 93 h 124"/>
                  <a:gd name="T12" fmla="*/ 0 w 105"/>
                  <a:gd name="T13" fmla="*/ 61 h 124"/>
                  <a:gd name="T14" fmla="*/ 7 w 105"/>
                  <a:gd name="T15" fmla="*/ 29 h 124"/>
                  <a:gd name="T16" fmla="*/ 27 w 105"/>
                  <a:gd name="T17" fmla="*/ 8 h 124"/>
                  <a:gd name="T18" fmla="*/ 56 w 105"/>
                  <a:gd name="T19" fmla="*/ 0 h 124"/>
                  <a:gd name="T20" fmla="*/ 86 w 105"/>
                  <a:gd name="T21" fmla="*/ 10 h 124"/>
                  <a:gd name="T22" fmla="*/ 103 w 105"/>
                  <a:gd name="T23" fmla="*/ 35 h 124"/>
                  <a:gd name="T24" fmla="*/ 88 w 105"/>
                  <a:gd name="T25" fmla="*/ 39 h 124"/>
                  <a:gd name="T26" fmla="*/ 76 w 105"/>
                  <a:gd name="T27" fmla="*/ 20 h 124"/>
                  <a:gd name="T28" fmla="*/ 56 w 105"/>
                  <a:gd name="T29" fmla="*/ 14 h 124"/>
                  <a:gd name="T30" fmla="*/ 33 w 105"/>
                  <a:gd name="T31" fmla="*/ 21 h 124"/>
                  <a:gd name="T32" fmla="*/ 20 w 105"/>
                  <a:gd name="T33" fmla="*/ 38 h 124"/>
                  <a:gd name="T34" fmla="*/ 16 w 105"/>
                  <a:gd name="T35" fmla="*/ 61 h 124"/>
                  <a:gd name="T36" fmla="*/ 21 w 105"/>
                  <a:gd name="T37" fmla="*/ 88 h 124"/>
                  <a:gd name="T38" fmla="*/ 35 w 105"/>
                  <a:gd name="T39" fmla="*/ 105 h 124"/>
                  <a:gd name="T40" fmla="*/ 55 w 105"/>
                  <a:gd name="T41" fmla="*/ 110 h 124"/>
                  <a:gd name="T42" fmla="*/ 77 w 105"/>
                  <a:gd name="T43" fmla="*/ 103 h 124"/>
                  <a:gd name="T44" fmla="*/ 90 w 105"/>
                  <a:gd name="T45" fmla="*/ 8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24">
                    <a:moveTo>
                      <a:pt x="90" y="80"/>
                    </a:moveTo>
                    <a:lnTo>
                      <a:pt x="105" y="84"/>
                    </a:lnTo>
                    <a:cubicBezTo>
                      <a:pt x="102" y="97"/>
                      <a:pt x="96" y="107"/>
                      <a:pt x="88" y="114"/>
                    </a:cubicBezTo>
                    <a:cubicBezTo>
                      <a:pt x="79" y="120"/>
                      <a:pt x="69" y="124"/>
                      <a:pt x="56" y="124"/>
                    </a:cubicBezTo>
                    <a:cubicBezTo>
                      <a:pt x="43" y="124"/>
                      <a:pt x="33" y="121"/>
                      <a:pt x="25" y="116"/>
                    </a:cubicBezTo>
                    <a:cubicBezTo>
                      <a:pt x="17" y="111"/>
                      <a:pt x="11" y="103"/>
                      <a:pt x="6" y="93"/>
                    </a:cubicBezTo>
                    <a:cubicBezTo>
                      <a:pt x="2" y="83"/>
                      <a:pt x="0" y="73"/>
                      <a:pt x="0" y="61"/>
                    </a:cubicBezTo>
                    <a:cubicBezTo>
                      <a:pt x="0" y="49"/>
                      <a:pt x="2" y="38"/>
                      <a:pt x="7" y="29"/>
                    </a:cubicBezTo>
                    <a:cubicBezTo>
                      <a:pt x="12" y="20"/>
                      <a:pt x="19" y="12"/>
                      <a:pt x="27" y="8"/>
                    </a:cubicBezTo>
                    <a:cubicBezTo>
                      <a:pt x="36" y="3"/>
                      <a:pt x="46" y="0"/>
                      <a:pt x="56" y="0"/>
                    </a:cubicBezTo>
                    <a:cubicBezTo>
                      <a:pt x="68" y="0"/>
                      <a:pt x="78" y="4"/>
                      <a:pt x="86" y="10"/>
                    </a:cubicBezTo>
                    <a:cubicBezTo>
                      <a:pt x="95" y="16"/>
                      <a:pt x="100" y="24"/>
                      <a:pt x="103" y="35"/>
                    </a:cubicBezTo>
                    <a:lnTo>
                      <a:pt x="88" y="39"/>
                    </a:lnTo>
                    <a:cubicBezTo>
                      <a:pt x="85" y="30"/>
                      <a:pt x="81" y="24"/>
                      <a:pt x="76" y="20"/>
                    </a:cubicBezTo>
                    <a:cubicBezTo>
                      <a:pt x="71" y="16"/>
                      <a:pt x="64" y="14"/>
                      <a:pt x="56" y="14"/>
                    </a:cubicBezTo>
                    <a:cubicBezTo>
                      <a:pt x="47" y="14"/>
                      <a:pt x="39" y="16"/>
                      <a:pt x="33" y="21"/>
                    </a:cubicBezTo>
                    <a:cubicBezTo>
                      <a:pt x="27" y="25"/>
                      <a:pt x="23" y="31"/>
                      <a:pt x="20" y="38"/>
                    </a:cubicBezTo>
                    <a:cubicBezTo>
                      <a:pt x="18" y="46"/>
                      <a:pt x="16" y="53"/>
                      <a:pt x="16" y="61"/>
                    </a:cubicBezTo>
                    <a:cubicBezTo>
                      <a:pt x="16" y="71"/>
                      <a:pt x="18" y="80"/>
                      <a:pt x="21" y="88"/>
                    </a:cubicBezTo>
                    <a:cubicBezTo>
                      <a:pt x="24" y="95"/>
                      <a:pt x="28" y="101"/>
                      <a:pt x="35" y="105"/>
                    </a:cubicBezTo>
                    <a:cubicBezTo>
                      <a:pt x="41" y="108"/>
                      <a:pt x="48" y="110"/>
                      <a:pt x="55" y="110"/>
                    </a:cubicBezTo>
                    <a:cubicBezTo>
                      <a:pt x="64" y="110"/>
                      <a:pt x="71" y="108"/>
                      <a:pt x="77" y="103"/>
                    </a:cubicBezTo>
                    <a:cubicBezTo>
                      <a:pt x="83" y="98"/>
                      <a:pt x="88" y="90"/>
                      <a:pt x="90" y="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08">
                <a:extLst>
                  <a:ext uri="{FF2B5EF4-FFF2-40B4-BE49-F238E27FC236}">
                    <a16:creationId xmlns:a16="http://schemas.microsoft.com/office/drawing/2014/main" id="{F3F3DAA1-D077-ACB8-2DFA-34BA6D9251B2}"/>
                  </a:ext>
                </a:extLst>
              </p:cNvPr>
              <p:cNvSpPr>
                <a:spLocks noEditPoints="1"/>
              </p:cNvSpPr>
              <p:nvPr/>
            </p:nvSpPr>
            <p:spPr bwMode="auto">
              <a:xfrm>
                <a:off x="4593" y="3353"/>
                <a:ext cx="57" cy="65"/>
              </a:xfrm>
              <a:custGeom>
                <a:avLst/>
                <a:gdLst>
                  <a:gd name="T0" fmla="*/ 62 w 80"/>
                  <a:gd name="T1" fmla="*/ 78 h 91"/>
                  <a:gd name="T2" fmla="*/ 46 w 80"/>
                  <a:gd name="T3" fmla="*/ 88 h 91"/>
                  <a:gd name="T4" fmla="*/ 30 w 80"/>
                  <a:gd name="T5" fmla="*/ 91 h 91"/>
                  <a:gd name="T6" fmla="*/ 8 w 80"/>
                  <a:gd name="T7" fmla="*/ 84 h 91"/>
                  <a:gd name="T8" fmla="*/ 0 w 80"/>
                  <a:gd name="T9" fmla="*/ 66 h 91"/>
                  <a:gd name="T10" fmla="*/ 3 w 80"/>
                  <a:gd name="T11" fmla="*/ 54 h 91"/>
                  <a:gd name="T12" fmla="*/ 11 w 80"/>
                  <a:gd name="T13" fmla="*/ 46 h 91"/>
                  <a:gd name="T14" fmla="*/ 21 w 80"/>
                  <a:gd name="T15" fmla="*/ 41 h 91"/>
                  <a:gd name="T16" fmla="*/ 34 w 80"/>
                  <a:gd name="T17" fmla="*/ 39 h 91"/>
                  <a:gd name="T18" fmla="*/ 60 w 80"/>
                  <a:gd name="T19" fmla="*/ 34 h 91"/>
                  <a:gd name="T20" fmla="*/ 60 w 80"/>
                  <a:gd name="T21" fmla="*/ 30 h 91"/>
                  <a:gd name="T22" fmla="*/ 56 w 80"/>
                  <a:gd name="T23" fmla="*/ 18 h 91"/>
                  <a:gd name="T24" fmla="*/ 40 w 80"/>
                  <a:gd name="T25" fmla="*/ 13 h 91"/>
                  <a:gd name="T26" fmla="*/ 24 w 80"/>
                  <a:gd name="T27" fmla="*/ 16 h 91"/>
                  <a:gd name="T28" fmla="*/ 17 w 80"/>
                  <a:gd name="T29" fmla="*/ 29 h 91"/>
                  <a:gd name="T30" fmla="*/ 3 w 80"/>
                  <a:gd name="T31" fmla="*/ 27 h 91"/>
                  <a:gd name="T32" fmla="*/ 9 w 80"/>
                  <a:gd name="T33" fmla="*/ 12 h 91"/>
                  <a:gd name="T34" fmla="*/ 22 w 80"/>
                  <a:gd name="T35" fmla="*/ 4 h 91"/>
                  <a:gd name="T36" fmla="*/ 42 w 80"/>
                  <a:gd name="T37" fmla="*/ 0 h 91"/>
                  <a:gd name="T38" fmla="*/ 60 w 80"/>
                  <a:gd name="T39" fmla="*/ 3 h 91"/>
                  <a:gd name="T40" fmla="*/ 70 w 80"/>
                  <a:gd name="T41" fmla="*/ 10 h 91"/>
                  <a:gd name="T42" fmla="*/ 74 w 80"/>
                  <a:gd name="T43" fmla="*/ 20 h 91"/>
                  <a:gd name="T44" fmla="*/ 75 w 80"/>
                  <a:gd name="T45" fmla="*/ 33 h 91"/>
                  <a:gd name="T46" fmla="*/ 75 w 80"/>
                  <a:gd name="T47" fmla="*/ 53 h 91"/>
                  <a:gd name="T48" fmla="*/ 76 w 80"/>
                  <a:gd name="T49" fmla="*/ 78 h 91"/>
                  <a:gd name="T50" fmla="*/ 80 w 80"/>
                  <a:gd name="T51" fmla="*/ 89 h 91"/>
                  <a:gd name="T52" fmla="*/ 64 w 80"/>
                  <a:gd name="T53" fmla="*/ 89 h 91"/>
                  <a:gd name="T54" fmla="*/ 62 w 80"/>
                  <a:gd name="T55" fmla="*/ 78 h 91"/>
                  <a:gd name="T56" fmla="*/ 60 w 80"/>
                  <a:gd name="T57" fmla="*/ 45 h 91"/>
                  <a:gd name="T58" fmla="*/ 36 w 80"/>
                  <a:gd name="T59" fmla="*/ 51 h 91"/>
                  <a:gd name="T60" fmla="*/ 24 w 80"/>
                  <a:gd name="T61" fmla="*/ 54 h 91"/>
                  <a:gd name="T62" fmla="*/ 18 w 80"/>
                  <a:gd name="T63" fmla="*/ 59 h 91"/>
                  <a:gd name="T64" fmla="*/ 16 w 80"/>
                  <a:gd name="T65" fmla="*/ 66 h 91"/>
                  <a:gd name="T66" fmla="*/ 20 w 80"/>
                  <a:gd name="T67" fmla="*/ 75 h 91"/>
                  <a:gd name="T68" fmla="*/ 33 w 80"/>
                  <a:gd name="T69" fmla="*/ 79 h 91"/>
                  <a:gd name="T70" fmla="*/ 48 w 80"/>
                  <a:gd name="T71" fmla="*/ 76 h 91"/>
                  <a:gd name="T72" fmla="*/ 58 w 80"/>
                  <a:gd name="T73" fmla="*/ 65 h 91"/>
                  <a:gd name="T74" fmla="*/ 60 w 80"/>
                  <a:gd name="T75" fmla="*/ 51 h 91"/>
                  <a:gd name="T76" fmla="*/ 60 w 80"/>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1">
                    <a:moveTo>
                      <a:pt x="62" y="78"/>
                    </a:moveTo>
                    <a:cubicBezTo>
                      <a:pt x="56" y="83"/>
                      <a:pt x="51" y="86"/>
                      <a:pt x="46" y="88"/>
                    </a:cubicBezTo>
                    <a:cubicBezTo>
                      <a:pt x="41" y="90"/>
                      <a:pt x="35" y="91"/>
                      <a:pt x="30" y="91"/>
                    </a:cubicBezTo>
                    <a:cubicBezTo>
                      <a:pt x="20" y="91"/>
                      <a:pt x="13" y="88"/>
                      <a:pt x="8" y="84"/>
                    </a:cubicBezTo>
                    <a:cubicBezTo>
                      <a:pt x="3" y="79"/>
                      <a:pt x="0" y="73"/>
                      <a:pt x="0" y="66"/>
                    </a:cubicBezTo>
                    <a:cubicBezTo>
                      <a:pt x="0" y="62"/>
                      <a:pt x="1" y="58"/>
                      <a:pt x="3" y="54"/>
                    </a:cubicBezTo>
                    <a:cubicBezTo>
                      <a:pt x="5" y="51"/>
                      <a:pt x="8" y="48"/>
                      <a:pt x="11" y="46"/>
                    </a:cubicBezTo>
                    <a:cubicBezTo>
                      <a:pt x="14" y="44"/>
                      <a:pt x="17" y="42"/>
                      <a:pt x="21" y="41"/>
                    </a:cubicBezTo>
                    <a:cubicBezTo>
                      <a:pt x="24" y="40"/>
                      <a:pt x="28" y="40"/>
                      <a:pt x="34" y="39"/>
                    </a:cubicBezTo>
                    <a:cubicBezTo>
                      <a:pt x="46" y="38"/>
                      <a:pt x="55" y="36"/>
                      <a:pt x="60" y="34"/>
                    </a:cubicBezTo>
                    <a:cubicBezTo>
                      <a:pt x="60" y="32"/>
                      <a:pt x="60" y="31"/>
                      <a:pt x="60" y="30"/>
                    </a:cubicBezTo>
                    <a:cubicBezTo>
                      <a:pt x="60" y="24"/>
                      <a:pt x="59" y="20"/>
                      <a:pt x="56" y="18"/>
                    </a:cubicBezTo>
                    <a:cubicBezTo>
                      <a:pt x="53" y="14"/>
                      <a:pt x="47" y="13"/>
                      <a:pt x="40" y="13"/>
                    </a:cubicBezTo>
                    <a:cubicBezTo>
                      <a:pt x="33" y="13"/>
                      <a:pt x="28" y="14"/>
                      <a:pt x="24" y="16"/>
                    </a:cubicBezTo>
                    <a:cubicBezTo>
                      <a:pt x="21" y="19"/>
                      <a:pt x="19" y="23"/>
                      <a:pt x="17" y="29"/>
                    </a:cubicBezTo>
                    <a:lnTo>
                      <a:pt x="3" y="27"/>
                    </a:lnTo>
                    <a:cubicBezTo>
                      <a:pt x="4" y="21"/>
                      <a:pt x="6" y="16"/>
                      <a:pt x="9" y="12"/>
                    </a:cubicBezTo>
                    <a:cubicBezTo>
                      <a:pt x="12" y="8"/>
                      <a:pt x="16" y="6"/>
                      <a:pt x="22" y="4"/>
                    </a:cubicBezTo>
                    <a:cubicBezTo>
                      <a:pt x="28" y="1"/>
                      <a:pt x="34" y="0"/>
                      <a:pt x="42" y="0"/>
                    </a:cubicBezTo>
                    <a:cubicBezTo>
                      <a:pt x="49" y="0"/>
                      <a:pt x="55" y="1"/>
                      <a:pt x="60" y="3"/>
                    </a:cubicBezTo>
                    <a:cubicBezTo>
                      <a:pt x="64" y="5"/>
                      <a:pt x="68" y="7"/>
                      <a:pt x="70" y="10"/>
                    </a:cubicBezTo>
                    <a:cubicBezTo>
                      <a:pt x="72" y="12"/>
                      <a:pt x="74" y="16"/>
                      <a:pt x="74" y="20"/>
                    </a:cubicBezTo>
                    <a:cubicBezTo>
                      <a:pt x="75" y="22"/>
                      <a:pt x="75" y="27"/>
                      <a:pt x="75" y="33"/>
                    </a:cubicBezTo>
                    <a:lnTo>
                      <a:pt x="75" y="53"/>
                    </a:lnTo>
                    <a:cubicBezTo>
                      <a:pt x="75" y="66"/>
                      <a:pt x="75" y="75"/>
                      <a:pt x="76" y="78"/>
                    </a:cubicBezTo>
                    <a:cubicBezTo>
                      <a:pt x="77" y="82"/>
                      <a:pt x="78" y="86"/>
                      <a:pt x="80" y="89"/>
                    </a:cubicBezTo>
                    <a:lnTo>
                      <a:pt x="64" y="89"/>
                    </a:lnTo>
                    <a:cubicBezTo>
                      <a:pt x="63" y="86"/>
                      <a:pt x="62" y="82"/>
                      <a:pt x="62" y="78"/>
                    </a:cubicBezTo>
                    <a:close/>
                    <a:moveTo>
                      <a:pt x="60" y="45"/>
                    </a:moveTo>
                    <a:cubicBezTo>
                      <a:pt x="55" y="48"/>
                      <a:pt x="47" y="49"/>
                      <a:pt x="36" y="51"/>
                    </a:cubicBezTo>
                    <a:cubicBezTo>
                      <a:pt x="30" y="52"/>
                      <a:pt x="26" y="53"/>
                      <a:pt x="24" y="54"/>
                    </a:cubicBezTo>
                    <a:cubicBezTo>
                      <a:pt x="21" y="55"/>
                      <a:pt x="19" y="57"/>
                      <a:pt x="18" y="59"/>
                    </a:cubicBezTo>
                    <a:cubicBezTo>
                      <a:pt x="16" y="61"/>
                      <a:pt x="16" y="63"/>
                      <a:pt x="16" y="66"/>
                    </a:cubicBezTo>
                    <a:cubicBezTo>
                      <a:pt x="16" y="70"/>
                      <a:pt x="17" y="73"/>
                      <a:pt x="20" y="75"/>
                    </a:cubicBezTo>
                    <a:cubicBezTo>
                      <a:pt x="23" y="78"/>
                      <a:pt x="28" y="79"/>
                      <a:pt x="33" y="79"/>
                    </a:cubicBezTo>
                    <a:cubicBezTo>
                      <a:pt x="39" y="79"/>
                      <a:pt x="44" y="78"/>
                      <a:pt x="48" y="76"/>
                    </a:cubicBezTo>
                    <a:cubicBezTo>
                      <a:pt x="53" y="73"/>
                      <a:pt x="56" y="70"/>
                      <a:pt x="58" y="65"/>
                    </a:cubicBezTo>
                    <a:cubicBezTo>
                      <a:pt x="60"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09">
                <a:extLst>
                  <a:ext uri="{FF2B5EF4-FFF2-40B4-BE49-F238E27FC236}">
                    <a16:creationId xmlns:a16="http://schemas.microsoft.com/office/drawing/2014/main" id="{40DA726E-EF88-E3F6-D8C7-F8C8FFFA9501}"/>
                  </a:ext>
                </a:extLst>
              </p:cNvPr>
              <p:cNvSpPr>
                <a:spLocks/>
              </p:cNvSpPr>
              <p:nvPr/>
            </p:nvSpPr>
            <p:spPr bwMode="auto">
              <a:xfrm>
                <a:off x="4663" y="3353"/>
                <a:ext cx="50" cy="64"/>
              </a:xfrm>
              <a:custGeom>
                <a:avLst/>
                <a:gdLst>
                  <a:gd name="T0" fmla="*/ 0 w 70"/>
                  <a:gd name="T1" fmla="*/ 89 h 89"/>
                  <a:gd name="T2" fmla="*/ 0 w 70"/>
                  <a:gd name="T3" fmla="*/ 2 h 89"/>
                  <a:gd name="T4" fmla="*/ 13 w 70"/>
                  <a:gd name="T5" fmla="*/ 2 h 89"/>
                  <a:gd name="T6" fmla="*/ 13 w 70"/>
                  <a:gd name="T7" fmla="*/ 15 h 89"/>
                  <a:gd name="T8" fmla="*/ 41 w 70"/>
                  <a:gd name="T9" fmla="*/ 0 h 89"/>
                  <a:gd name="T10" fmla="*/ 55 w 70"/>
                  <a:gd name="T11" fmla="*/ 3 h 89"/>
                  <a:gd name="T12" fmla="*/ 65 w 70"/>
                  <a:gd name="T13" fmla="*/ 11 h 89"/>
                  <a:gd name="T14" fmla="*/ 69 w 70"/>
                  <a:gd name="T15" fmla="*/ 21 h 89"/>
                  <a:gd name="T16" fmla="*/ 70 w 70"/>
                  <a:gd name="T17" fmla="*/ 36 h 89"/>
                  <a:gd name="T18" fmla="*/ 70 w 70"/>
                  <a:gd name="T19" fmla="*/ 89 h 89"/>
                  <a:gd name="T20" fmla="*/ 56 w 70"/>
                  <a:gd name="T21" fmla="*/ 89 h 89"/>
                  <a:gd name="T22" fmla="*/ 56 w 70"/>
                  <a:gd name="T23" fmla="*/ 36 h 89"/>
                  <a:gd name="T24" fmla="*/ 54 w 70"/>
                  <a:gd name="T25" fmla="*/ 23 h 89"/>
                  <a:gd name="T26" fmla="*/ 48 w 70"/>
                  <a:gd name="T27" fmla="*/ 16 h 89"/>
                  <a:gd name="T28" fmla="*/ 38 w 70"/>
                  <a:gd name="T29" fmla="*/ 13 h 89"/>
                  <a:gd name="T30" fmla="*/ 21 w 70"/>
                  <a:gd name="T31" fmla="*/ 19 h 89"/>
                  <a:gd name="T32" fmla="*/ 15 w 70"/>
                  <a:gd name="T33" fmla="*/ 42 h 89"/>
                  <a:gd name="T34" fmla="*/ 15 w 70"/>
                  <a:gd name="T35" fmla="*/ 89 h 89"/>
                  <a:gd name="T36" fmla="*/ 0 w 70"/>
                  <a:gd name="T3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9">
                    <a:moveTo>
                      <a:pt x="0" y="89"/>
                    </a:moveTo>
                    <a:lnTo>
                      <a:pt x="0" y="2"/>
                    </a:lnTo>
                    <a:lnTo>
                      <a:pt x="13" y="2"/>
                    </a:lnTo>
                    <a:lnTo>
                      <a:pt x="13" y="15"/>
                    </a:lnTo>
                    <a:cubicBezTo>
                      <a:pt x="19" y="5"/>
                      <a:pt x="29" y="0"/>
                      <a:pt x="41" y="0"/>
                    </a:cubicBezTo>
                    <a:cubicBezTo>
                      <a:pt x="46" y="0"/>
                      <a:pt x="51" y="1"/>
                      <a:pt x="55" y="3"/>
                    </a:cubicBezTo>
                    <a:cubicBezTo>
                      <a:pt x="59" y="5"/>
                      <a:pt x="63" y="8"/>
                      <a:pt x="65" y="11"/>
                    </a:cubicBezTo>
                    <a:cubicBezTo>
                      <a:pt x="67" y="14"/>
                      <a:pt x="68" y="17"/>
                      <a:pt x="69" y="21"/>
                    </a:cubicBezTo>
                    <a:cubicBezTo>
                      <a:pt x="70" y="24"/>
                      <a:pt x="70" y="29"/>
                      <a:pt x="70" y="36"/>
                    </a:cubicBezTo>
                    <a:lnTo>
                      <a:pt x="70" y="89"/>
                    </a:lnTo>
                    <a:lnTo>
                      <a:pt x="56" y="89"/>
                    </a:lnTo>
                    <a:lnTo>
                      <a:pt x="56" y="36"/>
                    </a:lnTo>
                    <a:cubicBezTo>
                      <a:pt x="56" y="30"/>
                      <a:pt x="55" y="26"/>
                      <a:pt x="54" y="23"/>
                    </a:cubicBezTo>
                    <a:cubicBezTo>
                      <a:pt x="53" y="20"/>
                      <a:pt x="51" y="18"/>
                      <a:pt x="48" y="16"/>
                    </a:cubicBezTo>
                    <a:cubicBezTo>
                      <a:pt x="45" y="14"/>
                      <a:pt x="41" y="13"/>
                      <a:pt x="38" y="13"/>
                    </a:cubicBezTo>
                    <a:cubicBezTo>
                      <a:pt x="31" y="13"/>
                      <a:pt x="26" y="15"/>
                      <a:pt x="21" y="19"/>
                    </a:cubicBezTo>
                    <a:cubicBezTo>
                      <a:pt x="17" y="23"/>
                      <a:pt x="15" y="31"/>
                      <a:pt x="15" y="42"/>
                    </a:cubicBezTo>
                    <a:lnTo>
                      <a:pt x="15"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DAA2EE1C-6846-8172-5C2F-B3F11573C26A}"/>
                  </a:ext>
                </a:extLst>
              </p:cNvPr>
              <p:cNvSpPr>
                <a:spLocks/>
              </p:cNvSpPr>
              <p:nvPr/>
            </p:nvSpPr>
            <p:spPr bwMode="auto">
              <a:xfrm>
                <a:off x="4726" y="3353"/>
                <a:ext cx="53" cy="65"/>
              </a:xfrm>
              <a:custGeom>
                <a:avLst/>
                <a:gdLst>
                  <a:gd name="T0" fmla="*/ 61 w 75"/>
                  <a:gd name="T1" fmla="*/ 57 h 91"/>
                  <a:gd name="T2" fmla="*/ 75 w 75"/>
                  <a:gd name="T3" fmla="*/ 59 h 91"/>
                  <a:gd name="T4" fmla="*/ 63 w 75"/>
                  <a:gd name="T5" fmla="*/ 82 h 91"/>
                  <a:gd name="T6" fmla="*/ 40 w 75"/>
                  <a:gd name="T7" fmla="*/ 91 h 91"/>
                  <a:gd name="T8" fmla="*/ 11 w 75"/>
                  <a:gd name="T9" fmla="*/ 79 h 91"/>
                  <a:gd name="T10" fmla="*/ 0 w 75"/>
                  <a:gd name="T11" fmla="*/ 46 h 91"/>
                  <a:gd name="T12" fmla="*/ 5 w 75"/>
                  <a:gd name="T13" fmla="*/ 21 h 91"/>
                  <a:gd name="T14" fmla="*/ 19 w 75"/>
                  <a:gd name="T15" fmla="*/ 6 h 91"/>
                  <a:gd name="T16" fmla="*/ 40 w 75"/>
                  <a:gd name="T17" fmla="*/ 0 h 91"/>
                  <a:gd name="T18" fmla="*/ 63 w 75"/>
                  <a:gd name="T19" fmla="*/ 8 h 91"/>
                  <a:gd name="T20" fmla="*/ 74 w 75"/>
                  <a:gd name="T21" fmla="*/ 28 h 91"/>
                  <a:gd name="T22" fmla="*/ 60 w 75"/>
                  <a:gd name="T23" fmla="*/ 30 h 91"/>
                  <a:gd name="T24" fmla="*/ 53 w 75"/>
                  <a:gd name="T25" fmla="*/ 17 h 91"/>
                  <a:gd name="T26" fmla="*/ 40 w 75"/>
                  <a:gd name="T27" fmla="*/ 12 h 91"/>
                  <a:gd name="T28" fmla="*/ 22 w 75"/>
                  <a:gd name="T29" fmla="*/ 20 h 91"/>
                  <a:gd name="T30" fmla="*/ 15 w 75"/>
                  <a:gd name="T31" fmla="*/ 46 h 91"/>
                  <a:gd name="T32" fmla="*/ 22 w 75"/>
                  <a:gd name="T33" fmla="*/ 71 h 91"/>
                  <a:gd name="T34" fmla="*/ 39 w 75"/>
                  <a:gd name="T35" fmla="*/ 79 h 91"/>
                  <a:gd name="T36" fmla="*/ 54 w 75"/>
                  <a:gd name="T37" fmla="*/ 73 h 91"/>
                  <a:gd name="T38" fmla="*/ 61 w 75"/>
                  <a:gd name="T39" fmla="*/ 5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1">
                    <a:moveTo>
                      <a:pt x="61" y="57"/>
                    </a:moveTo>
                    <a:lnTo>
                      <a:pt x="75" y="59"/>
                    </a:lnTo>
                    <a:cubicBezTo>
                      <a:pt x="74" y="69"/>
                      <a:pt x="70" y="77"/>
                      <a:pt x="63" y="82"/>
                    </a:cubicBezTo>
                    <a:cubicBezTo>
                      <a:pt x="57" y="88"/>
                      <a:pt x="49" y="91"/>
                      <a:pt x="40" y="91"/>
                    </a:cubicBezTo>
                    <a:cubicBezTo>
                      <a:pt x="28" y="91"/>
                      <a:pt x="18" y="87"/>
                      <a:pt x="11" y="79"/>
                    </a:cubicBezTo>
                    <a:cubicBezTo>
                      <a:pt x="4" y="71"/>
                      <a:pt x="0" y="60"/>
                      <a:pt x="0" y="46"/>
                    </a:cubicBezTo>
                    <a:cubicBezTo>
                      <a:pt x="0" y="37"/>
                      <a:pt x="2" y="28"/>
                      <a:pt x="5" y="21"/>
                    </a:cubicBezTo>
                    <a:cubicBezTo>
                      <a:pt x="8" y="14"/>
                      <a:pt x="13" y="9"/>
                      <a:pt x="19" y="6"/>
                    </a:cubicBezTo>
                    <a:cubicBezTo>
                      <a:pt x="25" y="2"/>
                      <a:pt x="32" y="0"/>
                      <a:pt x="40" y="0"/>
                    </a:cubicBezTo>
                    <a:cubicBezTo>
                      <a:pt x="49" y="0"/>
                      <a:pt x="57" y="3"/>
                      <a:pt x="63" y="8"/>
                    </a:cubicBezTo>
                    <a:cubicBezTo>
                      <a:pt x="69" y="12"/>
                      <a:pt x="72" y="19"/>
                      <a:pt x="74" y="28"/>
                    </a:cubicBezTo>
                    <a:lnTo>
                      <a:pt x="60" y="30"/>
                    </a:lnTo>
                    <a:cubicBezTo>
                      <a:pt x="59" y="24"/>
                      <a:pt x="56" y="20"/>
                      <a:pt x="53" y="17"/>
                    </a:cubicBezTo>
                    <a:cubicBezTo>
                      <a:pt x="49" y="14"/>
                      <a:pt x="45" y="12"/>
                      <a:pt x="40" y="12"/>
                    </a:cubicBezTo>
                    <a:cubicBezTo>
                      <a:pt x="33" y="12"/>
                      <a:pt x="27" y="15"/>
                      <a:pt x="22" y="20"/>
                    </a:cubicBezTo>
                    <a:cubicBezTo>
                      <a:pt x="18" y="26"/>
                      <a:pt x="15" y="34"/>
                      <a:pt x="15" y="46"/>
                    </a:cubicBezTo>
                    <a:cubicBezTo>
                      <a:pt x="15" y="57"/>
                      <a:pt x="17" y="66"/>
                      <a:pt x="22" y="71"/>
                    </a:cubicBezTo>
                    <a:cubicBezTo>
                      <a:pt x="26" y="76"/>
                      <a:pt x="32" y="79"/>
                      <a:pt x="39" y="79"/>
                    </a:cubicBezTo>
                    <a:cubicBezTo>
                      <a:pt x="45" y="79"/>
                      <a:pt x="50" y="77"/>
                      <a:pt x="54" y="73"/>
                    </a:cubicBezTo>
                    <a:cubicBezTo>
                      <a:pt x="58" y="70"/>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1">
                <a:extLst>
                  <a:ext uri="{FF2B5EF4-FFF2-40B4-BE49-F238E27FC236}">
                    <a16:creationId xmlns:a16="http://schemas.microsoft.com/office/drawing/2014/main" id="{D1DD2276-26EC-53CB-5D2C-0777C828AE0A}"/>
                  </a:ext>
                </a:extLst>
              </p:cNvPr>
              <p:cNvSpPr>
                <a:spLocks noEditPoints="1"/>
              </p:cNvSpPr>
              <p:nvPr/>
            </p:nvSpPr>
            <p:spPr bwMode="auto">
              <a:xfrm>
                <a:off x="4785" y="3353"/>
                <a:ext cx="57" cy="65"/>
              </a:xfrm>
              <a:custGeom>
                <a:avLst/>
                <a:gdLst>
                  <a:gd name="T0" fmla="*/ 64 w 80"/>
                  <a:gd name="T1" fmla="*/ 61 h 91"/>
                  <a:gd name="T2" fmla="*/ 79 w 80"/>
                  <a:gd name="T3" fmla="*/ 63 h 91"/>
                  <a:gd name="T4" fmla="*/ 66 w 80"/>
                  <a:gd name="T5" fmla="*/ 83 h 91"/>
                  <a:gd name="T6" fmla="*/ 41 w 80"/>
                  <a:gd name="T7" fmla="*/ 91 h 91"/>
                  <a:gd name="T8" fmla="*/ 11 w 80"/>
                  <a:gd name="T9" fmla="*/ 79 h 91"/>
                  <a:gd name="T10" fmla="*/ 0 w 80"/>
                  <a:gd name="T11" fmla="*/ 46 h 91"/>
                  <a:gd name="T12" fmla="*/ 11 w 80"/>
                  <a:gd name="T13" fmla="*/ 12 h 91"/>
                  <a:gd name="T14" fmla="*/ 41 w 80"/>
                  <a:gd name="T15" fmla="*/ 0 h 91"/>
                  <a:gd name="T16" fmla="*/ 69 w 80"/>
                  <a:gd name="T17" fmla="*/ 12 h 91"/>
                  <a:gd name="T18" fmla="*/ 80 w 80"/>
                  <a:gd name="T19" fmla="*/ 45 h 91"/>
                  <a:gd name="T20" fmla="*/ 80 w 80"/>
                  <a:gd name="T21" fmla="*/ 49 h 91"/>
                  <a:gd name="T22" fmla="*/ 15 w 80"/>
                  <a:gd name="T23" fmla="*/ 49 h 91"/>
                  <a:gd name="T24" fmla="*/ 23 w 80"/>
                  <a:gd name="T25" fmla="*/ 71 h 91"/>
                  <a:gd name="T26" fmla="*/ 41 w 80"/>
                  <a:gd name="T27" fmla="*/ 79 h 91"/>
                  <a:gd name="T28" fmla="*/ 55 w 80"/>
                  <a:gd name="T29" fmla="*/ 74 h 91"/>
                  <a:gd name="T30" fmla="*/ 64 w 80"/>
                  <a:gd name="T31" fmla="*/ 61 h 91"/>
                  <a:gd name="T32" fmla="*/ 16 w 80"/>
                  <a:gd name="T33" fmla="*/ 37 h 91"/>
                  <a:gd name="T34" fmla="*/ 64 w 80"/>
                  <a:gd name="T35" fmla="*/ 37 h 91"/>
                  <a:gd name="T36" fmla="*/ 59 w 80"/>
                  <a:gd name="T37" fmla="*/ 21 h 91"/>
                  <a:gd name="T38" fmla="*/ 41 w 80"/>
                  <a:gd name="T39" fmla="*/ 12 h 91"/>
                  <a:gd name="T40" fmla="*/ 24 w 80"/>
                  <a:gd name="T41" fmla="*/ 19 h 91"/>
                  <a:gd name="T42" fmla="*/ 16 w 80"/>
                  <a:gd name="T43"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1">
                    <a:moveTo>
                      <a:pt x="64" y="61"/>
                    </a:moveTo>
                    <a:lnTo>
                      <a:pt x="79" y="63"/>
                    </a:lnTo>
                    <a:cubicBezTo>
                      <a:pt x="77" y="72"/>
                      <a:pt x="73" y="79"/>
                      <a:pt x="66" y="83"/>
                    </a:cubicBezTo>
                    <a:cubicBezTo>
                      <a:pt x="60" y="88"/>
                      <a:pt x="51" y="91"/>
                      <a:pt x="41" y="91"/>
                    </a:cubicBezTo>
                    <a:cubicBezTo>
                      <a:pt x="29" y="91"/>
                      <a:pt x="19" y="87"/>
                      <a:pt x="11" y="79"/>
                    </a:cubicBezTo>
                    <a:cubicBezTo>
                      <a:pt x="4" y="71"/>
                      <a:pt x="0" y="60"/>
                      <a:pt x="0" y="46"/>
                    </a:cubicBezTo>
                    <a:cubicBezTo>
                      <a:pt x="0" y="32"/>
                      <a:pt x="4" y="21"/>
                      <a:pt x="11" y="12"/>
                    </a:cubicBezTo>
                    <a:cubicBezTo>
                      <a:pt x="19" y="4"/>
                      <a:pt x="29" y="0"/>
                      <a:pt x="41" y="0"/>
                    </a:cubicBezTo>
                    <a:cubicBezTo>
                      <a:pt x="52" y="0"/>
                      <a:pt x="62" y="4"/>
                      <a:pt x="69" y="12"/>
                    </a:cubicBezTo>
                    <a:cubicBezTo>
                      <a:pt x="76" y="20"/>
                      <a:pt x="80" y="31"/>
                      <a:pt x="80" y="45"/>
                    </a:cubicBezTo>
                    <a:cubicBezTo>
                      <a:pt x="80" y="46"/>
                      <a:pt x="80" y="48"/>
                      <a:pt x="80" y="49"/>
                    </a:cubicBezTo>
                    <a:lnTo>
                      <a:pt x="15" y="49"/>
                    </a:lnTo>
                    <a:cubicBezTo>
                      <a:pt x="16" y="59"/>
                      <a:pt x="19" y="66"/>
                      <a:pt x="23" y="71"/>
                    </a:cubicBezTo>
                    <a:cubicBezTo>
                      <a:pt x="28" y="76"/>
                      <a:pt x="34" y="79"/>
                      <a:pt x="41" y="79"/>
                    </a:cubicBezTo>
                    <a:cubicBezTo>
                      <a:pt x="47" y="79"/>
                      <a:pt x="51" y="77"/>
                      <a:pt x="55" y="74"/>
                    </a:cubicBezTo>
                    <a:cubicBezTo>
                      <a:pt x="59" y="72"/>
                      <a:pt x="62" y="67"/>
                      <a:pt x="64" y="61"/>
                    </a:cubicBezTo>
                    <a:close/>
                    <a:moveTo>
                      <a:pt x="16" y="37"/>
                    </a:moveTo>
                    <a:lnTo>
                      <a:pt x="64" y="37"/>
                    </a:lnTo>
                    <a:cubicBezTo>
                      <a:pt x="64" y="30"/>
                      <a:pt x="62" y="25"/>
                      <a:pt x="59" y="21"/>
                    </a:cubicBezTo>
                    <a:cubicBezTo>
                      <a:pt x="54" y="15"/>
                      <a:pt x="48" y="12"/>
                      <a:pt x="41" y="12"/>
                    </a:cubicBezTo>
                    <a:cubicBezTo>
                      <a:pt x="34" y="12"/>
                      <a:pt x="28" y="15"/>
                      <a:pt x="24" y="19"/>
                    </a:cubicBezTo>
                    <a:cubicBezTo>
                      <a:pt x="19" y="24"/>
                      <a:pt x="17" y="30"/>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12">
                <a:extLst>
                  <a:ext uri="{FF2B5EF4-FFF2-40B4-BE49-F238E27FC236}">
                    <a16:creationId xmlns:a16="http://schemas.microsoft.com/office/drawing/2014/main" id="{69D097BB-A410-E5B9-C036-DB30A946E126}"/>
                  </a:ext>
                </a:extLst>
              </p:cNvPr>
              <p:cNvSpPr>
                <a:spLocks/>
              </p:cNvSpPr>
              <p:nvPr/>
            </p:nvSpPr>
            <p:spPr bwMode="auto">
              <a:xfrm>
                <a:off x="4855" y="3353"/>
                <a:ext cx="33" cy="64"/>
              </a:xfrm>
              <a:custGeom>
                <a:avLst/>
                <a:gdLst>
                  <a:gd name="T0" fmla="*/ 0 w 47"/>
                  <a:gd name="T1" fmla="*/ 89 h 89"/>
                  <a:gd name="T2" fmla="*/ 0 w 47"/>
                  <a:gd name="T3" fmla="*/ 2 h 89"/>
                  <a:gd name="T4" fmla="*/ 13 w 47"/>
                  <a:gd name="T5" fmla="*/ 2 h 89"/>
                  <a:gd name="T6" fmla="*/ 13 w 47"/>
                  <a:gd name="T7" fmla="*/ 15 h 89"/>
                  <a:gd name="T8" fmla="*/ 22 w 47"/>
                  <a:gd name="T9" fmla="*/ 3 h 89"/>
                  <a:gd name="T10" fmla="*/ 32 w 47"/>
                  <a:gd name="T11" fmla="*/ 0 h 89"/>
                  <a:gd name="T12" fmla="*/ 47 w 47"/>
                  <a:gd name="T13" fmla="*/ 5 h 89"/>
                  <a:gd name="T14" fmla="*/ 42 w 47"/>
                  <a:gd name="T15" fmla="*/ 19 h 89"/>
                  <a:gd name="T16" fmla="*/ 31 w 47"/>
                  <a:gd name="T17" fmla="*/ 16 h 89"/>
                  <a:gd name="T18" fmla="*/ 22 w 47"/>
                  <a:gd name="T19" fmla="*/ 19 h 89"/>
                  <a:gd name="T20" fmla="*/ 17 w 47"/>
                  <a:gd name="T21" fmla="*/ 26 h 89"/>
                  <a:gd name="T22" fmla="*/ 14 w 47"/>
                  <a:gd name="T23" fmla="*/ 44 h 89"/>
                  <a:gd name="T24" fmla="*/ 14 w 47"/>
                  <a:gd name="T25" fmla="*/ 89 h 89"/>
                  <a:gd name="T26" fmla="*/ 0 w 47"/>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9">
                    <a:moveTo>
                      <a:pt x="0" y="89"/>
                    </a:moveTo>
                    <a:lnTo>
                      <a:pt x="0" y="2"/>
                    </a:lnTo>
                    <a:lnTo>
                      <a:pt x="13" y="2"/>
                    </a:lnTo>
                    <a:lnTo>
                      <a:pt x="13" y="15"/>
                    </a:lnTo>
                    <a:cubicBezTo>
                      <a:pt x="16" y="9"/>
                      <a:pt x="19" y="5"/>
                      <a:pt x="22" y="3"/>
                    </a:cubicBezTo>
                    <a:cubicBezTo>
                      <a:pt x="25" y="1"/>
                      <a:pt x="28" y="0"/>
                      <a:pt x="32" y="0"/>
                    </a:cubicBezTo>
                    <a:cubicBezTo>
                      <a:pt x="36" y="0"/>
                      <a:pt x="41" y="2"/>
                      <a:pt x="47" y="5"/>
                    </a:cubicBezTo>
                    <a:lnTo>
                      <a:pt x="42" y="19"/>
                    </a:lnTo>
                    <a:cubicBezTo>
                      <a:pt x="38" y="17"/>
                      <a:pt x="34" y="16"/>
                      <a:pt x="31" y="16"/>
                    </a:cubicBezTo>
                    <a:cubicBezTo>
                      <a:pt x="28" y="16"/>
                      <a:pt x="25" y="17"/>
                      <a:pt x="22" y="19"/>
                    </a:cubicBezTo>
                    <a:cubicBezTo>
                      <a:pt x="20" y="20"/>
                      <a:pt x="18" y="23"/>
                      <a:pt x="17" y="26"/>
                    </a:cubicBezTo>
                    <a:cubicBezTo>
                      <a:pt x="15" y="32"/>
                      <a:pt x="14" y="37"/>
                      <a:pt x="14" y="44"/>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13">
                <a:extLst>
                  <a:ext uri="{FF2B5EF4-FFF2-40B4-BE49-F238E27FC236}">
                    <a16:creationId xmlns:a16="http://schemas.microsoft.com/office/drawing/2014/main" id="{53B2BBB1-7A96-6025-28CB-F865C1F55D75}"/>
                  </a:ext>
                </a:extLst>
              </p:cNvPr>
              <p:cNvSpPr>
                <a:spLocks/>
              </p:cNvSpPr>
              <p:nvPr/>
            </p:nvSpPr>
            <p:spPr bwMode="auto">
              <a:xfrm>
                <a:off x="2489" y="1507"/>
                <a:ext cx="67" cy="85"/>
              </a:xfrm>
              <a:custGeom>
                <a:avLst/>
                <a:gdLst>
                  <a:gd name="T0" fmla="*/ 0 w 94"/>
                  <a:gd name="T1" fmla="*/ 119 h 119"/>
                  <a:gd name="T2" fmla="*/ 0 w 94"/>
                  <a:gd name="T3" fmla="*/ 0 h 119"/>
                  <a:gd name="T4" fmla="*/ 16 w 94"/>
                  <a:gd name="T5" fmla="*/ 0 h 119"/>
                  <a:gd name="T6" fmla="*/ 79 w 94"/>
                  <a:gd name="T7" fmla="*/ 94 h 119"/>
                  <a:gd name="T8" fmla="*/ 79 w 94"/>
                  <a:gd name="T9" fmla="*/ 0 h 119"/>
                  <a:gd name="T10" fmla="*/ 94 w 94"/>
                  <a:gd name="T11" fmla="*/ 0 h 119"/>
                  <a:gd name="T12" fmla="*/ 94 w 94"/>
                  <a:gd name="T13" fmla="*/ 119 h 119"/>
                  <a:gd name="T14" fmla="*/ 78 w 94"/>
                  <a:gd name="T15" fmla="*/ 119 h 119"/>
                  <a:gd name="T16" fmla="*/ 15 w 94"/>
                  <a:gd name="T17" fmla="*/ 26 h 119"/>
                  <a:gd name="T18" fmla="*/ 15 w 94"/>
                  <a:gd name="T19" fmla="*/ 119 h 119"/>
                  <a:gd name="T20" fmla="*/ 0 w 94"/>
                  <a:gd name="T2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19">
                    <a:moveTo>
                      <a:pt x="0" y="119"/>
                    </a:moveTo>
                    <a:lnTo>
                      <a:pt x="0" y="0"/>
                    </a:lnTo>
                    <a:lnTo>
                      <a:pt x="16" y="0"/>
                    </a:lnTo>
                    <a:lnTo>
                      <a:pt x="79" y="94"/>
                    </a:lnTo>
                    <a:lnTo>
                      <a:pt x="79" y="0"/>
                    </a:lnTo>
                    <a:lnTo>
                      <a:pt x="94" y="0"/>
                    </a:lnTo>
                    <a:lnTo>
                      <a:pt x="94" y="119"/>
                    </a:lnTo>
                    <a:lnTo>
                      <a:pt x="78" y="119"/>
                    </a:lnTo>
                    <a:lnTo>
                      <a:pt x="15" y="26"/>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4">
                <a:extLst>
                  <a:ext uri="{FF2B5EF4-FFF2-40B4-BE49-F238E27FC236}">
                    <a16:creationId xmlns:a16="http://schemas.microsoft.com/office/drawing/2014/main" id="{0553A6E5-EC0B-8279-26E2-565AD7AC00B7}"/>
                  </a:ext>
                </a:extLst>
              </p:cNvPr>
              <p:cNvSpPr>
                <a:spLocks noEditPoints="1"/>
              </p:cNvSpPr>
              <p:nvPr/>
            </p:nvSpPr>
            <p:spPr bwMode="auto">
              <a:xfrm>
                <a:off x="2570" y="1529"/>
                <a:ext cx="57" cy="64"/>
              </a:xfrm>
              <a:custGeom>
                <a:avLst/>
                <a:gdLst>
                  <a:gd name="T0" fmla="*/ 0 w 81"/>
                  <a:gd name="T1" fmla="*/ 45 h 90"/>
                  <a:gd name="T2" fmla="*/ 14 w 81"/>
                  <a:gd name="T3" fmla="*/ 10 h 90"/>
                  <a:gd name="T4" fmla="*/ 41 w 81"/>
                  <a:gd name="T5" fmla="*/ 0 h 90"/>
                  <a:gd name="T6" fmla="*/ 70 w 81"/>
                  <a:gd name="T7" fmla="*/ 12 h 90"/>
                  <a:gd name="T8" fmla="*/ 81 w 81"/>
                  <a:gd name="T9" fmla="*/ 44 h 90"/>
                  <a:gd name="T10" fmla="*/ 76 w 81"/>
                  <a:gd name="T11" fmla="*/ 70 h 90"/>
                  <a:gd name="T12" fmla="*/ 62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4" y="10"/>
                    </a:cubicBezTo>
                    <a:cubicBezTo>
                      <a:pt x="21" y="3"/>
                      <a:pt x="30" y="0"/>
                      <a:pt x="41" y="0"/>
                    </a:cubicBezTo>
                    <a:cubicBezTo>
                      <a:pt x="53" y="0"/>
                      <a:pt x="62" y="4"/>
                      <a:pt x="70" y="12"/>
                    </a:cubicBezTo>
                    <a:cubicBezTo>
                      <a:pt x="77" y="19"/>
                      <a:pt x="81" y="30"/>
                      <a:pt x="81" y="44"/>
                    </a:cubicBezTo>
                    <a:cubicBezTo>
                      <a:pt x="81" y="55"/>
                      <a:pt x="79" y="64"/>
                      <a:pt x="76" y="70"/>
                    </a:cubicBezTo>
                    <a:cubicBezTo>
                      <a:pt x="73" y="77"/>
                      <a:pt x="68" y="81"/>
                      <a:pt x="62" y="85"/>
                    </a:cubicBezTo>
                    <a:cubicBezTo>
                      <a:pt x="55" y="89"/>
                      <a:pt x="48" y="90"/>
                      <a:pt x="41" y="90"/>
                    </a:cubicBezTo>
                    <a:cubicBezTo>
                      <a:pt x="29" y="90"/>
                      <a:pt x="19" y="86"/>
                      <a:pt x="11" y="79"/>
                    </a:cubicBezTo>
                    <a:cubicBezTo>
                      <a:pt x="4" y="71"/>
                      <a:pt x="0" y="60"/>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5"/>
                    </a:cubicBezTo>
                    <a:cubicBezTo>
                      <a:pt x="66" y="34"/>
                      <a:pt x="64" y="26"/>
                      <a:pt x="59" y="20"/>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15">
                <a:extLst>
                  <a:ext uri="{FF2B5EF4-FFF2-40B4-BE49-F238E27FC236}">
                    <a16:creationId xmlns:a16="http://schemas.microsoft.com/office/drawing/2014/main" id="{61A9D474-52F2-AA4B-D9D3-B9D56B08F80A}"/>
                  </a:ext>
                </a:extLst>
              </p:cNvPr>
              <p:cNvSpPr>
                <a:spLocks/>
              </p:cNvSpPr>
              <p:nvPr/>
            </p:nvSpPr>
            <p:spPr bwMode="auto">
              <a:xfrm>
                <a:off x="2639" y="1529"/>
                <a:ext cx="51" cy="63"/>
              </a:xfrm>
              <a:custGeom>
                <a:avLst/>
                <a:gdLst>
                  <a:gd name="T0" fmla="*/ 0 w 71"/>
                  <a:gd name="T1" fmla="*/ 88 h 88"/>
                  <a:gd name="T2" fmla="*/ 0 w 71"/>
                  <a:gd name="T3" fmla="*/ 2 h 88"/>
                  <a:gd name="T4" fmla="*/ 14 w 71"/>
                  <a:gd name="T5" fmla="*/ 2 h 88"/>
                  <a:gd name="T6" fmla="*/ 14 w 71"/>
                  <a:gd name="T7" fmla="*/ 14 h 88"/>
                  <a:gd name="T8" fmla="*/ 41 w 71"/>
                  <a:gd name="T9" fmla="*/ 0 h 88"/>
                  <a:gd name="T10" fmla="*/ 55 w 71"/>
                  <a:gd name="T11" fmla="*/ 3 h 88"/>
                  <a:gd name="T12" fmla="*/ 65 w 71"/>
                  <a:gd name="T13" fmla="*/ 10 h 88"/>
                  <a:gd name="T14" fmla="*/ 70 w 71"/>
                  <a:gd name="T15" fmla="*/ 21 h 88"/>
                  <a:gd name="T16" fmla="*/ 71 w 71"/>
                  <a:gd name="T17" fmla="*/ 35 h 88"/>
                  <a:gd name="T18" fmla="*/ 71 w 71"/>
                  <a:gd name="T19" fmla="*/ 88 h 88"/>
                  <a:gd name="T20" fmla="*/ 56 w 71"/>
                  <a:gd name="T21" fmla="*/ 88 h 88"/>
                  <a:gd name="T22" fmla="*/ 56 w 71"/>
                  <a:gd name="T23" fmla="*/ 36 h 88"/>
                  <a:gd name="T24" fmla="*/ 54 w 71"/>
                  <a:gd name="T25" fmla="*/ 22 h 88"/>
                  <a:gd name="T26" fmla="*/ 48 w 71"/>
                  <a:gd name="T27" fmla="*/ 15 h 88"/>
                  <a:gd name="T28" fmla="*/ 38 w 71"/>
                  <a:gd name="T29" fmla="*/ 13 h 88"/>
                  <a:gd name="T30" fmla="*/ 22 w 71"/>
                  <a:gd name="T31" fmla="*/ 19 h 88"/>
                  <a:gd name="T32" fmla="*/ 15 w 71"/>
                  <a:gd name="T33" fmla="*/ 41 h 88"/>
                  <a:gd name="T34" fmla="*/ 15 w 71"/>
                  <a:gd name="T35" fmla="*/ 88 h 88"/>
                  <a:gd name="T36" fmla="*/ 0 w 71"/>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8">
                    <a:moveTo>
                      <a:pt x="0" y="88"/>
                    </a:moveTo>
                    <a:lnTo>
                      <a:pt x="0" y="2"/>
                    </a:lnTo>
                    <a:lnTo>
                      <a:pt x="14" y="2"/>
                    </a:lnTo>
                    <a:lnTo>
                      <a:pt x="14" y="14"/>
                    </a:lnTo>
                    <a:cubicBezTo>
                      <a:pt x="20" y="5"/>
                      <a:pt x="29" y="0"/>
                      <a:pt x="41" y="0"/>
                    </a:cubicBezTo>
                    <a:cubicBezTo>
                      <a:pt x="46" y="0"/>
                      <a:pt x="51" y="1"/>
                      <a:pt x="55" y="3"/>
                    </a:cubicBezTo>
                    <a:cubicBezTo>
                      <a:pt x="60" y="5"/>
                      <a:pt x="63" y="7"/>
                      <a:pt x="65" y="10"/>
                    </a:cubicBezTo>
                    <a:cubicBezTo>
                      <a:pt x="67" y="13"/>
                      <a:pt x="69" y="17"/>
                      <a:pt x="70" y="21"/>
                    </a:cubicBezTo>
                    <a:cubicBezTo>
                      <a:pt x="70" y="24"/>
                      <a:pt x="71" y="28"/>
                      <a:pt x="71" y="35"/>
                    </a:cubicBezTo>
                    <a:lnTo>
                      <a:pt x="71" y="88"/>
                    </a:lnTo>
                    <a:lnTo>
                      <a:pt x="56" y="88"/>
                    </a:lnTo>
                    <a:lnTo>
                      <a:pt x="56" y="36"/>
                    </a:lnTo>
                    <a:cubicBezTo>
                      <a:pt x="56" y="30"/>
                      <a:pt x="55" y="25"/>
                      <a:pt x="54" y="22"/>
                    </a:cubicBezTo>
                    <a:cubicBezTo>
                      <a:pt x="53" y="19"/>
                      <a:pt x="51" y="17"/>
                      <a:pt x="48" y="15"/>
                    </a:cubicBezTo>
                    <a:cubicBezTo>
                      <a:pt x="45" y="14"/>
                      <a:pt x="42" y="13"/>
                      <a:pt x="38" y="13"/>
                    </a:cubicBezTo>
                    <a:cubicBezTo>
                      <a:pt x="32" y="13"/>
                      <a:pt x="26" y="15"/>
                      <a:pt x="22" y="19"/>
                    </a:cubicBezTo>
                    <a:cubicBezTo>
                      <a:pt x="17" y="23"/>
                      <a:pt x="15" y="30"/>
                      <a:pt x="15" y="41"/>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16">
                <a:extLst>
                  <a:ext uri="{FF2B5EF4-FFF2-40B4-BE49-F238E27FC236}">
                    <a16:creationId xmlns:a16="http://schemas.microsoft.com/office/drawing/2014/main" id="{C616F542-D9FA-084A-299B-204EE34644D9}"/>
                  </a:ext>
                </a:extLst>
              </p:cNvPr>
              <p:cNvSpPr>
                <a:spLocks noChangeArrowheads="1"/>
              </p:cNvSpPr>
              <p:nvPr/>
            </p:nvSpPr>
            <p:spPr bwMode="auto">
              <a:xfrm>
                <a:off x="2701" y="1556"/>
                <a:ext cx="3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39AF86E8-51FD-8676-0A98-A1BE6F3DC314}"/>
                  </a:ext>
                </a:extLst>
              </p:cNvPr>
              <p:cNvSpPr>
                <a:spLocks noEditPoints="1"/>
              </p:cNvSpPr>
              <p:nvPr/>
            </p:nvSpPr>
            <p:spPr bwMode="auto">
              <a:xfrm>
                <a:off x="2742" y="1529"/>
                <a:ext cx="56" cy="64"/>
              </a:xfrm>
              <a:custGeom>
                <a:avLst/>
                <a:gdLst>
                  <a:gd name="T0" fmla="*/ 61 w 79"/>
                  <a:gd name="T1" fmla="*/ 78 h 90"/>
                  <a:gd name="T2" fmla="*/ 46 w 79"/>
                  <a:gd name="T3" fmla="*/ 87 h 90"/>
                  <a:gd name="T4" fmla="*/ 29 w 79"/>
                  <a:gd name="T5" fmla="*/ 90 h 90"/>
                  <a:gd name="T6" fmla="*/ 8 w 79"/>
                  <a:gd name="T7" fmla="*/ 83 h 90"/>
                  <a:gd name="T8" fmla="*/ 0 w 79"/>
                  <a:gd name="T9" fmla="*/ 66 h 90"/>
                  <a:gd name="T10" fmla="*/ 3 w 79"/>
                  <a:gd name="T11" fmla="*/ 54 h 90"/>
                  <a:gd name="T12" fmla="*/ 10 w 79"/>
                  <a:gd name="T13" fmla="*/ 46 h 90"/>
                  <a:gd name="T14" fmla="*/ 21 w 79"/>
                  <a:gd name="T15" fmla="*/ 41 h 90"/>
                  <a:gd name="T16" fmla="*/ 34 w 79"/>
                  <a:gd name="T17" fmla="*/ 39 h 90"/>
                  <a:gd name="T18" fmla="*/ 60 w 79"/>
                  <a:gd name="T19" fmla="*/ 33 h 90"/>
                  <a:gd name="T20" fmla="*/ 60 w 79"/>
                  <a:gd name="T21" fmla="*/ 30 h 90"/>
                  <a:gd name="T22" fmla="*/ 56 w 79"/>
                  <a:gd name="T23" fmla="*/ 17 h 90"/>
                  <a:gd name="T24" fmla="*/ 39 w 79"/>
                  <a:gd name="T25" fmla="*/ 12 h 90"/>
                  <a:gd name="T26" fmla="*/ 24 w 79"/>
                  <a:gd name="T27" fmla="*/ 16 h 90"/>
                  <a:gd name="T28" fmla="*/ 17 w 79"/>
                  <a:gd name="T29" fmla="*/ 29 h 90"/>
                  <a:gd name="T30" fmla="*/ 2 w 79"/>
                  <a:gd name="T31" fmla="*/ 27 h 90"/>
                  <a:gd name="T32" fmla="*/ 9 w 79"/>
                  <a:gd name="T33" fmla="*/ 12 h 90"/>
                  <a:gd name="T34" fmla="*/ 22 w 79"/>
                  <a:gd name="T35" fmla="*/ 3 h 90"/>
                  <a:gd name="T36" fmla="*/ 41 w 79"/>
                  <a:gd name="T37" fmla="*/ 0 h 90"/>
                  <a:gd name="T38" fmla="*/ 59 w 79"/>
                  <a:gd name="T39" fmla="*/ 3 h 90"/>
                  <a:gd name="T40" fmla="*/ 70 w 79"/>
                  <a:gd name="T41" fmla="*/ 9 h 90"/>
                  <a:gd name="T42" fmla="*/ 74 w 79"/>
                  <a:gd name="T43" fmla="*/ 19 h 90"/>
                  <a:gd name="T44" fmla="*/ 75 w 79"/>
                  <a:gd name="T45" fmla="*/ 33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8 w 79"/>
                  <a:gd name="T63" fmla="*/ 58 h 90"/>
                  <a:gd name="T64" fmla="*/ 16 w 79"/>
                  <a:gd name="T65" fmla="*/ 65 h 90"/>
                  <a:gd name="T66" fmla="*/ 20 w 79"/>
                  <a:gd name="T67" fmla="*/ 75 h 90"/>
                  <a:gd name="T68" fmla="*/ 33 w 79"/>
                  <a:gd name="T69" fmla="*/ 79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1" y="86"/>
                      <a:pt x="46" y="87"/>
                    </a:cubicBezTo>
                    <a:cubicBezTo>
                      <a:pt x="41" y="89"/>
                      <a:pt x="35" y="90"/>
                      <a:pt x="29" y="90"/>
                    </a:cubicBezTo>
                    <a:cubicBezTo>
                      <a:pt x="20" y="90"/>
                      <a:pt x="13" y="88"/>
                      <a:pt x="8" y="83"/>
                    </a:cubicBezTo>
                    <a:cubicBezTo>
                      <a:pt x="2" y="79"/>
                      <a:pt x="0" y="73"/>
                      <a:pt x="0" y="66"/>
                    </a:cubicBezTo>
                    <a:cubicBezTo>
                      <a:pt x="0" y="61"/>
                      <a:pt x="1" y="57"/>
                      <a:pt x="3" y="54"/>
                    </a:cubicBezTo>
                    <a:cubicBezTo>
                      <a:pt x="5" y="50"/>
                      <a:pt x="7" y="48"/>
                      <a:pt x="10" y="46"/>
                    </a:cubicBezTo>
                    <a:cubicBezTo>
                      <a:pt x="13" y="43"/>
                      <a:pt x="17" y="42"/>
                      <a:pt x="21" y="41"/>
                    </a:cubicBezTo>
                    <a:cubicBezTo>
                      <a:pt x="24" y="40"/>
                      <a:pt x="28" y="39"/>
                      <a:pt x="34" y="39"/>
                    </a:cubicBezTo>
                    <a:cubicBezTo>
                      <a:pt x="46" y="37"/>
                      <a:pt x="54" y="35"/>
                      <a:pt x="60" y="33"/>
                    </a:cubicBezTo>
                    <a:cubicBezTo>
                      <a:pt x="60" y="31"/>
                      <a:pt x="60" y="30"/>
                      <a:pt x="60" y="30"/>
                    </a:cubicBezTo>
                    <a:cubicBezTo>
                      <a:pt x="60" y="24"/>
                      <a:pt x="59" y="19"/>
                      <a:pt x="56" y="17"/>
                    </a:cubicBezTo>
                    <a:cubicBezTo>
                      <a:pt x="52" y="14"/>
                      <a:pt x="47" y="12"/>
                      <a:pt x="39" y="12"/>
                    </a:cubicBezTo>
                    <a:cubicBezTo>
                      <a:pt x="32" y="12"/>
                      <a:pt x="27" y="13"/>
                      <a:pt x="24" y="16"/>
                    </a:cubicBezTo>
                    <a:cubicBezTo>
                      <a:pt x="21" y="18"/>
                      <a:pt x="18" y="22"/>
                      <a:pt x="17" y="29"/>
                    </a:cubicBezTo>
                    <a:lnTo>
                      <a:pt x="2" y="27"/>
                    </a:lnTo>
                    <a:cubicBezTo>
                      <a:pt x="4" y="20"/>
                      <a:pt x="6" y="15"/>
                      <a:pt x="9" y="12"/>
                    </a:cubicBezTo>
                    <a:cubicBezTo>
                      <a:pt x="12" y="8"/>
                      <a:pt x="16" y="5"/>
                      <a:pt x="22" y="3"/>
                    </a:cubicBezTo>
                    <a:cubicBezTo>
                      <a:pt x="27" y="1"/>
                      <a:pt x="34" y="0"/>
                      <a:pt x="41" y="0"/>
                    </a:cubicBezTo>
                    <a:cubicBezTo>
                      <a:pt x="49" y="0"/>
                      <a:pt x="55" y="1"/>
                      <a:pt x="59" y="3"/>
                    </a:cubicBezTo>
                    <a:cubicBezTo>
                      <a:pt x="64" y="4"/>
                      <a:pt x="67" y="6"/>
                      <a:pt x="70" y="9"/>
                    </a:cubicBezTo>
                    <a:cubicBezTo>
                      <a:pt x="72" y="12"/>
                      <a:pt x="73" y="15"/>
                      <a:pt x="74" y="19"/>
                    </a:cubicBezTo>
                    <a:cubicBezTo>
                      <a:pt x="75" y="22"/>
                      <a:pt x="75" y="26"/>
                      <a:pt x="75" y="33"/>
                    </a:cubicBezTo>
                    <a:lnTo>
                      <a:pt x="75" y="52"/>
                    </a:lnTo>
                    <a:cubicBezTo>
                      <a:pt x="75" y="66"/>
                      <a:pt x="75" y="74"/>
                      <a:pt x="76" y="78"/>
                    </a:cubicBezTo>
                    <a:cubicBezTo>
                      <a:pt x="76" y="82"/>
                      <a:pt x="78" y="85"/>
                      <a:pt x="79" y="88"/>
                    </a:cubicBezTo>
                    <a:lnTo>
                      <a:pt x="64" y="88"/>
                    </a:lnTo>
                    <a:cubicBezTo>
                      <a:pt x="63" y="85"/>
                      <a:pt x="62" y="82"/>
                      <a:pt x="61" y="78"/>
                    </a:cubicBezTo>
                    <a:close/>
                    <a:moveTo>
                      <a:pt x="60" y="45"/>
                    </a:moveTo>
                    <a:cubicBezTo>
                      <a:pt x="55" y="47"/>
                      <a:pt x="47" y="49"/>
                      <a:pt x="36" y="50"/>
                    </a:cubicBezTo>
                    <a:cubicBezTo>
                      <a:pt x="30" y="51"/>
                      <a:pt x="26" y="52"/>
                      <a:pt x="23" y="53"/>
                    </a:cubicBezTo>
                    <a:cubicBezTo>
                      <a:pt x="21" y="54"/>
                      <a:pt x="19" y="56"/>
                      <a:pt x="18" y="58"/>
                    </a:cubicBezTo>
                    <a:cubicBezTo>
                      <a:pt x="16" y="60"/>
                      <a:pt x="16" y="63"/>
                      <a:pt x="16" y="65"/>
                    </a:cubicBezTo>
                    <a:cubicBezTo>
                      <a:pt x="16" y="69"/>
                      <a:pt x="17" y="72"/>
                      <a:pt x="20" y="75"/>
                    </a:cubicBezTo>
                    <a:cubicBezTo>
                      <a:pt x="23" y="78"/>
                      <a:pt x="27" y="79"/>
                      <a:pt x="33" y="79"/>
                    </a:cubicBezTo>
                    <a:cubicBezTo>
                      <a:pt x="39" y="79"/>
                      <a:pt x="44"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18">
                <a:extLst>
                  <a:ext uri="{FF2B5EF4-FFF2-40B4-BE49-F238E27FC236}">
                    <a16:creationId xmlns:a16="http://schemas.microsoft.com/office/drawing/2014/main" id="{C56A4036-999C-AD48-027A-EC9E689B027C}"/>
                  </a:ext>
                </a:extLst>
              </p:cNvPr>
              <p:cNvSpPr>
                <a:spLocks/>
              </p:cNvSpPr>
              <p:nvPr/>
            </p:nvSpPr>
            <p:spPr bwMode="auto">
              <a:xfrm>
                <a:off x="2806" y="1509"/>
                <a:ext cx="30" cy="84"/>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7"/>
                      <a:pt x="18" y="115"/>
                    </a:cubicBezTo>
                    <a:cubicBezTo>
                      <a:pt x="15" y="113"/>
                      <a:pt x="13" y="111"/>
                      <a:pt x="12" y="108"/>
                    </a:cubicBezTo>
                    <a:cubicBezTo>
                      <a:pt x="11" y="106"/>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19">
                <a:extLst>
                  <a:ext uri="{FF2B5EF4-FFF2-40B4-BE49-F238E27FC236}">
                    <a16:creationId xmlns:a16="http://schemas.microsoft.com/office/drawing/2014/main" id="{8E50F0E4-90C8-4493-3338-489ACB54E1C1}"/>
                  </a:ext>
                </a:extLst>
              </p:cNvPr>
              <p:cNvSpPr>
                <a:spLocks/>
              </p:cNvSpPr>
              <p:nvPr/>
            </p:nvSpPr>
            <p:spPr bwMode="auto">
              <a:xfrm>
                <a:off x="2844" y="1529"/>
                <a:ext cx="34" cy="63"/>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5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2"/>
                      <a:pt x="47" y="5"/>
                    </a:cubicBezTo>
                    <a:lnTo>
                      <a:pt x="42" y="18"/>
                    </a:lnTo>
                    <a:cubicBezTo>
                      <a:pt x="38" y="16"/>
                      <a:pt x="34" y="15"/>
                      <a:pt x="31" y="15"/>
                    </a:cubicBezTo>
                    <a:cubicBezTo>
                      <a:pt x="28" y="15"/>
                      <a:pt x="25" y="16"/>
                      <a:pt x="22" y="18"/>
                    </a:cubicBezTo>
                    <a:cubicBezTo>
                      <a:pt x="20" y="20"/>
                      <a:pt x="18" y="23"/>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20">
                <a:extLst>
                  <a:ext uri="{FF2B5EF4-FFF2-40B4-BE49-F238E27FC236}">
                    <a16:creationId xmlns:a16="http://schemas.microsoft.com/office/drawing/2014/main" id="{C6F7F6AE-DE31-7D01-74D6-7517037ADF32}"/>
                  </a:ext>
                </a:extLst>
              </p:cNvPr>
              <p:cNvSpPr>
                <a:spLocks noEditPoints="1"/>
              </p:cNvSpPr>
              <p:nvPr/>
            </p:nvSpPr>
            <p:spPr bwMode="auto">
              <a:xfrm>
                <a:off x="2880" y="1529"/>
                <a:ext cx="58" cy="64"/>
              </a:xfrm>
              <a:custGeom>
                <a:avLst/>
                <a:gdLst>
                  <a:gd name="T0" fmla="*/ 0 w 81"/>
                  <a:gd name="T1" fmla="*/ 45 h 90"/>
                  <a:gd name="T2" fmla="*/ 13 w 81"/>
                  <a:gd name="T3" fmla="*/ 10 h 90"/>
                  <a:gd name="T4" fmla="*/ 41 w 81"/>
                  <a:gd name="T5" fmla="*/ 0 h 90"/>
                  <a:gd name="T6" fmla="*/ 70 w 81"/>
                  <a:gd name="T7" fmla="*/ 12 h 90"/>
                  <a:gd name="T8" fmla="*/ 81 w 81"/>
                  <a:gd name="T9" fmla="*/ 44 h 90"/>
                  <a:gd name="T10" fmla="*/ 76 w 81"/>
                  <a:gd name="T11" fmla="*/ 70 h 90"/>
                  <a:gd name="T12" fmla="*/ 61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10"/>
                    </a:cubicBezTo>
                    <a:cubicBezTo>
                      <a:pt x="21" y="3"/>
                      <a:pt x="30" y="0"/>
                      <a:pt x="41" y="0"/>
                    </a:cubicBezTo>
                    <a:cubicBezTo>
                      <a:pt x="52" y="0"/>
                      <a:pt x="62" y="4"/>
                      <a:pt x="70" y="12"/>
                    </a:cubicBezTo>
                    <a:cubicBezTo>
                      <a:pt x="77" y="19"/>
                      <a:pt x="81" y="30"/>
                      <a:pt x="81" y="44"/>
                    </a:cubicBezTo>
                    <a:cubicBezTo>
                      <a:pt x="81" y="55"/>
                      <a:pt x="79" y="64"/>
                      <a:pt x="76" y="70"/>
                    </a:cubicBezTo>
                    <a:cubicBezTo>
                      <a:pt x="73" y="77"/>
                      <a:pt x="68" y="81"/>
                      <a:pt x="61" y="85"/>
                    </a:cubicBezTo>
                    <a:cubicBezTo>
                      <a:pt x="55" y="89"/>
                      <a:pt x="48" y="90"/>
                      <a:pt x="41" y="90"/>
                    </a:cubicBezTo>
                    <a:cubicBezTo>
                      <a:pt x="28" y="90"/>
                      <a:pt x="19" y="86"/>
                      <a:pt x="11" y="79"/>
                    </a:cubicBezTo>
                    <a:cubicBezTo>
                      <a:pt x="4" y="71"/>
                      <a:pt x="0" y="60"/>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5"/>
                    </a:cubicBezTo>
                    <a:cubicBezTo>
                      <a:pt x="66" y="34"/>
                      <a:pt x="64" y="26"/>
                      <a:pt x="59" y="20"/>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1">
                <a:extLst>
                  <a:ext uri="{FF2B5EF4-FFF2-40B4-BE49-F238E27FC236}">
                    <a16:creationId xmlns:a16="http://schemas.microsoft.com/office/drawing/2014/main" id="{A52AE5F8-2B8C-6DBA-DB28-87CC69AA0192}"/>
                  </a:ext>
                </a:extLst>
              </p:cNvPr>
              <p:cNvSpPr>
                <a:spLocks noEditPoints="1"/>
              </p:cNvSpPr>
              <p:nvPr/>
            </p:nvSpPr>
            <p:spPr bwMode="auto">
              <a:xfrm>
                <a:off x="2950" y="1529"/>
                <a:ext cx="53" cy="86"/>
              </a:xfrm>
              <a:custGeom>
                <a:avLst/>
                <a:gdLst>
                  <a:gd name="T0" fmla="*/ 0 w 75"/>
                  <a:gd name="T1" fmla="*/ 121 h 121"/>
                  <a:gd name="T2" fmla="*/ 0 w 75"/>
                  <a:gd name="T3" fmla="*/ 2 h 121"/>
                  <a:gd name="T4" fmla="*/ 14 w 75"/>
                  <a:gd name="T5" fmla="*/ 2 h 121"/>
                  <a:gd name="T6" fmla="*/ 14 w 75"/>
                  <a:gd name="T7" fmla="*/ 13 h 121"/>
                  <a:gd name="T8" fmla="*/ 24 w 75"/>
                  <a:gd name="T9" fmla="*/ 3 h 121"/>
                  <a:gd name="T10" fmla="*/ 39 w 75"/>
                  <a:gd name="T11" fmla="*/ 0 h 121"/>
                  <a:gd name="T12" fmla="*/ 58 w 75"/>
                  <a:gd name="T13" fmla="*/ 6 h 121"/>
                  <a:gd name="T14" fmla="*/ 71 w 75"/>
                  <a:gd name="T15" fmla="*/ 22 h 121"/>
                  <a:gd name="T16" fmla="*/ 75 w 75"/>
                  <a:gd name="T17" fmla="*/ 44 h 121"/>
                  <a:gd name="T18" fmla="*/ 71 w 75"/>
                  <a:gd name="T19" fmla="*/ 68 h 121"/>
                  <a:gd name="T20" fmla="*/ 57 w 75"/>
                  <a:gd name="T21" fmla="*/ 85 h 121"/>
                  <a:gd name="T22" fmla="*/ 38 w 75"/>
                  <a:gd name="T23" fmla="*/ 90 h 121"/>
                  <a:gd name="T24" fmla="*/ 24 w 75"/>
                  <a:gd name="T25" fmla="*/ 87 h 121"/>
                  <a:gd name="T26" fmla="*/ 15 w 75"/>
                  <a:gd name="T27" fmla="*/ 79 h 121"/>
                  <a:gd name="T28" fmla="*/ 15 w 75"/>
                  <a:gd name="T29" fmla="*/ 121 h 121"/>
                  <a:gd name="T30" fmla="*/ 0 w 75"/>
                  <a:gd name="T31" fmla="*/ 121 h 121"/>
                  <a:gd name="T32" fmla="*/ 14 w 75"/>
                  <a:gd name="T33" fmla="*/ 46 h 121"/>
                  <a:gd name="T34" fmla="*/ 20 w 75"/>
                  <a:gd name="T35" fmla="*/ 70 h 121"/>
                  <a:gd name="T36" fmla="*/ 37 w 75"/>
                  <a:gd name="T37" fmla="*/ 78 h 121"/>
                  <a:gd name="T38" fmla="*/ 53 w 75"/>
                  <a:gd name="T39" fmla="*/ 70 h 121"/>
                  <a:gd name="T40" fmla="*/ 60 w 75"/>
                  <a:gd name="T41" fmla="*/ 44 h 121"/>
                  <a:gd name="T42" fmla="*/ 54 w 75"/>
                  <a:gd name="T43" fmla="*/ 20 h 121"/>
                  <a:gd name="T44" fmla="*/ 37 w 75"/>
                  <a:gd name="T45" fmla="*/ 11 h 121"/>
                  <a:gd name="T46" fmla="*/ 21 w 75"/>
                  <a:gd name="T47" fmla="*/ 20 h 121"/>
                  <a:gd name="T48" fmla="*/ 14 w 75"/>
                  <a:gd name="T49" fmla="*/ 4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1">
                    <a:moveTo>
                      <a:pt x="0" y="121"/>
                    </a:moveTo>
                    <a:lnTo>
                      <a:pt x="0" y="2"/>
                    </a:lnTo>
                    <a:lnTo>
                      <a:pt x="14" y="2"/>
                    </a:lnTo>
                    <a:lnTo>
                      <a:pt x="14" y="13"/>
                    </a:lnTo>
                    <a:cubicBezTo>
                      <a:pt x="17" y="9"/>
                      <a:pt x="20" y="5"/>
                      <a:pt x="24" y="3"/>
                    </a:cubicBezTo>
                    <a:cubicBezTo>
                      <a:pt x="28" y="1"/>
                      <a:pt x="33" y="0"/>
                      <a:pt x="39" y="0"/>
                    </a:cubicBezTo>
                    <a:cubicBezTo>
                      <a:pt x="46" y="0"/>
                      <a:pt x="53" y="2"/>
                      <a:pt x="58" y="6"/>
                    </a:cubicBezTo>
                    <a:cubicBezTo>
                      <a:pt x="64" y="9"/>
                      <a:pt x="68" y="15"/>
                      <a:pt x="71" y="22"/>
                    </a:cubicBezTo>
                    <a:cubicBezTo>
                      <a:pt x="74" y="29"/>
                      <a:pt x="75" y="36"/>
                      <a:pt x="75" y="44"/>
                    </a:cubicBezTo>
                    <a:cubicBezTo>
                      <a:pt x="75" y="53"/>
                      <a:pt x="74" y="61"/>
                      <a:pt x="71" y="68"/>
                    </a:cubicBezTo>
                    <a:cubicBezTo>
                      <a:pt x="67" y="75"/>
                      <a:pt x="63" y="81"/>
                      <a:pt x="57" y="85"/>
                    </a:cubicBezTo>
                    <a:cubicBezTo>
                      <a:pt x="51" y="88"/>
                      <a:pt x="44" y="90"/>
                      <a:pt x="38" y="90"/>
                    </a:cubicBezTo>
                    <a:cubicBezTo>
                      <a:pt x="33" y="90"/>
                      <a:pt x="28" y="89"/>
                      <a:pt x="24" y="87"/>
                    </a:cubicBezTo>
                    <a:cubicBezTo>
                      <a:pt x="21" y="85"/>
                      <a:pt x="17" y="83"/>
                      <a:pt x="15" y="79"/>
                    </a:cubicBezTo>
                    <a:lnTo>
                      <a:pt x="15" y="121"/>
                    </a:lnTo>
                    <a:lnTo>
                      <a:pt x="0" y="121"/>
                    </a:lnTo>
                    <a:close/>
                    <a:moveTo>
                      <a:pt x="14" y="46"/>
                    </a:moveTo>
                    <a:cubicBezTo>
                      <a:pt x="14" y="57"/>
                      <a:pt x="16" y="65"/>
                      <a:pt x="20" y="70"/>
                    </a:cubicBezTo>
                    <a:cubicBezTo>
                      <a:pt x="25" y="76"/>
                      <a:pt x="30" y="78"/>
                      <a:pt x="37" y="78"/>
                    </a:cubicBezTo>
                    <a:cubicBezTo>
                      <a:pt x="43" y="78"/>
                      <a:pt x="49" y="75"/>
                      <a:pt x="53" y="70"/>
                    </a:cubicBezTo>
                    <a:cubicBezTo>
                      <a:pt x="58" y="64"/>
                      <a:pt x="60" y="56"/>
                      <a:pt x="60" y="44"/>
                    </a:cubicBezTo>
                    <a:cubicBezTo>
                      <a:pt x="60" y="33"/>
                      <a:pt x="58" y="25"/>
                      <a:pt x="54" y="20"/>
                    </a:cubicBezTo>
                    <a:cubicBezTo>
                      <a:pt x="49" y="14"/>
                      <a:pt x="44" y="11"/>
                      <a:pt x="37" y="11"/>
                    </a:cubicBezTo>
                    <a:cubicBezTo>
                      <a:pt x="31" y="11"/>
                      <a:pt x="26" y="14"/>
                      <a:pt x="21" y="20"/>
                    </a:cubicBezTo>
                    <a:cubicBezTo>
                      <a:pt x="16" y="26"/>
                      <a:pt x="14" y="34"/>
                      <a:pt x="14"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22">
                <a:extLst>
                  <a:ext uri="{FF2B5EF4-FFF2-40B4-BE49-F238E27FC236}">
                    <a16:creationId xmlns:a16="http://schemas.microsoft.com/office/drawing/2014/main" id="{2E26C3FE-0F46-AD6E-9B33-F9D2E8C3B86C}"/>
                  </a:ext>
                </a:extLst>
              </p:cNvPr>
              <p:cNvSpPr>
                <a:spLocks/>
              </p:cNvSpPr>
              <p:nvPr/>
            </p:nvSpPr>
            <p:spPr bwMode="auto">
              <a:xfrm>
                <a:off x="3016" y="1507"/>
                <a:ext cx="50" cy="85"/>
              </a:xfrm>
              <a:custGeom>
                <a:avLst/>
                <a:gdLst>
                  <a:gd name="T0" fmla="*/ 0 w 70"/>
                  <a:gd name="T1" fmla="*/ 119 h 119"/>
                  <a:gd name="T2" fmla="*/ 0 w 70"/>
                  <a:gd name="T3" fmla="*/ 0 h 119"/>
                  <a:gd name="T4" fmla="*/ 15 w 70"/>
                  <a:gd name="T5" fmla="*/ 0 h 119"/>
                  <a:gd name="T6" fmla="*/ 15 w 70"/>
                  <a:gd name="T7" fmla="*/ 43 h 119"/>
                  <a:gd name="T8" fmla="*/ 41 w 70"/>
                  <a:gd name="T9" fmla="*/ 31 h 119"/>
                  <a:gd name="T10" fmla="*/ 57 w 70"/>
                  <a:gd name="T11" fmla="*/ 35 h 119"/>
                  <a:gd name="T12" fmla="*/ 67 w 70"/>
                  <a:gd name="T13" fmla="*/ 45 h 119"/>
                  <a:gd name="T14" fmla="*/ 70 w 70"/>
                  <a:gd name="T15" fmla="*/ 65 h 119"/>
                  <a:gd name="T16" fmla="*/ 70 w 70"/>
                  <a:gd name="T17" fmla="*/ 119 h 119"/>
                  <a:gd name="T18" fmla="*/ 56 w 70"/>
                  <a:gd name="T19" fmla="*/ 119 h 119"/>
                  <a:gd name="T20" fmla="*/ 56 w 70"/>
                  <a:gd name="T21" fmla="*/ 65 h 119"/>
                  <a:gd name="T22" fmla="*/ 51 w 70"/>
                  <a:gd name="T23" fmla="*/ 49 h 119"/>
                  <a:gd name="T24" fmla="*/ 38 w 70"/>
                  <a:gd name="T25" fmla="*/ 44 h 119"/>
                  <a:gd name="T26" fmla="*/ 25 w 70"/>
                  <a:gd name="T27" fmla="*/ 47 h 119"/>
                  <a:gd name="T28" fmla="*/ 17 w 70"/>
                  <a:gd name="T29" fmla="*/ 56 h 119"/>
                  <a:gd name="T30" fmla="*/ 15 w 70"/>
                  <a:gd name="T31" fmla="*/ 72 h 119"/>
                  <a:gd name="T32" fmla="*/ 15 w 70"/>
                  <a:gd name="T33" fmla="*/ 119 h 119"/>
                  <a:gd name="T34" fmla="*/ 0 w 70"/>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9">
                    <a:moveTo>
                      <a:pt x="0" y="119"/>
                    </a:moveTo>
                    <a:lnTo>
                      <a:pt x="0" y="0"/>
                    </a:lnTo>
                    <a:lnTo>
                      <a:pt x="15" y="0"/>
                    </a:lnTo>
                    <a:lnTo>
                      <a:pt x="15" y="43"/>
                    </a:lnTo>
                    <a:cubicBezTo>
                      <a:pt x="22" y="35"/>
                      <a:pt x="30" y="31"/>
                      <a:pt x="41" y="31"/>
                    </a:cubicBezTo>
                    <a:cubicBezTo>
                      <a:pt x="47" y="31"/>
                      <a:pt x="53" y="32"/>
                      <a:pt x="57" y="35"/>
                    </a:cubicBezTo>
                    <a:cubicBezTo>
                      <a:pt x="62" y="37"/>
                      <a:pt x="65" y="41"/>
                      <a:pt x="67" y="45"/>
                    </a:cubicBezTo>
                    <a:cubicBezTo>
                      <a:pt x="69" y="50"/>
                      <a:pt x="70" y="56"/>
                      <a:pt x="70" y="65"/>
                    </a:cubicBezTo>
                    <a:lnTo>
                      <a:pt x="70" y="119"/>
                    </a:lnTo>
                    <a:lnTo>
                      <a:pt x="56" y="119"/>
                    </a:lnTo>
                    <a:lnTo>
                      <a:pt x="56" y="65"/>
                    </a:lnTo>
                    <a:cubicBezTo>
                      <a:pt x="56" y="57"/>
                      <a:pt x="54" y="52"/>
                      <a:pt x="51" y="49"/>
                    </a:cubicBezTo>
                    <a:cubicBezTo>
                      <a:pt x="48" y="45"/>
                      <a:pt x="43" y="44"/>
                      <a:pt x="38" y="44"/>
                    </a:cubicBezTo>
                    <a:cubicBezTo>
                      <a:pt x="33" y="44"/>
                      <a:pt x="29" y="45"/>
                      <a:pt x="25" y="47"/>
                    </a:cubicBezTo>
                    <a:cubicBezTo>
                      <a:pt x="21" y="49"/>
                      <a:pt x="19" y="52"/>
                      <a:pt x="17" y="56"/>
                    </a:cubicBezTo>
                    <a:cubicBezTo>
                      <a:pt x="16" y="60"/>
                      <a:pt x="15" y="65"/>
                      <a:pt x="15" y="72"/>
                    </a:cubicBez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3">
                <a:extLst>
                  <a:ext uri="{FF2B5EF4-FFF2-40B4-BE49-F238E27FC236}">
                    <a16:creationId xmlns:a16="http://schemas.microsoft.com/office/drawing/2014/main" id="{CD990577-67A2-BF23-B355-265873ED5B58}"/>
                  </a:ext>
                </a:extLst>
              </p:cNvPr>
              <p:cNvSpPr>
                <a:spLocks noEditPoints="1"/>
              </p:cNvSpPr>
              <p:nvPr/>
            </p:nvSpPr>
            <p:spPr bwMode="auto">
              <a:xfrm>
                <a:off x="3082" y="1507"/>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24">
                <a:extLst>
                  <a:ext uri="{FF2B5EF4-FFF2-40B4-BE49-F238E27FC236}">
                    <a16:creationId xmlns:a16="http://schemas.microsoft.com/office/drawing/2014/main" id="{9E556CA2-A32A-621B-F007-2BB0D8B1FC81}"/>
                  </a:ext>
                </a:extLst>
              </p:cNvPr>
              <p:cNvSpPr>
                <a:spLocks/>
              </p:cNvSpPr>
              <p:nvPr/>
            </p:nvSpPr>
            <p:spPr bwMode="auto">
              <a:xfrm>
                <a:off x="3105" y="1529"/>
                <a:ext cx="54" cy="64"/>
              </a:xfrm>
              <a:custGeom>
                <a:avLst/>
                <a:gdLst>
                  <a:gd name="T0" fmla="*/ 61 w 76"/>
                  <a:gd name="T1" fmla="*/ 57 h 90"/>
                  <a:gd name="T2" fmla="*/ 76 w 76"/>
                  <a:gd name="T3" fmla="*/ 59 h 90"/>
                  <a:gd name="T4" fmla="*/ 64 w 76"/>
                  <a:gd name="T5" fmla="*/ 82 h 90"/>
                  <a:gd name="T6" fmla="*/ 40 w 76"/>
                  <a:gd name="T7" fmla="*/ 90 h 90"/>
                  <a:gd name="T8" fmla="*/ 11 w 76"/>
                  <a:gd name="T9" fmla="*/ 79 h 90"/>
                  <a:gd name="T10" fmla="*/ 0 w 76"/>
                  <a:gd name="T11" fmla="*/ 45 h 90"/>
                  <a:gd name="T12" fmla="*/ 5 w 76"/>
                  <a:gd name="T13" fmla="*/ 21 h 90"/>
                  <a:gd name="T14" fmla="*/ 19 w 76"/>
                  <a:gd name="T15" fmla="*/ 5 h 90"/>
                  <a:gd name="T16" fmla="*/ 40 w 76"/>
                  <a:gd name="T17" fmla="*/ 0 h 90"/>
                  <a:gd name="T18" fmla="*/ 63 w 76"/>
                  <a:gd name="T19" fmla="*/ 7 h 90"/>
                  <a:gd name="T20" fmla="*/ 74 w 76"/>
                  <a:gd name="T21" fmla="*/ 27 h 90"/>
                  <a:gd name="T22" fmla="*/ 60 w 76"/>
                  <a:gd name="T23" fmla="*/ 29 h 90"/>
                  <a:gd name="T24" fmla="*/ 53 w 76"/>
                  <a:gd name="T25" fmla="*/ 16 h 90"/>
                  <a:gd name="T26" fmla="*/ 40 w 76"/>
                  <a:gd name="T27" fmla="*/ 12 h 90"/>
                  <a:gd name="T28" fmla="*/ 22 w 76"/>
                  <a:gd name="T29" fmla="*/ 20 h 90"/>
                  <a:gd name="T30" fmla="*/ 16 w 76"/>
                  <a:gd name="T31" fmla="*/ 45 h 90"/>
                  <a:gd name="T32" fmla="*/ 22 w 76"/>
                  <a:gd name="T33" fmla="*/ 70 h 90"/>
                  <a:gd name="T34" fmla="*/ 40 w 76"/>
                  <a:gd name="T35" fmla="*/ 78 h 90"/>
                  <a:gd name="T36" fmla="*/ 54 w 76"/>
                  <a:gd name="T37" fmla="*/ 73 h 90"/>
                  <a:gd name="T38" fmla="*/ 61 w 76"/>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0">
                    <a:moveTo>
                      <a:pt x="61" y="57"/>
                    </a:moveTo>
                    <a:lnTo>
                      <a:pt x="76" y="59"/>
                    </a:lnTo>
                    <a:cubicBezTo>
                      <a:pt x="74" y="68"/>
                      <a:pt x="70" y="76"/>
                      <a:pt x="64" y="82"/>
                    </a:cubicBezTo>
                    <a:cubicBezTo>
                      <a:pt x="57" y="87"/>
                      <a:pt x="49" y="90"/>
                      <a:pt x="40" y="90"/>
                    </a:cubicBezTo>
                    <a:cubicBezTo>
                      <a:pt x="28" y="90"/>
                      <a:pt x="18" y="86"/>
                      <a:pt x="11" y="79"/>
                    </a:cubicBezTo>
                    <a:cubicBezTo>
                      <a:pt x="4" y="71"/>
                      <a:pt x="0" y="60"/>
                      <a:pt x="0" y="45"/>
                    </a:cubicBezTo>
                    <a:cubicBezTo>
                      <a:pt x="0" y="36"/>
                      <a:pt x="2" y="28"/>
                      <a:pt x="5" y="21"/>
                    </a:cubicBezTo>
                    <a:cubicBezTo>
                      <a:pt x="8" y="14"/>
                      <a:pt x="13" y="9"/>
                      <a:pt x="19" y="5"/>
                    </a:cubicBezTo>
                    <a:cubicBezTo>
                      <a:pt x="26" y="2"/>
                      <a:pt x="32" y="0"/>
                      <a:pt x="40" y="0"/>
                    </a:cubicBezTo>
                    <a:cubicBezTo>
                      <a:pt x="49" y="0"/>
                      <a:pt x="57" y="2"/>
                      <a:pt x="63" y="7"/>
                    </a:cubicBezTo>
                    <a:cubicBezTo>
                      <a:pt x="69" y="12"/>
                      <a:pt x="73" y="19"/>
                      <a:pt x="74" y="27"/>
                    </a:cubicBezTo>
                    <a:lnTo>
                      <a:pt x="60" y="29"/>
                    </a:lnTo>
                    <a:cubicBezTo>
                      <a:pt x="59" y="24"/>
                      <a:pt x="56" y="19"/>
                      <a:pt x="53" y="16"/>
                    </a:cubicBezTo>
                    <a:cubicBezTo>
                      <a:pt x="49" y="13"/>
                      <a:pt x="45" y="12"/>
                      <a:pt x="40" y="12"/>
                    </a:cubicBezTo>
                    <a:cubicBezTo>
                      <a:pt x="33" y="12"/>
                      <a:pt x="27" y="15"/>
                      <a:pt x="22" y="20"/>
                    </a:cubicBezTo>
                    <a:cubicBezTo>
                      <a:pt x="18" y="25"/>
                      <a:pt x="16" y="34"/>
                      <a:pt x="16" y="45"/>
                    </a:cubicBezTo>
                    <a:cubicBezTo>
                      <a:pt x="16" y="57"/>
                      <a:pt x="18" y="65"/>
                      <a:pt x="22" y="70"/>
                    </a:cubicBezTo>
                    <a:cubicBezTo>
                      <a:pt x="27" y="76"/>
                      <a:pt x="32" y="78"/>
                      <a:pt x="40" y="78"/>
                    </a:cubicBezTo>
                    <a:cubicBezTo>
                      <a:pt x="45" y="78"/>
                      <a:pt x="50" y="76"/>
                      <a:pt x="54" y="73"/>
                    </a:cubicBezTo>
                    <a:cubicBezTo>
                      <a:pt x="58" y="69"/>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5">
                <a:extLst>
                  <a:ext uri="{FF2B5EF4-FFF2-40B4-BE49-F238E27FC236}">
                    <a16:creationId xmlns:a16="http://schemas.microsoft.com/office/drawing/2014/main" id="{B5A4A6F8-80B8-A4A2-FB42-179AA7295F15}"/>
                  </a:ext>
                </a:extLst>
              </p:cNvPr>
              <p:cNvSpPr>
                <a:spLocks noEditPoints="1"/>
              </p:cNvSpPr>
              <p:nvPr/>
            </p:nvSpPr>
            <p:spPr bwMode="auto">
              <a:xfrm>
                <a:off x="2619" y="1648"/>
                <a:ext cx="55" cy="88"/>
              </a:xfrm>
              <a:custGeom>
                <a:avLst/>
                <a:gdLst>
                  <a:gd name="T0" fmla="*/ 3 w 76"/>
                  <a:gd name="T1" fmla="*/ 95 h 123"/>
                  <a:gd name="T2" fmla="*/ 17 w 76"/>
                  <a:gd name="T3" fmla="*/ 97 h 123"/>
                  <a:gd name="T4" fmla="*/ 22 w 76"/>
                  <a:gd name="T5" fmla="*/ 107 h 123"/>
                  <a:gd name="T6" fmla="*/ 37 w 76"/>
                  <a:gd name="T7" fmla="*/ 111 h 123"/>
                  <a:gd name="T8" fmla="*/ 53 w 76"/>
                  <a:gd name="T9" fmla="*/ 107 h 123"/>
                  <a:gd name="T10" fmla="*/ 60 w 76"/>
                  <a:gd name="T11" fmla="*/ 95 h 123"/>
                  <a:gd name="T12" fmla="*/ 61 w 76"/>
                  <a:gd name="T13" fmla="*/ 77 h 123"/>
                  <a:gd name="T14" fmla="*/ 37 w 76"/>
                  <a:gd name="T15" fmla="*/ 88 h 123"/>
                  <a:gd name="T16" fmla="*/ 10 w 76"/>
                  <a:gd name="T17" fmla="*/ 75 h 123"/>
                  <a:gd name="T18" fmla="*/ 0 w 76"/>
                  <a:gd name="T19" fmla="*/ 44 h 123"/>
                  <a:gd name="T20" fmla="*/ 4 w 76"/>
                  <a:gd name="T21" fmla="*/ 22 h 123"/>
                  <a:gd name="T22" fmla="*/ 17 w 76"/>
                  <a:gd name="T23" fmla="*/ 5 h 123"/>
                  <a:gd name="T24" fmla="*/ 37 w 76"/>
                  <a:gd name="T25" fmla="*/ 0 h 123"/>
                  <a:gd name="T26" fmla="*/ 63 w 76"/>
                  <a:gd name="T27" fmla="*/ 12 h 123"/>
                  <a:gd name="T28" fmla="*/ 63 w 76"/>
                  <a:gd name="T29" fmla="*/ 2 h 123"/>
                  <a:gd name="T30" fmla="*/ 76 w 76"/>
                  <a:gd name="T31" fmla="*/ 2 h 123"/>
                  <a:gd name="T32" fmla="*/ 76 w 76"/>
                  <a:gd name="T33" fmla="*/ 76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2 w 76"/>
                  <a:gd name="T53" fmla="*/ 44 h 123"/>
                  <a:gd name="T54" fmla="*/ 55 w 76"/>
                  <a:gd name="T55" fmla="*/ 20 h 123"/>
                  <a:gd name="T56" fmla="*/ 38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7"/>
                    </a:lnTo>
                    <a:cubicBezTo>
                      <a:pt x="18" y="102"/>
                      <a:pt x="19" y="105"/>
                      <a:pt x="22" y="107"/>
                    </a:cubicBezTo>
                    <a:cubicBezTo>
                      <a:pt x="26" y="110"/>
                      <a:pt x="31" y="111"/>
                      <a:pt x="37" y="111"/>
                    </a:cubicBezTo>
                    <a:cubicBezTo>
                      <a:pt x="44" y="111"/>
                      <a:pt x="49" y="110"/>
                      <a:pt x="53" y="107"/>
                    </a:cubicBezTo>
                    <a:cubicBezTo>
                      <a:pt x="56" y="104"/>
                      <a:pt x="59" y="100"/>
                      <a:pt x="60" y="95"/>
                    </a:cubicBezTo>
                    <a:cubicBezTo>
                      <a:pt x="61" y="92"/>
                      <a:pt x="61" y="86"/>
                      <a:pt x="61" y="77"/>
                    </a:cubicBezTo>
                    <a:cubicBezTo>
                      <a:pt x="55" y="84"/>
                      <a:pt x="47" y="88"/>
                      <a:pt x="37" y="88"/>
                    </a:cubicBezTo>
                    <a:cubicBezTo>
                      <a:pt x="25" y="88"/>
                      <a:pt x="16" y="84"/>
                      <a:pt x="10" y="75"/>
                    </a:cubicBezTo>
                    <a:cubicBezTo>
                      <a:pt x="3" y="67"/>
                      <a:pt x="0" y="56"/>
                      <a:pt x="0" y="44"/>
                    </a:cubicBezTo>
                    <a:cubicBezTo>
                      <a:pt x="0" y="36"/>
                      <a:pt x="1" y="28"/>
                      <a:pt x="4" y="22"/>
                    </a:cubicBezTo>
                    <a:cubicBezTo>
                      <a:pt x="7" y="15"/>
                      <a:pt x="12" y="9"/>
                      <a:pt x="17" y="5"/>
                    </a:cubicBezTo>
                    <a:cubicBezTo>
                      <a:pt x="23" y="2"/>
                      <a:pt x="30" y="0"/>
                      <a:pt x="37" y="0"/>
                    </a:cubicBezTo>
                    <a:cubicBezTo>
                      <a:pt x="47" y="0"/>
                      <a:pt x="56" y="4"/>
                      <a:pt x="63" y="12"/>
                    </a:cubicBezTo>
                    <a:lnTo>
                      <a:pt x="63" y="2"/>
                    </a:lnTo>
                    <a:lnTo>
                      <a:pt x="76" y="2"/>
                    </a:lnTo>
                    <a:lnTo>
                      <a:pt x="76" y="76"/>
                    </a:lnTo>
                    <a:cubicBezTo>
                      <a:pt x="76" y="90"/>
                      <a:pt x="75" y="99"/>
                      <a:pt x="72" y="105"/>
                    </a:cubicBezTo>
                    <a:cubicBezTo>
                      <a:pt x="69" y="110"/>
                      <a:pt x="65" y="115"/>
                      <a:pt x="59" y="118"/>
                    </a:cubicBezTo>
                    <a:cubicBezTo>
                      <a:pt x="53" y="121"/>
                      <a:pt x="46" y="123"/>
                      <a:pt x="37" y="123"/>
                    </a:cubicBezTo>
                    <a:cubicBezTo>
                      <a:pt x="27" y="123"/>
                      <a:pt x="18" y="121"/>
                      <a:pt x="12" y="116"/>
                    </a:cubicBezTo>
                    <a:cubicBezTo>
                      <a:pt x="6" y="111"/>
                      <a:pt x="3" y="104"/>
                      <a:pt x="3" y="95"/>
                    </a:cubicBezTo>
                    <a:close/>
                    <a:moveTo>
                      <a:pt x="15" y="43"/>
                    </a:moveTo>
                    <a:cubicBezTo>
                      <a:pt x="15" y="55"/>
                      <a:pt x="17" y="63"/>
                      <a:pt x="22" y="68"/>
                    </a:cubicBezTo>
                    <a:cubicBezTo>
                      <a:pt x="26" y="73"/>
                      <a:pt x="32" y="76"/>
                      <a:pt x="39" y="76"/>
                    </a:cubicBezTo>
                    <a:cubicBezTo>
                      <a:pt x="45" y="76"/>
                      <a:pt x="51" y="73"/>
                      <a:pt x="56" y="68"/>
                    </a:cubicBezTo>
                    <a:cubicBezTo>
                      <a:pt x="60" y="63"/>
                      <a:pt x="62" y="55"/>
                      <a:pt x="62" y="44"/>
                    </a:cubicBezTo>
                    <a:cubicBezTo>
                      <a:pt x="62" y="33"/>
                      <a:pt x="60" y="25"/>
                      <a:pt x="55" y="20"/>
                    </a:cubicBezTo>
                    <a:cubicBezTo>
                      <a:pt x="51" y="14"/>
                      <a:pt x="45" y="12"/>
                      <a:pt x="38" y="12"/>
                    </a:cubicBezTo>
                    <a:cubicBezTo>
                      <a:pt x="32" y="12"/>
                      <a:pt x="26" y="14"/>
                      <a:pt x="22" y="20"/>
                    </a:cubicBezTo>
                    <a:cubicBezTo>
                      <a:pt x="17"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26">
                <a:extLst>
                  <a:ext uri="{FF2B5EF4-FFF2-40B4-BE49-F238E27FC236}">
                    <a16:creationId xmlns:a16="http://schemas.microsoft.com/office/drawing/2014/main" id="{AED2B5C1-CC63-F6D6-42E7-D7CF639DD16A}"/>
                  </a:ext>
                </a:extLst>
              </p:cNvPr>
              <p:cNvSpPr>
                <a:spLocks noEditPoints="1"/>
              </p:cNvSpPr>
              <p:nvPr/>
            </p:nvSpPr>
            <p:spPr bwMode="auto">
              <a:xfrm>
                <a:off x="2686" y="1648"/>
                <a:ext cx="57" cy="64"/>
              </a:xfrm>
              <a:custGeom>
                <a:avLst/>
                <a:gdLst>
                  <a:gd name="T0" fmla="*/ 62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1 w 80"/>
                  <a:gd name="T13" fmla="*/ 45 h 90"/>
                  <a:gd name="T14" fmla="*/ 21 w 80"/>
                  <a:gd name="T15" fmla="*/ 40 h 90"/>
                  <a:gd name="T16" fmla="*/ 34 w 80"/>
                  <a:gd name="T17" fmla="*/ 38 h 90"/>
                  <a:gd name="T18" fmla="*/ 60 w 80"/>
                  <a:gd name="T19" fmla="*/ 33 h 90"/>
                  <a:gd name="T20" fmla="*/ 60 w 80"/>
                  <a:gd name="T21" fmla="*/ 29 h 90"/>
                  <a:gd name="T22" fmla="*/ 56 w 80"/>
                  <a:gd name="T23" fmla="*/ 17 h 90"/>
                  <a:gd name="T24" fmla="*/ 40 w 80"/>
                  <a:gd name="T25" fmla="*/ 12 h 90"/>
                  <a:gd name="T26" fmla="*/ 24 w 80"/>
                  <a:gd name="T27" fmla="*/ 15 h 90"/>
                  <a:gd name="T28" fmla="*/ 17 w 80"/>
                  <a:gd name="T29" fmla="*/ 28 h 90"/>
                  <a:gd name="T30" fmla="*/ 3 w 80"/>
                  <a:gd name="T31" fmla="*/ 26 h 90"/>
                  <a:gd name="T32" fmla="*/ 9 w 80"/>
                  <a:gd name="T33" fmla="*/ 11 h 90"/>
                  <a:gd name="T34" fmla="*/ 22 w 80"/>
                  <a:gd name="T35" fmla="*/ 3 h 90"/>
                  <a:gd name="T36" fmla="*/ 42 w 80"/>
                  <a:gd name="T37" fmla="*/ 0 h 90"/>
                  <a:gd name="T38" fmla="*/ 60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5 w 80"/>
                  <a:gd name="T53" fmla="*/ 88 h 90"/>
                  <a:gd name="T54" fmla="*/ 62 w 80"/>
                  <a:gd name="T55" fmla="*/ 77 h 90"/>
                  <a:gd name="T56" fmla="*/ 60 w 80"/>
                  <a:gd name="T57" fmla="*/ 45 h 90"/>
                  <a:gd name="T58" fmla="*/ 36 w 80"/>
                  <a:gd name="T59" fmla="*/ 50 h 90"/>
                  <a:gd name="T60" fmla="*/ 24 w 80"/>
                  <a:gd name="T61" fmla="*/ 53 h 90"/>
                  <a:gd name="T62" fmla="*/ 18 w 80"/>
                  <a:gd name="T63" fmla="*/ 58 h 90"/>
                  <a:gd name="T64" fmla="*/ 16 w 80"/>
                  <a:gd name="T65" fmla="*/ 65 h 90"/>
                  <a:gd name="T66" fmla="*/ 20 w 80"/>
                  <a:gd name="T67" fmla="*/ 75 h 90"/>
                  <a:gd name="T68" fmla="*/ 33 w 80"/>
                  <a:gd name="T69" fmla="*/ 78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7"/>
                    </a:moveTo>
                    <a:cubicBezTo>
                      <a:pt x="56" y="82"/>
                      <a:pt x="51" y="85"/>
                      <a:pt x="46" y="87"/>
                    </a:cubicBezTo>
                    <a:cubicBezTo>
                      <a:pt x="41" y="89"/>
                      <a:pt x="36" y="90"/>
                      <a:pt x="30" y="90"/>
                    </a:cubicBezTo>
                    <a:cubicBezTo>
                      <a:pt x="20" y="90"/>
                      <a:pt x="13" y="88"/>
                      <a:pt x="8" y="83"/>
                    </a:cubicBezTo>
                    <a:cubicBezTo>
                      <a:pt x="3" y="78"/>
                      <a:pt x="0" y="72"/>
                      <a:pt x="0" y="65"/>
                    </a:cubicBezTo>
                    <a:cubicBezTo>
                      <a:pt x="0" y="61"/>
                      <a:pt x="1" y="57"/>
                      <a:pt x="3" y="54"/>
                    </a:cubicBezTo>
                    <a:cubicBezTo>
                      <a:pt x="5" y="50"/>
                      <a:pt x="8" y="47"/>
                      <a:pt x="11" y="45"/>
                    </a:cubicBezTo>
                    <a:cubicBezTo>
                      <a:pt x="14" y="43"/>
                      <a:pt x="17" y="41"/>
                      <a:pt x="21" y="40"/>
                    </a:cubicBezTo>
                    <a:cubicBezTo>
                      <a:pt x="24" y="40"/>
                      <a:pt x="28" y="39"/>
                      <a:pt x="34" y="38"/>
                    </a:cubicBezTo>
                    <a:cubicBezTo>
                      <a:pt x="46" y="37"/>
                      <a:pt x="55" y="35"/>
                      <a:pt x="60" y="33"/>
                    </a:cubicBezTo>
                    <a:cubicBezTo>
                      <a:pt x="60" y="31"/>
                      <a:pt x="60" y="30"/>
                      <a:pt x="60" y="29"/>
                    </a:cubicBezTo>
                    <a:cubicBezTo>
                      <a:pt x="60" y="23"/>
                      <a:pt x="59" y="19"/>
                      <a:pt x="56" y="17"/>
                    </a:cubicBezTo>
                    <a:cubicBezTo>
                      <a:pt x="53" y="13"/>
                      <a:pt x="47" y="12"/>
                      <a:pt x="40" y="12"/>
                    </a:cubicBezTo>
                    <a:cubicBezTo>
                      <a:pt x="33" y="12"/>
                      <a:pt x="28" y="13"/>
                      <a:pt x="24" y="15"/>
                    </a:cubicBezTo>
                    <a:cubicBezTo>
                      <a:pt x="21" y="18"/>
                      <a:pt x="19" y="22"/>
                      <a:pt x="17" y="28"/>
                    </a:cubicBezTo>
                    <a:lnTo>
                      <a:pt x="3" y="26"/>
                    </a:lnTo>
                    <a:cubicBezTo>
                      <a:pt x="4" y="20"/>
                      <a:pt x="6" y="15"/>
                      <a:pt x="9" y="11"/>
                    </a:cubicBezTo>
                    <a:cubicBezTo>
                      <a:pt x="12" y="8"/>
                      <a:pt x="17" y="5"/>
                      <a:pt x="22" y="3"/>
                    </a:cubicBezTo>
                    <a:cubicBezTo>
                      <a:pt x="28" y="1"/>
                      <a:pt x="34" y="0"/>
                      <a:pt x="42" y="0"/>
                    </a:cubicBezTo>
                    <a:cubicBezTo>
                      <a:pt x="49" y="0"/>
                      <a:pt x="55" y="0"/>
                      <a:pt x="60" y="2"/>
                    </a:cubicBezTo>
                    <a:cubicBezTo>
                      <a:pt x="64" y="4"/>
                      <a:pt x="68" y="6"/>
                      <a:pt x="70" y="9"/>
                    </a:cubicBezTo>
                    <a:cubicBezTo>
                      <a:pt x="72" y="11"/>
                      <a:pt x="74" y="15"/>
                      <a:pt x="74" y="19"/>
                    </a:cubicBezTo>
                    <a:cubicBezTo>
                      <a:pt x="75" y="21"/>
                      <a:pt x="75" y="26"/>
                      <a:pt x="75" y="32"/>
                    </a:cubicBezTo>
                    <a:lnTo>
                      <a:pt x="75" y="52"/>
                    </a:lnTo>
                    <a:cubicBezTo>
                      <a:pt x="75" y="65"/>
                      <a:pt x="76" y="74"/>
                      <a:pt x="76" y="78"/>
                    </a:cubicBezTo>
                    <a:cubicBezTo>
                      <a:pt x="77" y="81"/>
                      <a:pt x="78" y="85"/>
                      <a:pt x="80" y="88"/>
                    </a:cubicBezTo>
                    <a:lnTo>
                      <a:pt x="65" y="88"/>
                    </a:lnTo>
                    <a:cubicBezTo>
                      <a:pt x="63" y="85"/>
                      <a:pt x="62" y="81"/>
                      <a:pt x="62" y="77"/>
                    </a:cubicBezTo>
                    <a:close/>
                    <a:moveTo>
                      <a:pt x="60" y="45"/>
                    </a:moveTo>
                    <a:cubicBezTo>
                      <a:pt x="55" y="47"/>
                      <a:pt x="47" y="49"/>
                      <a:pt x="36" y="50"/>
                    </a:cubicBezTo>
                    <a:cubicBezTo>
                      <a:pt x="30" y="51"/>
                      <a:pt x="26" y="52"/>
                      <a:pt x="24" y="53"/>
                    </a:cubicBezTo>
                    <a:cubicBezTo>
                      <a:pt x="21" y="54"/>
                      <a:pt x="19" y="56"/>
                      <a:pt x="18" y="58"/>
                    </a:cubicBezTo>
                    <a:cubicBezTo>
                      <a:pt x="17" y="60"/>
                      <a:pt x="16" y="62"/>
                      <a:pt x="16" y="65"/>
                    </a:cubicBezTo>
                    <a:cubicBezTo>
                      <a:pt x="16" y="69"/>
                      <a:pt x="17" y="72"/>
                      <a:pt x="20" y="75"/>
                    </a:cubicBezTo>
                    <a:cubicBezTo>
                      <a:pt x="23" y="77"/>
                      <a:pt x="28" y="78"/>
                      <a:pt x="33" y="78"/>
                    </a:cubicBezTo>
                    <a:cubicBezTo>
                      <a:pt x="39" y="78"/>
                      <a:pt x="44" y="77"/>
                      <a:pt x="48" y="75"/>
                    </a:cubicBezTo>
                    <a:cubicBezTo>
                      <a:pt x="53" y="72"/>
                      <a:pt x="56" y="69"/>
                      <a:pt x="58" y="65"/>
                    </a:cubicBezTo>
                    <a:cubicBezTo>
                      <a:pt x="60" y="61"/>
                      <a:pt x="60" y="56"/>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27">
                <a:extLst>
                  <a:ext uri="{FF2B5EF4-FFF2-40B4-BE49-F238E27FC236}">
                    <a16:creationId xmlns:a16="http://schemas.microsoft.com/office/drawing/2014/main" id="{4A35FB47-C677-FA20-1928-DC58E3899993}"/>
                  </a:ext>
                </a:extLst>
              </p:cNvPr>
              <p:cNvSpPr>
                <a:spLocks/>
              </p:cNvSpPr>
              <p:nvPr/>
            </p:nvSpPr>
            <p:spPr bwMode="auto">
              <a:xfrm>
                <a:off x="2751" y="1648"/>
                <a:ext cx="51" cy="64"/>
              </a:xfrm>
              <a:custGeom>
                <a:avLst/>
                <a:gdLst>
                  <a:gd name="T0" fmla="*/ 0 w 72"/>
                  <a:gd name="T1" fmla="*/ 62 h 90"/>
                  <a:gd name="T2" fmla="*/ 15 w 72"/>
                  <a:gd name="T3" fmla="*/ 60 h 90"/>
                  <a:gd name="T4" fmla="*/ 21 w 72"/>
                  <a:gd name="T5" fmla="*/ 73 h 90"/>
                  <a:gd name="T6" fmla="*/ 37 w 72"/>
                  <a:gd name="T7" fmla="*/ 78 h 90"/>
                  <a:gd name="T8" fmla="*/ 52 w 72"/>
                  <a:gd name="T9" fmla="*/ 74 h 90"/>
                  <a:gd name="T10" fmla="*/ 57 w 72"/>
                  <a:gd name="T11" fmla="*/ 64 h 90"/>
                  <a:gd name="T12" fmla="*/ 53 w 72"/>
                  <a:gd name="T13" fmla="*/ 56 h 90"/>
                  <a:gd name="T14" fmla="*/ 38 w 72"/>
                  <a:gd name="T15" fmla="*/ 51 h 90"/>
                  <a:gd name="T16" fmla="*/ 15 w 72"/>
                  <a:gd name="T17" fmla="*/ 44 h 90"/>
                  <a:gd name="T18" fmla="*/ 6 w 72"/>
                  <a:gd name="T19" fmla="*/ 36 h 90"/>
                  <a:gd name="T20" fmla="*/ 3 w 72"/>
                  <a:gd name="T21" fmla="*/ 25 h 90"/>
                  <a:gd name="T22" fmla="*/ 5 w 72"/>
                  <a:gd name="T23" fmla="*/ 14 h 90"/>
                  <a:gd name="T24" fmla="*/ 12 w 72"/>
                  <a:gd name="T25" fmla="*/ 6 h 90"/>
                  <a:gd name="T26" fmla="*/ 22 w 72"/>
                  <a:gd name="T27" fmla="*/ 1 h 90"/>
                  <a:gd name="T28" fmla="*/ 34 w 72"/>
                  <a:gd name="T29" fmla="*/ 0 h 90"/>
                  <a:gd name="T30" fmla="*/ 52 w 72"/>
                  <a:gd name="T31" fmla="*/ 3 h 90"/>
                  <a:gd name="T32" fmla="*/ 64 w 72"/>
                  <a:gd name="T33" fmla="*/ 11 h 90"/>
                  <a:gd name="T34" fmla="*/ 69 w 72"/>
                  <a:gd name="T35" fmla="*/ 24 h 90"/>
                  <a:gd name="T36" fmla="*/ 54 w 72"/>
                  <a:gd name="T37" fmla="*/ 26 h 90"/>
                  <a:gd name="T38" fmla="*/ 49 w 72"/>
                  <a:gd name="T39" fmla="*/ 15 h 90"/>
                  <a:gd name="T40" fmla="*/ 35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2 h 90"/>
                  <a:gd name="T54" fmla="*/ 68 w 72"/>
                  <a:gd name="T55" fmla="*/ 50 h 90"/>
                  <a:gd name="T56" fmla="*/ 72 w 72"/>
                  <a:gd name="T57" fmla="*/ 63 h 90"/>
                  <a:gd name="T58" fmla="*/ 68 w 72"/>
                  <a:gd name="T59" fmla="*/ 76 h 90"/>
                  <a:gd name="T60" fmla="*/ 55 w 72"/>
                  <a:gd name="T61" fmla="*/ 86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5" y="66"/>
                      <a:pt x="18" y="70"/>
                      <a:pt x="21" y="73"/>
                    </a:cubicBezTo>
                    <a:cubicBezTo>
                      <a:pt x="25" y="76"/>
                      <a:pt x="30" y="78"/>
                      <a:pt x="37" y="78"/>
                    </a:cubicBezTo>
                    <a:cubicBezTo>
                      <a:pt x="44" y="78"/>
                      <a:pt x="49" y="77"/>
                      <a:pt x="52" y="74"/>
                    </a:cubicBezTo>
                    <a:cubicBezTo>
                      <a:pt x="55" y="71"/>
                      <a:pt x="57" y="68"/>
                      <a:pt x="57" y="64"/>
                    </a:cubicBezTo>
                    <a:cubicBezTo>
                      <a:pt x="57" y="61"/>
                      <a:pt x="55" y="58"/>
                      <a:pt x="53" y="56"/>
                    </a:cubicBezTo>
                    <a:cubicBezTo>
                      <a:pt x="51" y="55"/>
                      <a:pt x="46" y="53"/>
                      <a:pt x="38" y="51"/>
                    </a:cubicBezTo>
                    <a:cubicBezTo>
                      <a:pt x="27" y="49"/>
                      <a:pt x="19" y="46"/>
                      <a:pt x="15" y="44"/>
                    </a:cubicBezTo>
                    <a:cubicBezTo>
                      <a:pt x="11" y="42"/>
                      <a:pt x="8" y="40"/>
                      <a:pt x="6" y="36"/>
                    </a:cubicBezTo>
                    <a:cubicBezTo>
                      <a:pt x="4" y="33"/>
                      <a:pt x="3" y="29"/>
                      <a:pt x="3" y="25"/>
                    </a:cubicBezTo>
                    <a:cubicBezTo>
                      <a:pt x="3" y="21"/>
                      <a:pt x="3" y="17"/>
                      <a:pt x="5" y="14"/>
                    </a:cubicBezTo>
                    <a:cubicBezTo>
                      <a:pt x="7" y="11"/>
                      <a:pt x="9" y="8"/>
                      <a:pt x="12" y="6"/>
                    </a:cubicBezTo>
                    <a:cubicBezTo>
                      <a:pt x="15" y="4"/>
                      <a:pt x="18" y="3"/>
                      <a:pt x="22" y="1"/>
                    </a:cubicBezTo>
                    <a:cubicBezTo>
                      <a:pt x="26" y="0"/>
                      <a:pt x="30" y="0"/>
                      <a:pt x="34" y="0"/>
                    </a:cubicBezTo>
                    <a:cubicBezTo>
                      <a:pt x="41" y="0"/>
                      <a:pt x="47" y="1"/>
                      <a:pt x="52" y="3"/>
                    </a:cubicBezTo>
                    <a:cubicBezTo>
                      <a:pt x="57" y="4"/>
                      <a:pt x="61" y="7"/>
                      <a:pt x="64" y="11"/>
                    </a:cubicBezTo>
                    <a:cubicBezTo>
                      <a:pt x="66" y="14"/>
                      <a:pt x="68" y="18"/>
                      <a:pt x="69" y="24"/>
                    </a:cubicBezTo>
                    <a:lnTo>
                      <a:pt x="54" y="26"/>
                    </a:lnTo>
                    <a:cubicBezTo>
                      <a:pt x="54" y="21"/>
                      <a:pt x="52" y="18"/>
                      <a:pt x="49" y="15"/>
                    </a:cubicBezTo>
                    <a:cubicBezTo>
                      <a:pt x="46" y="13"/>
                      <a:pt x="41" y="12"/>
                      <a:pt x="35" y="12"/>
                    </a:cubicBezTo>
                    <a:cubicBezTo>
                      <a:pt x="29" y="12"/>
                      <a:pt x="24" y="13"/>
                      <a:pt x="21" y="15"/>
                    </a:cubicBezTo>
                    <a:cubicBezTo>
                      <a:pt x="18" y="17"/>
                      <a:pt x="17" y="20"/>
                      <a:pt x="17" y="23"/>
                    </a:cubicBezTo>
                    <a:cubicBezTo>
                      <a:pt x="17" y="25"/>
                      <a:pt x="17" y="26"/>
                      <a:pt x="19" y="28"/>
                    </a:cubicBezTo>
                    <a:cubicBezTo>
                      <a:pt x="20" y="30"/>
                      <a:pt x="22" y="31"/>
                      <a:pt x="24" y="32"/>
                    </a:cubicBezTo>
                    <a:cubicBezTo>
                      <a:pt x="26" y="32"/>
                      <a:pt x="30" y="34"/>
                      <a:pt x="37" y="36"/>
                    </a:cubicBezTo>
                    <a:cubicBezTo>
                      <a:pt x="47" y="38"/>
                      <a:pt x="55" y="41"/>
                      <a:pt x="59" y="42"/>
                    </a:cubicBezTo>
                    <a:cubicBezTo>
                      <a:pt x="63" y="44"/>
                      <a:pt x="66" y="47"/>
                      <a:pt x="68" y="50"/>
                    </a:cubicBezTo>
                    <a:cubicBezTo>
                      <a:pt x="71" y="53"/>
                      <a:pt x="72" y="58"/>
                      <a:pt x="72" y="63"/>
                    </a:cubicBezTo>
                    <a:cubicBezTo>
                      <a:pt x="72" y="67"/>
                      <a:pt x="70" y="72"/>
                      <a:pt x="68" y="76"/>
                    </a:cubicBezTo>
                    <a:cubicBezTo>
                      <a:pt x="65" y="81"/>
                      <a:pt x="61" y="84"/>
                      <a:pt x="55" y="86"/>
                    </a:cubicBezTo>
                    <a:cubicBezTo>
                      <a:pt x="50" y="89"/>
                      <a:pt x="44" y="90"/>
                      <a:pt x="37" y="90"/>
                    </a:cubicBezTo>
                    <a:cubicBezTo>
                      <a:pt x="26" y="90"/>
                      <a:pt x="17" y="88"/>
                      <a:pt x="11" y="83"/>
                    </a:cubicBezTo>
                    <a:cubicBezTo>
                      <a:pt x="6" y="78"/>
                      <a:pt x="2" y="71"/>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28">
                <a:extLst>
                  <a:ext uri="{FF2B5EF4-FFF2-40B4-BE49-F238E27FC236}">
                    <a16:creationId xmlns:a16="http://schemas.microsoft.com/office/drawing/2014/main" id="{415FB1E2-3D22-188C-18B6-429506A7A06A}"/>
                  </a:ext>
                </a:extLst>
              </p:cNvPr>
              <p:cNvSpPr>
                <a:spLocks/>
              </p:cNvSpPr>
              <p:nvPr/>
            </p:nvSpPr>
            <p:spPr bwMode="auto">
              <a:xfrm>
                <a:off x="2809" y="1627"/>
                <a:ext cx="30" cy="85"/>
              </a:xfrm>
              <a:custGeom>
                <a:avLst/>
                <a:gdLst>
                  <a:gd name="T0" fmla="*/ 40 w 42"/>
                  <a:gd name="T1" fmla="*/ 104 h 118"/>
                  <a:gd name="T2" fmla="*/ 42 w 42"/>
                  <a:gd name="T3" fmla="*/ 117 h 118"/>
                  <a:gd name="T4" fmla="*/ 31 w 42"/>
                  <a:gd name="T5" fmla="*/ 118 h 118"/>
                  <a:gd name="T6" fmla="*/ 19 w 42"/>
                  <a:gd name="T7" fmla="*/ 116 h 118"/>
                  <a:gd name="T8" fmla="*/ 13 w 42"/>
                  <a:gd name="T9" fmla="*/ 109 h 118"/>
                  <a:gd name="T10" fmla="*/ 11 w 42"/>
                  <a:gd name="T11" fmla="*/ 92 h 118"/>
                  <a:gd name="T12" fmla="*/ 11 w 42"/>
                  <a:gd name="T13" fmla="*/ 42 h 118"/>
                  <a:gd name="T14" fmla="*/ 0 w 42"/>
                  <a:gd name="T15" fmla="*/ 42 h 118"/>
                  <a:gd name="T16" fmla="*/ 0 w 42"/>
                  <a:gd name="T17" fmla="*/ 31 h 118"/>
                  <a:gd name="T18" fmla="*/ 11 w 42"/>
                  <a:gd name="T19" fmla="*/ 31 h 118"/>
                  <a:gd name="T20" fmla="*/ 11 w 42"/>
                  <a:gd name="T21" fmla="*/ 9 h 118"/>
                  <a:gd name="T22" fmla="*/ 26 w 42"/>
                  <a:gd name="T23" fmla="*/ 0 h 118"/>
                  <a:gd name="T24" fmla="*/ 26 w 42"/>
                  <a:gd name="T25" fmla="*/ 31 h 118"/>
                  <a:gd name="T26" fmla="*/ 40 w 42"/>
                  <a:gd name="T27" fmla="*/ 31 h 118"/>
                  <a:gd name="T28" fmla="*/ 40 w 42"/>
                  <a:gd name="T29" fmla="*/ 42 h 118"/>
                  <a:gd name="T30" fmla="*/ 26 w 42"/>
                  <a:gd name="T31" fmla="*/ 42 h 118"/>
                  <a:gd name="T32" fmla="*/ 26 w 42"/>
                  <a:gd name="T33" fmla="*/ 92 h 118"/>
                  <a:gd name="T34" fmla="*/ 26 w 42"/>
                  <a:gd name="T35" fmla="*/ 101 h 118"/>
                  <a:gd name="T36" fmla="*/ 29 w 42"/>
                  <a:gd name="T37" fmla="*/ 103 h 118"/>
                  <a:gd name="T38" fmla="*/ 34 w 42"/>
                  <a:gd name="T39" fmla="*/ 104 h 118"/>
                  <a:gd name="T40" fmla="*/ 40 w 42"/>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4"/>
                    </a:moveTo>
                    <a:lnTo>
                      <a:pt x="42" y="117"/>
                    </a:lnTo>
                    <a:cubicBezTo>
                      <a:pt x="38" y="118"/>
                      <a:pt x="35" y="118"/>
                      <a:pt x="31" y="118"/>
                    </a:cubicBezTo>
                    <a:cubicBezTo>
                      <a:pt x="26" y="118"/>
                      <a:pt x="22" y="117"/>
                      <a:pt x="19" y="116"/>
                    </a:cubicBezTo>
                    <a:cubicBezTo>
                      <a:pt x="16" y="114"/>
                      <a:pt x="14" y="112"/>
                      <a:pt x="13" y="109"/>
                    </a:cubicBezTo>
                    <a:cubicBezTo>
                      <a:pt x="12" y="106"/>
                      <a:pt x="11" y="100"/>
                      <a:pt x="11" y="92"/>
                    </a:cubicBezTo>
                    <a:lnTo>
                      <a:pt x="11" y="42"/>
                    </a:lnTo>
                    <a:lnTo>
                      <a:pt x="0" y="42"/>
                    </a:lnTo>
                    <a:lnTo>
                      <a:pt x="0" y="31"/>
                    </a:lnTo>
                    <a:lnTo>
                      <a:pt x="11" y="31"/>
                    </a:lnTo>
                    <a:lnTo>
                      <a:pt x="11" y="9"/>
                    </a:lnTo>
                    <a:lnTo>
                      <a:pt x="26" y="0"/>
                    </a:lnTo>
                    <a:lnTo>
                      <a:pt x="26" y="31"/>
                    </a:lnTo>
                    <a:lnTo>
                      <a:pt x="40" y="31"/>
                    </a:lnTo>
                    <a:lnTo>
                      <a:pt x="40" y="42"/>
                    </a:lnTo>
                    <a:lnTo>
                      <a:pt x="26" y="42"/>
                    </a:lnTo>
                    <a:lnTo>
                      <a:pt x="26" y="92"/>
                    </a:lnTo>
                    <a:cubicBezTo>
                      <a:pt x="26" y="97"/>
                      <a:pt x="26" y="99"/>
                      <a:pt x="26" y="101"/>
                    </a:cubicBezTo>
                    <a:cubicBezTo>
                      <a:pt x="27" y="102"/>
                      <a:pt x="28" y="103"/>
                      <a:pt x="29" y="103"/>
                    </a:cubicBezTo>
                    <a:cubicBezTo>
                      <a:pt x="30" y="104"/>
                      <a:pt x="32" y="104"/>
                      <a:pt x="34" y="104"/>
                    </a:cubicBezTo>
                    <a:cubicBezTo>
                      <a:pt x="36" y="104"/>
                      <a:pt x="38" y="104"/>
                      <a:pt x="40"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29">
                <a:extLst>
                  <a:ext uri="{FF2B5EF4-FFF2-40B4-BE49-F238E27FC236}">
                    <a16:creationId xmlns:a16="http://schemas.microsoft.com/office/drawing/2014/main" id="{BF5D482E-B382-D03D-2D6E-F331717F6996}"/>
                  </a:ext>
                </a:extLst>
              </p:cNvPr>
              <p:cNvSpPr>
                <a:spLocks/>
              </p:cNvSpPr>
              <p:nvPr/>
            </p:nvSpPr>
            <p:spPr bwMode="auto">
              <a:xfrm>
                <a:off x="2847" y="1648"/>
                <a:ext cx="34" cy="63"/>
              </a:xfrm>
              <a:custGeom>
                <a:avLst/>
                <a:gdLst>
                  <a:gd name="T0" fmla="*/ 0 w 47"/>
                  <a:gd name="T1" fmla="*/ 88 h 88"/>
                  <a:gd name="T2" fmla="*/ 0 w 47"/>
                  <a:gd name="T3" fmla="*/ 2 h 88"/>
                  <a:gd name="T4" fmla="*/ 14 w 47"/>
                  <a:gd name="T5" fmla="*/ 2 h 88"/>
                  <a:gd name="T6" fmla="*/ 14 w 47"/>
                  <a:gd name="T7" fmla="*/ 15 h 88"/>
                  <a:gd name="T8" fmla="*/ 23 w 47"/>
                  <a:gd name="T9" fmla="*/ 3 h 88"/>
                  <a:gd name="T10" fmla="*/ 32 w 47"/>
                  <a:gd name="T11" fmla="*/ 0 h 88"/>
                  <a:gd name="T12" fmla="*/ 47 w 47"/>
                  <a:gd name="T13" fmla="*/ 4 h 88"/>
                  <a:gd name="T14" fmla="*/ 42 w 47"/>
                  <a:gd name="T15" fmla="*/ 18 h 88"/>
                  <a:gd name="T16" fmla="*/ 32 w 47"/>
                  <a:gd name="T17" fmla="*/ 15 h 88"/>
                  <a:gd name="T18" fmla="*/ 23 w 47"/>
                  <a:gd name="T19" fmla="*/ 18 h 88"/>
                  <a:gd name="T20" fmla="*/ 18 w 47"/>
                  <a:gd name="T21" fmla="*/ 26 h 88"/>
                  <a:gd name="T22" fmla="*/ 15 w 47"/>
                  <a:gd name="T23" fmla="*/ 43 h 88"/>
                  <a:gd name="T24" fmla="*/ 15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4" y="2"/>
                    </a:lnTo>
                    <a:lnTo>
                      <a:pt x="14" y="15"/>
                    </a:lnTo>
                    <a:cubicBezTo>
                      <a:pt x="17" y="9"/>
                      <a:pt x="20" y="4"/>
                      <a:pt x="23" y="3"/>
                    </a:cubicBezTo>
                    <a:cubicBezTo>
                      <a:pt x="26" y="1"/>
                      <a:pt x="29" y="0"/>
                      <a:pt x="32" y="0"/>
                    </a:cubicBezTo>
                    <a:cubicBezTo>
                      <a:pt x="37" y="0"/>
                      <a:pt x="42" y="1"/>
                      <a:pt x="47" y="4"/>
                    </a:cubicBezTo>
                    <a:lnTo>
                      <a:pt x="42" y="18"/>
                    </a:lnTo>
                    <a:cubicBezTo>
                      <a:pt x="39" y="16"/>
                      <a:pt x="35" y="15"/>
                      <a:pt x="32" y="15"/>
                    </a:cubicBezTo>
                    <a:cubicBezTo>
                      <a:pt x="28" y="15"/>
                      <a:pt x="26" y="16"/>
                      <a:pt x="23" y="18"/>
                    </a:cubicBezTo>
                    <a:cubicBezTo>
                      <a:pt x="20" y="20"/>
                      <a:pt x="19" y="22"/>
                      <a:pt x="18" y="26"/>
                    </a:cubicBezTo>
                    <a:cubicBezTo>
                      <a:pt x="16" y="31"/>
                      <a:pt x="15" y="37"/>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30">
                <a:extLst>
                  <a:ext uri="{FF2B5EF4-FFF2-40B4-BE49-F238E27FC236}">
                    <a16:creationId xmlns:a16="http://schemas.microsoft.com/office/drawing/2014/main" id="{452618AC-A54C-AC08-1CDD-A359E36B0FA5}"/>
                  </a:ext>
                </a:extLst>
              </p:cNvPr>
              <p:cNvSpPr>
                <a:spLocks noEditPoints="1"/>
              </p:cNvSpPr>
              <p:nvPr/>
            </p:nvSpPr>
            <p:spPr bwMode="auto">
              <a:xfrm>
                <a:off x="2887" y="1626"/>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1">
                <a:extLst>
                  <a:ext uri="{FF2B5EF4-FFF2-40B4-BE49-F238E27FC236}">
                    <a16:creationId xmlns:a16="http://schemas.microsoft.com/office/drawing/2014/main" id="{10608470-8764-2E20-3A4F-68813AB6BBC7}"/>
                  </a:ext>
                </a:extLst>
              </p:cNvPr>
              <p:cNvSpPr>
                <a:spLocks/>
              </p:cNvSpPr>
              <p:nvPr/>
            </p:nvSpPr>
            <p:spPr bwMode="auto">
              <a:xfrm>
                <a:off x="2908" y="1627"/>
                <a:ext cx="30" cy="85"/>
              </a:xfrm>
              <a:custGeom>
                <a:avLst/>
                <a:gdLst>
                  <a:gd name="T0" fmla="*/ 40 w 42"/>
                  <a:gd name="T1" fmla="*/ 104 h 118"/>
                  <a:gd name="T2" fmla="*/ 42 w 42"/>
                  <a:gd name="T3" fmla="*/ 117 h 118"/>
                  <a:gd name="T4" fmla="*/ 31 w 42"/>
                  <a:gd name="T5" fmla="*/ 118 h 118"/>
                  <a:gd name="T6" fmla="*/ 19 w 42"/>
                  <a:gd name="T7" fmla="*/ 116 h 118"/>
                  <a:gd name="T8" fmla="*/ 13 w 42"/>
                  <a:gd name="T9" fmla="*/ 109 h 118"/>
                  <a:gd name="T10" fmla="*/ 11 w 42"/>
                  <a:gd name="T11" fmla="*/ 92 h 118"/>
                  <a:gd name="T12" fmla="*/ 11 w 42"/>
                  <a:gd name="T13" fmla="*/ 42 h 118"/>
                  <a:gd name="T14" fmla="*/ 0 w 42"/>
                  <a:gd name="T15" fmla="*/ 42 h 118"/>
                  <a:gd name="T16" fmla="*/ 0 w 42"/>
                  <a:gd name="T17" fmla="*/ 31 h 118"/>
                  <a:gd name="T18" fmla="*/ 11 w 42"/>
                  <a:gd name="T19" fmla="*/ 31 h 118"/>
                  <a:gd name="T20" fmla="*/ 11 w 42"/>
                  <a:gd name="T21" fmla="*/ 9 h 118"/>
                  <a:gd name="T22" fmla="*/ 26 w 42"/>
                  <a:gd name="T23" fmla="*/ 0 h 118"/>
                  <a:gd name="T24" fmla="*/ 26 w 42"/>
                  <a:gd name="T25" fmla="*/ 31 h 118"/>
                  <a:gd name="T26" fmla="*/ 40 w 42"/>
                  <a:gd name="T27" fmla="*/ 31 h 118"/>
                  <a:gd name="T28" fmla="*/ 40 w 42"/>
                  <a:gd name="T29" fmla="*/ 42 h 118"/>
                  <a:gd name="T30" fmla="*/ 26 w 42"/>
                  <a:gd name="T31" fmla="*/ 42 h 118"/>
                  <a:gd name="T32" fmla="*/ 26 w 42"/>
                  <a:gd name="T33" fmla="*/ 92 h 118"/>
                  <a:gd name="T34" fmla="*/ 26 w 42"/>
                  <a:gd name="T35" fmla="*/ 101 h 118"/>
                  <a:gd name="T36" fmla="*/ 29 w 42"/>
                  <a:gd name="T37" fmla="*/ 103 h 118"/>
                  <a:gd name="T38" fmla="*/ 34 w 42"/>
                  <a:gd name="T39" fmla="*/ 104 h 118"/>
                  <a:gd name="T40" fmla="*/ 40 w 42"/>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4"/>
                    </a:moveTo>
                    <a:lnTo>
                      <a:pt x="42" y="117"/>
                    </a:lnTo>
                    <a:cubicBezTo>
                      <a:pt x="38" y="118"/>
                      <a:pt x="35" y="118"/>
                      <a:pt x="31" y="118"/>
                    </a:cubicBezTo>
                    <a:cubicBezTo>
                      <a:pt x="26" y="118"/>
                      <a:pt x="22" y="117"/>
                      <a:pt x="19" y="116"/>
                    </a:cubicBezTo>
                    <a:cubicBezTo>
                      <a:pt x="16" y="114"/>
                      <a:pt x="14" y="112"/>
                      <a:pt x="13" y="109"/>
                    </a:cubicBezTo>
                    <a:cubicBezTo>
                      <a:pt x="12" y="106"/>
                      <a:pt x="11" y="100"/>
                      <a:pt x="11" y="92"/>
                    </a:cubicBezTo>
                    <a:lnTo>
                      <a:pt x="11" y="42"/>
                    </a:lnTo>
                    <a:lnTo>
                      <a:pt x="0" y="42"/>
                    </a:lnTo>
                    <a:lnTo>
                      <a:pt x="0" y="31"/>
                    </a:lnTo>
                    <a:lnTo>
                      <a:pt x="11" y="31"/>
                    </a:lnTo>
                    <a:lnTo>
                      <a:pt x="11" y="9"/>
                    </a:lnTo>
                    <a:lnTo>
                      <a:pt x="26" y="0"/>
                    </a:lnTo>
                    <a:lnTo>
                      <a:pt x="26" y="31"/>
                    </a:lnTo>
                    <a:lnTo>
                      <a:pt x="40" y="31"/>
                    </a:lnTo>
                    <a:lnTo>
                      <a:pt x="40" y="42"/>
                    </a:lnTo>
                    <a:lnTo>
                      <a:pt x="26" y="42"/>
                    </a:lnTo>
                    <a:lnTo>
                      <a:pt x="26" y="92"/>
                    </a:lnTo>
                    <a:cubicBezTo>
                      <a:pt x="26" y="97"/>
                      <a:pt x="26" y="99"/>
                      <a:pt x="26" y="101"/>
                    </a:cubicBezTo>
                    <a:cubicBezTo>
                      <a:pt x="27" y="102"/>
                      <a:pt x="28" y="103"/>
                      <a:pt x="29" y="103"/>
                    </a:cubicBezTo>
                    <a:cubicBezTo>
                      <a:pt x="30" y="104"/>
                      <a:pt x="32" y="104"/>
                      <a:pt x="34" y="104"/>
                    </a:cubicBezTo>
                    <a:cubicBezTo>
                      <a:pt x="36" y="104"/>
                      <a:pt x="38" y="104"/>
                      <a:pt x="40"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2">
                <a:extLst>
                  <a:ext uri="{FF2B5EF4-FFF2-40B4-BE49-F238E27FC236}">
                    <a16:creationId xmlns:a16="http://schemas.microsoft.com/office/drawing/2014/main" id="{9AA78845-BDB1-7C1F-D4FF-0704651EF308}"/>
                  </a:ext>
                </a:extLst>
              </p:cNvPr>
              <p:cNvSpPr>
                <a:spLocks noEditPoints="1"/>
              </p:cNvSpPr>
              <p:nvPr/>
            </p:nvSpPr>
            <p:spPr bwMode="auto">
              <a:xfrm>
                <a:off x="2947" y="1626"/>
                <a:ext cx="10" cy="85"/>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3">
                <a:extLst>
                  <a:ext uri="{FF2B5EF4-FFF2-40B4-BE49-F238E27FC236}">
                    <a16:creationId xmlns:a16="http://schemas.microsoft.com/office/drawing/2014/main" id="{233FA3F7-E948-BB65-A3B2-87B55EB2D516}"/>
                  </a:ext>
                </a:extLst>
              </p:cNvPr>
              <p:cNvSpPr>
                <a:spLocks/>
              </p:cNvSpPr>
              <p:nvPr/>
            </p:nvSpPr>
            <p:spPr bwMode="auto">
              <a:xfrm>
                <a:off x="2969" y="1648"/>
                <a:ext cx="51" cy="64"/>
              </a:xfrm>
              <a:custGeom>
                <a:avLst/>
                <a:gdLst>
                  <a:gd name="T0" fmla="*/ 0 w 72"/>
                  <a:gd name="T1" fmla="*/ 62 h 90"/>
                  <a:gd name="T2" fmla="*/ 14 w 72"/>
                  <a:gd name="T3" fmla="*/ 60 h 90"/>
                  <a:gd name="T4" fmla="*/ 21 w 72"/>
                  <a:gd name="T5" fmla="*/ 73 h 90"/>
                  <a:gd name="T6" fmla="*/ 37 w 72"/>
                  <a:gd name="T7" fmla="*/ 78 h 90"/>
                  <a:gd name="T8" fmla="*/ 52 w 72"/>
                  <a:gd name="T9" fmla="*/ 74 h 90"/>
                  <a:gd name="T10" fmla="*/ 57 w 72"/>
                  <a:gd name="T11" fmla="*/ 64 h 90"/>
                  <a:gd name="T12" fmla="*/ 52 w 72"/>
                  <a:gd name="T13" fmla="*/ 56 h 90"/>
                  <a:gd name="T14" fmla="*/ 37 w 72"/>
                  <a:gd name="T15" fmla="*/ 51 h 90"/>
                  <a:gd name="T16" fmla="*/ 15 w 72"/>
                  <a:gd name="T17" fmla="*/ 44 h 90"/>
                  <a:gd name="T18" fmla="*/ 5 w 72"/>
                  <a:gd name="T19" fmla="*/ 36 h 90"/>
                  <a:gd name="T20" fmla="*/ 2 w 72"/>
                  <a:gd name="T21" fmla="*/ 25 h 90"/>
                  <a:gd name="T22" fmla="*/ 5 w 72"/>
                  <a:gd name="T23" fmla="*/ 14 h 90"/>
                  <a:gd name="T24" fmla="*/ 12 w 72"/>
                  <a:gd name="T25" fmla="*/ 6 h 90"/>
                  <a:gd name="T26" fmla="*/ 21 w 72"/>
                  <a:gd name="T27" fmla="*/ 1 h 90"/>
                  <a:gd name="T28" fmla="*/ 34 w 72"/>
                  <a:gd name="T29" fmla="*/ 0 h 90"/>
                  <a:gd name="T30" fmla="*/ 52 w 72"/>
                  <a:gd name="T31" fmla="*/ 3 h 90"/>
                  <a:gd name="T32" fmla="*/ 63 w 72"/>
                  <a:gd name="T33" fmla="*/ 11 h 90"/>
                  <a:gd name="T34" fmla="*/ 68 w 72"/>
                  <a:gd name="T35" fmla="*/ 24 h 90"/>
                  <a:gd name="T36" fmla="*/ 54 w 72"/>
                  <a:gd name="T37" fmla="*/ 26 h 90"/>
                  <a:gd name="T38" fmla="*/ 48 w 72"/>
                  <a:gd name="T39" fmla="*/ 15 h 90"/>
                  <a:gd name="T40" fmla="*/ 35 w 72"/>
                  <a:gd name="T41" fmla="*/ 12 h 90"/>
                  <a:gd name="T42" fmla="*/ 21 w 72"/>
                  <a:gd name="T43" fmla="*/ 15 h 90"/>
                  <a:gd name="T44" fmla="*/ 16 w 72"/>
                  <a:gd name="T45" fmla="*/ 23 h 90"/>
                  <a:gd name="T46" fmla="*/ 18 w 72"/>
                  <a:gd name="T47" fmla="*/ 28 h 90"/>
                  <a:gd name="T48" fmla="*/ 24 w 72"/>
                  <a:gd name="T49" fmla="*/ 32 h 90"/>
                  <a:gd name="T50" fmla="*/ 37 w 72"/>
                  <a:gd name="T51" fmla="*/ 36 h 90"/>
                  <a:gd name="T52" fmla="*/ 58 w 72"/>
                  <a:gd name="T53" fmla="*/ 42 h 90"/>
                  <a:gd name="T54" fmla="*/ 68 w 72"/>
                  <a:gd name="T55" fmla="*/ 50 h 90"/>
                  <a:gd name="T56" fmla="*/ 72 w 72"/>
                  <a:gd name="T57" fmla="*/ 63 h 90"/>
                  <a:gd name="T58" fmla="*/ 67 w 72"/>
                  <a:gd name="T59" fmla="*/ 76 h 90"/>
                  <a:gd name="T60" fmla="*/ 55 w 72"/>
                  <a:gd name="T61" fmla="*/ 86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4" y="60"/>
                    </a:lnTo>
                    <a:cubicBezTo>
                      <a:pt x="15" y="66"/>
                      <a:pt x="17" y="70"/>
                      <a:pt x="21" y="73"/>
                    </a:cubicBezTo>
                    <a:cubicBezTo>
                      <a:pt x="25" y="76"/>
                      <a:pt x="30" y="78"/>
                      <a:pt x="37" y="78"/>
                    </a:cubicBezTo>
                    <a:cubicBezTo>
                      <a:pt x="43" y="78"/>
                      <a:pt x="48" y="77"/>
                      <a:pt x="52" y="74"/>
                    </a:cubicBezTo>
                    <a:cubicBezTo>
                      <a:pt x="55" y="71"/>
                      <a:pt x="57" y="68"/>
                      <a:pt x="57" y="64"/>
                    </a:cubicBezTo>
                    <a:cubicBezTo>
                      <a:pt x="57" y="61"/>
                      <a:pt x="55" y="58"/>
                      <a:pt x="52" y="56"/>
                    </a:cubicBezTo>
                    <a:cubicBezTo>
                      <a:pt x="50" y="55"/>
                      <a:pt x="45" y="53"/>
                      <a:pt x="37" y="51"/>
                    </a:cubicBezTo>
                    <a:cubicBezTo>
                      <a:pt x="27" y="49"/>
                      <a:pt x="19" y="46"/>
                      <a:pt x="15" y="44"/>
                    </a:cubicBezTo>
                    <a:cubicBezTo>
                      <a:pt x="11" y="42"/>
                      <a:pt x="8" y="40"/>
                      <a:pt x="5" y="36"/>
                    </a:cubicBezTo>
                    <a:cubicBezTo>
                      <a:pt x="3" y="33"/>
                      <a:pt x="2" y="29"/>
                      <a:pt x="2" y="25"/>
                    </a:cubicBezTo>
                    <a:cubicBezTo>
                      <a:pt x="2" y="21"/>
                      <a:pt x="3" y="17"/>
                      <a:pt x="5" y="14"/>
                    </a:cubicBezTo>
                    <a:cubicBezTo>
                      <a:pt x="7" y="11"/>
                      <a:pt x="9" y="8"/>
                      <a:pt x="12" y="6"/>
                    </a:cubicBezTo>
                    <a:cubicBezTo>
                      <a:pt x="14" y="4"/>
                      <a:pt x="17" y="3"/>
                      <a:pt x="21" y="1"/>
                    </a:cubicBezTo>
                    <a:cubicBezTo>
                      <a:pt x="25" y="0"/>
                      <a:pt x="30" y="0"/>
                      <a:pt x="34" y="0"/>
                    </a:cubicBezTo>
                    <a:cubicBezTo>
                      <a:pt x="41" y="0"/>
                      <a:pt x="47" y="1"/>
                      <a:pt x="52" y="3"/>
                    </a:cubicBezTo>
                    <a:cubicBezTo>
                      <a:pt x="57" y="4"/>
                      <a:pt x="61" y="7"/>
                      <a:pt x="63" y="11"/>
                    </a:cubicBezTo>
                    <a:cubicBezTo>
                      <a:pt x="66" y="14"/>
                      <a:pt x="67" y="18"/>
                      <a:pt x="68" y="24"/>
                    </a:cubicBezTo>
                    <a:lnTo>
                      <a:pt x="54" y="26"/>
                    </a:lnTo>
                    <a:cubicBezTo>
                      <a:pt x="53" y="21"/>
                      <a:pt x="51" y="18"/>
                      <a:pt x="48" y="15"/>
                    </a:cubicBezTo>
                    <a:cubicBezTo>
                      <a:pt x="45" y="13"/>
                      <a:pt x="41" y="12"/>
                      <a:pt x="35" y="12"/>
                    </a:cubicBezTo>
                    <a:cubicBezTo>
                      <a:pt x="28" y="12"/>
                      <a:pt x="24" y="13"/>
                      <a:pt x="21" y="15"/>
                    </a:cubicBezTo>
                    <a:cubicBezTo>
                      <a:pt x="18" y="17"/>
                      <a:pt x="16" y="20"/>
                      <a:pt x="16" y="23"/>
                    </a:cubicBezTo>
                    <a:cubicBezTo>
                      <a:pt x="16" y="25"/>
                      <a:pt x="17" y="26"/>
                      <a:pt x="18" y="28"/>
                    </a:cubicBezTo>
                    <a:cubicBezTo>
                      <a:pt x="19" y="30"/>
                      <a:pt x="21" y="31"/>
                      <a:pt x="24" y="32"/>
                    </a:cubicBezTo>
                    <a:cubicBezTo>
                      <a:pt x="25" y="32"/>
                      <a:pt x="30" y="34"/>
                      <a:pt x="37" y="36"/>
                    </a:cubicBezTo>
                    <a:cubicBezTo>
                      <a:pt x="47" y="38"/>
                      <a:pt x="54" y="41"/>
                      <a:pt x="58" y="42"/>
                    </a:cubicBezTo>
                    <a:cubicBezTo>
                      <a:pt x="63" y="44"/>
                      <a:pt x="66" y="47"/>
                      <a:pt x="68" y="50"/>
                    </a:cubicBezTo>
                    <a:cubicBezTo>
                      <a:pt x="70" y="53"/>
                      <a:pt x="72" y="58"/>
                      <a:pt x="72" y="63"/>
                    </a:cubicBezTo>
                    <a:cubicBezTo>
                      <a:pt x="72" y="67"/>
                      <a:pt x="70" y="72"/>
                      <a:pt x="67" y="76"/>
                    </a:cubicBezTo>
                    <a:cubicBezTo>
                      <a:pt x="64" y="81"/>
                      <a:pt x="60" y="84"/>
                      <a:pt x="55" y="86"/>
                    </a:cubicBezTo>
                    <a:cubicBezTo>
                      <a:pt x="50" y="89"/>
                      <a:pt x="44" y="90"/>
                      <a:pt x="37" y="90"/>
                    </a:cubicBezTo>
                    <a:cubicBezTo>
                      <a:pt x="26" y="90"/>
                      <a:pt x="17" y="88"/>
                      <a:pt x="11" y="83"/>
                    </a:cubicBezTo>
                    <a:cubicBezTo>
                      <a:pt x="5" y="78"/>
                      <a:pt x="1" y="71"/>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34">
                <a:extLst>
                  <a:ext uri="{FF2B5EF4-FFF2-40B4-BE49-F238E27FC236}">
                    <a16:creationId xmlns:a16="http://schemas.microsoft.com/office/drawing/2014/main" id="{7E72D282-9D1A-7F19-627B-67A331F37043}"/>
                  </a:ext>
                </a:extLst>
              </p:cNvPr>
              <p:cNvSpPr>
                <a:spLocks noChangeArrowheads="1"/>
              </p:cNvSpPr>
              <p:nvPr/>
            </p:nvSpPr>
            <p:spPr bwMode="auto">
              <a:xfrm>
                <a:off x="2449" y="1473"/>
                <a:ext cx="748" cy="298"/>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5">
                <a:extLst>
                  <a:ext uri="{FF2B5EF4-FFF2-40B4-BE49-F238E27FC236}">
                    <a16:creationId xmlns:a16="http://schemas.microsoft.com/office/drawing/2014/main" id="{63C740FE-DC2E-834F-6AC0-0F4AD6DD819C}"/>
                  </a:ext>
                </a:extLst>
              </p:cNvPr>
              <p:cNvSpPr>
                <a:spLocks/>
              </p:cNvSpPr>
              <p:nvPr/>
            </p:nvSpPr>
            <p:spPr bwMode="auto">
              <a:xfrm>
                <a:off x="2489" y="2010"/>
                <a:ext cx="67" cy="85"/>
              </a:xfrm>
              <a:custGeom>
                <a:avLst/>
                <a:gdLst>
                  <a:gd name="T0" fmla="*/ 0 w 94"/>
                  <a:gd name="T1" fmla="*/ 119 h 119"/>
                  <a:gd name="T2" fmla="*/ 0 w 94"/>
                  <a:gd name="T3" fmla="*/ 0 h 119"/>
                  <a:gd name="T4" fmla="*/ 16 w 94"/>
                  <a:gd name="T5" fmla="*/ 0 h 119"/>
                  <a:gd name="T6" fmla="*/ 79 w 94"/>
                  <a:gd name="T7" fmla="*/ 94 h 119"/>
                  <a:gd name="T8" fmla="*/ 79 w 94"/>
                  <a:gd name="T9" fmla="*/ 0 h 119"/>
                  <a:gd name="T10" fmla="*/ 94 w 94"/>
                  <a:gd name="T11" fmla="*/ 0 h 119"/>
                  <a:gd name="T12" fmla="*/ 94 w 94"/>
                  <a:gd name="T13" fmla="*/ 119 h 119"/>
                  <a:gd name="T14" fmla="*/ 78 w 94"/>
                  <a:gd name="T15" fmla="*/ 119 h 119"/>
                  <a:gd name="T16" fmla="*/ 15 w 94"/>
                  <a:gd name="T17" fmla="*/ 26 h 119"/>
                  <a:gd name="T18" fmla="*/ 15 w 94"/>
                  <a:gd name="T19" fmla="*/ 119 h 119"/>
                  <a:gd name="T20" fmla="*/ 0 w 94"/>
                  <a:gd name="T2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19">
                    <a:moveTo>
                      <a:pt x="0" y="119"/>
                    </a:moveTo>
                    <a:lnTo>
                      <a:pt x="0" y="0"/>
                    </a:lnTo>
                    <a:lnTo>
                      <a:pt x="16" y="0"/>
                    </a:lnTo>
                    <a:lnTo>
                      <a:pt x="79" y="94"/>
                    </a:lnTo>
                    <a:lnTo>
                      <a:pt x="79" y="0"/>
                    </a:lnTo>
                    <a:lnTo>
                      <a:pt x="94" y="0"/>
                    </a:lnTo>
                    <a:lnTo>
                      <a:pt x="94" y="119"/>
                    </a:lnTo>
                    <a:lnTo>
                      <a:pt x="78" y="119"/>
                    </a:lnTo>
                    <a:lnTo>
                      <a:pt x="15" y="26"/>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36">
                <a:extLst>
                  <a:ext uri="{FF2B5EF4-FFF2-40B4-BE49-F238E27FC236}">
                    <a16:creationId xmlns:a16="http://schemas.microsoft.com/office/drawing/2014/main" id="{EC44435B-DCE6-247C-E6F9-08263C5A739B}"/>
                  </a:ext>
                </a:extLst>
              </p:cNvPr>
              <p:cNvSpPr>
                <a:spLocks noEditPoints="1"/>
              </p:cNvSpPr>
              <p:nvPr/>
            </p:nvSpPr>
            <p:spPr bwMode="auto">
              <a:xfrm>
                <a:off x="2570" y="2032"/>
                <a:ext cx="57" cy="64"/>
              </a:xfrm>
              <a:custGeom>
                <a:avLst/>
                <a:gdLst>
                  <a:gd name="T0" fmla="*/ 0 w 81"/>
                  <a:gd name="T1" fmla="*/ 45 h 90"/>
                  <a:gd name="T2" fmla="*/ 14 w 81"/>
                  <a:gd name="T3" fmla="*/ 10 h 90"/>
                  <a:gd name="T4" fmla="*/ 41 w 81"/>
                  <a:gd name="T5" fmla="*/ 0 h 90"/>
                  <a:gd name="T6" fmla="*/ 70 w 81"/>
                  <a:gd name="T7" fmla="*/ 12 h 90"/>
                  <a:gd name="T8" fmla="*/ 81 w 81"/>
                  <a:gd name="T9" fmla="*/ 44 h 90"/>
                  <a:gd name="T10" fmla="*/ 76 w 81"/>
                  <a:gd name="T11" fmla="*/ 70 h 90"/>
                  <a:gd name="T12" fmla="*/ 62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1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4" y="10"/>
                    </a:cubicBezTo>
                    <a:cubicBezTo>
                      <a:pt x="21" y="3"/>
                      <a:pt x="30" y="0"/>
                      <a:pt x="41" y="0"/>
                    </a:cubicBezTo>
                    <a:cubicBezTo>
                      <a:pt x="53" y="0"/>
                      <a:pt x="62" y="4"/>
                      <a:pt x="70" y="12"/>
                    </a:cubicBezTo>
                    <a:cubicBezTo>
                      <a:pt x="77" y="20"/>
                      <a:pt x="81" y="30"/>
                      <a:pt x="81" y="44"/>
                    </a:cubicBezTo>
                    <a:cubicBezTo>
                      <a:pt x="81" y="55"/>
                      <a:pt x="79" y="64"/>
                      <a:pt x="76" y="70"/>
                    </a:cubicBezTo>
                    <a:cubicBezTo>
                      <a:pt x="73" y="77"/>
                      <a:pt x="68" y="82"/>
                      <a:pt x="62" y="85"/>
                    </a:cubicBezTo>
                    <a:cubicBezTo>
                      <a:pt x="55" y="89"/>
                      <a:pt x="48" y="90"/>
                      <a:pt x="41" y="90"/>
                    </a:cubicBezTo>
                    <a:cubicBezTo>
                      <a:pt x="29" y="90"/>
                      <a:pt x="19" y="87"/>
                      <a:pt x="11" y="79"/>
                    </a:cubicBezTo>
                    <a:cubicBezTo>
                      <a:pt x="4" y="71"/>
                      <a:pt x="0" y="60"/>
                      <a:pt x="0" y="45"/>
                    </a:cubicBezTo>
                    <a:close/>
                    <a:moveTo>
                      <a:pt x="15" y="45"/>
                    </a:moveTo>
                    <a:cubicBezTo>
                      <a:pt x="15" y="56"/>
                      <a:pt x="18" y="65"/>
                      <a:pt x="22" y="70"/>
                    </a:cubicBezTo>
                    <a:cubicBezTo>
                      <a:pt x="27" y="76"/>
                      <a:pt x="33" y="78"/>
                      <a:pt x="41" y="78"/>
                    </a:cubicBezTo>
                    <a:cubicBezTo>
                      <a:pt x="48" y="78"/>
                      <a:pt x="54" y="76"/>
                      <a:pt x="59" y="70"/>
                    </a:cubicBezTo>
                    <a:cubicBezTo>
                      <a:pt x="64" y="65"/>
                      <a:pt x="66" y="56"/>
                      <a:pt x="66" y="45"/>
                    </a:cubicBezTo>
                    <a:cubicBezTo>
                      <a:pt x="66" y="34"/>
                      <a:pt x="64" y="26"/>
                      <a:pt x="59" y="21"/>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37">
                <a:extLst>
                  <a:ext uri="{FF2B5EF4-FFF2-40B4-BE49-F238E27FC236}">
                    <a16:creationId xmlns:a16="http://schemas.microsoft.com/office/drawing/2014/main" id="{9AA8B69B-2ECB-BFC9-5818-555E5EC4AC70}"/>
                  </a:ext>
                </a:extLst>
              </p:cNvPr>
              <p:cNvSpPr>
                <a:spLocks/>
              </p:cNvSpPr>
              <p:nvPr/>
            </p:nvSpPr>
            <p:spPr bwMode="auto">
              <a:xfrm>
                <a:off x="2639" y="2032"/>
                <a:ext cx="51" cy="63"/>
              </a:xfrm>
              <a:custGeom>
                <a:avLst/>
                <a:gdLst>
                  <a:gd name="T0" fmla="*/ 0 w 71"/>
                  <a:gd name="T1" fmla="*/ 88 h 88"/>
                  <a:gd name="T2" fmla="*/ 0 w 71"/>
                  <a:gd name="T3" fmla="*/ 2 h 88"/>
                  <a:gd name="T4" fmla="*/ 14 w 71"/>
                  <a:gd name="T5" fmla="*/ 2 h 88"/>
                  <a:gd name="T6" fmla="*/ 14 w 71"/>
                  <a:gd name="T7" fmla="*/ 14 h 88"/>
                  <a:gd name="T8" fmla="*/ 41 w 71"/>
                  <a:gd name="T9" fmla="*/ 0 h 88"/>
                  <a:gd name="T10" fmla="*/ 55 w 71"/>
                  <a:gd name="T11" fmla="*/ 3 h 88"/>
                  <a:gd name="T12" fmla="*/ 65 w 71"/>
                  <a:gd name="T13" fmla="*/ 10 h 88"/>
                  <a:gd name="T14" fmla="*/ 70 w 71"/>
                  <a:gd name="T15" fmla="*/ 21 h 88"/>
                  <a:gd name="T16" fmla="*/ 71 w 71"/>
                  <a:gd name="T17" fmla="*/ 35 h 88"/>
                  <a:gd name="T18" fmla="*/ 71 w 71"/>
                  <a:gd name="T19" fmla="*/ 88 h 88"/>
                  <a:gd name="T20" fmla="*/ 56 w 71"/>
                  <a:gd name="T21" fmla="*/ 88 h 88"/>
                  <a:gd name="T22" fmla="*/ 56 w 71"/>
                  <a:gd name="T23" fmla="*/ 36 h 88"/>
                  <a:gd name="T24" fmla="*/ 54 w 71"/>
                  <a:gd name="T25" fmla="*/ 23 h 88"/>
                  <a:gd name="T26" fmla="*/ 48 w 71"/>
                  <a:gd name="T27" fmla="*/ 15 h 88"/>
                  <a:gd name="T28" fmla="*/ 38 w 71"/>
                  <a:gd name="T29" fmla="*/ 13 h 88"/>
                  <a:gd name="T30" fmla="*/ 22 w 71"/>
                  <a:gd name="T31" fmla="*/ 19 h 88"/>
                  <a:gd name="T32" fmla="*/ 15 w 71"/>
                  <a:gd name="T33" fmla="*/ 41 h 88"/>
                  <a:gd name="T34" fmla="*/ 15 w 71"/>
                  <a:gd name="T35" fmla="*/ 88 h 88"/>
                  <a:gd name="T36" fmla="*/ 0 w 71"/>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8">
                    <a:moveTo>
                      <a:pt x="0" y="88"/>
                    </a:moveTo>
                    <a:lnTo>
                      <a:pt x="0" y="2"/>
                    </a:lnTo>
                    <a:lnTo>
                      <a:pt x="14" y="2"/>
                    </a:lnTo>
                    <a:lnTo>
                      <a:pt x="14" y="14"/>
                    </a:lnTo>
                    <a:cubicBezTo>
                      <a:pt x="20" y="5"/>
                      <a:pt x="29" y="0"/>
                      <a:pt x="41" y="0"/>
                    </a:cubicBezTo>
                    <a:cubicBezTo>
                      <a:pt x="46" y="0"/>
                      <a:pt x="51" y="1"/>
                      <a:pt x="55" y="3"/>
                    </a:cubicBezTo>
                    <a:cubicBezTo>
                      <a:pt x="60" y="5"/>
                      <a:pt x="63" y="7"/>
                      <a:pt x="65" y="10"/>
                    </a:cubicBezTo>
                    <a:cubicBezTo>
                      <a:pt x="67" y="13"/>
                      <a:pt x="69" y="17"/>
                      <a:pt x="70" y="21"/>
                    </a:cubicBezTo>
                    <a:cubicBezTo>
                      <a:pt x="70" y="24"/>
                      <a:pt x="71" y="29"/>
                      <a:pt x="71" y="35"/>
                    </a:cubicBezTo>
                    <a:lnTo>
                      <a:pt x="71" y="88"/>
                    </a:lnTo>
                    <a:lnTo>
                      <a:pt x="56" y="88"/>
                    </a:lnTo>
                    <a:lnTo>
                      <a:pt x="56" y="36"/>
                    </a:lnTo>
                    <a:cubicBezTo>
                      <a:pt x="56" y="30"/>
                      <a:pt x="55" y="25"/>
                      <a:pt x="54" y="23"/>
                    </a:cubicBezTo>
                    <a:cubicBezTo>
                      <a:pt x="53" y="20"/>
                      <a:pt x="51" y="17"/>
                      <a:pt x="48" y="15"/>
                    </a:cubicBezTo>
                    <a:cubicBezTo>
                      <a:pt x="45" y="14"/>
                      <a:pt x="42" y="13"/>
                      <a:pt x="38" y="13"/>
                    </a:cubicBezTo>
                    <a:cubicBezTo>
                      <a:pt x="32" y="13"/>
                      <a:pt x="26" y="15"/>
                      <a:pt x="22" y="19"/>
                    </a:cubicBezTo>
                    <a:cubicBezTo>
                      <a:pt x="17" y="23"/>
                      <a:pt x="15" y="30"/>
                      <a:pt x="15" y="41"/>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38">
                <a:extLst>
                  <a:ext uri="{FF2B5EF4-FFF2-40B4-BE49-F238E27FC236}">
                    <a16:creationId xmlns:a16="http://schemas.microsoft.com/office/drawing/2014/main" id="{5A7C9BAC-5ECB-C3AB-B918-EF0AE0D8A2D5}"/>
                  </a:ext>
                </a:extLst>
              </p:cNvPr>
              <p:cNvSpPr>
                <a:spLocks noChangeArrowheads="1"/>
              </p:cNvSpPr>
              <p:nvPr/>
            </p:nvSpPr>
            <p:spPr bwMode="auto">
              <a:xfrm>
                <a:off x="2701" y="2059"/>
                <a:ext cx="3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39">
                <a:extLst>
                  <a:ext uri="{FF2B5EF4-FFF2-40B4-BE49-F238E27FC236}">
                    <a16:creationId xmlns:a16="http://schemas.microsoft.com/office/drawing/2014/main" id="{77521FD1-26EE-3FE0-93B1-8875354B9B4C}"/>
                  </a:ext>
                </a:extLst>
              </p:cNvPr>
              <p:cNvSpPr>
                <a:spLocks noEditPoints="1"/>
              </p:cNvSpPr>
              <p:nvPr/>
            </p:nvSpPr>
            <p:spPr bwMode="auto">
              <a:xfrm>
                <a:off x="2742" y="2032"/>
                <a:ext cx="56" cy="64"/>
              </a:xfrm>
              <a:custGeom>
                <a:avLst/>
                <a:gdLst>
                  <a:gd name="T0" fmla="*/ 61 w 79"/>
                  <a:gd name="T1" fmla="*/ 78 h 90"/>
                  <a:gd name="T2" fmla="*/ 46 w 79"/>
                  <a:gd name="T3" fmla="*/ 88 h 90"/>
                  <a:gd name="T4" fmla="*/ 29 w 79"/>
                  <a:gd name="T5" fmla="*/ 90 h 90"/>
                  <a:gd name="T6" fmla="*/ 8 w 79"/>
                  <a:gd name="T7" fmla="*/ 84 h 90"/>
                  <a:gd name="T8" fmla="*/ 0 w 79"/>
                  <a:gd name="T9" fmla="*/ 66 h 90"/>
                  <a:gd name="T10" fmla="*/ 3 w 79"/>
                  <a:gd name="T11" fmla="*/ 54 h 90"/>
                  <a:gd name="T12" fmla="*/ 10 w 79"/>
                  <a:gd name="T13" fmla="*/ 46 h 90"/>
                  <a:gd name="T14" fmla="*/ 21 w 79"/>
                  <a:gd name="T15" fmla="*/ 41 h 90"/>
                  <a:gd name="T16" fmla="*/ 34 w 79"/>
                  <a:gd name="T17" fmla="*/ 39 h 90"/>
                  <a:gd name="T18" fmla="*/ 60 w 79"/>
                  <a:gd name="T19" fmla="*/ 34 h 90"/>
                  <a:gd name="T20" fmla="*/ 60 w 79"/>
                  <a:gd name="T21" fmla="*/ 30 h 90"/>
                  <a:gd name="T22" fmla="*/ 56 w 79"/>
                  <a:gd name="T23" fmla="*/ 17 h 90"/>
                  <a:gd name="T24" fmla="*/ 39 w 79"/>
                  <a:gd name="T25" fmla="*/ 12 h 90"/>
                  <a:gd name="T26" fmla="*/ 24 w 79"/>
                  <a:gd name="T27" fmla="*/ 16 h 90"/>
                  <a:gd name="T28" fmla="*/ 17 w 79"/>
                  <a:gd name="T29" fmla="*/ 29 h 90"/>
                  <a:gd name="T30" fmla="*/ 2 w 79"/>
                  <a:gd name="T31" fmla="*/ 27 h 90"/>
                  <a:gd name="T32" fmla="*/ 9 w 79"/>
                  <a:gd name="T33" fmla="*/ 12 h 90"/>
                  <a:gd name="T34" fmla="*/ 22 w 79"/>
                  <a:gd name="T35" fmla="*/ 3 h 90"/>
                  <a:gd name="T36" fmla="*/ 41 w 79"/>
                  <a:gd name="T37" fmla="*/ 0 h 90"/>
                  <a:gd name="T38" fmla="*/ 59 w 79"/>
                  <a:gd name="T39" fmla="*/ 3 h 90"/>
                  <a:gd name="T40" fmla="*/ 70 w 79"/>
                  <a:gd name="T41" fmla="*/ 9 h 90"/>
                  <a:gd name="T42" fmla="*/ 74 w 79"/>
                  <a:gd name="T43" fmla="*/ 19 h 90"/>
                  <a:gd name="T44" fmla="*/ 75 w 79"/>
                  <a:gd name="T45" fmla="*/ 33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1 h 90"/>
                  <a:gd name="T60" fmla="*/ 23 w 79"/>
                  <a:gd name="T61" fmla="*/ 54 h 90"/>
                  <a:gd name="T62" fmla="*/ 18 w 79"/>
                  <a:gd name="T63" fmla="*/ 58 h 90"/>
                  <a:gd name="T64" fmla="*/ 16 w 79"/>
                  <a:gd name="T65" fmla="*/ 65 h 90"/>
                  <a:gd name="T66" fmla="*/ 20 w 79"/>
                  <a:gd name="T67" fmla="*/ 75 h 90"/>
                  <a:gd name="T68" fmla="*/ 33 w 79"/>
                  <a:gd name="T69" fmla="*/ 79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1" y="86"/>
                      <a:pt x="46" y="88"/>
                    </a:cubicBezTo>
                    <a:cubicBezTo>
                      <a:pt x="41" y="89"/>
                      <a:pt x="35" y="90"/>
                      <a:pt x="29" y="90"/>
                    </a:cubicBezTo>
                    <a:cubicBezTo>
                      <a:pt x="20" y="90"/>
                      <a:pt x="13" y="88"/>
                      <a:pt x="8" y="84"/>
                    </a:cubicBezTo>
                    <a:cubicBezTo>
                      <a:pt x="2" y="79"/>
                      <a:pt x="0" y="73"/>
                      <a:pt x="0" y="66"/>
                    </a:cubicBezTo>
                    <a:cubicBezTo>
                      <a:pt x="0" y="61"/>
                      <a:pt x="1" y="58"/>
                      <a:pt x="3" y="54"/>
                    </a:cubicBezTo>
                    <a:cubicBezTo>
                      <a:pt x="5" y="51"/>
                      <a:pt x="7" y="48"/>
                      <a:pt x="10" y="46"/>
                    </a:cubicBezTo>
                    <a:cubicBezTo>
                      <a:pt x="13" y="44"/>
                      <a:pt x="17" y="42"/>
                      <a:pt x="21" y="41"/>
                    </a:cubicBezTo>
                    <a:cubicBezTo>
                      <a:pt x="24" y="40"/>
                      <a:pt x="28" y="39"/>
                      <a:pt x="34" y="39"/>
                    </a:cubicBezTo>
                    <a:cubicBezTo>
                      <a:pt x="46" y="37"/>
                      <a:pt x="54" y="36"/>
                      <a:pt x="60" y="34"/>
                    </a:cubicBezTo>
                    <a:cubicBezTo>
                      <a:pt x="60" y="32"/>
                      <a:pt x="60" y="30"/>
                      <a:pt x="60" y="30"/>
                    </a:cubicBezTo>
                    <a:cubicBezTo>
                      <a:pt x="60" y="24"/>
                      <a:pt x="59" y="20"/>
                      <a:pt x="56" y="17"/>
                    </a:cubicBezTo>
                    <a:cubicBezTo>
                      <a:pt x="52" y="14"/>
                      <a:pt x="47" y="12"/>
                      <a:pt x="39" y="12"/>
                    </a:cubicBezTo>
                    <a:cubicBezTo>
                      <a:pt x="32" y="12"/>
                      <a:pt x="27" y="13"/>
                      <a:pt x="24" y="16"/>
                    </a:cubicBezTo>
                    <a:cubicBezTo>
                      <a:pt x="21" y="18"/>
                      <a:pt x="18" y="23"/>
                      <a:pt x="17" y="29"/>
                    </a:cubicBezTo>
                    <a:lnTo>
                      <a:pt x="2" y="27"/>
                    </a:lnTo>
                    <a:cubicBezTo>
                      <a:pt x="4" y="21"/>
                      <a:pt x="6" y="16"/>
                      <a:pt x="9" y="12"/>
                    </a:cubicBezTo>
                    <a:cubicBezTo>
                      <a:pt x="12" y="8"/>
                      <a:pt x="16" y="5"/>
                      <a:pt x="22" y="3"/>
                    </a:cubicBezTo>
                    <a:cubicBezTo>
                      <a:pt x="27" y="1"/>
                      <a:pt x="34" y="0"/>
                      <a:pt x="41" y="0"/>
                    </a:cubicBezTo>
                    <a:cubicBezTo>
                      <a:pt x="49" y="0"/>
                      <a:pt x="55" y="1"/>
                      <a:pt x="59" y="3"/>
                    </a:cubicBezTo>
                    <a:cubicBezTo>
                      <a:pt x="64" y="4"/>
                      <a:pt x="67" y="7"/>
                      <a:pt x="70" y="9"/>
                    </a:cubicBezTo>
                    <a:cubicBezTo>
                      <a:pt x="72" y="12"/>
                      <a:pt x="73" y="15"/>
                      <a:pt x="74" y="19"/>
                    </a:cubicBezTo>
                    <a:cubicBezTo>
                      <a:pt x="75" y="22"/>
                      <a:pt x="75" y="26"/>
                      <a:pt x="75" y="33"/>
                    </a:cubicBezTo>
                    <a:lnTo>
                      <a:pt x="75" y="52"/>
                    </a:lnTo>
                    <a:cubicBezTo>
                      <a:pt x="75" y="66"/>
                      <a:pt x="75" y="74"/>
                      <a:pt x="76" y="78"/>
                    </a:cubicBezTo>
                    <a:cubicBezTo>
                      <a:pt x="76" y="82"/>
                      <a:pt x="78" y="85"/>
                      <a:pt x="79" y="88"/>
                    </a:cubicBezTo>
                    <a:lnTo>
                      <a:pt x="64" y="88"/>
                    </a:lnTo>
                    <a:cubicBezTo>
                      <a:pt x="63" y="85"/>
                      <a:pt x="62" y="82"/>
                      <a:pt x="61" y="78"/>
                    </a:cubicBezTo>
                    <a:close/>
                    <a:moveTo>
                      <a:pt x="60" y="45"/>
                    </a:moveTo>
                    <a:cubicBezTo>
                      <a:pt x="55" y="47"/>
                      <a:pt x="47" y="49"/>
                      <a:pt x="36" y="51"/>
                    </a:cubicBezTo>
                    <a:cubicBezTo>
                      <a:pt x="30" y="51"/>
                      <a:pt x="26" y="52"/>
                      <a:pt x="23" y="54"/>
                    </a:cubicBezTo>
                    <a:cubicBezTo>
                      <a:pt x="21" y="55"/>
                      <a:pt x="19" y="56"/>
                      <a:pt x="18" y="58"/>
                    </a:cubicBezTo>
                    <a:cubicBezTo>
                      <a:pt x="16" y="60"/>
                      <a:pt x="16" y="63"/>
                      <a:pt x="16" y="65"/>
                    </a:cubicBezTo>
                    <a:cubicBezTo>
                      <a:pt x="16" y="69"/>
                      <a:pt x="17" y="72"/>
                      <a:pt x="20" y="75"/>
                    </a:cubicBezTo>
                    <a:cubicBezTo>
                      <a:pt x="23" y="78"/>
                      <a:pt x="27" y="79"/>
                      <a:pt x="33" y="79"/>
                    </a:cubicBezTo>
                    <a:cubicBezTo>
                      <a:pt x="39" y="79"/>
                      <a:pt x="44"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0">
                <a:extLst>
                  <a:ext uri="{FF2B5EF4-FFF2-40B4-BE49-F238E27FC236}">
                    <a16:creationId xmlns:a16="http://schemas.microsoft.com/office/drawing/2014/main" id="{55EFC6C4-6835-C227-9776-6BD76EB09AE5}"/>
                  </a:ext>
                </a:extLst>
              </p:cNvPr>
              <p:cNvSpPr>
                <a:spLocks/>
              </p:cNvSpPr>
              <p:nvPr/>
            </p:nvSpPr>
            <p:spPr bwMode="auto">
              <a:xfrm>
                <a:off x="2806" y="2012"/>
                <a:ext cx="30" cy="84"/>
              </a:xfrm>
              <a:custGeom>
                <a:avLst/>
                <a:gdLst>
                  <a:gd name="T0" fmla="*/ 40 w 42"/>
                  <a:gd name="T1" fmla="*/ 103 h 118"/>
                  <a:gd name="T2" fmla="*/ 42 w 42"/>
                  <a:gd name="T3" fmla="*/ 116 h 118"/>
                  <a:gd name="T4" fmla="*/ 31 w 42"/>
                  <a:gd name="T5" fmla="*/ 118 h 118"/>
                  <a:gd name="T6" fmla="*/ 18 w 42"/>
                  <a:gd name="T7" fmla="*/ 115 h 118"/>
                  <a:gd name="T8" fmla="*/ 12 w 42"/>
                  <a:gd name="T9" fmla="*/ 108 h 118"/>
                  <a:gd name="T10" fmla="*/ 10 w 42"/>
                  <a:gd name="T11" fmla="*/ 91 h 118"/>
                  <a:gd name="T12" fmla="*/ 10 w 42"/>
                  <a:gd name="T13" fmla="*/ 41 h 118"/>
                  <a:gd name="T14" fmla="*/ 0 w 42"/>
                  <a:gd name="T15" fmla="*/ 41 h 118"/>
                  <a:gd name="T16" fmla="*/ 0 w 42"/>
                  <a:gd name="T17" fmla="*/ 30 h 118"/>
                  <a:gd name="T18" fmla="*/ 10 w 42"/>
                  <a:gd name="T19" fmla="*/ 30 h 118"/>
                  <a:gd name="T20" fmla="*/ 10 w 42"/>
                  <a:gd name="T21" fmla="*/ 9 h 118"/>
                  <a:gd name="T22" fmla="*/ 25 w 42"/>
                  <a:gd name="T23" fmla="*/ 0 h 118"/>
                  <a:gd name="T24" fmla="*/ 25 w 42"/>
                  <a:gd name="T25" fmla="*/ 30 h 118"/>
                  <a:gd name="T26" fmla="*/ 40 w 42"/>
                  <a:gd name="T27" fmla="*/ 30 h 118"/>
                  <a:gd name="T28" fmla="*/ 40 w 42"/>
                  <a:gd name="T29" fmla="*/ 41 h 118"/>
                  <a:gd name="T30" fmla="*/ 25 w 42"/>
                  <a:gd name="T31" fmla="*/ 41 h 118"/>
                  <a:gd name="T32" fmla="*/ 25 w 42"/>
                  <a:gd name="T33" fmla="*/ 92 h 118"/>
                  <a:gd name="T34" fmla="*/ 26 w 42"/>
                  <a:gd name="T35" fmla="*/ 100 h 118"/>
                  <a:gd name="T36" fmla="*/ 28 w 42"/>
                  <a:gd name="T37" fmla="*/ 103 h 118"/>
                  <a:gd name="T38" fmla="*/ 33 w 42"/>
                  <a:gd name="T39" fmla="*/ 104 h 118"/>
                  <a:gd name="T40" fmla="*/ 40 w 42"/>
                  <a:gd name="T41"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3"/>
                    </a:moveTo>
                    <a:lnTo>
                      <a:pt x="42" y="116"/>
                    </a:lnTo>
                    <a:cubicBezTo>
                      <a:pt x="38" y="117"/>
                      <a:pt x="34" y="118"/>
                      <a:pt x="31" y="118"/>
                    </a:cubicBezTo>
                    <a:cubicBezTo>
                      <a:pt x="25" y="118"/>
                      <a:pt x="21" y="117"/>
                      <a:pt x="18" y="115"/>
                    </a:cubicBezTo>
                    <a:cubicBezTo>
                      <a:pt x="15" y="113"/>
                      <a:pt x="13" y="111"/>
                      <a:pt x="12" y="108"/>
                    </a:cubicBezTo>
                    <a:cubicBezTo>
                      <a:pt x="11" y="106"/>
                      <a:pt x="10" y="100"/>
                      <a:pt x="10" y="91"/>
                    </a:cubicBezTo>
                    <a:lnTo>
                      <a:pt x="10" y="41"/>
                    </a:lnTo>
                    <a:lnTo>
                      <a:pt x="0" y="41"/>
                    </a:lnTo>
                    <a:lnTo>
                      <a:pt x="0" y="30"/>
                    </a:lnTo>
                    <a:lnTo>
                      <a:pt x="10" y="30"/>
                    </a:lnTo>
                    <a:lnTo>
                      <a:pt x="10" y="9"/>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4"/>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1">
                <a:extLst>
                  <a:ext uri="{FF2B5EF4-FFF2-40B4-BE49-F238E27FC236}">
                    <a16:creationId xmlns:a16="http://schemas.microsoft.com/office/drawing/2014/main" id="{10596B9D-147C-BAB4-AC6B-EC1D9E686B12}"/>
                  </a:ext>
                </a:extLst>
              </p:cNvPr>
              <p:cNvSpPr>
                <a:spLocks/>
              </p:cNvSpPr>
              <p:nvPr/>
            </p:nvSpPr>
            <p:spPr bwMode="auto">
              <a:xfrm>
                <a:off x="2844" y="2032"/>
                <a:ext cx="34" cy="63"/>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5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2"/>
                      <a:pt x="47" y="5"/>
                    </a:cubicBezTo>
                    <a:lnTo>
                      <a:pt x="42" y="18"/>
                    </a:lnTo>
                    <a:cubicBezTo>
                      <a:pt x="38" y="16"/>
                      <a:pt x="34" y="15"/>
                      <a:pt x="31" y="15"/>
                    </a:cubicBezTo>
                    <a:cubicBezTo>
                      <a:pt x="28" y="15"/>
                      <a:pt x="25" y="16"/>
                      <a:pt x="22" y="18"/>
                    </a:cubicBezTo>
                    <a:cubicBezTo>
                      <a:pt x="20" y="20"/>
                      <a:pt x="18" y="23"/>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2">
                <a:extLst>
                  <a:ext uri="{FF2B5EF4-FFF2-40B4-BE49-F238E27FC236}">
                    <a16:creationId xmlns:a16="http://schemas.microsoft.com/office/drawing/2014/main" id="{457AA452-BCE3-ADF7-FC3E-C150024AE96A}"/>
                  </a:ext>
                </a:extLst>
              </p:cNvPr>
              <p:cNvSpPr>
                <a:spLocks noEditPoints="1"/>
              </p:cNvSpPr>
              <p:nvPr/>
            </p:nvSpPr>
            <p:spPr bwMode="auto">
              <a:xfrm>
                <a:off x="2880" y="2032"/>
                <a:ext cx="58" cy="64"/>
              </a:xfrm>
              <a:custGeom>
                <a:avLst/>
                <a:gdLst>
                  <a:gd name="T0" fmla="*/ 0 w 81"/>
                  <a:gd name="T1" fmla="*/ 45 h 90"/>
                  <a:gd name="T2" fmla="*/ 13 w 81"/>
                  <a:gd name="T3" fmla="*/ 10 h 90"/>
                  <a:gd name="T4" fmla="*/ 41 w 81"/>
                  <a:gd name="T5" fmla="*/ 0 h 90"/>
                  <a:gd name="T6" fmla="*/ 70 w 81"/>
                  <a:gd name="T7" fmla="*/ 12 h 90"/>
                  <a:gd name="T8" fmla="*/ 81 w 81"/>
                  <a:gd name="T9" fmla="*/ 44 h 90"/>
                  <a:gd name="T10" fmla="*/ 76 w 81"/>
                  <a:gd name="T11" fmla="*/ 70 h 90"/>
                  <a:gd name="T12" fmla="*/ 61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1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10"/>
                    </a:cubicBezTo>
                    <a:cubicBezTo>
                      <a:pt x="21" y="3"/>
                      <a:pt x="30" y="0"/>
                      <a:pt x="41" y="0"/>
                    </a:cubicBezTo>
                    <a:cubicBezTo>
                      <a:pt x="52" y="0"/>
                      <a:pt x="62" y="4"/>
                      <a:pt x="70" y="12"/>
                    </a:cubicBezTo>
                    <a:cubicBezTo>
                      <a:pt x="77" y="20"/>
                      <a:pt x="81" y="30"/>
                      <a:pt x="81" y="44"/>
                    </a:cubicBezTo>
                    <a:cubicBezTo>
                      <a:pt x="81" y="55"/>
                      <a:pt x="79" y="64"/>
                      <a:pt x="76" y="70"/>
                    </a:cubicBezTo>
                    <a:cubicBezTo>
                      <a:pt x="73" y="77"/>
                      <a:pt x="68" y="82"/>
                      <a:pt x="61" y="85"/>
                    </a:cubicBezTo>
                    <a:cubicBezTo>
                      <a:pt x="55" y="89"/>
                      <a:pt x="48" y="90"/>
                      <a:pt x="41" y="90"/>
                    </a:cubicBezTo>
                    <a:cubicBezTo>
                      <a:pt x="28" y="90"/>
                      <a:pt x="19" y="87"/>
                      <a:pt x="11" y="79"/>
                    </a:cubicBezTo>
                    <a:cubicBezTo>
                      <a:pt x="4" y="71"/>
                      <a:pt x="0" y="60"/>
                      <a:pt x="0" y="45"/>
                    </a:cubicBezTo>
                    <a:close/>
                    <a:moveTo>
                      <a:pt x="15" y="45"/>
                    </a:moveTo>
                    <a:cubicBezTo>
                      <a:pt x="15" y="56"/>
                      <a:pt x="18" y="65"/>
                      <a:pt x="22" y="70"/>
                    </a:cubicBezTo>
                    <a:cubicBezTo>
                      <a:pt x="27" y="76"/>
                      <a:pt x="33" y="78"/>
                      <a:pt x="41" y="78"/>
                    </a:cubicBezTo>
                    <a:cubicBezTo>
                      <a:pt x="48" y="78"/>
                      <a:pt x="54" y="76"/>
                      <a:pt x="59" y="70"/>
                    </a:cubicBezTo>
                    <a:cubicBezTo>
                      <a:pt x="64" y="65"/>
                      <a:pt x="66" y="56"/>
                      <a:pt x="66" y="45"/>
                    </a:cubicBezTo>
                    <a:cubicBezTo>
                      <a:pt x="66" y="34"/>
                      <a:pt x="64" y="26"/>
                      <a:pt x="59" y="21"/>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3">
                <a:extLst>
                  <a:ext uri="{FF2B5EF4-FFF2-40B4-BE49-F238E27FC236}">
                    <a16:creationId xmlns:a16="http://schemas.microsoft.com/office/drawing/2014/main" id="{88AC15A0-AA9A-CDB0-699B-2D14FF4131B9}"/>
                  </a:ext>
                </a:extLst>
              </p:cNvPr>
              <p:cNvSpPr>
                <a:spLocks noEditPoints="1"/>
              </p:cNvSpPr>
              <p:nvPr/>
            </p:nvSpPr>
            <p:spPr bwMode="auto">
              <a:xfrm>
                <a:off x="2950" y="2032"/>
                <a:ext cx="53" cy="87"/>
              </a:xfrm>
              <a:custGeom>
                <a:avLst/>
                <a:gdLst>
                  <a:gd name="T0" fmla="*/ 0 w 75"/>
                  <a:gd name="T1" fmla="*/ 122 h 122"/>
                  <a:gd name="T2" fmla="*/ 0 w 75"/>
                  <a:gd name="T3" fmla="*/ 2 h 122"/>
                  <a:gd name="T4" fmla="*/ 14 w 75"/>
                  <a:gd name="T5" fmla="*/ 2 h 122"/>
                  <a:gd name="T6" fmla="*/ 14 w 75"/>
                  <a:gd name="T7" fmla="*/ 13 h 122"/>
                  <a:gd name="T8" fmla="*/ 24 w 75"/>
                  <a:gd name="T9" fmla="*/ 3 h 122"/>
                  <a:gd name="T10" fmla="*/ 39 w 75"/>
                  <a:gd name="T11" fmla="*/ 0 h 122"/>
                  <a:gd name="T12" fmla="*/ 58 w 75"/>
                  <a:gd name="T13" fmla="*/ 6 h 122"/>
                  <a:gd name="T14" fmla="*/ 71 w 75"/>
                  <a:gd name="T15" fmla="*/ 22 h 122"/>
                  <a:gd name="T16" fmla="*/ 75 w 75"/>
                  <a:gd name="T17" fmla="*/ 45 h 122"/>
                  <a:gd name="T18" fmla="*/ 71 w 75"/>
                  <a:gd name="T19" fmla="*/ 69 h 122"/>
                  <a:gd name="T20" fmla="*/ 57 w 75"/>
                  <a:gd name="T21" fmla="*/ 85 h 122"/>
                  <a:gd name="T22" fmla="*/ 38 w 75"/>
                  <a:gd name="T23" fmla="*/ 90 h 122"/>
                  <a:gd name="T24" fmla="*/ 24 w 75"/>
                  <a:gd name="T25" fmla="*/ 87 h 122"/>
                  <a:gd name="T26" fmla="*/ 15 w 75"/>
                  <a:gd name="T27" fmla="*/ 80 h 122"/>
                  <a:gd name="T28" fmla="*/ 15 w 75"/>
                  <a:gd name="T29" fmla="*/ 122 h 122"/>
                  <a:gd name="T30" fmla="*/ 0 w 75"/>
                  <a:gd name="T31" fmla="*/ 122 h 122"/>
                  <a:gd name="T32" fmla="*/ 14 w 75"/>
                  <a:gd name="T33" fmla="*/ 46 h 122"/>
                  <a:gd name="T34" fmla="*/ 20 w 75"/>
                  <a:gd name="T35" fmla="*/ 70 h 122"/>
                  <a:gd name="T36" fmla="*/ 37 w 75"/>
                  <a:gd name="T37" fmla="*/ 78 h 122"/>
                  <a:gd name="T38" fmla="*/ 53 w 75"/>
                  <a:gd name="T39" fmla="*/ 70 h 122"/>
                  <a:gd name="T40" fmla="*/ 60 w 75"/>
                  <a:gd name="T41" fmla="*/ 45 h 122"/>
                  <a:gd name="T42" fmla="*/ 54 w 75"/>
                  <a:gd name="T43" fmla="*/ 20 h 122"/>
                  <a:gd name="T44" fmla="*/ 37 w 75"/>
                  <a:gd name="T45" fmla="*/ 12 h 122"/>
                  <a:gd name="T46" fmla="*/ 21 w 75"/>
                  <a:gd name="T47" fmla="*/ 20 h 122"/>
                  <a:gd name="T48" fmla="*/ 14 w 75"/>
                  <a:gd name="T49"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2">
                    <a:moveTo>
                      <a:pt x="0" y="122"/>
                    </a:moveTo>
                    <a:lnTo>
                      <a:pt x="0" y="2"/>
                    </a:lnTo>
                    <a:lnTo>
                      <a:pt x="14" y="2"/>
                    </a:lnTo>
                    <a:lnTo>
                      <a:pt x="14" y="13"/>
                    </a:lnTo>
                    <a:cubicBezTo>
                      <a:pt x="17" y="9"/>
                      <a:pt x="20" y="6"/>
                      <a:pt x="24" y="3"/>
                    </a:cubicBezTo>
                    <a:cubicBezTo>
                      <a:pt x="28" y="1"/>
                      <a:pt x="33" y="0"/>
                      <a:pt x="39" y="0"/>
                    </a:cubicBezTo>
                    <a:cubicBezTo>
                      <a:pt x="46" y="0"/>
                      <a:pt x="53" y="2"/>
                      <a:pt x="58" y="6"/>
                    </a:cubicBezTo>
                    <a:cubicBezTo>
                      <a:pt x="64" y="10"/>
                      <a:pt x="68" y="15"/>
                      <a:pt x="71" y="22"/>
                    </a:cubicBezTo>
                    <a:cubicBezTo>
                      <a:pt x="74" y="29"/>
                      <a:pt x="75" y="36"/>
                      <a:pt x="75" y="45"/>
                    </a:cubicBezTo>
                    <a:cubicBezTo>
                      <a:pt x="75" y="53"/>
                      <a:pt x="74" y="61"/>
                      <a:pt x="71" y="69"/>
                    </a:cubicBezTo>
                    <a:cubicBezTo>
                      <a:pt x="67" y="76"/>
                      <a:pt x="63" y="81"/>
                      <a:pt x="57" y="85"/>
                    </a:cubicBezTo>
                    <a:cubicBezTo>
                      <a:pt x="51" y="89"/>
                      <a:pt x="44" y="90"/>
                      <a:pt x="38" y="90"/>
                    </a:cubicBezTo>
                    <a:cubicBezTo>
                      <a:pt x="33" y="90"/>
                      <a:pt x="28" y="89"/>
                      <a:pt x="24" y="87"/>
                    </a:cubicBezTo>
                    <a:cubicBezTo>
                      <a:pt x="21" y="85"/>
                      <a:pt x="17" y="83"/>
                      <a:pt x="15" y="80"/>
                    </a:cubicBezTo>
                    <a:lnTo>
                      <a:pt x="15" y="122"/>
                    </a:lnTo>
                    <a:lnTo>
                      <a:pt x="0" y="122"/>
                    </a:lnTo>
                    <a:close/>
                    <a:moveTo>
                      <a:pt x="14" y="46"/>
                    </a:moveTo>
                    <a:cubicBezTo>
                      <a:pt x="14" y="57"/>
                      <a:pt x="16" y="65"/>
                      <a:pt x="20" y="70"/>
                    </a:cubicBezTo>
                    <a:cubicBezTo>
                      <a:pt x="25" y="76"/>
                      <a:pt x="30" y="78"/>
                      <a:pt x="37" y="78"/>
                    </a:cubicBezTo>
                    <a:cubicBezTo>
                      <a:pt x="43" y="78"/>
                      <a:pt x="49" y="76"/>
                      <a:pt x="53" y="70"/>
                    </a:cubicBezTo>
                    <a:cubicBezTo>
                      <a:pt x="58" y="65"/>
                      <a:pt x="60" y="56"/>
                      <a:pt x="60" y="45"/>
                    </a:cubicBezTo>
                    <a:cubicBezTo>
                      <a:pt x="60" y="34"/>
                      <a:pt x="58" y="25"/>
                      <a:pt x="54" y="20"/>
                    </a:cubicBezTo>
                    <a:cubicBezTo>
                      <a:pt x="49" y="14"/>
                      <a:pt x="44" y="12"/>
                      <a:pt x="37" y="12"/>
                    </a:cubicBezTo>
                    <a:cubicBezTo>
                      <a:pt x="31" y="12"/>
                      <a:pt x="26" y="14"/>
                      <a:pt x="21" y="20"/>
                    </a:cubicBezTo>
                    <a:cubicBezTo>
                      <a:pt x="16" y="26"/>
                      <a:pt x="14" y="35"/>
                      <a:pt x="14"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4">
                <a:extLst>
                  <a:ext uri="{FF2B5EF4-FFF2-40B4-BE49-F238E27FC236}">
                    <a16:creationId xmlns:a16="http://schemas.microsoft.com/office/drawing/2014/main" id="{6D187FD3-EA30-F1BD-1937-11BA9E094D84}"/>
                  </a:ext>
                </a:extLst>
              </p:cNvPr>
              <p:cNvSpPr>
                <a:spLocks/>
              </p:cNvSpPr>
              <p:nvPr/>
            </p:nvSpPr>
            <p:spPr bwMode="auto">
              <a:xfrm>
                <a:off x="3016" y="2010"/>
                <a:ext cx="50" cy="85"/>
              </a:xfrm>
              <a:custGeom>
                <a:avLst/>
                <a:gdLst>
                  <a:gd name="T0" fmla="*/ 0 w 70"/>
                  <a:gd name="T1" fmla="*/ 119 h 119"/>
                  <a:gd name="T2" fmla="*/ 0 w 70"/>
                  <a:gd name="T3" fmla="*/ 0 h 119"/>
                  <a:gd name="T4" fmla="*/ 15 w 70"/>
                  <a:gd name="T5" fmla="*/ 0 h 119"/>
                  <a:gd name="T6" fmla="*/ 15 w 70"/>
                  <a:gd name="T7" fmla="*/ 43 h 119"/>
                  <a:gd name="T8" fmla="*/ 41 w 70"/>
                  <a:gd name="T9" fmla="*/ 31 h 119"/>
                  <a:gd name="T10" fmla="*/ 57 w 70"/>
                  <a:gd name="T11" fmla="*/ 35 h 119"/>
                  <a:gd name="T12" fmla="*/ 67 w 70"/>
                  <a:gd name="T13" fmla="*/ 45 h 119"/>
                  <a:gd name="T14" fmla="*/ 70 w 70"/>
                  <a:gd name="T15" fmla="*/ 65 h 119"/>
                  <a:gd name="T16" fmla="*/ 70 w 70"/>
                  <a:gd name="T17" fmla="*/ 119 h 119"/>
                  <a:gd name="T18" fmla="*/ 56 w 70"/>
                  <a:gd name="T19" fmla="*/ 119 h 119"/>
                  <a:gd name="T20" fmla="*/ 56 w 70"/>
                  <a:gd name="T21" fmla="*/ 65 h 119"/>
                  <a:gd name="T22" fmla="*/ 51 w 70"/>
                  <a:gd name="T23" fmla="*/ 49 h 119"/>
                  <a:gd name="T24" fmla="*/ 38 w 70"/>
                  <a:gd name="T25" fmla="*/ 44 h 119"/>
                  <a:gd name="T26" fmla="*/ 25 w 70"/>
                  <a:gd name="T27" fmla="*/ 47 h 119"/>
                  <a:gd name="T28" fmla="*/ 17 w 70"/>
                  <a:gd name="T29" fmla="*/ 56 h 119"/>
                  <a:gd name="T30" fmla="*/ 15 w 70"/>
                  <a:gd name="T31" fmla="*/ 72 h 119"/>
                  <a:gd name="T32" fmla="*/ 15 w 70"/>
                  <a:gd name="T33" fmla="*/ 119 h 119"/>
                  <a:gd name="T34" fmla="*/ 0 w 70"/>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9">
                    <a:moveTo>
                      <a:pt x="0" y="119"/>
                    </a:moveTo>
                    <a:lnTo>
                      <a:pt x="0" y="0"/>
                    </a:lnTo>
                    <a:lnTo>
                      <a:pt x="15" y="0"/>
                    </a:lnTo>
                    <a:lnTo>
                      <a:pt x="15" y="43"/>
                    </a:lnTo>
                    <a:cubicBezTo>
                      <a:pt x="22" y="35"/>
                      <a:pt x="30" y="31"/>
                      <a:pt x="41" y="31"/>
                    </a:cubicBezTo>
                    <a:cubicBezTo>
                      <a:pt x="47" y="31"/>
                      <a:pt x="53" y="32"/>
                      <a:pt x="57" y="35"/>
                    </a:cubicBezTo>
                    <a:cubicBezTo>
                      <a:pt x="62" y="37"/>
                      <a:pt x="65" y="41"/>
                      <a:pt x="67" y="45"/>
                    </a:cubicBezTo>
                    <a:cubicBezTo>
                      <a:pt x="69" y="50"/>
                      <a:pt x="70" y="56"/>
                      <a:pt x="70" y="65"/>
                    </a:cubicBezTo>
                    <a:lnTo>
                      <a:pt x="70" y="119"/>
                    </a:lnTo>
                    <a:lnTo>
                      <a:pt x="56" y="119"/>
                    </a:lnTo>
                    <a:lnTo>
                      <a:pt x="56" y="65"/>
                    </a:lnTo>
                    <a:cubicBezTo>
                      <a:pt x="56" y="57"/>
                      <a:pt x="54" y="52"/>
                      <a:pt x="51" y="49"/>
                    </a:cubicBezTo>
                    <a:cubicBezTo>
                      <a:pt x="48" y="45"/>
                      <a:pt x="43" y="44"/>
                      <a:pt x="38" y="44"/>
                    </a:cubicBezTo>
                    <a:cubicBezTo>
                      <a:pt x="33" y="44"/>
                      <a:pt x="29" y="45"/>
                      <a:pt x="25" y="47"/>
                    </a:cubicBezTo>
                    <a:cubicBezTo>
                      <a:pt x="21" y="49"/>
                      <a:pt x="19" y="52"/>
                      <a:pt x="17" y="56"/>
                    </a:cubicBezTo>
                    <a:cubicBezTo>
                      <a:pt x="16" y="60"/>
                      <a:pt x="15" y="65"/>
                      <a:pt x="15" y="72"/>
                    </a:cubicBez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5">
                <a:extLst>
                  <a:ext uri="{FF2B5EF4-FFF2-40B4-BE49-F238E27FC236}">
                    <a16:creationId xmlns:a16="http://schemas.microsoft.com/office/drawing/2014/main" id="{0DFF2526-9691-FFDB-4A7D-8307D17CDEB1}"/>
                  </a:ext>
                </a:extLst>
              </p:cNvPr>
              <p:cNvSpPr>
                <a:spLocks noEditPoints="1"/>
              </p:cNvSpPr>
              <p:nvPr/>
            </p:nvSpPr>
            <p:spPr bwMode="auto">
              <a:xfrm>
                <a:off x="3082" y="2010"/>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46">
                <a:extLst>
                  <a:ext uri="{FF2B5EF4-FFF2-40B4-BE49-F238E27FC236}">
                    <a16:creationId xmlns:a16="http://schemas.microsoft.com/office/drawing/2014/main" id="{391055CE-AF71-A641-B59D-666E77EB0EE1}"/>
                  </a:ext>
                </a:extLst>
              </p:cNvPr>
              <p:cNvSpPr>
                <a:spLocks/>
              </p:cNvSpPr>
              <p:nvPr/>
            </p:nvSpPr>
            <p:spPr bwMode="auto">
              <a:xfrm>
                <a:off x="3105" y="2032"/>
                <a:ext cx="54" cy="64"/>
              </a:xfrm>
              <a:custGeom>
                <a:avLst/>
                <a:gdLst>
                  <a:gd name="T0" fmla="*/ 61 w 76"/>
                  <a:gd name="T1" fmla="*/ 57 h 90"/>
                  <a:gd name="T2" fmla="*/ 76 w 76"/>
                  <a:gd name="T3" fmla="*/ 59 h 90"/>
                  <a:gd name="T4" fmla="*/ 64 w 76"/>
                  <a:gd name="T5" fmla="*/ 82 h 90"/>
                  <a:gd name="T6" fmla="*/ 40 w 76"/>
                  <a:gd name="T7" fmla="*/ 90 h 90"/>
                  <a:gd name="T8" fmla="*/ 11 w 76"/>
                  <a:gd name="T9" fmla="*/ 79 h 90"/>
                  <a:gd name="T10" fmla="*/ 0 w 76"/>
                  <a:gd name="T11" fmla="*/ 46 h 90"/>
                  <a:gd name="T12" fmla="*/ 5 w 76"/>
                  <a:gd name="T13" fmla="*/ 21 h 90"/>
                  <a:gd name="T14" fmla="*/ 19 w 76"/>
                  <a:gd name="T15" fmla="*/ 5 h 90"/>
                  <a:gd name="T16" fmla="*/ 40 w 76"/>
                  <a:gd name="T17" fmla="*/ 0 h 90"/>
                  <a:gd name="T18" fmla="*/ 63 w 76"/>
                  <a:gd name="T19" fmla="*/ 7 h 90"/>
                  <a:gd name="T20" fmla="*/ 74 w 76"/>
                  <a:gd name="T21" fmla="*/ 27 h 90"/>
                  <a:gd name="T22" fmla="*/ 60 w 76"/>
                  <a:gd name="T23" fmla="*/ 30 h 90"/>
                  <a:gd name="T24" fmla="*/ 53 w 76"/>
                  <a:gd name="T25" fmla="*/ 17 h 90"/>
                  <a:gd name="T26" fmla="*/ 40 w 76"/>
                  <a:gd name="T27" fmla="*/ 12 h 90"/>
                  <a:gd name="T28" fmla="*/ 22 w 76"/>
                  <a:gd name="T29" fmla="*/ 20 h 90"/>
                  <a:gd name="T30" fmla="*/ 16 w 76"/>
                  <a:gd name="T31" fmla="*/ 45 h 90"/>
                  <a:gd name="T32" fmla="*/ 22 w 76"/>
                  <a:gd name="T33" fmla="*/ 70 h 90"/>
                  <a:gd name="T34" fmla="*/ 40 w 76"/>
                  <a:gd name="T35" fmla="*/ 78 h 90"/>
                  <a:gd name="T36" fmla="*/ 54 w 76"/>
                  <a:gd name="T37" fmla="*/ 73 h 90"/>
                  <a:gd name="T38" fmla="*/ 61 w 76"/>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0">
                    <a:moveTo>
                      <a:pt x="61" y="57"/>
                    </a:moveTo>
                    <a:lnTo>
                      <a:pt x="76" y="59"/>
                    </a:lnTo>
                    <a:cubicBezTo>
                      <a:pt x="74" y="69"/>
                      <a:pt x="70" y="76"/>
                      <a:pt x="64" y="82"/>
                    </a:cubicBezTo>
                    <a:cubicBezTo>
                      <a:pt x="57" y="88"/>
                      <a:pt x="49" y="90"/>
                      <a:pt x="40" y="90"/>
                    </a:cubicBezTo>
                    <a:cubicBezTo>
                      <a:pt x="28" y="90"/>
                      <a:pt x="18" y="87"/>
                      <a:pt x="11" y="79"/>
                    </a:cubicBezTo>
                    <a:cubicBezTo>
                      <a:pt x="4" y="71"/>
                      <a:pt x="0" y="60"/>
                      <a:pt x="0" y="46"/>
                    </a:cubicBezTo>
                    <a:cubicBezTo>
                      <a:pt x="0" y="36"/>
                      <a:pt x="2" y="28"/>
                      <a:pt x="5" y="21"/>
                    </a:cubicBezTo>
                    <a:cubicBezTo>
                      <a:pt x="8" y="14"/>
                      <a:pt x="13" y="9"/>
                      <a:pt x="19" y="5"/>
                    </a:cubicBezTo>
                    <a:cubicBezTo>
                      <a:pt x="26" y="2"/>
                      <a:pt x="32" y="0"/>
                      <a:pt x="40" y="0"/>
                    </a:cubicBezTo>
                    <a:cubicBezTo>
                      <a:pt x="49" y="0"/>
                      <a:pt x="57" y="2"/>
                      <a:pt x="63" y="7"/>
                    </a:cubicBezTo>
                    <a:cubicBezTo>
                      <a:pt x="69" y="12"/>
                      <a:pt x="73" y="19"/>
                      <a:pt x="74" y="27"/>
                    </a:cubicBezTo>
                    <a:lnTo>
                      <a:pt x="60" y="30"/>
                    </a:lnTo>
                    <a:cubicBezTo>
                      <a:pt x="59" y="24"/>
                      <a:pt x="56" y="19"/>
                      <a:pt x="53" y="17"/>
                    </a:cubicBezTo>
                    <a:cubicBezTo>
                      <a:pt x="49" y="14"/>
                      <a:pt x="45" y="12"/>
                      <a:pt x="40" y="12"/>
                    </a:cubicBezTo>
                    <a:cubicBezTo>
                      <a:pt x="33" y="12"/>
                      <a:pt x="27" y="15"/>
                      <a:pt x="22" y="20"/>
                    </a:cubicBezTo>
                    <a:cubicBezTo>
                      <a:pt x="18" y="25"/>
                      <a:pt x="16" y="34"/>
                      <a:pt x="16" y="45"/>
                    </a:cubicBezTo>
                    <a:cubicBezTo>
                      <a:pt x="16" y="57"/>
                      <a:pt x="18" y="65"/>
                      <a:pt x="22" y="70"/>
                    </a:cubicBezTo>
                    <a:cubicBezTo>
                      <a:pt x="27" y="76"/>
                      <a:pt x="32" y="78"/>
                      <a:pt x="40" y="78"/>
                    </a:cubicBezTo>
                    <a:cubicBezTo>
                      <a:pt x="45" y="78"/>
                      <a:pt x="50" y="77"/>
                      <a:pt x="54" y="73"/>
                    </a:cubicBezTo>
                    <a:cubicBezTo>
                      <a:pt x="58" y="70"/>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47">
                <a:extLst>
                  <a:ext uri="{FF2B5EF4-FFF2-40B4-BE49-F238E27FC236}">
                    <a16:creationId xmlns:a16="http://schemas.microsoft.com/office/drawing/2014/main" id="{0D3D7DEC-D5A4-4860-2932-F097909364F1}"/>
                  </a:ext>
                </a:extLst>
              </p:cNvPr>
              <p:cNvSpPr>
                <a:spLocks noEditPoints="1"/>
              </p:cNvSpPr>
              <p:nvPr/>
            </p:nvSpPr>
            <p:spPr bwMode="auto">
              <a:xfrm>
                <a:off x="2619" y="2151"/>
                <a:ext cx="55" cy="88"/>
              </a:xfrm>
              <a:custGeom>
                <a:avLst/>
                <a:gdLst>
                  <a:gd name="T0" fmla="*/ 3 w 76"/>
                  <a:gd name="T1" fmla="*/ 95 h 123"/>
                  <a:gd name="T2" fmla="*/ 17 w 76"/>
                  <a:gd name="T3" fmla="*/ 97 h 123"/>
                  <a:gd name="T4" fmla="*/ 22 w 76"/>
                  <a:gd name="T5" fmla="*/ 107 h 123"/>
                  <a:gd name="T6" fmla="*/ 37 w 76"/>
                  <a:gd name="T7" fmla="*/ 111 h 123"/>
                  <a:gd name="T8" fmla="*/ 53 w 76"/>
                  <a:gd name="T9" fmla="*/ 107 h 123"/>
                  <a:gd name="T10" fmla="*/ 60 w 76"/>
                  <a:gd name="T11" fmla="*/ 96 h 123"/>
                  <a:gd name="T12" fmla="*/ 61 w 76"/>
                  <a:gd name="T13" fmla="*/ 77 h 123"/>
                  <a:gd name="T14" fmla="*/ 37 w 76"/>
                  <a:gd name="T15" fmla="*/ 88 h 123"/>
                  <a:gd name="T16" fmla="*/ 10 w 76"/>
                  <a:gd name="T17" fmla="*/ 75 h 123"/>
                  <a:gd name="T18" fmla="*/ 0 w 76"/>
                  <a:gd name="T19" fmla="*/ 44 h 123"/>
                  <a:gd name="T20" fmla="*/ 4 w 76"/>
                  <a:gd name="T21" fmla="*/ 22 h 123"/>
                  <a:gd name="T22" fmla="*/ 17 w 76"/>
                  <a:gd name="T23" fmla="*/ 5 h 123"/>
                  <a:gd name="T24" fmla="*/ 37 w 76"/>
                  <a:gd name="T25" fmla="*/ 0 h 123"/>
                  <a:gd name="T26" fmla="*/ 63 w 76"/>
                  <a:gd name="T27" fmla="*/ 12 h 123"/>
                  <a:gd name="T28" fmla="*/ 63 w 76"/>
                  <a:gd name="T29" fmla="*/ 2 h 123"/>
                  <a:gd name="T30" fmla="*/ 76 w 76"/>
                  <a:gd name="T31" fmla="*/ 2 h 123"/>
                  <a:gd name="T32" fmla="*/ 76 w 76"/>
                  <a:gd name="T33" fmla="*/ 76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2 w 76"/>
                  <a:gd name="T53" fmla="*/ 44 h 123"/>
                  <a:gd name="T54" fmla="*/ 55 w 76"/>
                  <a:gd name="T55" fmla="*/ 20 h 123"/>
                  <a:gd name="T56" fmla="*/ 38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7"/>
                    </a:lnTo>
                    <a:cubicBezTo>
                      <a:pt x="18" y="102"/>
                      <a:pt x="19" y="105"/>
                      <a:pt x="22" y="107"/>
                    </a:cubicBezTo>
                    <a:cubicBezTo>
                      <a:pt x="26" y="110"/>
                      <a:pt x="31" y="111"/>
                      <a:pt x="37" y="111"/>
                    </a:cubicBezTo>
                    <a:cubicBezTo>
                      <a:pt x="44" y="111"/>
                      <a:pt x="49" y="110"/>
                      <a:pt x="53" y="107"/>
                    </a:cubicBezTo>
                    <a:cubicBezTo>
                      <a:pt x="56" y="104"/>
                      <a:pt x="59" y="101"/>
                      <a:pt x="60" y="96"/>
                    </a:cubicBezTo>
                    <a:cubicBezTo>
                      <a:pt x="61" y="93"/>
                      <a:pt x="61" y="86"/>
                      <a:pt x="61" y="77"/>
                    </a:cubicBezTo>
                    <a:cubicBezTo>
                      <a:pt x="55" y="84"/>
                      <a:pt x="47" y="88"/>
                      <a:pt x="37" y="88"/>
                    </a:cubicBezTo>
                    <a:cubicBezTo>
                      <a:pt x="25" y="88"/>
                      <a:pt x="16" y="84"/>
                      <a:pt x="10" y="75"/>
                    </a:cubicBezTo>
                    <a:cubicBezTo>
                      <a:pt x="3" y="67"/>
                      <a:pt x="0" y="56"/>
                      <a:pt x="0" y="44"/>
                    </a:cubicBezTo>
                    <a:cubicBezTo>
                      <a:pt x="0" y="36"/>
                      <a:pt x="1" y="29"/>
                      <a:pt x="4" y="22"/>
                    </a:cubicBezTo>
                    <a:cubicBezTo>
                      <a:pt x="7" y="15"/>
                      <a:pt x="12" y="9"/>
                      <a:pt x="17" y="5"/>
                    </a:cubicBezTo>
                    <a:cubicBezTo>
                      <a:pt x="23" y="2"/>
                      <a:pt x="30" y="0"/>
                      <a:pt x="37" y="0"/>
                    </a:cubicBezTo>
                    <a:cubicBezTo>
                      <a:pt x="47" y="0"/>
                      <a:pt x="56" y="4"/>
                      <a:pt x="63" y="12"/>
                    </a:cubicBezTo>
                    <a:lnTo>
                      <a:pt x="63" y="2"/>
                    </a:lnTo>
                    <a:lnTo>
                      <a:pt x="76" y="2"/>
                    </a:lnTo>
                    <a:lnTo>
                      <a:pt x="76" y="76"/>
                    </a:lnTo>
                    <a:cubicBezTo>
                      <a:pt x="76" y="90"/>
                      <a:pt x="75" y="99"/>
                      <a:pt x="72" y="105"/>
                    </a:cubicBezTo>
                    <a:cubicBezTo>
                      <a:pt x="69" y="111"/>
                      <a:pt x="65" y="115"/>
                      <a:pt x="59" y="118"/>
                    </a:cubicBezTo>
                    <a:cubicBezTo>
                      <a:pt x="53" y="122"/>
                      <a:pt x="46" y="123"/>
                      <a:pt x="37" y="123"/>
                    </a:cubicBezTo>
                    <a:cubicBezTo>
                      <a:pt x="27" y="123"/>
                      <a:pt x="18" y="121"/>
                      <a:pt x="12" y="116"/>
                    </a:cubicBezTo>
                    <a:cubicBezTo>
                      <a:pt x="6" y="112"/>
                      <a:pt x="3" y="105"/>
                      <a:pt x="3" y="95"/>
                    </a:cubicBezTo>
                    <a:close/>
                    <a:moveTo>
                      <a:pt x="15" y="43"/>
                    </a:moveTo>
                    <a:cubicBezTo>
                      <a:pt x="15" y="55"/>
                      <a:pt x="17" y="63"/>
                      <a:pt x="22" y="68"/>
                    </a:cubicBezTo>
                    <a:cubicBezTo>
                      <a:pt x="26" y="73"/>
                      <a:pt x="32" y="76"/>
                      <a:pt x="39" y="76"/>
                    </a:cubicBezTo>
                    <a:cubicBezTo>
                      <a:pt x="45" y="76"/>
                      <a:pt x="51" y="73"/>
                      <a:pt x="56" y="68"/>
                    </a:cubicBezTo>
                    <a:cubicBezTo>
                      <a:pt x="60" y="63"/>
                      <a:pt x="62" y="55"/>
                      <a:pt x="62" y="44"/>
                    </a:cubicBezTo>
                    <a:cubicBezTo>
                      <a:pt x="62" y="33"/>
                      <a:pt x="60" y="25"/>
                      <a:pt x="55" y="20"/>
                    </a:cubicBezTo>
                    <a:cubicBezTo>
                      <a:pt x="51" y="15"/>
                      <a:pt x="45" y="12"/>
                      <a:pt x="38" y="12"/>
                    </a:cubicBezTo>
                    <a:cubicBezTo>
                      <a:pt x="32" y="12"/>
                      <a:pt x="26" y="15"/>
                      <a:pt x="22" y="20"/>
                    </a:cubicBezTo>
                    <a:cubicBezTo>
                      <a:pt x="17"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48">
                <a:extLst>
                  <a:ext uri="{FF2B5EF4-FFF2-40B4-BE49-F238E27FC236}">
                    <a16:creationId xmlns:a16="http://schemas.microsoft.com/office/drawing/2014/main" id="{21FF9FAF-41EA-A2A4-93EF-B7F09502D2B3}"/>
                  </a:ext>
                </a:extLst>
              </p:cNvPr>
              <p:cNvSpPr>
                <a:spLocks noEditPoints="1"/>
              </p:cNvSpPr>
              <p:nvPr/>
            </p:nvSpPr>
            <p:spPr bwMode="auto">
              <a:xfrm>
                <a:off x="2686" y="2151"/>
                <a:ext cx="57" cy="64"/>
              </a:xfrm>
              <a:custGeom>
                <a:avLst/>
                <a:gdLst>
                  <a:gd name="T0" fmla="*/ 62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1 w 80"/>
                  <a:gd name="T13" fmla="*/ 45 h 90"/>
                  <a:gd name="T14" fmla="*/ 21 w 80"/>
                  <a:gd name="T15" fmla="*/ 41 h 90"/>
                  <a:gd name="T16" fmla="*/ 34 w 80"/>
                  <a:gd name="T17" fmla="*/ 38 h 90"/>
                  <a:gd name="T18" fmla="*/ 60 w 80"/>
                  <a:gd name="T19" fmla="*/ 33 h 90"/>
                  <a:gd name="T20" fmla="*/ 60 w 80"/>
                  <a:gd name="T21" fmla="*/ 29 h 90"/>
                  <a:gd name="T22" fmla="*/ 56 w 80"/>
                  <a:gd name="T23" fmla="*/ 17 h 90"/>
                  <a:gd name="T24" fmla="*/ 40 w 80"/>
                  <a:gd name="T25" fmla="*/ 12 h 90"/>
                  <a:gd name="T26" fmla="*/ 24 w 80"/>
                  <a:gd name="T27" fmla="*/ 16 h 90"/>
                  <a:gd name="T28" fmla="*/ 17 w 80"/>
                  <a:gd name="T29" fmla="*/ 28 h 90"/>
                  <a:gd name="T30" fmla="*/ 3 w 80"/>
                  <a:gd name="T31" fmla="*/ 26 h 90"/>
                  <a:gd name="T32" fmla="*/ 9 w 80"/>
                  <a:gd name="T33" fmla="*/ 12 h 90"/>
                  <a:gd name="T34" fmla="*/ 22 w 80"/>
                  <a:gd name="T35" fmla="*/ 3 h 90"/>
                  <a:gd name="T36" fmla="*/ 42 w 80"/>
                  <a:gd name="T37" fmla="*/ 0 h 90"/>
                  <a:gd name="T38" fmla="*/ 60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5 w 80"/>
                  <a:gd name="T53" fmla="*/ 88 h 90"/>
                  <a:gd name="T54" fmla="*/ 62 w 80"/>
                  <a:gd name="T55" fmla="*/ 77 h 90"/>
                  <a:gd name="T56" fmla="*/ 60 w 80"/>
                  <a:gd name="T57" fmla="*/ 45 h 90"/>
                  <a:gd name="T58" fmla="*/ 36 w 80"/>
                  <a:gd name="T59" fmla="*/ 50 h 90"/>
                  <a:gd name="T60" fmla="*/ 24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7"/>
                    </a:moveTo>
                    <a:cubicBezTo>
                      <a:pt x="56" y="82"/>
                      <a:pt x="51" y="85"/>
                      <a:pt x="46" y="87"/>
                    </a:cubicBezTo>
                    <a:cubicBezTo>
                      <a:pt x="41" y="89"/>
                      <a:pt x="36" y="90"/>
                      <a:pt x="30" y="90"/>
                    </a:cubicBezTo>
                    <a:cubicBezTo>
                      <a:pt x="20" y="90"/>
                      <a:pt x="13" y="88"/>
                      <a:pt x="8" y="83"/>
                    </a:cubicBezTo>
                    <a:cubicBezTo>
                      <a:pt x="3" y="79"/>
                      <a:pt x="0" y="73"/>
                      <a:pt x="0" y="65"/>
                    </a:cubicBezTo>
                    <a:cubicBezTo>
                      <a:pt x="0" y="61"/>
                      <a:pt x="1" y="57"/>
                      <a:pt x="3" y="54"/>
                    </a:cubicBezTo>
                    <a:cubicBezTo>
                      <a:pt x="5" y="50"/>
                      <a:pt x="8" y="47"/>
                      <a:pt x="11" y="45"/>
                    </a:cubicBezTo>
                    <a:cubicBezTo>
                      <a:pt x="14" y="43"/>
                      <a:pt x="17" y="42"/>
                      <a:pt x="21" y="41"/>
                    </a:cubicBezTo>
                    <a:cubicBezTo>
                      <a:pt x="24" y="40"/>
                      <a:pt x="28" y="39"/>
                      <a:pt x="34" y="38"/>
                    </a:cubicBezTo>
                    <a:cubicBezTo>
                      <a:pt x="46" y="37"/>
                      <a:pt x="55" y="35"/>
                      <a:pt x="60" y="33"/>
                    </a:cubicBezTo>
                    <a:cubicBezTo>
                      <a:pt x="60" y="31"/>
                      <a:pt x="60" y="30"/>
                      <a:pt x="60" y="29"/>
                    </a:cubicBezTo>
                    <a:cubicBezTo>
                      <a:pt x="60" y="23"/>
                      <a:pt x="59" y="19"/>
                      <a:pt x="56" y="17"/>
                    </a:cubicBezTo>
                    <a:cubicBezTo>
                      <a:pt x="53" y="14"/>
                      <a:pt x="47" y="12"/>
                      <a:pt x="40" y="12"/>
                    </a:cubicBezTo>
                    <a:cubicBezTo>
                      <a:pt x="33" y="12"/>
                      <a:pt x="28" y="13"/>
                      <a:pt x="24" y="16"/>
                    </a:cubicBezTo>
                    <a:cubicBezTo>
                      <a:pt x="21" y="18"/>
                      <a:pt x="19" y="22"/>
                      <a:pt x="17" y="28"/>
                    </a:cubicBezTo>
                    <a:lnTo>
                      <a:pt x="3" y="26"/>
                    </a:lnTo>
                    <a:cubicBezTo>
                      <a:pt x="4" y="20"/>
                      <a:pt x="6" y="15"/>
                      <a:pt x="9" y="12"/>
                    </a:cubicBezTo>
                    <a:cubicBezTo>
                      <a:pt x="12" y="8"/>
                      <a:pt x="17" y="5"/>
                      <a:pt x="22" y="3"/>
                    </a:cubicBezTo>
                    <a:cubicBezTo>
                      <a:pt x="28" y="1"/>
                      <a:pt x="34" y="0"/>
                      <a:pt x="42" y="0"/>
                    </a:cubicBezTo>
                    <a:cubicBezTo>
                      <a:pt x="49" y="0"/>
                      <a:pt x="55" y="1"/>
                      <a:pt x="60" y="2"/>
                    </a:cubicBezTo>
                    <a:cubicBezTo>
                      <a:pt x="64" y="4"/>
                      <a:pt x="68" y="6"/>
                      <a:pt x="70" y="9"/>
                    </a:cubicBezTo>
                    <a:cubicBezTo>
                      <a:pt x="72" y="12"/>
                      <a:pt x="74" y="15"/>
                      <a:pt x="74" y="19"/>
                    </a:cubicBezTo>
                    <a:cubicBezTo>
                      <a:pt x="75" y="21"/>
                      <a:pt x="75" y="26"/>
                      <a:pt x="75" y="32"/>
                    </a:cubicBezTo>
                    <a:lnTo>
                      <a:pt x="75" y="52"/>
                    </a:lnTo>
                    <a:cubicBezTo>
                      <a:pt x="75" y="66"/>
                      <a:pt x="76" y="74"/>
                      <a:pt x="76" y="78"/>
                    </a:cubicBezTo>
                    <a:cubicBezTo>
                      <a:pt x="77" y="81"/>
                      <a:pt x="78" y="85"/>
                      <a:pt x="80" y="88"/>
                    </a:cubicBezTo>
                    <a:lnTo>
                      <a:pt x="65" y="88"/>
                    </a:lnTo>
                    <a:cubicBezTo>
                      <a:pt x="63" y="85"/>
                      <a:pt x="62" y="82"/>
                      <a:pt x="62" y="77"/>
                    </a:cubicBezTo>
                    <a:close/>
                    <a:moveTo>
                      <a:pt x="60" y="45"/>
                    </a:moveTo>
                    <a:cubicBezTo>
                      <a:pt x="55" y="47"/>
                      <a:pt x="47" y="49"/>
                      <a:pt x="36" y="50"/>
                    </a:cubicBezTo>
                    <a:cubicBezTo>
                      <a:pt x="30" y="51"/>
                      <a:pt x="26" y="52"/>
                      <a:pt x="24" y="53"/>
                    </a:cubicBezTo>
                    <a:cubicBezTo>
                      <a:pt x="21" y="54"/>
                      <a:pt x="19" y="56"/>
                      <a:pt x="18" y="58"/>
                    </a:cubicBezTo>
                    <a:cubicBezTo>
                      <a:pt x="17" y="60"/>
                      <a:pt x="16" y="62"/>
                      <a:pt x="16" y="65"/>
                    </a:cubicBezTo>
                    <a:cubicBezTo>
                      <a:pt x="16" y="69"/>
                      <a:pt x="17" y="72"/>
                      <a:pt x="20" y="75"/>
                    </a:cubicBezTo>
                    <a:cubicBezTo>
                      <a:pt x="23" y="77"/>
                      <a:pt x="28" y="79"/>
                      <a:pt x="33" y="79"/>
                    </a:cubicBezTo>
                    <a:cubicBezTo>
                      <a:pt x="39" y="79"/>
                      <a:pt x="44" y="77"/>
                      <a:pt x="48" y="75"/>
                    </a:cubicBezTo>
                    <a:cubicBezTo>
                      <a:pt x="53" y="72"/>
                      <a:pt x="56" y="69"/>
                      <a:pt x="58" y="65"/>
                    </a:cubicBezTo>
                    <a:cubicBezTo>
                      <a:pt x="60" y="61"/>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49">
                <a:extLst>
                  <a:ext uri="{FF2B5EF4-FFF2-40B4-BE49-F238E27FC236}">
                    <a16:creationId xmlns:a16="http://schemas.microsoft.com/office/drawing/2014/main" id="{A6FD013C-A0E0-E0C1-6644-4BA37A3DF126}"/>
                  </a:ext>
                </a:extLst>
              </p:cNvPr>
              <p:cNvSpPr>
                <a:spLocks/>
              </p:cNvSpPr>
              <p:nvPr/>
            </p:nvSpPr>
            <p:spPr bwMode="auto">
              <a:xfrm>
                <a:off x="2751" y="2151"/>
                <a:ext cx="51" cy="64"/>
              </a:xfrm>
              <a:custGeom>
                <a:avLst/>
                <a:gdLst>
                  <a:gd name="T0" fmla="*/ 0 w 72"/>
                  <a:gd name="T1" fmla="*/ 62 h 90"/>
                  <a:gd name="T2" fmla="*/ 15 w 72"/>
                  <a:gd name="T3" fmla="*/ 60 h 90"/>
                  <a:gd name="T4" fmla="*/ 21 w 72"/>
                  <a:gd name="T5" fmla="*/ 73 h 90"/>
                  <a:gd name="T6" fmla="*/ 37 w 72"/>
                  <a:gd name="T7" fmla="*/ 78 h 90"/>
                  <a:gd name="T8" fmla="*/ 52 w 72"/>
                  <a:gd name="T9" fmla="*/ 74 h 90"/>
                  <a:gd name="T10" fmla="*/ 57 w 72"/>
                  <a:gd name="T11" fmla="*/ 64 h 90"/>
                  <a:gd name="T12" fmla="*/ 53 w 72"/>
                  <a:gd name="T13" fmla="*/ 56 h 90"/>
                  <a:gd name="T14" fmla="*/ 38 w 72"/>
                  <a:gd name="T15" fmla="*/ 52 h 90"/>
                  <a:gd name="T16" fmla="*/ 15 w 72"/>
                  <a:gd name="T17" fmla="*/ 45 h 90"/>
                  <a:gd name="T18" fmla="*/ 6 w 72"/>
                  <a:gd name="T19" fmla="*/ 36 h 90"/>
                  <a:gd name="T20" fmla="*/ 3 w 72"/>
                  <a:gd name="T21" fmla="*/ 25 h 90"/>
                  <a:gd name="T22" fmla="*/ 5 w 72"/>
                  <a:gd name="T23" fmla="*/ 14 h 90"/>
                  <a:gd name="T24" fmla="*/ 12 w 72"/>
                  <a:gd name="T25" fmla="*/ 6 h 90"/>
                  <a:gd name="T26" fmla="*/ 22 w 72"/>
                  <a:gd name="T27" fmla="*/ 2 h 90"/>
                  <a:gd name="T28" fmla="*/ 34 w 72"/>
                  <a:gd name="T29" fmla="*/ 0 h 90"/>
                  <a:gd name="T30" fmla="*/ 52 w 72"/>
                  <a:gd name="T31" fmla="*/ 3 h 90"/>
                  <a:gd name="T32" fmla="*/ 64 w 72"/>
                  <a:gd name="T33" fmla="*/ 11 h 90"/>
                  <a:gd name="T34" fmla="*/ 69 w 72"/>
                  <a:gd name="T35" fmla="*/ 24 h 90"/>
                  <a:gd name="T36" fmla="*/ 54 w 72"/>
                  <a:gd name="T37" fmla="*/ 26 h 90"/>
                  <a:gd name="T38" fmla="*/ 49 w 72"/>
                  <a:gd name="T39" fmla="*/ 16 h 90"/>
                  <a:gd name="T40" fmla="*/ 35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3 h 90"/>
                  <a:gd name="T54" fmla="*/ 68 w 72"/>
                  <a:gd name="T55" fmla="*/ 50 h 90"/>
                  <a:gd name="T56" fmla="*/ 72 w 72"/>
                  <a:gd name="T57" fmla="*/ 63 h 90"/>
                  <a:gd name="T58" fmla="*/ 68 w 72"/>
                  <a:gd name="T59" fmla="*/ 77 h 90"/>
                  <a:gd name="T60" fmla="*/ 55 w 72"/>
                  <a:gd name="T61" fmla="*/ 87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5" y="66"/>
                      <a:pt x="18" y="70"/>
                      <a:pt x="21" y="73"/>
                    </a:cubicBezTo>
                    <a:cubicBezTo>
                      <a:pt x="25" y="76"/>
                      <a:pt x="30" y="78"/>
                      <a:pt x="37" y="78"/>
                    </a:cubicBezTo>
                    <a:cubicBezTo>
                      <a:pt x="44" y="78"/>
                      <a:pt x="49" y="77"/>
                      <a:pt x="52" y="74"/>
                    </a:cubicBezTo>
                    <a:cubicBezTo>
                      <a:pt x="55" y="71"/>
                      <a:pt x="57" y="68"/>
                      <a:pt x="57" y="64"/>
                    </a:cubicBezTo>
                    <a:cubicBezTo>
                      <a:pt x="57" y="61"/>
                      <a:pt x="55" y="58"/>
                      <a:pt x="53" y="56"/>
                    </a:cubicBezTo>
                    <a:cubicBezTo>
                      <a:pt x="51" y="55"/>
                      <a:pt x="46" y="54"/>
                      <a:pt x="38" y="52"/>
                    </a:cubicBezTo>
                    <a:cubicBezTo>
                      <a:pt x="27" y="49"/>
                      <a:pt x="19" y="46"/>
                      <a:pt x="15" y="45"/>
                    </a:cubicBezTo>
                    <a:cubicBezTo>
                      <a:pt x="11" y="43"/>
                      <a:pt x="8" y="40"/>
                      <a:pt x="6" y="36"/>
                    </a:cubicBezTo>
                    <a:cubicBezTo>
                      <a:pt x="4" y="33"/>
                      <a:pt x="3" y="29"/>
                      <a:pt x="3" y="25"/>
                    </a:cubicBezTo>
                    <a:cubicBezTo>
                      <a:pt x="3" y="21"/>
                      <a:pt x="3" y="17"/>
                      <a:pt x="5" y="14"/>
                    </a:cubicBezTo>
                    <a:cubicBezTo>
                      <a:pt x="7" y="11"/>
                      <a:pt x="9" y="8"/>
                      <a:pt x="12" y="6"/>
                    </a:cubicBezTo>
                    <a:cubicBezTo>
                      <a:pt x="15" y="4"/>
                      <a:pt x="18" y="3"/>
                      <a:pt x="22" y="2"/>
                    </a:cubicBezTo>
                    <a:cubicBezTo>
                      <a:pt x="26" y="0"/>
                      <a:pt x="30" y="0"/>
                      <a:pt x="34" y="0"/>
                    </a:cubicBezTo>
                    <a:cubicBezTo>
                      <a:pt x="41" y="0"/>
                      <a:pt x="47" y="1"/>
                      <a:pt x="52" y="3"/>
                    </a:cubicBezTo>
                    <a:cubicBezTo>
                      <a:pt x="57" y="5"/>
                      <a:pt x="61" y="7"/>
                      <a:pt x="64" y="11"/>
                    </a:cubicBezTo>
                    <a:cubicBezTo>
                      <a:pt x="66" y="14"/>
                      <a:pt x="68" y="18"/>
                      <a:pt x="69" y="24"/>
                    </a:cubicBezTo>
                    <a:lnTo>
                      <a:pt x="54" y="26"/>
                    </a:lnTo>
                    <a:cubicBezTo>
                      <a:pt x="54" y="22"/>
                      <a:pt x="52" y="18"/>
                      <a:pt x="49" y="16"/>
                    </a:cubicBezTo>
                    <a:cubicBezTo>
                      <a:pt x="46" y="13"/>
                      <a:pt x="41" y="12"/>
                      <a:pt x="35" y="12"/>
                    </a:cubicBezTo>
                    <a:cubicBezTo>
                      <a:pt x="29" y="12"/>
                      <a:pt x="24" y="13"/>
                      <a:pt x="21" y="15"/>
                    </a:cubicBezTo>
                    <a:cubicBezTo>
                      <a:pt x="18" y="17"/>
                      <a:pt x="17" y="20"/>
                      <a:pt x="17" y="23"/>
                    </a:cubicBezTo>
                    <a:cubicBezTo>
                      <a:pt x="17" y="25"/>
                      <a:pt x="17" y="27"/>
                      <a:pt x="19" y="28"/>
                    </a:cubicBezTo>
                    <a:cubicBezTo>
                      <a:pt x="20" y="30"/>
                      <a:pt x="22" y="31"/>
                      <a:pt x="24" y="32"/>
                    </a:cubicBezTo>
                    <a:cubicBezTo>
                      <a:pt x="26" y="33"/>
                      <a:pt x="30" y="34"/>
                      <a:pt x="37" y="36"/>
                    </a:cubicBezTo>
                    <a:cubicBezTo>
                      <a:pt x="47" y="38"/>
                      <a:pt x="55" y="41"/>
                      <a:pt x="59" y="43"/>
                    </a:cubicBezTo>
                    <a:cubicBezTo>
                      <a:pt x="63" y="44"/>
                      <a:pt x="66" y="47"/>
                      <a:pt x="68" y="50"/>
                    </a:cubicBezTo>
                    <a:cubicBezTo>
                      <a:pt x="71" y="54"/>
                      <a:pt x="72" y="58"/>
                      <a:pt x="72" y="63"/>
                    </a:cubicBezTo>
                    <a:cubicBezTo>
                      <a:pt x="72" y="68"/>
                      <a:pt x="70" y="72"/>
                      <a:pt x="68" y="77"/>
                    </a:cubicBezTo>
                    <a:cubicBezTo>
                      <a:pt x="65" y="81"/>
                      <a:pt x="61" y="84"/>
                      <a:pt x="55" y="87"/>
                    </a:cubicBezTo>
                    <a:cubicBezTo>
                      <a:pt x="50" y="89"/>
                      <a:pt x="44" y="90"/>
                      <a:pt x="37" y="90"/>
                    </a:cubicBezTo>
                    <a:cubicBezTo>
                      <a:pt x="26" y="90"/>
                      <a:pt x="17" y="88"/>
                      <a:pt x="11" y="83"/>
                    </a:cubicBezTo>
                    <a:cubicBezTo>
                      <a:pt x="6" y="78"/>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50">
                <a:extLst>
                  <a:ext uri="{FF2B5EF4-FFF2-40B4-BE49-F238E27FC236}">
                    <a16:creationId xmlns:a16="http://schemas.microsoft.com/office/drawing/2014/main" id="{967A8009-0C6C-6047-7824-5BE6DD04C7DB}"/>
                  </a:ext>
                </a:extLst>
              </p:cNvPr>
              <p:cNvSpPr>
                <a:spLocks/>
              </p:cNvSpPr>
              <p:nvPr/>
            </p:nvSpPr>
            <p:spPr bwMode="auto">
              <a:xfrm>
                <a:off x="2809" y="2131"/>
                <a:ext cx="30" cy="83"/>
              </a:xfrm>
              <a:custGeom>
                <a:avLst/>
                <a:gdLst>
                  <a:gd name="T0" fmla="*/ 40 w 42"/>
                  <a:gd name="T1" fmla="*/ 103 h 117"/>
                  <a:gd name="T2" fmla="*/ 42 w 42"/>
                  <a:gd name="T3" fmla="*/ 116 h 117"/>
                  <a:gd name="T4" fmla="*/ 31 w 42"/>
                  <a:gd name="T5" fmla="*/ 117 h 117"/>
                  <a:gd name="T6" fmla="*/ 19 w 42"/>
                  <a:gd name="T7" fmla="*/ 115 h 117"/>
                  <a:gd name="T8" fmla="*/ 13 w 42"/>
                  <a:gd name="T9" fmla="*/ 108 h 117"/>
                  <a:gd name="T10" fmla="*/ 11 w 42"/>
                  <a:gd name="T11" fmla="*/ 91 h 117"/>
                  <a:gd name="T12" fmla="*/ 11 w 42"/>
                  <a:gd name="T13" fmla="*/ 41 h 117"/>
                  <a:gd name="T14" fmla="*/ 0 w 42"/>
                  <a:gd name="T15" fmla="*/ 41 h 117"/>
                  <a:gd name="T16" fmla="*/ 0 w 42"/>
                  <a:gd name="T17" fmla="*/ 30 h 117"/>
                  <a:gd name="T18" fmla="*/ 11 w 42"/>
                  <a:gd name="T19" fmla="*/ 30 h 117"/>
                  <a:gd name="T20" fmla="*/ 11 w 42"/>
                  <a:gd name="T21" fmla="*/ 8 h 117"/>
                  <a:gd name="T22" fmla="*/ 26 w 42"/>
                  <a:gd name="T23" fmla="*/ 0 h 117"/>
                  <a:gd name="T24" fmla="*/ 26 w 42"/>
                  <a:gd name="T25" fmla="*/ 30 h 117"/>
                  <a:gd name="T26" fmla="*/ 40 w 42"/>
                  <a:gd name="T27" fmla="*/ 30 h 117"/>
                  <a:gd name="T28" fmla="*/ 40 w 42"/>
                  <a:gd name="T29" fmla="*/ 41 h 117"/>
                  <a:gd name="T30" fmla="*/ 26 w 42"/>
                  <a:gd name="T31" fmla="*/ 41 h 117"/>
                  <a:gd name="T32" fmla="*/ 26 w 42"/>
                  <a:gd name="T33" fmla="*/ 92 h 117"/>
                  <a:gd name="T34" fmla="*/ 26 w 42"/>
                  <a:gd name="T35" fmla="*/ 100 h 117"/>
                  <a:gd name="T36" fmla="*/ 29 w 42"/>
                  <a:gd name="T37" fmla="*/ 103 h 117"/>
                  <a:gd name="T38" fmla="*/ 34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51">
                <a:extLst>
                  <a:ext uri="{FF2B5EF4-FFF2-40B4-BE49-F238E27FC236}">
                    <a16:creationId xmlns:a16="http://schemas.microsoft.com/office/drawing/2014/main" id="{935B5991-0267-13F1-08FF-E84C5C319835}"/>
                  </a:ext>
                </a:extLst>
              </p:cNvPr>
              <p:cNvSpPr>
                <a:spLocks/>
              </p:cNvSpPr>
              <p:nvPr/>
            </p:nvSpPr>
            <p:spPr bwMode="auto">
              <a:xfrm>
                <a:off x="2847" y="2151"/>
                <a:ext cx="34" cy="63"/>
              </a:xfrm>
              <a:custGeom>
                <a:avLst/>
                <a:gdLst>
                  <a:gd name="T0" fmla="*/ 0 w 47"/>
                  <a:gd name="T1" fmla="*/ 88 h 88"/>
                  <a:gd name="T2" fmla="*/ 0 w 47"/>
                  <a:gd name="T3" fmla="*/ 2 h 88"/>
                  <a:gd name="T4" fmla="*/ 14 w 47"/>
                  <a:gd name="T5" fmla="*/ 2 h 88"/>
                  <a:gd name="T6" fmla="*/ 14 w 47"/>
                  <a:gd name="T7" fmla="*/ 15 h 88"/>
                  <a:gd name="T8" fmla="*/ 23 w 47"/>
                  <a:gd name="T9" fmla="*/ 3 h 88"/>
                  <a:gd name="T10" fmla="*/ 32 w 47"/>
                  <a:gd name="T11" fmla="*/ 0 h 88"/>
                  <a:gd name="T12" fmla="*/ 47 w 47"/>
                  <a:gd name="T13" fmla="*/ 4 h 88"/>
                  <a:gd name="T14" fmla="*/ 42 w 47"/>
                  <a:gd name="T15" fmla="*/ 18 h 88"/>
                  <a:gd name="T16" fmla="*/ 32 w 47"/>
                  <a:gd name="T17" fmla="*/ 15 h 88"/>
                  <a:gd name="T18" fmla="*/ 23 w 47"/>
                  <a:gd name="T19" fmla="*/ 18 h 88"/>
                  <a:gd name="T20" fmla="*/ 18 w 47"/>
                  <a:gd name="T21" fmla="*/ 26 h 88"/>
                  <a:gd name="T22" fmla="*/ 15 w 47"/>
                  <a:gd name="T23" fmla="*/ 43 h 88"/>
                  <a:gd name="T24" fmla="*/ 15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4" y="2"/>
                    </a:lnTo>
                    <a:lnTo>
                      <a:pt x="14" y="15"/>
                    </a:lnTo>
                    <a:cubicBezTo>
                      <a:pt x="17" y="9"/>
                      <a:pt x="20" y="5"/>
                      <a:pt x="23" y="3"/>
                    </a:cubicBezTo>
                    <a:cubicBezTo>
                      <a:pt x="26" y="1"/>
                      <a:pt x="29" y="0"/>
                      <a:pt x="32" y="0"/>
                    </a:cubicBezTo>
                    <a:cubicBezTo>
                      <a:pt x="37" y="0"/>
                      <a:pt x="42" y="1"/>
                      <a:pt x="47" y="4"/>
                    </a:cubicBezTo>
                    <a:lnTo>
                      <a:pt x="42" y="18"/>
                    </a:lnTo>
                    <a:cubicBezTo>
                      <a:pt x="39" y="16"/>
                      <a:pt x="35" y="15"/>
                      <a:pt x="32" y="15"/>
                    </a:cubicBezTo>
                    <a:cubicBezTo>
                      <a:pt x="28" y="15"/>
                      <a:pt x="26" y="16"/>
                      <a:pt x="23" y="18"/>
                    </a:cubicBezTo>
                    <a:cubicBezTo>
                      <a:pt x="20" y="20"/>
                      <a:pt x="19" y="22"/>
                      <a:pt x="18" y="26"/>
                    </a:cubicBezTo>
                    <a:cubicBezTo>
                      <a:pt x="16" y="31"/>
                      <a:pt x="15" y="37"/>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52">
                <a:extLst>
                  <a:ext uri="{FF2B5EF4-FFF2-40B4-BE49-F238E27FC236}">
                    <a16:creationId xmlns:a16="http://schemas.microsoft.com/office/drawing/2014/main" id="{F2929585-CD2F-0D19-123C-E5507805A0E9}"/>
                  </a:ext>
                </a:extLst>
              </p:cNvPr>
              <p:cNvSpPr>
                <a:spLocks noEditPoints="1"/>
              </p:cNvSpPr>
              <p:nvPr/>
            </p:nvSpPr>
            <p:spPr bwMode="auto">
              <a:xfrm>
                <a:off x="2887" y="2129"/>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53">
                <a:extLst>
                  <a:ext uri="{FF2B5EF4-FFF2-40B4-BE49-F238E27FC236}">
                    <a16:creationId xmlns:a16="http://schemas.microsoft.com/office/drawing/2014/main" id="{6B17386B-CD4B-5A43-72E2-500DCD0C459E}"/>
                  </a:ext>
                </a:extLst>
              </p:cNvPr>
              <p:cNvSpPr>
                <a:spLocks/>
              </p:cNvSpPr>
              <p:nvPr/>
            </p:nvSpPr>
            <p:spPr bwMode="auto">
              <a:xfrm>
                <a:off x="2908" y="2131"/>
                <a:ext cx="30" cy="83"/>
              </a:xfrm>
              <a:custGeom>
                <a:avLst/>
                <a:gdLst>
                  <a:gd name="T0" fmla="*/ 40 w 42"/>
                  <a:gd name="T1" fmla="*/ 103 h 117"/>
                  <a:gd name="T2" fmla="*/ 42 w 42"/>
                  <a:gd name="T3" fmla="*/ 116 h 117"/>
                  <a:gd name="T4" fmla="*/ 31 w 42"/>
                  <a:gd name="T5" fmla="*/ 117 h 117"/>
                  <a:gd name="T6" fmla="*/ 19 w 42"/>
                  <a:gd name="T7" fmla="*/ 115 h 117"/>
                  <a:gd name="T8" fmla="*/ 13 w 42"/>
                  <a:gd name="T9" fmla="*/ 108 h 117"/>
                  <a:gd name="T10" fmla="*/ 11 w 42"/>
                  <a:gd name="T11" fmla="*/ 91 h 117"/>
                  <a:gd name="T12" fmla="*/ 11 w 42"/>
                  <a:gd name="T13" fmla="*/ 41 h 117"/>
                  <a:gd name="T14" fmla="*/ 0 w 42"/>
                  <a:gd name="T15" fmla="*/ 41 h 117"/>
                  <a:gd name="T16" fmla="*/ 0 w 42"/>
                  <a:gd name="T17" fmla="*/ 30 h 117"/>
                  <a:gd name="T18" fmla="*/ 11 w 42"/>
                  <a:gd name="T19" fmla="*/ 30 h 117"/>
                  <a:gd name="T20" fmla="*/ 11 w 42"/>
                  <a:gd name="T21" fmla="*/ 8 h 117"/>
                  <a:gd name="T22" fmla="*/ 26 w 42"/>
                  <a:gd name="T23" fmla="*/ 0 h 117"/>
                  <a:gd name="T24" fmla="*/ 26 w 42"/>
                  <a:gd name="T25" fmla="*/ 30 h 117"/>
                  <a:gd name="T26" fmla="*/ 40 w 42"/>
                  <a:gd name="T27" fmla="*/ 30 h 117"/>
                  <a:gd name="T28" fmla="*/ 40 w 42"/>
                  <a:gd name="T29" fmla="*/ 41 h 117"/>
                  <a:gd name="T30" fmla="*/ 26 w 42"/>
                  <a:gd name="T31" fmla="*/ 41 h 117"/>
                  <a:gd name="T32" fmla="*/ 26 w 42"/>
                  <a:gd name="T33" fmla="*/ 92 h 117"/>
                  <a:gd name="T34" fmla="*/ 26 w 42"/>
                  <a:gd name="T35" fmla="*/ 100 h 117"/>
                  <a:gd name="T36" fmla="*/ 29 w 42"/>
                  <a:gd name="T37" fmla="*/ 103 h 117"/>
                  <a:gd name="T38" fmla="*/ 34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54">
                <a:extLst>
                  <a:ext uri="{FF2B5EF4-FFF2-40B4-BE49-F238E27FC236}">
                    <a16:creationId xmlns:a16="http://schemas.microsoft.com/office/drawing/2014/main" id="{534814D6-993C-06B8-26CD-1164A2735D95}"/>
                  </a:ext>
                </a:extLst>
              </p:cNvPr>
              <p:cNvSpPr>
                <a:spLocks noEditPoints="1"/>
              </p:cNvSpPr>
              <p:nvPr/>
            </p:nvSpPr>
            <p:spPr bwMode="auto">
              <a:xfrm>
                <a:off x="2947" y="2129"/>
                <a:ext cx="10" cy="85"/>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55">
                <a:extLst>
                  <a:ext uri="{FF2B5EF4-FFF2-40B4-BE49-F238E27FC236}">
                    <a16:creationId xmlns:a16="http://schemas.microsoft.com/office/drawing/2014/main" id="{F22EEF03-5502-CD63-9DC1-7B5D84672CB9}"/>
                  </a:ext>
                </a:extLst>
              </p:cNvPr>
              <p:cNvSpPr>
                <a:spLocks/>
              </p:cNvSpPr>
              <p:nvPr/>
            </p:nvSpPr>
            <p:spPr bwMode="auto">
              <a:xfrm>
                <a:off x="2969" y="2151"/>
                <a:ext cx="51" cy="64"/>
              </a:xfrm>
              <a:custGeom>
                <a:avLst/>
                <a:gdLst>
                  <a:gd name="T0" fmla="*/ 0 w 72"/>
                  <a:gd name="T1" fmla="*/ 62 h 90"/>
                  <a:gd name="T2" fmla="*/ 14 w 72"/>
                  <a:gd name="T3" fmla="*/ 60 h 90"/>
                  <a:gd name="T4" fmla="*/ 21 w 72"/>
                  <a:gd name="T5" fmla="*/ 73 h 90"/>
                  <a:gd name="T6" fmla="*/ 37 w 72"/>
                  <a:gd name="T7" fmla="*/ 78 h 90"/>
                  <a:gd name="T8" fmla="*/ 52 w 72"/>
                  <a:gd name="T9" fmla="*/ 74 h 90"/>
                  <a:gd name="T10" fmla="*/ 57 w 72"/>
                  <a:gd name="T11" fmla="*/ 64 h 90"/>
                  <a:gd name="T12" fmla="*/ 52 w 72"/>
                  <a:gd name="T13" fmla="*/ 56 h 90"/>
                  <a:gd name="T14" fmla="*/ 37 w 72"/>
                  <a:gd name="T15" fmla="*/ 52 h 90"/>
                  <a:gd name="T16" fmla="*/ 15 w 72"/>
                  <a:gd name="T17" fmla="*/ 45 h 90"/>
                  <a:gd name="T18" fmla="*/ 5 w 72"/>
                  <a:gd name="T19" fmla="*/ 36 h 90"/>
                  <a:gd name="T20" fmla="*/ 2 w 72"/>
                  <a:gd name="T21" fmla="*/ 25 h 90"/>
                  <a:gd name="T22" fmla="*/ 5 w 72"/>
                  <a:gd name="T23" fmla="*/ 14 h 90"/>
                  <a:gd name="T24" fmla="*/ 12 w 72"/>
                  <a:gd name="T25" fmla="*/ 6 h 90"/>
                  <a:gd name="T26" fmla="*/ 21 w 72"/>
                  <a:gd name="T27" fmla="*/ 2 h 90"/>
                  <a:gd name="T28" fmla="*/ 34 w 72"/>
                  <a:gd name="T29" fmla="*/ 0 h 90"/>
                  <a:gd name="T30" fmla="*/ 52 w 72"/>
                  <a:gd name="T31" fmla="*/ 3 h 90"/>
                  <a:gd name="T32" fmla="*/ 63 w 72"/>
                  <a:gd name="T33" fmla="*/ 11 h 90"/>
                  <a:gd name="T34" fmla="*/ 68 w 72"/>
                  <a:gd name="T35" fmla="*/ 24 h 90"/>
                  <a:gd name="T36" fmla="*/ 54 w 72"/>
                  <a:gd name="T37" fmla="*/ 26 h 90"/>
                  <a:gd name="T38" fmla="*/ 48 w 72"/>
                  <a:gd name="T39" fmla="*/ 16 h 90"/>
                  <a:gd name="T40" fmla="*/ 35 w 72"/>
                  <a:gd name="T41" fmla="*/ 12 h 90"/>
                  <a:gd name="T42" fmla="*/ 21 w 72"/>
                  <a:gd name="T43" fmla="*/ 15 h 90"/>
                  <a:gd name="T44" fmla="*/ 16 w 72"/>
                  <a:gd name="T45" fmla="*/ 23 h 90"/>
                  <a:gd name="T46" fmla="*/ 18 w 72"/>
                  <a:gd name="T47" fmla="*/ 28 h 90"/>
                  <a:gd name="T48" fmla="*/ 24 w 72"/>
                  <a:gd name="T49" fmla="*/ 32 h 90"/>
                  <a:gd name="T50" fmla="*/ 37 w 72"/>
                  <a:gd name="T51" fmla="*/ 36 h 90"/>
                  <a:gd name="T52" fmla="*/ 58 w 72"/>
                  <a:gd name="T53" fmla="*/ 43 h 90"/>
                  <a:gd name="T54" fmla="*/ 68 w 72"/>
                  <a:gd name="T55" fmla="*/ 50 h 90"/>
                  <a:gd name="T56" fmla="*/ 72 w 72"/>
                  <a:gd name="T57" fmla="*/ 63 h 90"/>
                  <a:gd name="T58" fmla="*/ 67 w 72"/>
                  <a:gd name="T59" fmla="*/ 77 h 90"/>
                  <a:gd name="T60" fmla="*/ 55 w 72"/>
                  <a:gd name="T61" fmla="*/ 87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4" y="60"/>
                    </a:lnTo>
                    <a:cubicBezTo>
                      <a:pt x="15" y="66"/>
                      <a:pt x="17" y="70"/>
                      <a:pt x="21" y="73"/>
                    </a:cubicBezTo>
                    <a:cubicBezTo>
                      <a:pt x="25" y="76"/>
                      <a:pt x="30" y="78"/>
                      <a:pt x="37" y="78"/>
                    </a:cubicBezTo>
                    <a:cubicBezTo>
                      <a:pt x="43" y="78"/>
                      <a:pt x="48" y="77"/>
                      <a:pt x="52" y="74"/>
                    </a:cubicBezTo>
                    <a:cubicBezTo>
                      <a:pt x="55" y="71"/>
                      <a:pt x="57" y="68"/>
                      <a:pt x="57" y="64"/>
                    </a:cubicBezTo>
                    <a:cubicBezTo>
                      <a:pt x="57" y="61"/>
                      <a:pt x="55" y="58"/>
                      <a:pt x="52" y="56"/>
                    </a:cubicBezTo>
                    <a:cubicBezTo>
                      <a:pt x="50" y="55"/>
                      <a:pt x="45" y="54"/>
                      <a:pt x="37" y="52"/>
                    </a:cubicBezTo>
                    <a:cubicBezTo>
                      <a:pt x="27" y="49"/>
                      <a:pt x="19" y="46"/>
                      <a:pt x="15" y="45"/>
                    </a:cubicBezTo>
                    <a:cubicBezTo>
                      <a:pt x="11" y="43"/>
                      <a:pt x="8" y="40"/>
                      <a:pt x="5" y="36"/>
                    </a:cubicBezTo>
                    <a:cubicBezTo>
                      <a:pt x="3" y="33"/>
                      <a:pt x="2" y="29"/>
                      <a:pt x="2" y="25"/>
                    </a:cubicBezTo>
                    <a:cubicBezTo>
                      <a:pt x="2" y="21"/>
                      <a:pt x="3" y="17"/>
                      <a:pt x="5" y="14"/>
                    </a:cubicBezTo>
                    <a:cubicBezTo>
                      <a:pt x="7" y="11"/>
                      <a:pt x="9" y="8"/>
                      <a:pt x="12" y="6"/>
                    </a:cubicBezTo>
                    <a:cubicBezTo>
                      <a:pt x="14" y="4"/>
                      <a:pt x="17" y="3"/>
                      <a:pt x="21" y="2"/>
                    </a:cubicBezTo>
                    <a:cubicBezTo>
                      <a:pt x="25" y="0"/>
                      <a:pt x="30" y="0"/>
                      <a:pt x="34" y="0"/>
                    </a:cubicBezTo>
                    <a:cubicBezTo>
                      <a:pt x="41" y="0"/>
                      <a:pt x="47" y="1"/>
                      <a:pt x="52" y="3"/>
                    </a:cubicBezTo>
                    <a:cubicBezTo>
                      <a:pt x="57" y="5"/>
                      <a:pt x="61" y="7"/>
                      <a:pt x="63" y="11"/>
                    </a:cubicBezTo>
                    <a:cubicBezTo>
                      <a:pt x="66" y="14"/>
                      <a:pt x="67" y="18"/>
                      <a:pt x="68" y="24"/>
                    </a:cubicBezTo>
                    <a:lnTo>
                      <a:pt x="54" y="26"/>
                    </a:lnTo>
                    <a:cubicBezTo>
                      <a:pt x="53" y="22"/>
                      <a:pt x="51" y="18"/>
                      <a:pt x="48" y="16"/>
                    </a:cubicBezTo>
                    <a:cubicBezTo>
                      <a:pt x="45" y="13"/>
                      <a:pt x="41" y="12"/>
                      <a:pt x="35" y="12"/>
                    </a:cubicBezTo>
                    <a:cubicBezTo>
                      <a:pt x="28" y="12"/>
                      <a:pt x="24" y="13"/>
                      <a:pt x="21" y="15"/>
                    </a:cubicBezTo>
                    <a:cubicBezTo>
                      <a:pt x="18" y="17"/>
                      <a:pt x="16" y="20"/>
                      <a:pt x="16" y="23"/>
                    </a:cubicBezTo>
                    <a:cubicBezTo>
                      <a:pt x="16" y="25"/>
                      <a:pt x="17" y="27"/>
                      <a:pt x="18" y="28"/>
                    </a:cubicBezTo>
                    <a:cubicBezTo>
                      <a:pt x="19" y="30"/>
                      <a:pt x="21" y="31"/>
                      <a:pt x="24" y="32"/>
                    </a:cubicBezTo>
                    <a:cubicBezTo>
                      <a:pt x="25" y="33"/>
                      <a:pt x="30" y="34"/>
                      <a:pt x="37" y="36"/>
                    </a:cubicBezTo>
                    <a:cubicBezTo>
                      <a:pt x="47" y="38"/>
                      <a:pt x="54" y="41"/>
                      <a:pt x="58" y="43"/>
                    </a:cubicBezTo>
                    <a:cubicBezTo>
                      <a:pt x="63" y="44"/>
                      <a:pt x="66" y="47"/>
                      <a:pt x="68" y="50"/>
                    </a:cubicBezTo>
                    <a:cubicBezTo>
                      <a:pt x="70" y="54"/>
                      <a:pt x="72" y="58"/>
                      <a:pt x="72" y="63"/>
                    </a:cubicBezTo>
                    <a:cubicBezTo>
                      <a:pt x="72" y="68"/>
                      <a:pt x="70" y="72"/>
                      <a:pt x="67" y="77"/>
                    </a:cubicBezTo>
                    <a:cubicBezTo>
                      <a:pt x="64" y="81"/>
                      <a:pt x="60" y="84"/>
                      <a:pt x="55" y="87"/>
                    </a:cubicBezTo>
                    <a:cubicBezTo>
                      <a:pt x="50" y="89"/>
                      <a:pt x="44" y="90"/>
                      <a:pt x="37" y="90"/>
                    </a:cubicBezTo>
                    <a:cubicBezTo>
                      <a:pt x="26" y="90"/>
                      <a:pt x="17" y="88"/>
                      <a:pt x="11" y="83"/>
                    </a:cubicBezTo>
                    <a:cubicBezTo>
                      <a:pt x="5" y="78"/>
                      <a:pt x="1"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56">
                <a:extLst>
                  <a:ext uri="{FF2B5EF4-FFF2-40B4-BE49-F238E27FC236}">
                    <a16:creationId xmlns:a16="http://schemas.microsoft.com/office/drawing/2014/main" id="{E9161211-17D6-8787-AFB9-7AB8F9C868C6}"/>
                  </a:ext>
                </a:extLst>
              </p:cNvPr>
              <p:cNvSpPr>
                <a:spLocks noChangeArrowheads="1"/>
              </p:cNvSpPr>
              <p:nvPr/>
            </p:nvSpPr>
            <p:spPr bwMode="auto">
              <a:xfrm>
                <a:off x="2449" y="1965"/>
                <a:ext cx="748" cy="299"/>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157">
                <a:extLst>
                  <a:ext uri="{FF2B5EF4-FFF2-40B4-BE49-F238E27FC236}">
                    <a16:creationId xmlns:a16="http://schemas.microsoft.com/office/drawing/2014/main" id="{654EC534-ED5E-2A14-7834-4AF6D2248704}"/>
                  </a:ext>
                </a:extLst>
              </p:cNvPr>
              <p:cNvSpPr>
                <a:spLocks noChangeShapeType="1"/>
              </p:cNvSpPr>
              <p:nvPr/>
            </p:nvSpPr>
            <p:spPr bwMode="auto">
              <a:xfrm>
                <a:off x="1284" y="1896"/>
                <a:ext cx="512"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158">
                <a:extLst>
                  <a:ext uri="{FF2B5EF4-FFF2-40B4-BE49-F238E27FC236}">
                    <a16:creationId xmlns:a16="http://schemas.microsoft.com/office/drawing/2014/main" id="{20DD9661-6958-6ABE-FDBF-B7EE918983F1}"/>
                  </a:ext>
                </a:extLst>
              </p:cNvPr>
              <p:cNvSpPr>
                <a:spLocks noChangeShapeType="1"/>
              </p:cNvSpPr>
              <p:nvPr/>
            </p:nvSpPr>
            <p:spPr bwMode="auto">
              <a:xfrm flipV="1">
                <a:off x="1796" y="1622"/>
                <a:ext cx="640" cy="27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59">
                <a:extLst>
                  <a:ext uri="{FF2B5EF4-FFF2-40B4-BE49-F238E27FC236}">
                    <a16:creationId xmlns:a16="http://schemas.microsoft.com/office/drawing/2014/main" id="{0321CC9C-BBE7-24E1-F708-C6F731AE061E}"/>
                  </a:ext>
                </a:extLst>
              </p:cNvPr>
              <p:cNvSpPr>
                <a:spLocks/>
              </p:cNvSpPr>
              <p:nvPr/>
            </p:nvSpPr>
            <p:spPr bwMode="auto">
              <a:xfrm>
                <a:off x="2387" y="1618"/>
                <a:ext cx="59" cy="40"/>
              </a:xfrm>
              <a:custGeom>
                <a:avLst/>
                <a:gdLst>
                  <a:gd name="T0" fmla="*/ 0 w 83"/>
                  <a:gd name="T1" fmla="*/ 5 h 57"/>
                  <a:gd name="T2" fmla="*/ 83 w 83"/>
                  <a:gd name="T3" fmla="*/ 0 h 57"/>
                  <a:gd name="T4" fmla="*/ 23 w 83"/>
                  <a:gd name="T5" fmla="*/ 57 h 57"/>
                  <a:gd name="T6" fmla="*/ 0 w 83"/>
                  <a:gd name="T7" fmla="*/ 5 h 57"/>
                </a:gdLst>
                <a:ahLst/>
                <a:cxnLst>
                  <a:cxn ang="0">
                    <a:pos x="T0" y="T1"/>
                  </a:cxn>
                  <a:cxn ang="0">
                    <a:pos x="T2" y="T3"/>
                  </a:cxn>
                  <a:cxn ang="0">
                    <a:pos x="T4" y="T5"/>
                  </a:cxn>
                  <a:cxn ang="0">
                    <a:pos x="T6" y="T7"/>
                  </a:cxn>
                </a:cxnLst>
                <a:rect l="0" t="0" r="r" b="b"/>
                <a:pathLst>
                  <a:path w="83" h="57">
                    <a:moveTo>
                      <a:pt x="0" y="5"/>
                    </a:moveTo>
                    <a:lnTo>
                      <a:pt x="83" y="0"/>
                    </a:lnTo>
                    <a:lnTo>
                      <a:pt x="23" y="57"/>
                    </a:lnTo>
                    <a:cubicBezTo>
                      <a:pt x="28" y="37"/>
                      <a:pt x="19" y="16"/>
                      <a:pt x="0" y="5"/>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Line 160">
                <a:extLst>
                  <a:ext uri="{FF2B5EF4-FFF2-40B4-BE49-F238E27FC236}">
                    <a16:creationId xmlns:a16="http://schemas.microsoft.com/office/drawing/2014/main" id="{22ABCF9D-51FB-031F-0927-71C68749E1E2}"/>
                  </a:ext>
                </a:extLst>
              </p:cNvPr>
              <p:cNvSpPr>
                <a:spLocks noChangeShapeType="1"/>
              </p:cNvSpPr>
              <p:nvPr/>
            </p:nvSpPr>
            <p:spPr bwMode="auto">
              <a:xfrm>
                <a:off x="1796" y="1896"/>
                <a:ext cx="640" cy="236"/>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1">
                <a:extLst>
                  <a:ext uri="{FF2B5EF4-FFF2-40B4-BE49-F238E27FC236}">
                    <a16:creationId xmlns:a16="http://schemas.microsoft.com/office/drawing/2014/main" id="{F70A9BA7-C6A1-4C4A-6135-6EF6977A1078}"/>
                  </a:ext>
                </a:extLst>
              </p:cNvPr>
              <p:cNvSpPr>
                <a:spLocks/>
              </p:cNvSpPr>
              <p:nvPr/>
            </p:nvSpPr>
            <p:spPr bwMode="auto">
              <a:xfrm>
                <a:off x="2388" y="2098"/>
                <a:ext cx="58" cy="38"/>
              </a:xfrm>
              <a:custGeom>
                <a:avLst/>
                <a:gdLst>
                  <a:gd name="T0" fmla="*/ 19 w 82"/>
                  <a:gd name="T1" fmla="*/ 0 h 54"/>
                  <a:gd name="T2" fmla="*/ 82 w 82"/>
                  <a:gd name="T3" fmla="*/ 54 h 54"/>
                  <a:gd name="T4" fmla="*/ 0 w 82"/>
                  <a:gd name="T5" fmla="*/ 54 h 54"/>
                  <a:gd name="T6" fmla="*/ 19 w 82"/>
                  <a:gd name="T7" fmla="*/ 0 h 54"/>
                </a:gdLst>
                <a:ahLst/>
                <a:cxnLst>
                  <a:cxn ang="0">
                    <a:pos x="T0" y="T1"/>
                  </a:cxn>
                  <a:cxn ang="0">
                    <a:pos x="T2" y="T3"/>
                  </a:cxn>
                  <a:cxn ang="0">
                    <a:pos x="T4" y="T5"/>
                  </a:cxn>
                  <a:cxn ang="0">
                    <a:pos x="T6" y="T7"/>
                  </a:cxn>
                </a:cxnLst>
                <a:rect l="0" t="0" r="r" b="b"/>
                <a:pathLst>
                  <a:path w="82" h="54">
                    <a:moveTo>
                      <a:pt x="19" y="0"/>
                    </a:moveTo>
                    <a:lnTo>
                      <a:pt x="82" y="54"/>
                    </a:lnTo>
                    <a:lnTo>
                      <a:pt x="0" y="54"/>
                    </a:lnTo>
                    <a:cubicBezTo>
                      <a:pt x="17" y="42"/>
                      <a:pt x="25" y="20"/>
                      <a:pt x="19" y="0"/>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Line 162">
                <a:extLst>
                  <a:ext uri="{FF2B5EF4-FFF2-40B4-BE49-F238E27FC236}">
                    <a16:creationId xmlns:a16="http://schemas.microsoft.com/office/drawing/2014/main" id="{A658FAD5-A390-F34F-0893-80E067D41E44}"/>
                  </a:ext>
                </a:extLst>
              </p:cNvPr>
              <p:cNvSpPr>
                <a:spLocks noChangeShapeType="1"/>
              </p:cNvSpPr>
              <p:nvPr/>
            </p:nvSpPr>
            <p:spPr bwMode="auto">
              <a:xfrm>
                <a:off x="3197" y="2105"/>
                <a:ext cx="218"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3">
                <a:extLst>
                  <a:ext uri="{FF2B5EF4-FFF2-40B4-BE49-F238E27FC236}">
                    <a16:creationId xmlns:a16="http://schemas.microsoft.com/office/drawing/2014/main" id="{4953B9F1-B239-ACF5-F43D-5C052FFBB871}"/>
                  </a:ext>
                </a:extLst>
              </p:cNvPr>
              <p:cNvSpPr>
                <a:spLocks/>
              </p:cNvSpPr>
              <p:nvPr/>
            </p:nvSpPr>
            <p:spPr bwMode="auto">
              <a:xfrm>
                <a:off x="3371" y="2085"/>
                <a:ext cx="55" cy="40"/>
              </a:xfrm>
              <a:custGeom>
                <a:avLst/>
                <a:gdLst>
                  <a:gd name="T0" fmla="*/ 0 w 77"/>
                  <a:gd name="T1" fmla="*/ 0 h 57"/>
                  <a:gd name="T2" fmla="*/ 77 w 77"/>
                  <a:gd name="T3" fmla="*/ 29 h 57"/>
                  <a:gd name="T4" fmla="*/ 0 w 77"/>
                  <a:gd name="T5" fmla="*/ 57 h 57"/>
                  <a:gd name="T6" fmla="*/ 0 w 77"/>
                  <a:gd name="T7" fmla="*/ 0 h 57"/>
                </a:gdLst>
                <a:ahLst/>
                <a:cxnLst>
                  <a:cxn ang="0">
                    <a:pos x="T0" y="T1"/>
                  </a:cxn>
                  <a:cxn ang="0">
                    <a:pos x="T2" y="T3"/>
                  </a:cxn>
                  <a:cxn ang="0">
                    <a:pos x="T4" y="T5"/>
                  </a:cxn>
                  <a:cxn ang="0">
                    <a:pos x="T6" y="T7"/>
                  </a:cxn>
                </a:cxnLst>
                <a:rect l="0" t="0" r="r" b="b"/>
                <a:pathLst>
                  <a:path w="77" h="57">
                    <a:moveTo>
                      <a:pt x="0" y="0"/>
                    </a:moveTo>
                    <a:lnTo>
                      <a:pt x="77" y="29"/>
                    </a:lnTo>
                    <a:lnTo>
                      <a:pt x="0" y="57"/>
                    </a:lnTo>
                    <a:cubicBezTo>
                      <a:pt x="12" y="40"/>
                      <a:pt x="12" y="17"/>
                      <a:pt x="0" y="0"/>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Line 164">
                <a:extLst>
                  <a:ext uri="{FF2B5EF4-FFF2-40B4-BE49-F238E27FC236}">
                    <a16:creationId xmlns:a16="http://schemas.microsoft.com/office/drawing/2014/main" id="{8BFDA150-8A87-FF42-A93F-6A4A55FD98F2}"/>
                  </a:ext>
                </a:extLst>
              </p:cNvPr>
              <p:cNvSpPr>
                <a:spLocks noChangeShapeType="1"/>
              </p:cNvSpPr>
              <p:nvPr/>
            </p:nvSpPr>
            <p:spPr bwMode="auto">
              <a:xfrm>
                <a:off x="2810" y="2261"/>
                <a:ext cx="0" cy="27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65">
                <a:extLst>
                  <a:ext uri="{FF2B5EF4-FFF2-40B4-BE49-F238E27FC236}">
                    <a16:creationId xmlns:a16="http://schemas.microsoft.com/office/drawing/2014/main" id="{7FFC3C65-2305-5A97-732E-4AAFF7E72478}"/>
                  </a:ext>
                </a:extLst>
              </p:cNvPr>
              <p:cNvSpPr>
                <a:spLocks/>
              </p:cNvSpPr>
              <p:nvPr/>
            </p:nvSpPr>
            <p:spPr bwMode="auto">
              <a:xfrm>
                <a:off x="2790" y="2486"/>
                <a:ext cx="40" cy="55"/>
              </a:xfrm>
              <a:custGeom>
                <a:avLst/>
                <a:gdLst>
                  <a:gd name="T0" fmla="*/ 57 w 57"/>
                  <a:gd name="T1" fmla="*/ 0 h 77"/>
                  <a:gd name="T2" fmla="*/ 29 w 57"/>
                  <a:gd name="T3" fmla="*/ 77 h 77"/>
                  <a:gd name="T4" fmla="*/ 0 w 57"/>
                  <a:gd name="T5" fmla="*/ 0 h 77"/>
                  <a:gd name="T6" fmla="*/ 57 w 57"/>
                  <a:gd name="T7" fmla="*/ 0 h 77"/>
                </a:gdLst>
                <a:ahLst/>
                <a:cxnLst>
                  <a:cxn ang="0">
                    <a:pos x="T0" y="T1"/>
                  </a:cxn>
                  <a:cxn ang="0">
                    <a:pos x="T2" y="T3"/>
                  </a:cxn>
                  <a:cxn ang="0">
                    <a:pos x="T4" y="T5"/>
                  </a:cxn>
                  <a:cxn ang="0">
                    <a:pos x="T6" y="T7"/>
                  </a:cxn>
                </a:cxnLst>
                <a:rect l="0" t="0" r="r" b="b"/>
                <a:pathLst>
                  <a:path w="57" h="77">
                    <a:moveTo>
                      <a:pt x="57" y="0"/>
                    </a:moveTo>
                    <a:lnTo>
                      <a:pt x="29" y="77"/>
                    </a:lnTo>
                    <a:lnTo>
                      <a:pt x="0" y="0"/>
                    </a:lnTo>
                    <a:cubicBezTo>
                      <a:pt x="17" y="12"/>
                      <a:pt x="40" y="12"/>
                      <a:pt x="57" y="0"/>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66">
                <a:extLst>
                  <a:ext uri="{FF2B5EF4-FFF2-40B4-BE49-F238E27FC236}">
                    <a16:creationId xmlns:a16="http://schemas.microsoft.com/office/drawing/2014/main" id="{DD0C7B89-97EC-1F9E-381D-6A8D97CBF344}"/>
                  </a:ext>
                </a:extLst>
              </p:cNvPr>
              <p:cNvSpPr>
                <a:spLocks/>
              </p:cNvSpPr>
              <p:nvPr/>
            </p:nvSpPr>
            <p:spPr bwMode="auto">
              <a:xfrm>
                <a:off x="1988" y="2075"/>
                <a:ext cx="51" cy="50"/>
              </a:xfrm>
              <a:custGeom>
                <a:avLst/>
                <a:gdLst>
                  <a:gd name="T0" fmla="*/ 45 w 71"/>
                  <a:gd name="T1" fmla="*/ 49 h 69"/>
                  <a:gd name="T2" fmla="*/ 55 w 71"/>
                  <a:gd name="T3" fmla="*/ 54 h 69"/>
                  <a:gd name="T4" fmla="*/ 36 w 71"/>
                  <a:gd name="T5" fmla="*/ 67 h 69"/>
                  <a:gd name="T6" fmla="*/ 16 w 71"/>
                  <a:gd name="T7" fmla="*/ 66 h 69"/>
                  <a:gd name="T8" fmla="*/ 2 w 71"/>
                  <a:gd name="T9" fmla="*/ 52 h 69"/>
                  <a:gd name="T10" fmla="*/ 4 w 71"/>
                  <a:gd name="T11" fmla="*/ 30 h 69"/>
                  <a:gd name="T12" fmla="*/ 17 w 71"/>
                  <a:gd name="T13" fmla="*/ 12 h 69"/>
                  <a:gd name="T14" fmla="*/ 35 w 71"/>
                  <a:gd name="T15" fmla="*/ 1 h 69"/>
                  <a:gd name="T16" fmla="*/ 55 w 71"/>
                  <a:gd name="T17" fmla="*/ 4 h 69"/>
                  <a:gd name="T18" fmla="*/ 69 w 71"/>
                  <a:gd name="T19" fmla="*/ 16 h 69"/>
                  <a:gd name="T20" fmla="*/ 68 w 71"/>
                  <a:gd name="T21" fmla="*/ 34 h 69"/>
                  <a:gd name="T22" fmla="*/ 57 w 71"/>
                  <a:gd name="T23" fmla="*/ 30 h 69"/>
                  <a:gd name="T24" fmla="*/ 58 w 71"/>
                  <a:gd name="T25" fmla="*/ 19 h 69"/>
                  <a:gd name="T26" fmla="*/ 50 w 71"/>
                  <a:gd name="T27" fmla="*/ 12 h 69"/>
                  <a:gd name="T28" fmla="*/ 37 w 71"/>
                  <a:gd name="T29" fmla="*/ 11 h 69"/>
                  <a:gd name="T30" fmla="*/ 24 w 71"/>
                  <a:gd name="T31" fmla="*/ 21 h 69"/>
                  <a:gd name="T32" fmla="*/ 15 w 71"/>
                  <a:gd name="T33" fmla="*/ 36 h 69"/>
                  <a:gd name="T34" fmla="*/ 13 w 71"/>
                  <a:gd name="T35" fmla="*/ 50 h 69"/>
                  <a:gd name="T36" fmla="*/ 20 w 71"/>
                  <a:gd name="T37" fmla="*/ 57 h 69"/>
                  <a:gd name="T38" fmla="*/ 32 w 71"/>
                  <a:gd name="T39" fmla="*/ 58 h 69"/>
                  <a:gd name="T40" fmla="*/ 45 w 71"/>
                  <a:gd name="T4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69">
                    <a:moveTo>
                      <a:pt x="45" y="49"/>
                    </a:moveTo>
                    <a:lnTo>
                      <a:pt x="55" y="54"/>
                    </a:lnTo>
                    <a:cubicBezTo>
                      <a:pt x="49" y="61"/>
                      <a:pt x="43" y="65"/>
                      <a:pt x="36" y="67"/>
                    </a:cubicBezTo>
                    <a:cubicBezTo>
                      <a:pt x="29" y="69"/>
                      <a:pt x="23" y="68"/>
                      <a:pt x="16" y="66"/>
                    </a:cubicBezTo>
                    <a:cubicBezTo>
                      <a:pt x="9" y="63"/>
                      <a:pt x="5" y="58"/>
                      <a:pt x="2" y="52"/>
                    </a:cubicBezTo>
                    <a:cubicBezTo>
                      <a:pt x="0" y="46"/>
                      <a:pt x="0" y="38"/>
                      <a:pt x="4" y="30"/>
                    </a:cubicBezTo>
                    <a:cubicBezTo>
                      <a:pt x="7" y="23"/>
                      <a:pt x="11" y="17"/>
                      <a:pt x="17" y="12"/>
                    </a:cubicBezTo>
                    <a:cubicBezTo>
                      <a:pt x="22" y="6"/>
                      <a:pt x="28" y="3"/>
                      <a:pt x="35" y="1"/>
                    </a:cubicBezTo>
                    <a:cubicBezTo>
                      <a:pt x="42" y="0"/>
                      <a:pt x="48" y="1"/>
                      <a:pt x="55" y="4"/>
                    </a:cubicBezTo>
                    <a:cubicBezTo>
                      <a:pt x="62" y="6"/>
                      <a:pt x="66" y="11"/>
                      <a:pt x="69" y="16"/>
                    </a:cubicBezTo>
                    <a:cubicBezTo>
                      <a:pt x="71" y="22"/>
                      <a:pt x="71" y="28"/>
                      <a:pt x="68" y="34"/>
                    </a:cubicBezTo>
                    <a:lnTo>
                      <a:pt x="57" y="30"/>
                    </a:lnTo>
                    <a:cubicBezTo>
                      <a:pt x="59" y="26"/>
                      <a:pt x="59" y="23"/>
                      <a:pt x="58" y="19"/>
                    </a:cubicBezTo>
                    <a:cubicBezTo>
                      <a:pt x="56" y="16"/>
                      <a:pt x="54" y="14"/>
                      <a:pt x="50" y="12"/>
                    </a:cubicBezTo>
                    <a:cubicBezTo>
                      <a:pt x="46" y="10"/>
                      <a:pt x="41" y="10"/>
                      <a:pt x="37" y="11"/>
                    </a:cubicBezTo>
                    <a:cubicBezTo>
                      <a:pt x="33" y="13"/>
                      <a:pt x="28" y="16"/>
                      <a:pt x="24" y="21"/>
                    </a:cubicBezTo>
                    <a:cubicBezTo>
                      <a:pt x="20" y="26"/>
                      <a:pt x="17" y="31"/>
                      <a:pt x="15" y="36"/>
                    </a:cubicBezTo>
                    <a:cubicBezTo>
                      <a:pt x="12" y="41"/>
                      <a:pt x="12" y="46"/>
                      <a:pt x="13" y="50"/>
                    </a:cubicBezTo>
                    <a:cubicBezTo>
                      <a:pt x="14" y="53"/>
                      <a:pt x="17" y="56"/>
                      <a:pt x="20" y="57"/>
                    </a:cubicBezTo>
                    <a:cubicBezTo>
                      <a:pt x="24" y="59"/>
                      <a:pt x="28" y="59"/>
                      <a:pt x="32" y="58"/>
                    </a:cubicBezTo>
                    <a:cubicBezTo>
                      <a:pt x="36" y="56"/>
                      <a:pt x="40" y="53"/>
                      <a:pt x="45"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67">
                <a:extLst>
                  <a:ext uri="{FF2B5EF4-FFF2-40B4-BE49-F238E27FC236}">
                    <a16:creationId xmlns:a16="http://schemas.microsoft.com/office/drawing/2014/main" id="{DF29B207-A7AC-F726-1900-368A16B2A662}"/>
                  </a:ext>
                </a:extLst>
              </p:cNvPr>
              <p:cNvSpPr>
                <a:spLocks noEditPoints="1"/>
              </p:cNvSpPr>
              <p:nvPr/>
            </p:nvSpPr>
            <p:spPr bwMode="auto">
              <a:xfrm>
                <a:off x="2029" y="2094"/>
                <a:ext cx="55" cy="55"/>
              </a:xfrm>
              <a:custGeom>
                <a:avLst/>
                <a:gdLst>
                  <a:gd name="T0" fmla="*/ 41 w 77"/>
                  <a:gd name="T1" fmla="*/ 64 h 77"/>
                  <a:gd name="T2" fmla="*/ 27 w 77"/>
                  <a:gd name="T3" fmla="*/ 66 h 77"/>
                  <a:gd name="T4" fmla="*/ 15 w 77"/>
                  <a:gd name="T5" fmla="*/ 64 h 77"/>
                  <a:gd name="T6" fmla="*/ 3 w 77"/>
                  <a:gd name="T7" fmla="*/ 52 h 77"/>
                  <a:gd name="T8" fmla="*/ 3 w 77"/>
                  <a:gd name="T9" fmla="*/ 37 h 77"/>
                  <a:gd name="T10" fmla="*/ 9 w 77"/>
                  <a:gd name="T11" fmla="*/ 28 h 77"/>
                  <a:gd name="T12" fmla="*/ 18 w 77"/>
                  <a:gd name="T13" fmla="*/ 25 h 77"/>
                  <a:gd name="T14" fmla="*/ 30 w 77"/>
                  <a:gd name="T15" fmla="*/ 25 h 77"/>
                  <a:gd name="T16" fmla="*/ 44 w 77"/>
                  <a:gd name="T17" fmla="*/ 30 h 77"/>
                  <a:gd name="T18" fmla="*/ 60 w 77"/>
                  <a:gd name="T19" fmla="*/ 34 h 77"/>
                  <a:gd name="T20" fmla="*/ 64 w 77"/>
                  <a:gd name="T21" fmla="*/ 27 h 77"/>
                  <a:gd name="T22" fmla="*/ 64 w 77"/>
                  <a:gd name="T23" fmla="*/ 20 h 77"/>
                  <a:gd name="T24" fmla="*/ 54 w 77"/>
                  <a:gd name="T25" fmla="*/ 12 h 77"/>
                  <a:gd name="T26" fmla="*/ 42 w 77"/>
                  <a:gd name="T27" fmla="*/ 11 h 77"/>
                  <a:gd name="T28" fmla="*/ 32 w 77"/>
                  <a:gd name="T29" fmla="*/ 17 h 77"/>
                  <a:gd name="T30" fmla="*/ 21 w 77"/>
                  <a:gd name="T31" fmla="*/ 11 h 77"/>
                  <a:gd name="T32" fmla="*/ 38 w 77"/>
                  <a:gd name="T33" fmla="*/ 1 h 77"/>
                  <a:gd name="T34" fmla="*/ 58 w 77"/>
                  <a:gd name="T35" fmla="*/ 4 h 77"/>
                  <a:gd name="T36" fmla="*/ 75 w 77"/>
                  <a:gd name="T37" fmla="*/ 17 h 77"/>
                  <a:gd name="T38" fmla="*/ 75 w 77"/>
                  <a:gd name="T39" fmla="*/ 30 h 77"/>
                  <a:gd name="T40" fmla="*/ 69 w 77"/>
                  <a:gd name="T41" fmla="*/ 42 h 77"/>
                  <a:gd name="T42" fmla="*/ 59 w 77"/>
                  <a:gd name="T43" fmla="*/ 56 h 77"/>
                  <a:gd name="T44" fmla="*/ 52 w 77"/>
                  <a:gd name="T45" fmla="*/ 67 h 77"/>
                  <a:gd name="T46" fmla="*/ 49 w 77"/>
                  <a:gd name="T47" fmla="*/ 77 h 77"/>
                  <a:gd name="T48" fmla="*/ 38 w 77"/>
                  <a:gd name="T49" fmla="*/ 72 h 77"/>
                  <a:gd name="T50" fmla="*/ 41 w 77"/>
                  <a:gd name="T51" fmla="*/ 64 h 77"/>
                  <a:gd name="T52" fmla="*/ 55 w 77"/>
                  <a:gd name="T53" fmla="*/ 41 h 77"/>
                  <a:gd name="T54" fmla="*/ 49 w 77"/>
                  <a:gd name="T55" fmla="*/ 40 h 77"/>
                  <a:gd name="T56" fmla="*/ 40 w 77"/>
                  <a:gd name="T57" fmla="*/ 38 h 77"/>
                  <a:gd name="T58" fmla="*/ 26 w 77"/>
                  <a:gd name="T59" fmla="*/ 34 h 77"/>
                  <a:gd name="T60" fmla="*/ 18 w 77"/>
                  <a:gd name="T61" fmla="*/ 36 h 77"/>
                  <a:gd name="T62" fmla="*/ 14 w 77"/>
                  <a:gd name="T63" fmla="*/ 41 h 77"/>
                  <a:gd name="T64" fmla="*/ 14 w 77"/>
                  <a:gd name="T65" fmla="*/ 50 h 77"/>
                  <a:gd name="T66" fmla="*/ 21 w 77"/>
                  <a:gd name="T67" fmla="*/ 57 h 77"/>
                  <a:gd name="T68" fmla="*/ 33 w 77"/>
                  <a:gd name="T69" fmla="*/ 58 h 77"/>
                  <a:gd name="T70" fmla="*/ 44 w 77"/>
                  <a:gd name="T71" fmla="*/ 54 h 77"/>
                  <a:gd name="T72" fmla="*/ 55 w 77"/>
                  <a:gd name="T7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77">
                    <a:moveTo>
                      <a:pt x="41" y="64"/>
                    </a:moveTo>
                    <a:cubicBezTo>
                      <a:pt x="35" y="65"/>
                      <a:pt x="31" y="66"/>
                      <a:pt x="27" y="66"/>
                    </a:cubicBezTo>
                    <a:cubicBezTo>
                      <a:pt x="23" y="66"/>
                      <a:pt x="19" y="65"/>
                      <a:pt x="15" y="64"/>
                    </a:cubicBezTo>
                    <a:cubicBezTo>
                      <a:pt x="9" y="61"/>
                      <a:pt x="5" y="57"/>
                      <a:pt x="3" y="52"/>
                    </a:cubicBezTo>
                    <a:cubicBezTo>
                      <a:pt x="0" y="47"/>
                      <a:pt x="0" y="42"/>
                      <a:pt x="3" y="37"/>
                    </a:cubicBezTo>
                    <a:cubicBezTo>
                      <a:pt x="4" y="33"/>
                      <a:pt x="6" y="30"/>
                      <a:pt x="9" y="28"/>
                    </a:cubicBezTo>
                    <a:cubicBezTo>
                      <a:pt x="12" y="26"/>
                      <a:pt x="15" y="25"/>
                      <a:pt x="18" y="25"/>
                    </a:cubicBezTo>
                    <a:cubicBezTo>
                      <a:pt x="22" y="24"/>
                      <a:pt x="26" y="24"/>
                      <a:pt x="30" y="25"/>
                    </a:cubicBezTo>
                    <a:cubicBezTo>
                      <a:pt x="32" y="26"/>
                      <a:pt x="37" y="27"/>
                      <a:pt x="44" y="30"/>
                    </a:cubicBezTo>
                    <a:cubicBezTo>
                      <a:pt x="51" y="32"/>
                      <a:pt x="56" y="34"/>
                      <a:pt x="60" y="34"/>
                    </a:cubicBezTo>
                    <a:cubicBezTo>
                      <a:pt x="62" y="31"/>
                      <a:pt x="63" y="29"/>
                      <a:pt x="64" y="27"/>
                    </a:cubicBezTo>
                    <a:cubicBezTo>
                      <a:pt x="65" y="25"/>
                      <a:pt x="65" y="22"/>
                      <a:pt x="64" y="20"/>
                    </a:cubicBezTo>
                    <a:cubicBezTo>
                      <a:pt x="62" y="17"/>
                      <a:pt x="59" y="14"/>
                      <a:pt x="54" y="12"/>
                    </a:cubicBezTo>
                    <a:cubicBezTo>
                      <a:pt x="50" y="10"/>
                      <a:pt x="45" y="10"/>
                      <a:pt x="42" y="11"/>
                    </a:cubicBezTo>
                    <a:cubicBezTo>
                      <a:pt x="38" y="11"/>
                      <a:pt x="35" y="13"/>
                      <a:pt x="32" y="17"/>
                    </a:cubicBezTo>
                    <a:lnTo>
                      <a:pt x="21" y="11"/>
                    </a:lnTo>
                    <a:cubicBezTo>
                      <a:pt x="26" y="6"/>
                      <a:pt x="32" y="2"/>
                      <a:pt x="38" y="1"/>
                    </a:cubicBezTo>
                    <a:cubicBezTo>
                      <a:pt x="44" y="0"/>
                      <a:pt x="51" y="1"/>
                      <a:pt x="58" y="4"/>
                    </a:cubicBezTo>
                    <a:cubicBezTo>
                      <a:pt x="66" y="7"/>
                      <a:pt x="72" y="12"/>
                      <a:pt x="75" y="17"/>
                    </a:cubicBezTo>
                    <a:cubicBezTo>
                      <a:pt x="77" y="22"/>
                      <a:pt x="77" y="26"/>
                      <a:pt x="75" y="30"/>
                    </a:cubicBezTo>
                    <a:cubicBezTo>
                      <a:pt x="74" y="34"/>
                      <a:pt x="72" y="38"/>
                      <a:pt x="69" y="42"/>
                    </a:cubicBezTo>
                    <a:lnTo>
                      <a:pt x="59" y="56"/>
                    </a:lnTo>
                    <a:cubicBezTo>
                      <a:pt x="55" y="60"/>
                      <a:pt x="53" y="64"/>
                      <a:pt x="52" y="67"/>
                    </a:cubicBezTo>
                    <a:cubicBezTo>
                      <a:pt x="51" y="69"/>
                      <a:pt x="50" y="73"/>
                      <a:pt x="49" y="77"/>
                    </a:cubicBezTo>
                    <a:lnTo>
                      <a:pt x="38" y="72"/>
                    </a:lnTo>
                    <a:cubicBezTo>
                      <a:pt x="39" y="70"/>
                      <a:pt x="39" y="67"/>
                      <a:pt x="41" y="64"/>
                    </a:cubicBezTo>
                    <a:close/>
                    <a:moveTo>
                      <a:pt x="55" y="41"/>
                    </a:moveTo>
                    <a:cubicBezTo>
                      <a:pt x="53" y="41"/>
                      <a:pt x="51" y="41"/>
                      <a:pt x="49" y="40"/>
                    </a:cubicBezTo>
                    <a:cubicBezTo>
                      <a:pt x="48" y="40"/>
                      <a:pt x="44" y="39"/>
                      <a:pt x="40" y="38"/>
                    </a:cubicBezTo>
                    <a:cubicBezTo>
                      <a:pt x="34" y="35"/>
                      <a:pt x="29" y="34"/>
                      <a:pt x="26" y="34"/>
                    </a:cubicBezTo>
                    <a:cubicBezTo>
                      <a:pt x="23" y="34"/>
                      <a:pt x="20" y="34"/>
                      <a:pt x="18" y="36"/>
                    </a:cubicBezTo>
                    <a:cubicBezTo>
                      <a:pt x="16" y="37"/>
                      <a:pt x="15" y="39"/>
                      <a:pt x="14" y="41"/>
                    </a:cubicBezTo>
                    <a:cubicBezTo>
                      <a:pt x="12" y="44"/>
                      <a:pt x="12" y="47"/>
                      <a:pt x="14" y="50"/>
                    </a:cubicBezTo>
                    <a:cubicBezTo>
                      <a:pt x="15" y="53"/>
                      <a:pt x="18" y="55"/>
                      <a:pt x="21" y="57"/>
                    </a:cubicBezTo>
                    <a:cubicBezTo>
                      <a:pt x="25" y="58"/>
                      <a:pt x="29" y="59"/>
                      <a:pt x="33" y="58"/>
                    </a:cubicBezTo>
                    <a:cubicBezTo>
                      <a:pt x="37" y="58"/>
                      <a:pt x="41" y="56"/>
                      <a:pt x="44" y="54"/>
                    </a:cubicBezTo>
                    <a:cubicBezTo>
                      <a:pt x="48" y="51"/>
                      <a:pt x="51" y="47"/>
                      <a:pt x="55"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68">
                <a:extLst>
                  <a:ext uri="{FF2B5EF4-FFF2-40B4-BE49-F238E27FC236}">
                    <a16:creationId xmlns:a16="http://schemas.microsoft.com/office/drawing/2014/main" id="{23E2F89C-A4B6-554F-FB9C-6D93C2D606B6}"/>
                  </a:ext>
                </a:extLst>
              </p:cNvPr>
              <p:cNvSpPr>
                <a:spLocks noEditPoints="1"/>
              </p:cNvSpPr>
              <p:nvPr/>
            </p:nvSpPr>
            <p:spPr bwMode="auto">
              <a:xfrm>
                <a:off x="2069" y="2115"/>
                <a:ext cx="71" cy="65"/>
              </a:xfrm>
              <a:custGeom>
                <a:avLst/>
                <a:gdLst>
                  <a:gd name="T0" fmla="*/ 4 w 99"/>
                  <a:gd name="T1" fmla="*/ 59 h 92"/>
                  <a:gd name="T2" fmla="*/ 14 w 99"/>
                  <a:gd name="T3" fmla="*/ 64 h 92"/>
                  <a:gd name="T4" fmla="*/ 13 w 99"/>
                  <a:gd name="T5" fmla="*/ 70 h 92"/>
                  <a:gd name="T6" fmla="*/ 15 w 99"/>
                  <a:gd name="T7" fmla="*/ 75 h 92"/>
                  <a:gd name="T8" fmla="*/ 22 w 99"/>
                  <a:gd name="T9" fmla="*/ 79 h 92"/>
                  <a:gd name="T10" fmla="*/ 38 w 99"/>
                  <a:gd name="T11" fmla="*/ 80 h 92"/>
                  <a:gd name="T12" fmla="*/ 49 w 99"/>
                  <a:gd name="T13" fmla="*/ 67 h 92"/>
                  <a:gd name="T14" fmla="*/ 53 w 99"/>
                  <a:gd name="T15" fmla="*/ 63 h 92"/>
                  <a:gd name="T16" fmla="*/ 31 w 99"/>
                  <a:gd name="T17" fmla="*/ 64 h 92"/>
                  <a:gd name="T18" fmla="*/ 18 w 99"/>
                  <a:gd name="T19" fmla="*/ 50 h 92"/>
                  <a:gd name="T20" fmla="*/ 20 w 99"/>
                  <a:gd name="T21" fmla="*/ 27 h 92"/>
                  <a:gd name="T22" fmla="*/ 33 w 99"/>
                  <a:gd name="T23" fmla="*/ 9 h 92"/>
                  <a:gd name="T24" fmla="*/ 51 w 99"/>
                  <a:gd name="T25" fmla="*/ 1 h 92"/>
                  <a:gd name="T26" fmla="*/ 68 w 99"/>
                  <a:gd name="T27" fmla="*/ 3 h 92"/>
                  <a:gd name="T28" fmla="*/ 82 w 99"/>
                  <a:gd name="T29" fmla="*/ 23 h 92"/>
                  <a:gd name="T30" fmla="*/ 89 w 99"/>
                  <a:gd name="T31" fmla="*/ 13 h 92"/>
                  <a:gd name="T32" fmla="*/ 99 w 99"/>
                  <a:gd name="T33" fmla="*/ 17 h 92"/>
                  <a:gd name="T34" fmla="*/ 60 w 99"/>
                  <a:gd name="T35" fmla="*/ 73 h 92"/>
                  <a:gd name="T36" fmla="*/ 48 w 99"/>
                  <a:gd name="T37" fmla="*/ 87 h 92"/>
                  <a:gd name="T38" fmla="*/ 34 w 99"/>
                  <a:gd name="T39" fmla="*/ 91 h 92"/>
                  <a:gd name="T40" fmla="*/ 19 w 99"/>
                  <a:gd name="T41" fmla="*/ 89 h 92"/>
                  <a:gd name="T42" fmla="*/ 7 w 99"/>
                  <a:gd name="T43" fmla="*/ 81 h 92"/>
                  <a:gd name="T44" fmla="*/ 1 w 99"/>
                  <a:gd name="T45" fmla="*/ 72 h 92"/>
                  <a:gd name="T46" fmla="*/ 2 w 99"/>
                  <a:gd name="T47" fmla="*/ 62 h 92"/>
                  <a:gd name="T48" fmla="*/ 4 w 99"/>
                  <a:gd name="T49" fmla="*/ 59 h 92"/>
                  <a:gd name="T50" fmla="*/ 31 w 99"/>
                  <a:gd name="T51" fmla="*/ 31 h 92"/>
                  <a:gd name="T52" fmla="*/ 29 w 99"/>
                  <a:gd name="T53" fmla="*/ 41 h 92"/>
                  <a:gd name="T54" fmla="*/ 31 w 99"/>
                  <a:gd name="T55" fmla="*/ 50 h 92"/>
                  <a:gd name="T56" fmla="*/ 37 w 99"/>
                  <a:gd name="T57" fmla="*/ 56 h 92"/>
                  <a:gd name="T58" fmla="*/ 49 w 99"/>
                  <a:gd name="T59" fmla="*/ 57 h 92"/>
                  <a:gd name="T60" fmla="*/ 63 w 99"/>
                  <a:gd name="T61" fmla="*/ 48 h 92"/>
                  <a:gd name="T62" fmla="*/ 72 w 99"/>
                  <a:gd name="T63" fmla="*/ 35 h 92"/>
                  <a:gd name="T64" fmla="*/ 73 w 99"/>
                  <a:gd name="T65" fmla="*/ 21 h 92"/>
                  <a:gd name="T66" fmla="*/ 65 w 99"/>
                  <a:gd name="T67" fmla="*/ 11 h 92"/>
                  <a:gd name="T68" fmla="*/ 56 w 99"/>
                  <a:gd name="T69" fmla="*/ 10 h 92"/>
                  <a:gd name="T70" fmla="*/ 46 w 99"/>
                  <a:gd name="T71" fmla="*/ 14 h 92"/>
                  <a:gd name="T72" fmla="*/ 37 w 99"/>
                  <a:gd name="T73" fmla="*/ 22 h 92"/>
                  <a:gd name="T74" fmla="*/ 31 w 99"/>
                  <a:gd name="T75"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2">
                    <a:moveTo>
                      <a:pt x="4" y="59"/>
                    </a:moveTo>
                    <a:lnTo>
                      <a:pt x="14" y="64"/>
                    </a:lnTo>
                    <a:cubicBezTo>
                      <a:pt x="13" y="67"/>
                      <a:pt x="12" y="69"/>
                      <a:pt x="13" y="70"/>
                    </a:cubicBezTo>
                    <a:cubicBezTo>
                      <a:pt x="13" y="72"/>
                      <a:pt x="13" y="73"/>
                      <a:pt x="15" y="75"/>
                    </a:cubicBezTo>
                    <a:cubicBezTo>
                      <a:pt x="16" y="76"/>
                      <a:pt x="19" y="78"/>
                      <a:pt x="22" y="79"/>
                    </a:cubicBezTo>
                    <a:cubicBezTo>
                      <a:pt x="28" y="82"/>
                      <a:pt x="34" y="82"/>
                      <a:pt x="38" y="80"/>
                    </a:cubicBezTo>
                    <a:cubicBezTo>
                      <a:pt x="41" y="79"/>
                      <a:pt x="45" y="74"/>
                      <a:pt x="49" y="67"/>
                    </a:cubicBezTo>
                    <a:lnTo>
                      <a:pt x="53" y="63"/>
                    </a:lnTo>
                    <a:cubicBezTo>
                      <a:pt x="45" y="66"/>
                      <a:pt x="37" y="66"/>
                      <a:pt x="31" y="64"/>
                    </a:cubicBezTo>
                    <a:cubicBezTo>
                      <a:pt x="25" y="61"/>
                      <a:pt x="20" y="56"/>
                      <a:pt x="18" y="50"/>
                    </a:cubicBezTo>
                    <a:cubicBezTo>
                      <a:pt x="16" y="43"/>
                      <a:pt x="16" y="36"/>
                      <a:pt x="20" y="27"/>
                    </a:cubicBezTo>
                    <a:cubicBezTo>
                      <a:pt x="23" y="20"/>
                      <a:pt x="28" y="14"/>
                      <a:pt x="33" y="9"/>
                    </a:cubicBezTo>
                    <a:cubicBezTo>
                      <a:pt x="39" y="5"/>
                      <a:pt x="45" y="2"/>
                      <a:pt x="51" y="1"/>
                    </a:cubicBezTo>
                    <a:cubicBezTo>
                      <a:pt x="57" y="0"/>
                      <a:pt x="63" y="0"/>
                      <a:pt x="68" y="3"/>
                    </a:cubicBezTo>
                    <a:cubicBezTo>
                      <a:pt x="76" y="6"/>
                      <a:pt x="81" y="13"/>
                      <a:pt x="82" y="23"/>
                    </a:cubicBezTo>
                    <a:lnTo>
                      <a:pt x="89" y="13"/>
                    </a:lnTo>
                    <a:lnTo>
                      <a:pt x="99" y="17"/>
                    </a:lnTo>
                    <a:lnTo>
                      <a:pt x="60" y="73"/>
                    </a:lnTo>
                    <a:cubicBezTo>
                      <a:pt x="56" y="79"/>
                      <a:pt x="52" y="84"/>
                      <a:pt x="48" y="87"/>
                    </a:cubicBezTo>
                    <a:cubicBezTo>
                      <a:pt x="44" y="90"/>
                      <a:pt x="39" y="91"/>
                      <a:pt x="34" y="91"/>
                    </a:cubicBezTo>
                    <a:cubicBezTo>
                      <a:pt x="29" y="92"/>
                      <a:pt x="24" y="91"/>
                      <a:pt x="19" y="89"/>
                    </a:cubicBezTo>
                    <a:cubicBezTo>
                      <a:pt x="14" y="86"/>
                      <a:pt x="10" y="84"/>
                      <a:pt x="7" y="81"/>
                    </a:cubicBezTo>
                    <a:cubicBezTo>
                      <a:pt x="4" y="78"/>
                      <a:pt x="2" y="75"/>
                      <a:pt x="1" y="72"/>
                    </a:cubicBezTo>
                    <a:cubicBezTo>
                      <a:pt x="0" y="68"/>
                      <a:pt x="0" y="65"/>
                      <a:pt x="2" y="62"/>
                    </a:cubicBezTo>
                    <a:cubicBezTo>
                      <a:pt x="2" y="61"/>
                      <a:pt x="3" y="60"/>
                      <a:pt x="4" y="59"/>
                    </a:cubicBezTo>
                    <a:close/>
                    <a:moveTo>
                      <a:pt x="31" y="31"/>
                    </a:moveTo>
                    <a:cubicBezTo>
                      <a:pt x="30" y="35"/>
                      <a:pt x="29" y="38"/>
                      <a:pt x="29" y="41"/>
                    </a:cubicBezTo>
                    <a:cubicBezTo>
                      <a:pt x="28" y="45"/>
                      <a:pt x="29" y="48"/>
                      <a:pt x="31" y="50"/>
                    </a:cubicBezTo>
                    <a:cubicBezTo>
                      <a:pt x="32" y="53"/>
                      <a:pt x="34" y="55"/>
                      <a:pt x="37" y="56"/>
                    </a:cubicBezTo>
                    <a:cubicBezTo>
                      <a:pt x="41" y="57"/>
                      <a:pt x="45" y="57"/>
                      <a:pt x="49" y="57"/>
                    </a:cubicBezTo>
                    <a:cubicBezTo>
                      <a:pt x="54" y="55"/>
                      <a:pt x="58" y="53"/>
                      <a:pt x="63" y="48"/>
                    </a:cubicBezTo>
                    <a:cubicBezTo>
                      <a:pt x="67" y="44"/>
                      <a:pt x="70" y="40"/>
                      <a:pt x="72" y="35"/>
                    </a:cubicBezTo>
                    <a:cubicBezTo>
                      <a:pt x="75" y="30"/>
                      <a:pt x="75" y="25"/>
                      <a:pt x="73" y="21"/>
                    </a:cubicBezTo>
                    <a:cubicBezTo>
                      <a:pt x="72" y="16"/>
                      <a:pt x="69" y="13"/>
                      <a:pt x="65" y="11"/>
                    </a:cubicBezTo>
                    <a:cubicBezTo>
                      <a:pt x="62" y="10"/>
                      <a:pt x="59" y="10"/>
                      <a:pt x="56" y="10"/>
                    </a:cubicBezTo>
                    <a:cubicBezTo>
                      <a:pt x="53" y="11"/>
                      <a:pt x="50" y="12"/>
                      <a:pt x="46" y="14"/>
                    </a:cubicBezTo>
                    <a:cubicBezTo>
                      <a:pt x="43" y="16"/>
                      <a:pt x="40" y="19"/>
                      <a:pt x="37" y="22"/>
                    </a:cubicBezTo>
                    <a:cubicBezTo>
                      <a:pt x="34" y="26"/>
                      <a:pt x="32" y="28"/>
                      <a:pt x="31"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69">
                <a:extLst>
                  <a:ext uri="{FF2B5EF4-FFF2-40B4-BE49-F238E27FC236}">
                    <a16:creationId xmlns:a16="http://schemas.microsoft.com/office/drawing/2014/main" id="{488E8E4B-5BB2-3642-FD07-EFFD9943FA4C}"/>
                  </a:ext>
                </a:extLst>
              </p:cNvPr>
              <p:cNvSpPr>
                <a:spLocks noEditPoints="1"/>
              </p:cNvSpPr>
              <p:nvPr/>
            </p:nvSpPr>
            <p:spPr bwMode="auto">
              <a:xfrm>
                <a:off x="2118" y="2124"/>
                <a:ext cx="71" cy="71"/>
              </a:xfrm>
              <a:custGeom>
                <a:avLst/>
                <a:gdLst>
                  <a:gd name="T0" fmla="*/ 0 w 101"/>
                  <a:gd name="T1" fmla="*/ 66 h 100"/>
                  <a:gd name="T2" fmla="*/ 87 w 101"/>
                  <a:gd name="T3" fmla="*/ 0 h 100"/>
                  <a:gd name="T4" fmla="*/ 101 w 101"/>
                  <a:gd name="T5" fmla="*/ 6 h 100"/>
                  <a:gd name="T6" fmla="*/ 78 w 101"/>
                  <a:gd name="T7" fmla="*/ 100 h 100"/>
                  <a:gd name="T8" fmla="*/ 67 w 101"/>
                  <a:gd name="T9" fmla="*/ 95 h 100"/>
                  <a:gd name="T10" fmla="*/ 74 w 101"/>
                  <a:gd name="T11" fmla="*/ 68 h 100"/>
                  <a:gd name="T12" fmla="*/ 38 w 101"/>
                  <a:gd name="T13" fmla="*/ 53 h 100"/>
                  <a:gd name="T14" fmla="*/ 13 w 101"/>
                  <a:gd name="T15" fmla="*/ 72 h 100"/>
                  <a:gd name="T16" fmla="*/ 0 w 101"/>
                  <a:gd name="T17" fmla="*/ 66 h 100"/>
                  <a:gd name="T18" fmla="*/ 47 w 101"/>
                  <a:gd name="T19" fmla="*/ 46 h 100"/>
                  <a:gd name="T20" fmla="*/ 76 w 101"/>
                  <a:gd name="T21" fmla="*/ 58 h 100"/>
                  <a:gd name="T22" fmla="*/ 82 w 101"/>
                  <a:gd name="T23" fmla="*/ 35 h 100"/>
                  <a:gd name="T24" fmla="*/ 89 w 101"/>
                  <a:gd name="T25" fmla="*/ 12 h 100"/>
                  <a:gd name="T26" fmla="*/ 72 w 101"/>
                  <a:gd name="T27" fmla="*/ 26 h 100"/>
                  <a:gd name="T28" fmla="*/ 47 w 101"/>
                  <a:gd name="T2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0">
                    <a:moveTo>
                      <a:pt x="0" y="66"/>
                    </a:moveTo>
                    <a:lnTo>
                      <a:pt x="87" y="0"/>
                    </a:lnTo>
                    <a:lnTo>
                      <a:pt x="101" y="6"/>
                    </a:lnTo>
                    <a:lnTo>
                      <a:pt x="78" y="100"/>
                    </a:lnTo>
                    <a:lnTo>
                      <a:pt x="67" y="95"/>
                    </a:lnTo>
                    <a:lnTo>
                      <a:pt x="74" y="68"/>
                    </a:lnTo>
                    <a:lnTo>
                      <a:pt x="38" y="53"/>
                    </a:lnTo>
                    <a:lnTo>
                      <a:pt x="13" y="72"/>
                    </a:lnTo>
                    <a:lnTo>
                      <a:pt x="0" y="66"/>
                    </a:lnTo>
                    <a:close/>
                    <a:moveTo>
                      <a:pt x="47" y="46"/>
                    </a:moveTo>
                    <a:lnTo>
                      <a:pt x="76" y="58"/>
                    </a:lnTo>
                    <a:lnTo>
                      <a:pt x="82" y="35"/>
                    </a:lnTo>
                    <a:cubicBezTo>
                      <a:pt x="84" y="25"/>
                      <a:pt x="87" y="18"/>
                      <a:pt x="89" y="12"/>
                    </a:cubicBezTo>
                    <a:cubicBezTo>
                      <a:pt x="85" y="16"/>
                      <a:pt x="79" y="21"/>
                      <a:pt x="72" y="26"/>
                    </a:cubicBezTo>
                    <a:lnTo>
                      <a:pt x="4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0">
                <a:extLst>
                  <a:ext uri="{FF2B5EF4-FFF2-40B4-BE49-F238E27FC236}">
                    <a16:creationId xmlns:a16="http://schemas.microsoft.com/office/drawing/2014/main" id="{B91DD32B-F751-62CA-367A-9D16061B890A}"/>
                  </a:ext>
                </a:extLst>
              </p:cNvPr>
              <p:cNvSpPr>
                <a:spLocks/>
              </p:cNvSpPr>
              <p:nvPr/>
            </p:nvSpPr>
            <p:spPr bwMode="auto">
              <a:xfrm>
                <a:off x="2196" y="2154"/>
                <a:ext cx="48" cy="48"/>
              </a:xfrm>
              <a:custGeom>
                <a:avLst/>
                <a:gdLst>
                  <a:gd name="T0" fmla="*/ 13 w 68"/>
                  <a:gd name="T1" fmla="*/ 62 h 68"/>
                  <a:gd name="T2" fmla="*/ 23 w 68"/>
                  <a:gd name="T3" fmla="*/ 39 h 68"/>
                  <a:gd name="T4" fmla="*/ 0 w 68"/>
                  <a:gd name="T5" fmla="*/ 29 h 68"/>
                  <a:gd name="T6" fmla="*/ 6 w 68"/>
                  <a:gd name="T7" fmla="*/ 13 h 68"/>
                  <a:gd name="T8" fmla="*/ 29 w 68"/>
                  <a:gd name="T9" fmla="*/ 23 h 68"/>
                  <a:gd name="T10" fmla="*/ 39 w 68"/>
                  <a:gd name="T11" fmla="*/ 0 h 68"/>
                  <a:gd name="T12" fmla="*/ 54 w 68"/>
                  <a:gd name="T13" fmla="*/ 7 h 68"/>
                  <a:gd name="T14" fmla="*/ 45 w 68"/>
                  <a:gd name="T15" fmla="*/ 30 h 68"/>
                  <a:gd name="T16" fmla="*/ 68 w 68"/>
                  <a:gd name="T17" fmla="*/ 39 h 68"/>
                  <a:gd name="T18" fmla="*/ 61 w 68"/>
                  <a:gd name="T19" fmla="*/ 55 h 68"/>
                  <a:gd name="T20" fmla="*/ 38 w 68"/>
                  <a:gd name="T21" fmla="*/ 45 h 68"/>
                  <a:gd name="T22" fmla="*/ 28 w 68"/>
                  <a:gd name="T23" fmla="*/ 68 h 68"/>
                  <a:gd name="T24" fmla="*/ 13 w 68"/>
                  <a:gd name="T25"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68">
                    <a:moveTo>
                      <a:pt x="13" y="62"/>
                    </a:moveTo>
                    <a:lnTo>
                      <a:pt x="23" y="39"/>
                    </a:lnTo>
                    <a:lnTo>
                      <a:pt x="0" y="29"/>
                    </a:lnTo>
                    <a:lnTo>
                      <a:pt x="6" y="13"/>
                    </a:lnTo>
                    <a:lnTo>
                      <a:pt x="29" y="23"/>
                    </a:lnTo>
                    <a:lnTo>
                      <a:pt x="39" y="0"/>
                    </a:lnTo>
                    <a:lnTo>
                      <a:pt x="54" y="7"/>
                    </a:lnTo>
                    <a:lnTo>
                      <a:pt x="45" y="30"/>
                    </a:lnTo>
                    <a:lnTo>
                      <a:pt x="68" y="39"/>
                    </a:lnTo>
                    <a:lnTo>
                      <a:pt x="61" y="55"/>
                    </a:lnTo>
                    <a:lnTo>
                      <a:pt x="38" y="45"/>
                    </a:lnTo>
                    <a:lnTo>
                      <a:pt x="28" y="68"/>
                    </a:lnTo>
                    <a:lnTo>
                      <a:pt x="13"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1">
                <a:extLst>
                  <a:ext uri="{FF2B5EF4-FFF2-40B4-BE49-F238E27FC236}">
                    <a16:creationId xmlns:a16="http://schemas.microsoft.com/office/drawing/2014/main" id="{E98F1EE6-D93B-51E8-8749-08F504FF6A23}"/>
                  </a:ext>
                </a:extLst>
              </p:cNvPr>
              <p:cNvSpPr>
                <a:spLocks/>
              </p:cNvSpPr>
              <p:nvPr/>
            </p:nvSpPr>
            <p:spPr bwMode="auto">
              <a:xfrm>
                <a:off x="1877" y="2124"/>
                <a:ext cx="53" cy="52"/>
              </a:xfrm>
              <a:custGeom>
                <a:avLst/>
                <a:gdLst>
                  <a:gd name="T0" fmla="*/ 0 w 75"/>
                  <a:gd name="T1" fmla="*/ 68 h 73"/>
                  <a:gd name="T2" fmla="*/ 16 w 75"/>
                  <a:gd name="T3" fmla="*/ 0 h 73"/>
                  <a:gd name="T4" fmla="*/ 27 w 75"/>
                  <a:gd name="T5" fmla="*/ 4 h 73"/>
                  <a:gd name="T6" fmla="*/ 18 w 75"/>
                  <a:gd name="T7" fmla="*/ 42 h 73"/>
                  <a:gd name="T8" fmla="*/ 12 w 75"/>
                  <a:gd name="T9" fmla="*/ 61 h 73"/>
                  <a:gd name="T10" fmla="*/ 26 w 75"/>
                  <a:gd name="T11" fmla="*/ 49 h 73"/>
                  <a:gd name="T12" fmla="*/ 64 w 75"/>
                  <a:gd name="T13" fmla="*/ 20 h 73"/>
                  <a:gd name="T14" fmla="*/ 75 w 75"/>
                  <a:gd name="T15" fmla="*/ 25 h 73"/>
                  <a:gd name="T16" fmla="*/ 12 w 75"/>
                  <a:gd name="T17" fmla="*/ 73 h 73"/>
                  <a:gd name="T18" fmla="*/ 0 w 75"/>
                  <a:gd name="T19" fmla="*/ 6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3">
                    <a:moveTo>
                      <a:pt x="0" y="68"/>
                    </a:moveTo>
                    <a:lnTo>
                      <a:pt x="16" y="0"/>
                    </a:lnTo>
                    <a:lnTo>
                      <a:pt x="27" y="4"/>
                    </a:lnTo>
                    <a:lnTo>
                      <a:pt x="18" y="42"/>
                    </a:lnTo>
                    <a:cubicBezTo>
                      <a:pt x="17" y="46"/>
                      <a:pt x="15" y="52"/>
                      <a:pt x="12" y="61"/>
                    </a:cubicBezTo>
                    <a:cubicBezTo>
                      <a:pt x="16" y="58"/>
                      <a:pt x="21" y="54"/>
                      <a:pt x="26" y="49"/>
                    </a:cubicBezTo>
                    <a:lnTo>
                      <a:pt x="64" y="20"/>
                    </a:lnTo>
                    <a:lnTo>
                      <a:pt x="75" y="25"/>
                    </a:lnTo>
                    <a:lnTo>
                      <a:pt x="12" y="73"/>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72">
                <a:extLst>
                  <a:ext uri="{FF2B5EF4-FFF2-40B4-BE49-F238E27FC236}">
                    <a16:creationId xmlns:a16="http://schemas.microsoft.com/office/drawing/2014/main" id="{33992563-9D36-1C8D-9277-861875FF7B58}"/>
                  </a:ext>
                </a:extLst>
              </p:cNvPr>
              <p:cNvSpPr>
                <a:spLocks noEditPoints="1"/>
              </p:cNvSpPr>
              <p:nvPr/>
            </p:nvSpPr>
            <p:spPr bwMode="auto">
              <a:xfrm>
                <a:off x="1913" y="2148"/>
                <a:ext cx="55" cy="55"/>
              </a:xfrm>
              <a:custGeom>
                <a:avLst/>
                <a:gdLst>
                  <a:gd name="T0" fmla="*/ 40 w 77"/>
                  <a:gd name="T1" fmla="*/ 64 h 77"/>
                  <a:gd name="T2" fmla="*/ 27 w 77"/>
                  <a:gd name="T3" fmla="*/ 66 h 77"/>
                  <a:gd name="T4" fmla="*/ 14 w 77"/>
                  <a:gd name="T5" fmla="*/ 64 h 77"/>
                  <a:gd name="T6" fmla="*/ 2 w 77"/>
                  <a:gd name="T7" fmla="*/ 52 h 77"/>
                  <a:gd name="T8" fmla="*/ 3 w 77"/>
                  <a:gd name="T9" fmla="*/ 37 h 77"/>
                  <a:gd name="T10" fmla="*/ 9 w 77"/>
                  <a:gd name="T11" fmla="*/ 28 h 77"/>
                  <a:gd name="T12" fmla="*/ 18 w 77"/>
                  <a:gd name="T13" fmla="*/ 25 h 77"/>
                  <a:gd name="T14" fmla="*/ 30 w 77"/>
                  <a:gd name="T15" fmla="*/ 25 h 77"/>
                  <a:gd name="T16" fmla="*/ 44 w 77"/>
                  <a:gd name="T17" fmla="*/ 30 h 77"/>
                  <a:gd name="T18" fmla="*/ 60 w 77"/>
                  <a:gd name="T19" fmla="*/ 34 h 77"/>
                  <a:gd name="T20" fmla="*/ 64 w 77"/>
                  <a:gd name="T21" fmla="*/ 27 h 77"/>
                  <a:gd name="T22" fmla="*/ 64 w 77"/>
                  <a:gd name="T23" fmla="*/ 20 h 77"/>
                  <a:gd name="T24" fmla="*/ 54 w 77"/>
                  <a:gd name="T25" fmla="*/ 12 h 77"/>
                  <a:gd name="T26" fmla="*/ 42 w 77"/>
                  <a:gd name="T27" fmla="*/ 11 h 77"/>
                  <a:gd name="T28" fmla="*/ 32 w 77"/>
                  <a:gd name="T29" fmla="*/ 16 h 77"/>
                  <a:gd name="T30" fmla="*/ 21 w 77"/>
                  <a:gd name="T31" fmla="*/ 11 h 77"/>
                  <a:gd name="T32" fmla="*/ 38 w 77"/>
                  <a:gd name="T33" fmla="*/ 1 h 77"/>
                  <a:gd name="T34" fmla="*/ 58 w 77"/>
                  <a:gd name="T35" fmla="*/ 4 h 77"/>
                  <a:gd name="T36" fmla="*/ 75 w 77"/>
                  <a:gd name="T37" fmla="*/ 17 h 77"/>
                  <a:gd name="T38" fmla="*/ 75 w 77"/>
                  <a:gd name="T39" fmla="*/ 30 h 77"/>
                  <a:gd name="T40" fmla="*/ 69 w 77"/>
                  <a:gd name="T41" fmla="*/ 42 h 77"/>
                  <a:gd name="T42" fmla="*/ 59 w 77"/>
                  <a:gd name="T43" fmla="*/ 56 h 77"/>
                  <a:gd name="T44" fmla="*/ 52 w 77"/>
                  <a:gd name="T45" fmla="*/ 67 h 77"/>
                  <a:gd name="T46" fmla="*/ 49 w 77"/>
                  <a:gd name="T47" fmla="*/ 77 h 77"/>
                  <a:gd name="T48" fmla="*/ 38 w 77"/>
                  <a:gd name="T49" fmla="*/ 72 h 77"/>
                  <a:gd name="T50" fmla="*/ 40 w 77"/>
                  <a:gd name="T51" fmla="*/ 64 h 77"/>
                  <a:gd name="T52" fmla="*/ 55 w 77"/>
                  <a:gd name="T53" fmla="*/ 41 h 77"/>
                  <a:gd name="T54" fmla="*/ 49 w 77"/>
                  <a:gd name="T55" fmla="*/ 40 h 77"/>
                  <a:gd name="T56" fmla="*/ 40 w 77"/>
                  <a:gd name="T57" fmla="*/ 38 h 77"/>
                  <a:gd name="T58" fmla="*/ 26 w 77"/>
                  <a:gd name="T59" fmla="*/ 34 h 77"/>
                  <a:gd name="T60" fmla="*/ 18 w 77"/>
                  <a:gd name="T61" fmla="*/ 36 h 77"/>
                  <a:gd name="T62" fmla="*/ 14 w 77"/>
                  <a:gd name="T63" fmla="*/ 41 h 77"/>
                  <a:gd name="T64" fmla="*/ 14 w 77"/>
                  <a:gd name="T65" fmla="*/ 50 h 77"/>
                  <a:gd name="T66" fmla="*/ 21 w 77"/>
                  <a:gd name="T67" fmla="*/ 57 h 77"/>
                  <a:gd name="T68" fmla="*/ 33 w 77"/>
                  <a:gd name="T69" fmla="*/ 58 h 77"/>
                  <a:gd name="T70" fmla="*/ 44 w 77"/>
                  <a:gd name="T71" fmla="*/ 53 h 77"/>
                  <a:gd name="T72" fmla="*/ 55 w 77"/>
                  <a:gd name="T7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77">
                    <a:moveTo>
                      <a:pt x="40" y="64"/>
                    </a:moveTo>
                    <a:cubicBezTo>
                      <a:pt x="35" y="65"/>
                      <a:pt x="31" y="66"/>
                      <a:pt x="27" y="66"/>
                    </a:cubicBezTo>
                    <a:cubicBezTo>
                      <a:pt x="22" y="66"/>
                      <a:pt x="18" y="65"/>
                      <a:pt x="14" y="64"/>
                    </a:cubicBezTo>
                    <a:cubicBezTo>
                      <a:pt x="9" y="61"/>
                      <a:pt x="5" y="57"/>
                      <a:pt x="2" y="52"/>
                    </a:cubicBezTo>
                    <a:cubicBezTo>
                      <a:pt x="0" y="47"/>
                      <a:pt x="0" y="42"/>
                      <a:pt x="3" y="37"/>
                    </a:cubicBezTo>
                    <a:cubicBezTo>
                      <a:pt x="4" y="33"/>
                      <a:pt x="6" y="30"/>
                      <a:pt x="9" y="28"/>
                    </a:cubicBezTo>
                    <a:cubicBezTo>
                      <a:pt x="12" y="26"/>
                      <a:pt x="15" y="25"/>
                      <a:pt x="18" y="25"/>
                    </a:cubicBezTo>
                    <a:cubicBezTo>
                      <a:pt x="22" y="24"/>
                      <a:pt x="26" y="24"/>
                      <a:pt x="30" y="25"/>
                    </a:cubicBezTo>
                    <a:cubicBezTo>
                      <a:pt x="32" y="26"/>
                      <a:pt x="37" y="27"/>
                      <a:pt x="44" y="30"/>
                    </a:cubicBezTo>
                    <a:cubicBezTo>
                      <a:pt x="51" y="32"/>
                      <a:pt x="56" y="34"/>
                      <a:pt x="60" y="34"/>
                    </a:cubicBezTo>
                    <a:cubicBezTo>
                      <a:pt x="62" y="31"/>
                      <a:pt x="63" y="29"/>
                      <a:pt x="64" y="27"/>
                    </a:cubicBezTo>
                    <a:cubicBezTo>
                      <a:pt x="65" y="25"/>
                      <a:pt x="65" y="22"/>
                      <a:pt x="64" y="20"/>
                    </a:cubicBezTo>
                    <a:cubicBezTo>
                      <a:pt x="62" y="17"/>
                      <a:pt x="59" y="14"/>
                      <a:pt x="54" y="12"/>
                    </a:cubicBezTo>
                    <a:cubicBezTo>
                      <a:pt x="49" y="10"/>
                      <a:pt x="45" y="10"/>
                      <a:pt x="42" y="11"/>
                    </a:cubicBezTo>
                    <a:cubicBezTo>
                      <a:pt x="38" y="11"/>
                      <a:pt x="34" y="13"/>
                      <a:pt x="32" y="16"/>
                    </a:cubicBezTo>
                    <a:lnTo>
                      <a:pt x="21" y="11"/>
                    </a:lnTo>
                    <a:cubicBezTo>
                      <a:pt x="26" y="6"/>
                      <a:pt x="32" y="2"/>
                      <a:pt x="38" y="1"/>
                    </a:cubicBezTo>
                    <a:cubicBezTo>
                      <a:pt x="44" y="0"/>
                      <a:pt x="51" y="1"/>
                      <a:pt x="58" y="4"/>
                    </a:cubicBezTo>
                    <a:cubicBezTo>
                      <a:pt x="66" y="7"/>
                      <a:pt x="72" y="12"/>
                      <a:pt x="75" y="17"/>
                    </a:cubicBezTo>
                    <a:cubicBezTo>
                      <a:pt x="77" y="22"/>
                      <a:pt x="77" y="26"/>
                      <a:pt x="75" y="30"/>
                    </a:cubicBezTo>
                    <a:cubicBezTo>
                      <a:pt x="74" y="34"/>
                      <a:pt x="72" y="37"/>
                      <a:pt x="69" y="42"/>
                    </a:cubicBezTo>
                    <a:lnTo>
                      <a:pt x="59" y="56"/>
                    </a:lnTo>
                    <a:cubicBezTo>
                      <a:pt x="55" y="60"/>
                      <a:pt x="53" y="64"/>
                      <a:pt x="52" y="67"/>
                    </a:cubicBezTo>
                    <a:cubicBezTo>
                      <a:pt x="51" y="69"/>
                      <a:pt x="50" y="72"/>
                      <a:pt x="49" y="77"/>
                    </a:cubicBezTo>
                    <a:lnTo>
                      <a:pt x="38" y="72"/>
                    </a:lnTo>
                    <a:cubicBezTo>
                      <a:pt x="39" y="70"/>
                      <a:pt x="39" y="67"/>
                      <a:pt x="40" y="64"/>
                    </a:cubicBezTo>
                    <a:close/>
                    <a:moveTo>
                      <a:pt x="55" y="41"/>
                    </a:moveTo>
                    <a:cubicBezTo>
                      <a:pt x="53" y="41"/>
                      <a:pt x="51" y="41"/>
                      <a:pt x="49" y="40"/>
                    </a:cubicBezTo>
                    <a:cubicBezTo>
                      <a:pt x="47" y="40"/>
                      <a:pt x="44" y="39"/>
                      <a:pt x="40" y="38"/>
                    </a:cubicBezTo>
                    <a:cubicBezTo>
                      <a:pt x="34" y="35"/>
                      <a:pt x="29" y="34"/>
                      <a:pt x="26" y="34"/>
                    </a:cubicBezTo>
                    <a:cubicBezTo>
                      <a:pt x="23" y="34"/>
                      <a:pt x="20" y="34"/>
                      <a:pt x="18" y="36"/>
                    </a:cubicBezTo>
                    <a:cubicBezTo>
                      <a:pt x="16" y="37"/>
                      <a:pt x="15" y="39"/>
                      <a:pt x="14" y="41"/>
                    </a:cubicBezTo>
                    <a:cubicBezTo>
                      <a:pt x="12" y="44"/>
                      <a:pt x="12" y="47"/>
                      <a:pt x="14" y="50"/>
                    </a:cubicBezTo>
                    <a:cubicBezTo>
                      <a:pt x="15" y="53"/>
                      <a:pt x="17" y="55"/>
                      <a:pt x="21" y="57"/>
                    </a:cubicBezTo>
                    <a:cubicBezTo>
                      <a:pt x="25" y="58"/>
                      <a:pt x="29" y="59"/>
                      <a:pt x="33" y="58"/>
                    </a:cubicBezTo>
                    <a:cubicBezTo>
                      <a:pt x="37" y="58"/>
                      <a:pt x="41" y="56"/>
                      <a:pt x="44" y="53"/>
                    </a:cubicBezTo>
                    <a:cubicBezTo>
                      <a:pt x="47" y="51"/>
                      <a:pt x="51" y="47"/>
                      <a:pt x="55"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73">
                <a:extLst>
                  <a:ext uri="{FF2B5EF4-FFF2-40B4-BE49-F238E27FC236}">
                    <a16:creationId xmlns:a16="http://schemas.microsoft.com/office/drawing/2014/main" id="{F3BCFCE2-0750-4073-8ABD-9CCF977E2748}"/>
                  </a:ext>
                </a:extLst>
              </p:cNvPr>
              <p:cNvSpPr>
                <a:spLocks/>
              </p:cNvSpPr>
              <p:nvPr/>
            </p:nvSpPr>
            <p:spPr bwMode="auto">
              <a:xfrm>
                <a:off x="1965" y="2169"/>
                <a:ext cx="50" cy="49"/>
              </a:xfrm>
              <a:custGeom>
                <a:avLst/>
                <a:gdLst>
                  <a:gd name="T0" fmla="*/ 44 w 71"/>
                  <a:gd name="T1" fmla="*/ 49 h 69"/>
                  <a:gd name="T2" fmla="*/ 55 w 71"/>
                  <a:gd name="T3" fmla="*/ 54 h 69"/>
                  <a:gd name="T4" fmla="*/ 35 w 71"/>
                  <a:gd name="T5" fmla="*/ 67 h 69"/>
                  <a:gd name="T6" fmla="*/ 16 w 71"/>
                  <a:gd name="T7" fmla="*/ 66 h 69"/>
                  <a:gd name="T8" fmla="*/ 2 w 71"/>
                  <a:gd name="T9" fmla="*/ 52 h 69"/>
                  <a:gd name="T10" fmla="*/ 3 w 71"/>
                  <a:gd name="T11" fmla="*/ 30 h 69"/>
                  <a:gd name="T12" fmla="*/ 16 w 71"/>
                  <a:gd name="T13" fmla="*/ 12 h 69"/>
                  <a:gd name="T14" fmla="*/ 35 w 71"/>
                  <a:gd name="T15" fmla="*/ 1 h 69"/>
                  <a:gd name="T16" fmla="*/ 54 w 71"/>
                  <a:gd name="T17" fmla="*/ 4 h 69"/>
                  <a:gd name="T18" fmla="*/ 68 w 71"/>
                  <a:gd name="T19" fmla="*/ 16 h 69"/>
                  <a:gd name="T20" fmla="*/ 68 w 71"/>
                  <a:gd name="T21" fmla="*/ 34 h 69"/>
                  <a:gd name="T22" fmla="*/ 57 w 71"/>
                  <a:gd name="T23" fmla="*/ 30 h 69"/>
                  <a:gd name="T24" fmla="*/ 57 w 71"/>
                  <a:gd name="T25" fmla="*/ 19 h 69"/>
                  <a:gd name="T26" fmla="*/ 50 w 71"/>
                  <a:gd name="T27" fmla="*/ 12 h 69"/>
                  <a:gd name="T28" fmla="*/ 37 w 71"/>
                  <a:gd name="T29" fmla="*/ 11 h 69"/>
                  <a:gd name="T30" fmla="*/ 24 w 71"/>
                  <a:gd name="T31" fmla="*/ 21 h 69"/>
                  <a:gd name="T32" fmla="*/ 14 w 71"/>
                  <a:gd name="T33" fmla="*/ 36 h 69"/>
                  <a:gd name="T34" fmla="*/ 13 w 71"/>
                  <a:gd name="T35" fmla="*/ 50 h 69"/>
                  <a:gd name="T36" fmla="*/ 20 w 71"/>
                  <a:gd name="T37" fmla="*/ 57 h 69"/>
                  <a:gd name="T38" fmla="*/ 31 w 71"/>
                  <a:gd name="T39" fmla="*/ 58 h 69"/>
                  <a:gd name="T40" fmla="*/ 44 w 71"/>
                  <a:gd name="T4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69">
                    <a:moveTo>
                      <a:pt x="44" y="49"/>
                    </a:moveTo>
                    <a:lnTo>
                      <a:pt x="55" y="54"/>
                    </a:lnTo>
                    <a:cubicBezTo>
                      <a:pt x="49" y="61"/>
                      <a:pt x="42" y="65"/>
                      <a:pt x="35" y="67"/>
                    </a:cubicBezTo>
                    <a:cubicBezTo>
                      <a:pt x="29" y="69"/>
                      <a:pt x="22" y="68"/>
                      <a:pt x="16" y="66"/>
                    </a:cubicBezTo>
                    <a:cubicBezTo>
                      <a:pt x="9" y="63"/>
                      <a:pt x="4" y="58"/>
                      <a:pt x="2" y="52"/>
                    </a:cubicBezTo>
                    <a:cubicBezTo>
                      <a:pt x="0" y="46"/>
                      <a:pt x="0" y="38"/>
                      <a:pt x="3" y="30"/>
                    </a:cubicBezTo>
                    <a:cubicBezTo>
                      <a:pt x="6" y="23"/>
                      <a:pt x="11" y="17"/>
                      <a:pt x="16" y="12"/>
                    </a:cubicBezTo>
                    <a:cubicBezTo>
                      <a:pt x="22" y="6"/>
                      <a:pt x="28" y="3"/>
                      <a:pt x="35" y="1"/>
                    </a:cubicBezTo>
                    <a:cubicBezTo>
                      <a:pt x="41" y="0"/>
                      <a:pt x="48" y="1"/>
                      <a:pt x="54" y="4"/>
                    </a:cubicBezTo>
                    <a:cubicBezTo>
                      <a:pt x="61" y="6"/>
                      <a:pt x="66" y="11"/>
                      <a:pt x="68" y="16"/>
                    </a:cubicBezTo>
                    <a:cubicBezTo>
                      <a:pt x="71" y="22"/>
                      <a:pt x="70" y="28"/>
                      <a:pt x="68" y="34"/>
                    </a:cubicBezTo>
                    <a:lnTo>
                      <a:pt x="57" y="30"/>
                    </a:lnTo>
                    <a:cubicBezTo>
                      <a:pt x="58" y="26"/>
                      <a:pt x="59" y="23"/>
                      <a:pt x="57" y="19"/>
                    </a:cubicBezTo>
                    <a:cubicBezTo>
                      <a:pt x="56" y="16"/>
                      <a:pt x="53" y="14"/>
                      <a:pt x="50" y="12"/>
                    </a:cubicBezTo>
                    <a:cubicBezTo>
                      <a:pt x="45" y="10"/>
                      <a:pt x="41" y="10"/>
                      <a:pt x="37" y="11"/>
                    </a:cubicBezTo>
                    <a:cubicBezTo>
                      <a:pt x="32" y="13"/>
                      <a:pt x="28" y="16"/>
                      <a:pt x="24" y="21"/>
                    </a:cubicBezTo>
                    <a:cubicBezTo>
                      <a:pt x="20" y="26"/>
                      <a:pt x="16" y="31"/>
                      <a:pt x="14" y="36"/>
                    </a:cubicBezTo>
                    <a:cubicBezTo>
                      <a:pt x="12" y="41"/>
                      <a:pt x="11" y="46"/>
                      <a:pt x="13" y="50"/>
                    </a:cubicBezTo>
                    <a:cubicBezTo>
                      <a:pt x="14" y="53"/>
                      <a:pt x="16" y="56"/>
                      <a:pt x="20" y="57"/>
                    </a:cubicBezTo>
                    <a:cubicBezTo>
                      <a:pt x="23" y="59"/>
                      <a:pt x="27" y="59"/>
                      <a:pt x="31" y="58"/>
                    </a:cubicBezTo>
                    <a:cubicBezTo>
                      <a:pt x="36" y="56"/>
                      <a:pt x="40" y="53"/>
                      <a:pt x="4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74">
                <a:extLst>
                  <a:ext uri="{FF2B5EF4-FFF2-40B4-BE49-F238E27FC236}">
                    <a16:creationId xmlns:a16="http://schemas.microsoft.com/office/drawing/2014/main" id="{42C31A65-7B0A-9F0A-D300-8B0BA6904BAC}"/>
                  </a:ext>
                </a:extLst>
              </p:cNvPr>
              <p:cNvSpPr>
                <a:spLocks noEditPoints="1"/>
              </p:cNvSpPr>
              <p:nvPr/>
            </p:nvSpPr>
            <p:spPr bwMode="auto">
              <a:xfrm>
                <a:off x="1997" y="2176"/>
                <a:ext cx="71" cy="71"/>
              </a:xfrm>
              <a:custGeom>
                <a:avLst/>
                <a:gdLst>
                  <a:gd name="T0" fmla="*/ 0 w 101"/>
                  <a:gd name="T1" fmla="*/ 66 h 100"/>
                  <a:gd name="T2" fmla="*/ 87 w 101"/>
                  <a:gd name="T3" fmla="*/ 0 h 100"/>
                  <a:gd name="T4" fmla="*/ 101 w 101"/>
                  <a:gd name="T5" fmla="*/ 6 h 100"/>
                  <a:gd name="T6" fmla="*/ 78 w 101"/>
                  <a:gd name="T7" fmla="*/ 100 h 100"/>
                  <a:gd name="T8" fmla="*/ 67 w 101"/>
                  <a:gd name="T9" fmla="*/ 95 h 100"/>
                  <a:gd name="T10" fmla="*/ 74 w 101"/>
                  <a:gd name="T11" fmla="*/ 68 h 100"/>
                  <a:gd name="T12" fmla="*/ 38 w 101"/>
                  <a:gd name="T13" fmla="*/ 53 h 100"/>
                  <a:gd name="T14" fmla="*/ 13 w 101"/>
                  <a:gd name="T15" fmla="*/ 72 h 100"/>
                  <a:gd name="T16" fmla="*/ 0 w 101"/>
                  <a:gd name="T17" fmla="*/ 66 h 100"/>
                  <a:gd name="T18" fmla="*/ 47 w 101"/>
                  <a:gd name="T19" fmla="*/ 46 h 100"/>
                  <a:gd name="T20" fmla="*/ 76 w 101"/>
                  <a:gd name="T21" fmla="*/ 58 h 100"/>
                  <a:gd name="T22" fmla="*/ 82 w 101"/>
                  <a:gd name="T23" fmla="*/ 35 h 100"/>
                  <a:gd name="T24" fmla="*/ 89 w 101"/>
                  <a:gd name="T25" fmla="*/ 12 h 100"/>
                  <a:gd name="T26" fmla="*/ 72 w 101"/>
                  <a:gd name="T27" fmla="*/ 26 h 100"/>
                  <a:gd name="T28" fmla="*/ 47 w 101"/>
                  <a:gd name="T2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0">
                    <a:moveTo>
                      <a:pt x="0" y="66"/>
                    </a:moveTo>
                    <a:lnTo>
                      <a:pt x="87" y="0"/>
                    </a:lnTo>
                    <a:lnTo>
                      <a:pt x="101" y="6"/>
                    </a:lnTo>
                    <a:lnTo>
                      <a:pt x="78" y="100"/>
                    </a:lnTo>
                    <a:lnTo>
                      <a:pt x="67" y="95"/>
                    </a:lnTo>
                    <a:lnTo>
                      <a:pt x="74" y="68"/>
                    </a:lnTo>
                    <a:lnTo>
                      <a:pt x="38" y="53"/>
                    </a:lnTo>
                    <a:lnTo>
                      <a:pt x="13" y="72"/>
                    </a:lnTo>
                    <a:lnTo>
                      <a:pt x="0" y="66"/>
                    </a:lnTo>
                    <a:close/>
                    <a:moveTo>
                      <a:pt x="47" y="46"/>
                    </a:moveTo>
                    <a:lnTo>
                      <a:pt x="76" y="58"/>
                    </a:lnTo>
                    <a:lnTo>
                      <a:pt x="82" y="35"/>
                    </a:lnTo>
                    <a:cubicBezTo>
                      <a:pt x="84" y="25"/>
                      <a:pt x="87" y="18"/>
                      <a:pt x="89" y="12"/>
                    </a:cubicBezTo>
                    <a:cubicBezTo>
                      <a:pt x="85" y="16"/>
                      <a:pt x="79" y="21"/>
                      <a:pt x="72" y="26"/>
                    </a:cubicBezTo>
                    <a:lnTo>
                      <a:pt x="4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75">
                <a:extLst>
                  <a:ext uri="{FF2B5EF4-FFF2-40B4-BE49-F238E27FC236}">
                    <a16:creationId xmlns:a16="http://schemas.microsoft.com/office/drawing/2014/main" id="{CFDB5B94-6598-0904-F687-F56EFD105966}"/>
                  </a:ext>
                </a:extLst>
              </p:cNvPr>
              <p:cNvSpPr>
                <a:spLocks/>
              </p:cNvSpPr>
              <p:nvPr/>
            </p:nvSpPr>
            <p:spPr bwMode="auto">
              <a:xfrm>
                <a:off x="2064" y="2211"/>
                <a:ext cx="52" cy="50"/>
              </a:xfrm>
              <a:custGeom>
                <a:avLst/>
                <a:gdLst>
                  <a:gd name="T0" fmla="*/ 4 w 73"/>
                  <a:gd name="T1" fmla="*/ 34 h 71"/>
                  <a:gd name="T2" fmla="*/ 15 w 73"/>
                  <a:gd name="T3" fmla="*/ 38 h 71"/>
                  <a:gd name="T4" fmla="*/ 13 w 73"/>
                  <a:gd name="T5" fmla="*/ 46 h 71"/>
                  <a:gd name="T6" fmla="*/ 16 w 73"/>
                  <a:gd name="T7" fmla="*/ 54 h 71"/>
                  <a:gd name="T8" fmla="*/ 24 w 73"/>
                  <a:gd name="T9" fmla="*/ 60 h 71"/>
                  <a:gd name="T10" fmla="*/ 36 w 73"/>
                  <a:gd name="T11" fmla="*/ 62 h 71"/>
                  <a:gd name="T12" fmla="*/ 43 w 73"/>
                  <a:gd name="T13" fmla="*/ 56 h 71"/>
                  <a:gd name="T14" fmla="*/ 43 w 73"/>
                  <a:gd name="T15" fmla="*/ 50 h 71"/>
                  <a:gd name="T16" fmla="*/ 35 w 73"/>
                  <a:gd name="T17" fmla="*/ 39 h 71"/>
                  <a:gd name="T18" fmla="*/ 26 w 73"/>
                  <a:gd name="T19" fmla="*/ 29 h 71"/>
                  <a:gd name="T20" fmla="*/ 22 w 73"/>
                  <a:gd name="T21" fmla="*/ 21 h 71"/>
                  <a:gd name="T22" fmla="*/ 24 w 73"/>
                  <a:gd name="T23" fmla="*/ 13 h 71"/>
                  <a:gd name="T24" fmla="*/ 35 w 73"/>
                  <a:gd name="T25" fmla="*/ 2 h 71"/>
                  <a:gd name="T26" fmla="*/ 54 w 73"/>
                  <a:gd name="T27" fmla="*/ 4 h 71"/>
                  <a:gd name="T28" fmla="*/ 70 w 73"/>
                  <a:gd name="T29" fmla="*/ 17 h 71"/>
                  <a:gd name="T30" fmla="*/ 70 w 73"/>
                  <a:gd name="T31" fmla="*/ 35 h 71"/>
                  <a:gd name="T32" fmla="*/ 59 w 73"/>
                  <a:gd name="T33" fmla="*/ 31 h 71"/>
                  <a:gd name="T34" fmla="*/ 59 w 73"/>
                  <a:gd name="T35" fmla="*/ 20 h 71"/>
                  <a:gd name="T36" fmla="*/ 50 w 73"/>
                  <a:gd name="T37" fmla="*/ 12 h 71"/>
                  <a:gd name="T38" fmla="*/ 40 w 73"/>
                  <a:gd name="T39" fmla="*/ 11 h 71"/>
                  <a:gd name="T40" fmla="*/ 35 w 73"/>
                  <a:gd name="T41" fmla="*/ 15 h 71"/>
                  <a:gd name="T42" fmla="*/ 35 w 73"/>
                  <a:gd name="T43" fmla="*/ 21 h 71"/>
                  <a:gd name="T44" fmla="*/ 42 w 73"/>
                  <a:gd name="T45" fmla="*/ 30 h 71"/>
                  <a:gd name="T46" fmla="*/ 54 w 73"/>
                  <a:gd name="T47" fmla="*/ 45 h 71"/>
                  <a:gd name="T48" fmla="*/ 54 w 73"/>
                  <a:gd name="T49" fmla="*/ 60 h 71"/>
                  <a:gd name="T50" fmla="*/ 47 w 73"/>
                  <a:gd name="T51" fmla="*/ 68 h 71"/>
                  <a:gd name="T52" fmla="*/ 35 w 73"/>
                  <a:gd name="T53" fmla="*/ 71 h 71"/>
                  <a:gd name="T54" fmla="*/ 20 w 73"/>
                  <a:gd name="T55" fmla="*/ 68 h 71"/>
                  <a:gd name="T56" fmla="*/ 4 w 73"/>
                  <a:gd name="T57" fmla="*/ 55 h 71"/>
                  <a:gd name="T58" fmla="*/ 4 w 73"/>
                  <a:gd name="T59" fmla="*/ 3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 h="71">
                    <a:moveTo>
                      <a:pt x="4" y="34"/>
                    </a:moveTo>
                    <a:lnTo>
                      <a:pt x="15" y="38"/>
                    </a:lnTo>
                    <a:cubicBezTo>
                      <a:pt x="14" y="41"/>
                      <a:pt x="13" y="44"/>
                      <a:pt x="13" y="46"/>
                    </a:cubicBezTo>
                    <a:cubicBezTo>
                      <a:pt x="13" y="49"/>
                      <a:pt x="14" y="51"/>
                      <a:pt x="16" y="54"/>
                    </a:cubicBezTo>
                    <a:cubicBezTo>
                      <a:pt x="18" y="56"/>
                      <a:pt x="21" y="58"/>
                      <a:pt x="24" y="60"/>
                    </a:cubicBezTo>
                    <a:cubicBezTo>
                      <a:pt x="29" y="62"/>
                      <a:pt x="33" y="62"/>
                      <a:pt x="36" y="62"/>
                    </a:cubicBezTo>
                    <a:cubicBezTo>
                      <a:pt x="40" y="61"/>
                      <a:pt x="42" y="59"/>
                      <a:pt x="43" y="56"/>
                    </a:cubicBezTo>
                    <a:cubicBezTo>
                      <a:pt x="44" y="54"/>
                      <a:pt x="44" y="52"/>
                      <a:pt x="43" y="50"/>
                    </a:cubicBezTo>
                    <a:cubicBezTo>
                      <a:pt x="42" y="48"/>
                      <a:pt x="39" y="44"/>
                      <a:pt x="35" y="39"/>
                    </a:cubicBezTo>
                    <a:cubicBezTo>
                      <a:pt x="30" y="34"/>
                      <a:pt x="27" y="31"/>
                      <a:pt x="26" y="29"/>
                    </a:cubicBezTo>
                    <a:cubicBezTo>
                      <a:pt x="24" y="27"/>
                      <a:pt x="23" y="24"/>
                      <a:pt x="22" y="21"/>
                    </a:cubicBezTo>
                    <a:cubicBezTo>
                      <a:pt x="22" y="18"/>
                      <a:pt x="22" y="15"/>
                      <a:pt x="24" y="13"/>
                    </a:cubicBezTo>
                    <a:cubicBezTo>
                      <a:pt x="26" y="8"/>
                      <a:pt x="30" y="4"/>
                      <a:pt x="35" y="2"/>
                    </a:cubicBezTo>
                    <a:cubicBezTo>
                      <a:pt x="41" y="0"/>
                      <a:pt x="47" y="1"/>
                      <a:pt x="54" y="4"/>
                    </a:cubicBezTo>
                    <a:cubicBezTo>
                      <a:pt x="62" y="7"/>
                      <a:pt x="67" y="12"/>
                      <a:pt x="70" y="17"/>
                    </a:cubicBezTo>
                    <a:cubicBezTo>
                      <a:pt x="73" y="23"/>
                      <a:pt x="73" y="28"/>
                      <a:pt x="70" y="35"/>
                    </a:cubicBezTo>
                    <a:lnTo>
                      <a:pt x="59" y="31"/>
                    </a:lnTo>
                    <a:cubicBezTo>
                      <a:pt x="61" y="27"/>
                      <a:pt x="61" y="23"/>
                      <a:pt x="59" y="20"/>
                    </a:cubicBezTo>
                    <a:cubicBezTo>
                      <a:pt x="58" y="17"/>
                      <a:pt x="55" y="14"/>
                      <a:pt x="50" y="12"/>
                    </a:cubicBezTo>
                    <a:cubicBezTo>
                      <a:pt x="46" y="10"/>
                      <a:pt x="43" y="10"/>
                      <a:pt x="40" y="11"/>
                    </a:cubicBezTo>
                    <a:cubicBezTo>
                      <a:pt x="37" y="12"/>
                      <a:pt x="35" y="13"/>
                      <a:pt x="35" y="15"/>
                    </a:cubicBezTo>
                    <a:cubicBezTo>
                      <a:pt x="34" y="17"/>
                      <a:pt x="34" y="19"/>
                      <a:pt x="35" y="21"/>
                    </a:cubicBezTo>
                    <a:cubicBezTo>
                      <a:pt x="36" y="23"/>
                      <a:pt x="38" y="26"/>
                      <a:pt x="42" y="30"/>
                    </a:cubicBezTo>
                    <a:cubicBezTo>
                      <a:pt x="49" y="37"/>
                      <a:pt x="53" y="42"/>
                      <a:pt x="54" y="45"/>
                    </a:cubicBezTo>
                    <a:cubicBezTo>
                      <a:pt x="56" y="50"/>
                      <a:pt x="56" y="55"/>
                      <a:pt x="54" y="60"/>
                    </a:cubicBezTo>
                    <a:cubicBezTo>
                      <a:pt x="53" y="63"/>
                      <a:pt x="51" y="66"/>
                      <a:pt x="47" y="68"/>
                    </a:cubicBezTo>
                    <a:cubicBezTo>
                      <a:pt x="44" y="70"/>
                      <a:pt x="40" y="71"/>
                      <a:pt x="35" y="71"/>
                    </a:cubicBezTo>
                    <a:cubicBezTo>
                      <a:pt x="31" y="71"/>
                      <a:pt x="26" y="70"/>
                      <a:pt x="20" y="68"/>
                    </a:cubicBezTo>
                    <a:cubicBezTo>
                      <a:pt x="13" y="65"/>
                      <a:pt x="7" y="60"/>
                      <a:pt x="4" y="55"/>
                    </a:cubicBezTo>
                    <a:cubicBezTo>
                      <a:pt x="0" y="49"/>
                      <a:pt x="0" y="42"/>
                      <a:pt x="4"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76">
                <a:extLst>
                  <a:ext uri="{FF2B5EF4-FFF2-40B4-BE49-F238E27FC236}">
                    <a16:creationId xmlns:a16="http://schemas.microsoft.com/office/drawing/2014/main" id="{F8748298-A0F0-2D0D-4436-2A3CD899F6BC}"/>
                  </a:ext>
                </a:extLst>
              </p:cNvPr>
              <p:cNvSpPr>
                <a:spLocks/>
              </p:cNvSpPr>
              <p:nvPr/>
            </p:nvSpPr>
            <p:spPr bwMode="auto">
              <a:xfrm>
                <a:off x="2122" y="2220"/>
                <a:ext cx="47" cy="60"/>
              </a:xfrm>
              <a:custGeom>
                <a:avLst/>
                <a:gdLst>
                  <a:gd name="T0" fmla="*/ 0 w 66"/>
                  <a:gd name="T1" fmla="*/ 79 h 84"/>
                  <a:gd name="T2" fmla="*/ 42 w 66"/>
                  <a:gd name="T3" fmla="*/ 18 h 84"/>
                  <a:gd name="T4" fmla="*/ 12 w 66"/>
                  <a:gd name="T5" fmla="*/ 19 h 84"/>
                  <a:gd name="T6" fmla="*/ 18 w 66"/>
                  <a:gd name="T7" fmla="*/ 10 h 84"/>
                  <a:gd name="T8" fmla="*/ 37 w 66"/>
                  <a:gd name="T9" fmla="*/ 8 h 84"/>
                  <a:gd name="T10" fmla="*/ 53 w 66"/>
                  <a:gd name="T11" fmla="*/ 4 h 84"/>
                  <a:gd name="T12" fmla="*/ 60 w 66"/>
                  <a:gd name="T13" fmla="*/ 0 h 84"/>
                  <a:gd name="T14" fmla="*/ 66 w 66"/>
                  <a:gd name="T15" fmla="*/ 3 h 84"/>
                  <a:gd name="T16" fmla="*/ 11 w 66"/>
                  <a:gd name="T17" fmla="*/ 84 h 84"/>
                  <a:gd name="T18" fmla="*/ 0 w 66"/>
                  <a:gd name="T19"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84">
                    <a:moveTo>
                      <a:pt x="0" y="79"/>
                    </a:moveTo>
                    <a:lnTo>
                      <a:pt x="42" y="18"/>
                    </a:lnTo>
                    <a:cubicBezTo>
                      <a:pt x="34" y="21"/>
                      <a:pt x="24" y="21"/>
                      <a:pt x="12" y="19"/>
                    </a:cubicBezTo>
                    <a:lnTo>
                      <a:pt x="18" y="10"/>
                    </a:lnTo>
                    <a:cubicBezTo>
                      <a:pt x="24" y="10"/>
                      <a:pt x="31" y="10"/>
                      <a:pt x="37" y="8"/>
                    </a:cubicBezTo>
                    <a:cubicBezTo>
                      <a:pt x="44" y="7"/>
                      <a:pt x="49" y="6"/>
                      <a:pt x="53" y="4"/>
                    </a:cubicBezTo>
                    <a:cubicBezTo>
                      <a:pt x="55" y="3"/>
                      <a:pt x="58" y="2"/>
                      <a:pt x="60" y="0"/>
                    </a:cubicBezTo>
                    <a:lnTo>
                      <a:pt x="66" y="3"/>
                    </a:lnTo>
                    <a:lnTo>
                      <a:pt x="11" y="84"/>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77">
                <a:extLst>
                  <a:ext uri="{FF2B5EF4-FFF2-40B4-BE49-F238E27FC236}">
                    <a16:creationId xmlns:a16="http://schemas.microsoft.com/office/drawing/2014/main" id="{FD7B2CDB-69D0-B657-C84E-5FBA1995D90C}"/>
                  </a:ext>
                </a:extLst>
              </p:cNvPr>
              <p:cNvSpPr>
                <a:spLocks/>
              </p:cNvSpPr>
              <p:nvPr/>
            </p:nvSpPr>
            <p:spPr bwMode="auto">
              <a:xfrm>
                <a:off x="2152" y="2248"/>
                <a:ext cx="85" cy="67"/>
              </a:xfrm>
              <a:custGeom>
                <a:avLst/>
                <a:gdLst>
                  <a:gd name="T0" fmla="*/ 0 w 120"/>
                  <a:gd name="T1" fmla="*/ 58 h 94"/>
                  <a:gd name="T2" fmla="*/ 41 w 120"/>
                  <a:gd name="T3" fmla="*/ 0 h 94"/>
                  <a:gd name="T4" fmla="*/ 52 w 120"/>
                  <a:gd name="T5" fmla="*/ 5 h 94"/>
                  <a:gd name="T6" fmla="*/ 45 w 120"/>
                  <a:gd name="T7" fmla="*/ 14 h 94"/>
                  <a:gd name="T8" fmla="*/ 60 w 120"/>
                  <a:gd name="T9" fmla="*/ 9 h 94"/>
                  <a:gd name="T10" fmla="*/ 71 w 120"/>
                  <a:gd name="T11" fmla="*/ 11 h 94"/>
                  <a:gd name="T12" fmla="*/ 80 w 120"/>
                  <a:gd name="T13" fmla="*/ 19 h 94"/>
                  <a:gd name="T14" fmla="*/ 81 w 120"/>
                  <a:gd name="T15" fmla="*/ 30 h 94"/>
                  <a:gd name="T16" fmla="*/ 95 w 120"/>
                  <a:gd name="T17" fmla="*/ 25 h 94"/>
                  <a:gd name="T18" fmla="*/ 108 w 120"/>
                  <a:gd name="T19" fmla="*/ 27 h 94"/>
                  <a:gd name="T20" fmla="*/ 118 w 120"/>
                  <a:gd name="T21" fmla="*/ 36 h 94"/>
                  <a:gd name="T22" fmla="*/ 118 w 120"/>
                  <a:gd name="T23" fmla="*/ 48 h 94"/>
                  <a:gd name="T24" fmla="*/ 112 w 120"/>
                  <a:gd name="T25" fmla="*/ 57 h 94"/>
                  <a:gd name="T26" fmla="*/ 86 w 120"/>
                  <a:gd name="T27" fmla="*/ 94 h 94"/>
                  <a:gd name="T28" fmla="*/ 75 w 120"/>
                  <a:gd name="T29" fmla="*/ 90 h 94"/>
                  <a:gd name="T30" fmla="*/ 102 w 120"/>
                  <a:gd name="T31" fmla="*/ 52 h 94"/>
                  <a:gd name="T32" fmla="*/ 106 w 120"/>
                  <a:gd name="T33" fmla="*/ 45 h 94"/>
                  <a:gd name="T34" fmla="*/ 106 w 120"/>
                  <a:gd name="T35" fmla="*/ 39 h 94"/>
                  <a:gd name="T36" fmla="*/ 102 w 120"/>
                  <a:gd name="T37" fmla="*/ 35 h 94"/>
                  <a:gd name="T38" fmla="*/ 90 w 120"/>
                  <a:gd name="T39" fmla="*/ 33 h 94"/>
                  <a:gd name="T40" fmla="*/ 79 w 120"/>
                  <a:gd name="T41" fmla="*/ 38 h 94"/>
                  <a:gd name="T42" fmla="*/ 68 w 120"/>
                  <a:gd name="T43" fmla="*/ 50 h 94"/>
                  <a:gd name="T44" fmla="*/ 49 w 120"/>
                  <a:gd name="T45" fmla="*/ 79 h 94"/>
                  <a:gd name="T46" fmla="*/ 38 w 120"/>
                  <a:gd name="T47" fmla="*/ 74 h 94"/>
                  <a:gd name="T48" fmla="*/ 65 w 120"/>
                  <a:gd name="T49" fmla="*/ 35 h 94"/>
                  <a:gd name="T50" fmla="*/ 69 w 120"/>
                  <a:gd name="T51" fmla="*/ 29 h 94"/>
                  <a:gd name="T52" fmla="*/ 69 w 120"/>
                  <a:gd name="T53" fmla="*/ 23 h 94"/>
                  <a:gd name="T54" fmla="*/ 65 w 120"/>
                  <a:gd name="T55" fmla="*/ 19 h 94"/>
                  <a:gd name="T56" fmla="*/ 54 w 120"/>
                  <a:gd name="T57" fmla="*/ 18 h 94"/>
                  <a:gd name="T58" fmla="*/ 42 w 120"/>
                  <a:gd name="T59" fmla="*/ 23 h 94"/>
                  <a:gd name="T60" fmla="*/ 30 w 120"/>
                  <a:gd name="T61" fmla="*/ 35 h 94"/>
                  <a:gd name="T62" fmla="*/ 11 w 120"/>
                  <a:gd name="T63" fmla="*/ 63 h 94"/>
                  <a:gd name="T64" fmla="*/ 0 w 120"/>
                  <a:gd name="T6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94">
                    <a:moveTo>
                      <a:pt x="0" y="58"/>
                    </a:moveTo>
                    <a:lnTo>
                      <a:pt x="41" y="0"/>
                    </a:lnTo>
                    <a:lnTo>
                      <a:pt x="52" y="5"/>
                    </a:lnTo>
                    <a:lnTo>
                      <a:pt x="45" y="14"/>
                    </a:lnTo>
                    <a:cubicBezTo>
                      <a:pt x="51" y="11"/>
                      <a:pt x="56" y="10"/>
                      <a:pt x="60" y="9"/>
                    </a:cubicBezTo>
                    <a:cubicBezTo>
                      <a:pt x="64" y="9"/>
                      <a:pt x="67" y="10"/>
                      <a:pt x="71" y="11"/>
                    </a:cubicBezTo>
                    <a:cubicBezTo>
                      <a:pt x="75" y="13"/>
                      <a:pt x="78" y="15"/>
                      <a:pt x="80" y="19"/>
                    </a:cubicBezTo>
                    <a:cubicBezTo>
                      <a:pt x="81" y="22"/>
                      <a:pt x="82" y="26"/>
                      <a:pt x="81" y="30"/>
                    </a:cubicBezTo>
                    <a:cubicBezTo>
                      <a:pt x="86" y="27"/>
                      <a:pt x="91" y="26"/>
                      <a:pt x="95" y="25"/>
                    </a:cubicBezTo>
                    <a:cubicBezTo>
                      <a:pt x="100" y="25"/>
                      <a:pt x="104" y="25"/>
                      <a:pt x="108" y="27"/>
                    </a:cubicBezTo>
                    <a:cubicBezTo>
                      <a:pt x="113" y="29"/>
                      <a:pt x="117" y="32"/>
                      <a:pt x="118" y="36"/>
                    </a:cubicBezTo>
                    <a:cubicBezTo>
                      <a:pt x="120" y="39"/>
                      <a:pt x="120" y="43"/>
                      <a:pt x="118" y="48"/>
                    </a:cubicBezTo>
                    <a:cubicBezTo>
                      <a:pt x="117" y="50"/>
                      <a:pt x="115" y="53"/>
                      <a:pt x="112" y="57"/>
                    </a:cubicBezTo>
                    <a:lnTo>
                      <a:pt x="86" y="94"/>
                    </a:lnTo>
                    <a:lnTo>
                      <a:pt x="75" y="90"/>
                    </a:lnTo>
                    <a:lnTo>
                      <a:pt x="102" y="52"/>
                    </a:lnTo>
                    <a:cubicBezTo>
                      <a:pt x="104" y="48"/>
                      <a:pt x="106" y="46"/>
                      <a:pt x="106" y="45"/>
                    </a:cubicBezTo>
                    <a:cubicBezTo>
                      <a:pt x="107" y="43"/>
                      <a:pt x="107" y="41"/>
                      <a:pt x="106" y="39"/>
                    </a:cubicBezTo>
                    <a:cubicBezTo>
                      <a:pt x="106" y="37"/>
                      <a:pt x="104" y="36"/>
                      <a:pt x="102" y="35"/>
                    </a:cubicBezTo>
                    <a:cubicBezTo>
                      <a:pt x="98" y="33"/>
                      <a:pt x="95" y="33"/>
                      <a:pt x="90" y="33"/>
                    </a:cubicBezTo>
                    <a:cubicBezTo>
                      <a:pt x="86" y="34"/>
                      <a:pt x="82" y="35"/>
                      <a:pt x="79" y="38"/>
                    </a:cubicBezTo>
                    <a:cubicBezTo>
                      <a:pt x="76" y="40"/>
                      <a:pt x="72" y="44"/>
                      <a:pt x="68" y="50"/>
                    </a:cubicBezTo>
                    <a:lnTo>
                      <a:pt x="49" y="79"/>
                    </a:lnTo>
                    <a:lnTo>
                      <a:pt x="38" y="74"/>
                    </a:lnTo>
                    <a:lnTo>
                      <a:pt x="65" y="35"/>
                    </a:lnTo>
                    <a:cubicBezTo>
                      <a:pt x="67" y="32"/>
                      <a:pt x="68" y="30"/>
                      <a:pt x="69" y="29"/>
                    </a:cubicBezTo>
                    <a:cubicBezTo>
                      <a:pt x="69" y="27"/>
                      <a:pt x="70" y="25"/>
                      <a:pt x="69" y="23"/>
                    </a:cubicBezTo>
                    <a:cubicBezTo>
                      <a:pt x="68" y="21"/>
                      <a:pt x="67" y="20"/>
                      <a:pt x="65" y="19"/>
                    </a:cubicBezTo>
                    <a:cubicBezTo>
                      <a:pt x="61" y="18"/>
                      <a:pt x="58" y="17"/>
                      <a:pt x="54" y="18"/>
                    </a:cubicBezTo>
                    <a:cubicBezTo>
                      <a:pt x="49" y="18"/>
                      <a:pt x="46" y="20"/>
                      <a:pt x="42" y="23"/>
                    </a:cubicBezTo>
                    <a:cubicBezTo>
                      <a:pt x="38" y="25"/>
                      <a:pt x="34" y="29"/>
                      <a:pt x="30" y="35"/>
                    </a:cubicBezTo>
                    <a:lnTo>
                      <a:pt x="11" y="63"/>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78">
                <a:extLst>
                  <a:ext uri="{FF2B5EF4-FFF2-40B4-BE49-F238E27FC236}">
                    <a16:creationId xmlns:a16="http://schemas.microsoft.com/office/drawing/2014/main" id="{690486F1-F181-8B22-1DC2-DA651B88B454}"/>
                  </a:ext>
                </a:extLst>
              </p:cNvPr>
              <p:cNvSpPr>
                <a:spLocks/>
              </p:cNvSpPr>
              <p:nvPr/>
            </p:nvSpPr>
            <p:spPr bwMode="auto">
              <a:xfrm>
                <a:off x="2243" y="2272"/>
                <a:ext cx="48" cy="59"/>
              </a:xfrm>
              <a:custGeom>
                <a:avLst/>
                <a:gdLst>
                  <a:gd name="T0" fmla="*/ 0 w 67"/>
                  <a:gd name="T1" fmla="*/ 78 h 83"/>
                  <a:gd name="T2" fmla="*/ 42 w 67"/>
                  <a:gd name="T3" fmla="*/ 18 h 83"/>
                  <a:gd name="T4" fmla="*/ 12 w 67"/>
                  <a:gd name="T5" fmla="*/ 19 h 83"/>
                  <a:gd name="T6" fmla="*/ 19 w 67"/>
                  <a:gd name="T7" fmla="*/ 10 h 83"/>
                  <a:gd name="T8" fmla="*/ 38 w 67"/>
                  <a:gd name="T9" fmla="*/ 8 h 83"/>
                  <a:gd name="T10" fmla="*/ 54 w 67"/>
                  <a:gd name="T11" fmla="*/ 4 h 83"/>
                  <a:gd name="T12" fmla="*/ 61 w 67"/>
                  <a:gd name="T13" fmla="*/ 0 h 83"/>
                  <a:gd name="T14" fmla="*/ 67 w 67"/>
                  <a:gd name="T15" fmla="*/ 3 h 83"/>
                  <a:gd name="T16" fmla="*/ 11 w 67"/>
                  <a:gd name="T17" fmla="*/ 83 h 83"/>
                  <a:gd name="T18" fmla="*/ 0 w 67"/>
                  <a:gd name="T19"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83">
                    <a:moveTo>
                      <a:pt x="0" y="78"/>
                    </a:moveTo>
                    <a:lnTo>
                      <a:pt x="42" y="18"/>
                    </a:lnTo>
                    <a:cubicBezTo>
                      <a:pt x="34" y="20"/>
                      <a:pt x="24" y="20"/>
                      <a:pt x="12" y="19"/>
                    </a:cubicBezTo>
                    <a:lnTo>
                      <a:pt x="19" y="10"/>
                    </a:lnTo>
                    <a:cubicBezTo>
                      <a:pt x="25" y="10"/>
                      <a:pt x="31" y="9"/>
                      <a:pt x="38" y="8"/>
                    </a:cubicBezTo>
                    <a:cubicBezTo>
                      <a:pt x="45" y="7"/>
                      <a:pt x="50" y="5"/>
                      <a:pt x="54" y="4"/>
                    </a:cubicBezTo>
                    <a:cubicBezTo>
                      <a:pt x="56" y="3"/>
                      <a:pt x="58" y="2"/>
                      <a:pt x="61" y="0"/>
                    </a:cubicBezTo>
                    <a:lnTo>
                      <a:pt x="67" y="3"/>
                    </a:lnTo>
                    <a:lnTo>
                      <a:pt x="11" y="83"/>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79">
                <a:extLst>
                  <a:ext uri="{FF2B5EF4-FFF2-40B4-BE49-F238E27FC236}">
                    <a16:creationId xmlns:a16="http://schemas.microsoft.com/office/drawing/2014/main" id="{E1A82B6A-096B-0CED-09A3-9AA29DAF85BD}"/>
                  </a:ext>
                </a:extLst>
              </p:cNvPr>
              <p:cNvSpPr>
                <a:spLocks/>
              </p:cNvSpPr>
              <p:nvPr/>
            </p:nvSpPr>
            <p:spPr bwMode="auto">
              <a:xfrm>
                <a:off x="1787" y="1990"/>
                <a:ext cx="605" cy="417"/>
              </a:xfrm>
              <a:custGeom>
                <a:avLst/>
                <a:gdLst>
                  <a:gd name="T0" fmla="*/ 802 w 850"/>
                  <a:gd name="T1" fmla="*/ 453 h 586"/>
                  <a:gd name="T2" fmla="*/ 338 w 850"/>
                  <a:gd name="T3" fmla="*/ 498 h 586"/>
                  <a:gd name="T4" fmla="*/ 48 w 850"/>
                  <a:gd name="T5" fmla="*/ 133 h 586"/>
                  <a:gd name="T6" fmla="*/ 512 w 850"/>
                  <a:gd name="T7" fmla="*/ 89 h 586"/>
                  <a:gd name="T8" fmla="*/ 802 w 850"/>
                  <a:gd name="T9" fmla="*/ 453 h 586"/>
                </a:gdLst>
                <a:ahLst/>
                <a:cxnLst>
                  <a:cxn ang="0">
                    <a:pos x="T0" y="T1"/>
                  </a:cxn>
                  <a:cxn ang="0">
                    <a:pos x="T2" y="T3"/>
                  </a:cxn>
                  <a:cxn ang="0">
                    <a:pos x="T4" y="T5"/>
                  </a:cxn>
                  <a:cxn ang="0">
                    <a:pos x="T6" y="T7"/>
                  </a:cxn>
                  <a:cxn ang="0">
                    <a:pos x="T8" y="T9"/>
                  </a:cxn>
                </a:cxnLst>
                <a:rect l="0" t="0" r="r" b="b"/>
                <a:pathLst>
                  <a:path w="850" h="586">
                    <a:moveTo>
                      <a:pt x="802" y="453"/>
                    </a:moveTo>
                    <a:cubicBezTo>
                      <a:pt x="754" y="566"/>
                      <a:pt x="546" y="586"/>
                      <a:pt x="338" y="498"/>
                    </a:cubicBezTo>
                    <a:cubicBezTo>
                      <a:pt x="130" y="409"/>
                      <a:pt x="0" y="246"/>
                      <a:pt x="48" y="133"/>
                    </a:cubicBezTo>
                    <a:cubicBezTo>
                      <a:pt x="96" y="20"/>
                      <a:pt x="303" y="0"/>
                      <a:pt x="512" y="89"/>
                    </a:cubicBezTo>
                    <a:cubicBezTo>
                      <a:pt x="720" y="177"/>
                      <a:pt x="850" y="340"/>
                      <a:pt x="802" y="453"/>
                    </a:cubicBezTo>
                    <a:close/>
                  </a:path>
                </a:pathLst>
              </a:custGeom>
              <a:noFill/>
              <a:ln w="1270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0">
                <a:extLst>
                  <a:ext uri="{FF2B5EF4-FFF2-40B4-BE49-F238E27FC236}">
                    <a16:creationId xmlns:a16="http://schemas.microsoft.com/office/drawing/2014/main" id="{EDC16C5E-A2FE-3F7F-4F0C-C59456DCBA4A}"/>
                  </a:ext>
                </a:extLst>
              </p:cNvPr>
              <p:cNvSpPr>
                <a:spLocks/>
              </p:cNvSpPr>
              <p:nvPr/>
            </p:nvSpPr>
            <p:spPr bwMode="auto">
              <a:xfrm>
                <a:off x="1950" y="1531"/>
                <a:ext cx="42" cy="55"/>
              </a:xfrm>
              <a:custGeom>
                <a:avLst/>
                <a:gdLst>
                  <a:gd name="T0" fmla="*/ 47 w 59"/>
                  <a:gd name="T1" fmla="*/ 42 h 77"/>
                  <a:gd name="T2" fmla="*/ 58 w 59"/>
                  <a:gd name="T3" fmla="*/ 38 h 77"/>
                  <a:gd name="T4" fmla="*/ 54 w 59"/>
                  <a:gd name="T5" fmla="*/ 61 h 77"/>
                  <a:gd name="T6" fmla="*/ 39 w 59"/>
                  <a:gd name="T7" fmla="*/ 74 h 77"/>
                  <a:gd name="T8" fmla="*/ 20 w 59"/>
                  <a:gd name="T9" fmla="*/ 74 h 77"/>
                  <a:gd name="T10" fmla="*/ 5 w 59"/>
                  <a:gd name="T11" fmla="*/ 58 h 77"/>
                  <a:gd name="T12" fmla="*/ 1 w 59"/>
                  <a:gd name="T13" fmla="*/ 36 h 77"/>
                  <a:gd name="T14" fmla="*/ 6 w 59"/>
                  <a:gd name="T15" fmla="*/ 16 h 77"/>
                  <a:gd name="T16" fmla="*/ 21 w 59"/>
                  <a:gd name="T17" fmla="*/ 3 h 77"/>
                  <a:gd name="T18" fmla="*/ 40 w 59"/>
                  <a:gd name="T19" fmla="*/ 2 h 77"/>
                  <a:gd name="T20" fmla="*/ 52 w 59"/>
                  <a:gd name="T21" fmla="*/ 15 h 77"/>
                  <a:gd name="T22" fmla="*/ 42 w 59"/>
                  <a:gd name="T23" fmla="*/ 20 h 77"/>
                  <a:gd name="T24" fmla="*/ 35 w 59"/>
                  <a:gd name="T25" fmla="*/ 12 h 77"/>
                  <a:gd name="T26" fmla="*/ 24 w 59"/>
                  <a:gd name="T27" fmla="*/ 12 h 77"/>
                  <a:gd name="T28" fmla="*/ 14 w 59"/>
                  <a:gd name="T29" fmla="*/ 21 h 77"/>
                  <a:gd name="T30" fmla="*/ 12 w 59"/>
                  <a:gd name="T31" fmla="*/ 37 h 77"/>
                  <a:gd name="T32" fmla="*/ 16 w 59"/>
                  <a:gd name="T33" fmla="*/ 54 h 77"/>
                  <a:gd name="T34" fmla="*/ 25 w 59"/>
                  <a:gd name="T35" fmla="*/ 65 h 77"/>
                  <a:gd name="T36" fmla="*/ 36 w 59"/>
                  <a:gd name="T37" fmla="*/ 65 h 77"/>
                  <a:gd name="T38" fmla="*/ 44 w 59"/>
                  <a:gd name="T39" fmla="*/ 57 h 77"/>
                  <a:gd name="T40" fmla="*/ 47 w 59"/>
                  <a:gd name="T41"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77">
                    <a:moveTo>
                      <a:pt x="47" y="42"/>
                    </a:moveTo>
                    <a:lnTo>
                      <a:pt x="58" y="38"/>
                    </a:lnTo>
                    <a:cubicBezTo>
                      <a:pt x="59" y="47"/>
                      <a:pt x="57" y="55"/>
                      <a:pt x="54" y="61"/>
                    </a:cubicBezTo>
                    <a:cubicBezTo>
                      <a:pt x="50" y="67"/>
                      <a:pt x="46" y="71"/>
                      <a:pt x="39" y="74"/>
                    </a:cubicBezTo>
                    <a:cubicBezTo>
                      <a:pt x="32" y="77"/>
                      <a:pt x="26" y="77"/>
                      <a:pt x="20" y="74"/>
                    </a:cubicBezTo>
                    <a:cubicBezTo>
                      <a:pt x="13" y="72"/>
                      <a:pt x="9" y="66"/>
                      <a:pt x="5" y="58"/>
                    </a:cubicBezTo>
                    <a:cubicBezTo>
                      <a:pt x="2" y="51"/>
                      <a:pt x="1" y="44"/>
                      <a:pt x="1" y="36"/>
                    </a:cubicBezTo>
                    <a:cubicBezTo>
                      <a:pt x="0" y="28"/>
                      <a:pt x="2" y="21"/>
                      <a:pt x="6" y="16"/>
                    </a:cubicBezTo>
                    <a:cubicBezTo>
                      <a:pt x="10" y="10"/>
                      <a:pt x="15" y="6"/>
                      <a:pt x="21" y="3"/>
                    </a:cubicBezTo>
                    <a:cubicBezTo>
                      <a:pt x="28" y="0"/>
                      <a:pt x="34" y="0"/>
                      <a:pt x="40" y="2"/>
                    </a:cubicBezTo>
                    <a:cubicBezTo>
                      <a:pt x="46" y="4"/>
                      <a:pt x="50" y="8"/>
                      <a:pt x="52" y="15"/>
                    </a:cubicBezTo>
                    <a:lnTo>
                      <a:pt x="42" y="20"/>
                    </a:lnTo>
                    <a:cubicBezTo>
                      <a:pt x="40" y="16"/>
                      <a:pt x="38" y="13"/>
                      <a:pt x="35" y="12"/>
                    </a:cubicBezTo>
                    <a:cubicBezTo>
                      <a:pt x="31" y="11"/>
                      <a:pt x="28" y="11"/>
                      <a:pt x="24" y="12"/>
                    </a:cubicBezTo>
                    <a:cubicBezTo>
                      <a:pt x="20" y="14"/>
                      <a:pt x="16" y="17"/>
                      <a:pt x="14" y="21"/>
                    </a:cubicBezTo>
                    <a:cubicBezTo>
                      <a:pt x="12" y="25"/>
                      <a:pt x="12" y="31"/>
                      <a:pt x="12" y="37"/>
                    </a:cubicBezTo>
                    <a:cubicBezTo>
                      <a:pt x="13" y="43"/>
                      <a:pt x="14" y="49"/>
                      <a:pt x="16" y="54"/>
                    </a:cubicBezTo>
                    <a:cubicBezTo>
                      <a:pt x="19" y="60"/>
                      <a:pt x="22" y="63"/>
                      <a:pt x="25" y="65"/>
                    </a:cubicBezTo>
                    <a:cubicBezTo>
                      <a:pt x="29" y="67"/>
                      <a:pt x="32" y="67"/>
                      <a:pt x="36" y="65"/>
                    </a:cubicBezTo>
                    <a:cubicBezTo>
                      <a:pt x="39" y="64"/>
                      <a:pt x="42" y="61"/>
                      <a:pt x="44" y="57"/>
                    </a:cubicBezTo>
                    <a:cubicBezTo>
                      <a:pt x="46" y="53"/>
                      <a:pt x="47" y="48"/>
                      <a:pt x="47"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1">
                <a:extLst>
                  <a:ext uri="{FF2B5EF4-FFF2-40B4-BE49-F238E27FC236}">
                    <a16:creationId xmlns:a16="http://schemas.microsoft.com/office/drawing/2014/main" id="{0B39037C-F33E-DB17-7DC2-327066B322B5}"/>
                  </a:ext>
                </a:extLst>
              </p:cNvPr>
              <p:cNvSpPr>
                <a:spLocks noEditPoints="1"/>
              </p:cNvSpPr>
              <p:nvPr/>
            </p:nvSpPr>
            <p:spPr bwMode="auto">
              <a:xfrm>
                <a:off x="1994" y="1512"/>
                <a:ext cx="47" cy="57"/>
              </a:xfrm>
              <a:custGeom>
                <a:avLst/>
                <a:gdLst>
                  <a:gd name="T0" fmla="*/ 51 w 67"/>
                  <a:gd name="T1" fmla="*/ 58 h 80"/>
                  <a:gd name="T2" fmla="*/ 44 w 67"/>
                  <a:gd name="T3" fmla="*/ 70 h 80"/>
                  <a:gd name="T4" fmla="*/ 33 w 67"/>
                  <a:gd name="T5" fmla="*/ 77 h 80"/>
                  <a:gd name="T6" fmla="*/ 17 w 67"/>
                  <a:gd name="T7" fmla="*/ 78 h 80"/>
                  <a:gd name="T8" fmla="*/ 6 w 67"/>
                  <a:gd name="T9" fmla="*/ 67 h 80"/>
                  <a:gd name="T10" fmla="*/ 4 w 67"/>
                  <a:gd name="T11" fmla="*/ 56 h 80"/>
                  <a:gd name="T12" fmla="*/ 8 w 67"/>
                  <a:gd name="T13" fmla="*/ 47 h 80"/>
                  <a:gd name="T14" fmla="*/ 16 w 67"/>
                  <a:gd name="T15" fmla="*/ 39 h 80"/>
                  <a:gd name="T16" fmla="*/ 30 w 67"/>
                  <a:gd name="T17" fmla="*/ 32 h 80"/>
                  <a:gd name="T18" fmla="*/ 43 w 67"/>
                  <a:gd name="T19" fmla="*/ 24 h 80"/>
                  <a:gd name="T20" fmla="*/ 42 w 67"/>
                  <a:gd name="T21" fmla="*/ 16 h 80"/>
                  <a:gd name="T22" fmla="*/ 36 w 67"/>
                  <a:gd name="T23" fmla="*/ 11 h 80"/>
                  <a:gd name="T24" fmla="*/ 24 w 67"/>
                  <a:gd name="T25" fmla="*/ 13 h 80"/>
                  <a:gd name="T26" fmla="*/ 14 w 67"/>
                  <a:gd name="T27" fmla="*/ 21 h 80"/>
                  <a:gd name="T28" fmla="*/ 11 w 67"/>
                  <a:gd name="T29" fmla="*/ 32 h 80"/>
                  <a:gd name="T30" fmla="*/ 0 w 67"/>
                  <a:gd name="T31" fmla="*/ 36 h 80"/>
                  <a:gd name="T32" fmla="*/ 5 w 67"/>
                  <a:gd name="T33" fmla="*/ 17 h 80"/>
                  <a:gd name="T34" fmla="*/ 21 w 67"/>
                  <a:gd name="T35" fmla="*/ 4 h 80"/>
                  <a:gd name="T36" fmla="*/ 42 w 67"/>
                  <a:gd name="T37" fmla="*/ 2 h 80"/>
                  <a:gd name="T38" fmla="*/ 52 w 67"/>
                  <a:gd name="T39" fmla="*/ 10 h 80"/>
                  <a:gd name="T40" fmla="*/ 55 w 67"/>
                  <a:gd name="T41" fmla="*/ 23 h 80"/>
                  <a:gd name="T42" fmla="*/ 58 w 67"/>
                  <a:gd name="T43" fmla="*/ 40 h 80"/>
                  <a:gd name="T44" fmla="*/ 62 w 67"/>
                  <a:gd name="T45" fmla="*/ 53 h 80"/>
                  <a:gd name="T46" fmla="*/ 67 w 67"/>
                  <a:gd name="T47" fmla="*/ 61 h 80"/>
                  <a:gd name="T48" fmla="*/ 56 w 67"/>
                  <a:gd name="T49" fmla="*/ 66 h 80"/>
                  <a:gd name="T50" fmla="*/ 51 w 67"/>
                  <a:gd name="T51" fmla="*/ 58 h 80"/>
                  <a:gd name="T52" fmla="*/ 45 w 67"/>
                  <a:gd name="T53" fmla="*/ 32 h 80"/>
                  <a:gd name="T54" fmla="*/ 41 w 67"/>
                  <a:gd name="T55" fmla="*/ 36 h 80"/>
                  <a:gd name="T56" fmla="*/ 33 w 67"/>
                  <a:gd name="T57" fmla="*/ 40 h 80"/>
                  <a:gd name="T58" fmla="*/ 20 w 67"/>
                  <a:gd name="T59" fmla="*/ 48 h 80"/>
                  <a:gd name="T60" fmla="*/ 16 w 67"/>
                  <a:gd name="T61" fmla="*/ 55 h 80"/>
                  <a:gd name="T62" fmla="*/ 17 w 67"/>
                  <a:gd name="T63" fmla="*/ 62 h 80"/>
                  <a:gd name="T64" fmla="*/ 23 w 67"/>
                  <a:gd name="T65" fmla="*/ 68 h 80"/>
                  <a:gd name="T66" fmla="*/ 33 w 67"/>
                  <a:gd name="T67" fmla="*/ 67 h 80"/>
                  <a:gd name="T68" fmla="*/ 42 w 67"/>
                  <a:gd name="T69" fmla="*/ 60 h 80"/>
                  <a:gd name="T70" fmla="*/ 47 w 67"/>
                  <a:gd name="T71" fmla="*/ 49 h 80"/>
                  <a:gd name="T72" fmla="*/ 45 w 67"/>
                  <a:gd name="T73"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80">
                    <a:moveTo>
                      <a:pt x="51" y="58"/>
                    </a:moveTo>
                    <a:cubicBezTo>
                      <a:pt x="49" y="63"/>
                      <a:pt x="46" y="67"/>
                      <a:pt x="44" y="70"/>
                    </a:cubicBezTo>
                    <a:cubicBezTo>
                      <a:pt x="41" y="73"/>
                      <a:pt x="37" y="75"/>
                      <a:pt x="33" y="77"/>
                    </a:cubicBezTo>
                    <a:cubicBezTo>
                      <a:pt x="28" y="80"/>
                      <a:pt x="22" y="80"/>
                      <a:pt x="17" y="78"/>
                    </a:cubicBezTo>
                    <a:cubicBezTo>
                      <a:pt x="12" y="76"/>
                      <a:pt x="8" y="72"/>
                      <a:pt x="6" y="67"/>
                    </a:cubicBezTo>
                    <a:cubicBezTo>
                      <a:pt x="4" y="63"/>
                      <a:pt x="4" y="60"/>
                      <a:pt x="4" y="56"/>
                    </a:cubicBezTo>
                    <a:cubicBezTo>
                      <a:pt x="5" y="53"/>
                      <a:pt x="6" y="50"/>
                      <a:pt x="8" y="47"/>
                    </a:cubicBezTo>
                    <a:cubicBezTo>
                      <a:pt x="10" y="44"/>
                      <a:pt x="13" y="42"/>
                      <a:pt x="16" y="39"/>
                    </a:cubicBezTo>
                    <a:cubicBezTo>
                      <a:pt x="19" y="38"/>
                      <a:pt x="23" y="36"/>
                      <a:pt x="30" y="32"/>
                    </a:cubicBezTo>
                    <a:cubicBezTo>
                      <a:pt x="36" y="29"/>
                      <a:pt x="41" y="26"/>
                      <a:pt x="43" y="24"/>
                    </a:cubicBezTo>
                    <a:cubicBezTo>
                      <a:pt x="43" y="21"/>
                      <a:pt x="42" y="18"/>
                      <a:pt x="42" y="16"/>
                    </a:cubicBezTo>
                    <a:cubicBezTo>
                      <a:pt x="41" y="14"/>
                      <a:pt x="39" y="12"/>
                      <a:pt x="36" y="11"/>
                    </a:cubicBezTo>
                    <a:cubicBezTo>
                      <a:pt x="33" y="10"/>
                      <a:pt x="29" y="11"/>
                      <a:pt x="24" y="13"/>
                    </a:cubicBezTo>
                    <a:cubicBezTo>
                      <a:pt x="19" y="15"/>
                      <a:pt x="16" y="18"/>
                      <a:pt x="14" y="21"/>
                    </a:cubicBezTo>
                    <a:cubicBezTo>
                      <a:pt x="12" y="24"/>
                      <a:pt x="11" y="28"/>
                      <a:pt x="11" y="32"/>
                    </a:cubicBezTo>
                    <a:lnTo>
                      <a:pt x="0" y="36"/>
                    </a:lnTo>
                    <a:cubicBezTo>
                      <a:pt x="0" y="28"/>
                      <a:pt x="1" y="22"/>
                      <a:pt x="5" y="17"/>
                    </a:cubicBezTo>
                    <a:cubicBezTo>
                      <a:pt x="8" y="11"/>
                      <a:pt x="13" y="7"/>
                      <a:pt x="21" y="4"/>
                    </a:cubicBezTo>
                    <a:cubicBezTo>
                      <a:pt x="29" y="1"/>
                      <a:pt x="36" y="0"/>
                      <a:pt x="42" y="2"/>
                    </a:cubicBezTo>
                    <a:cubicBezTo>
                      <a:pt x="47" y="3"/>
                      <a:pt x="50" y="6"/>
                      <a:pt x="52" y="10"/>
                    </a:cubicBezTo>
                    <a:cubicBezTo>
                      <a:pt x="53" y="14"/>
                      <a:pt x="54" y="18"/>
                      <a:pt x="55" y="23"/>
                    </a:cubicBezTo>
                    <a:lnTo>
                      <a:pt x="58" y="40"/>
                    </a:lnTo>
                    <a:cubicBezTo>
                      <a:pt x="60" y="46"/>
                      <a:pt x="61" y="50"/>
                      <a:pt x="62" y="53"/>
                    </a:cubicBezTo>
                    <a:cubicBezTo>
                      <a:pt x="63" y="55"/>
                      <a:pt x="65" y="58"/>
                      <a:pt x="67" y="61"/>
                    </a:cubicBezTo>
                    <a:lnTo>
                      <a:pt x="56" y="66"/>
                    </a:lnTo>
                    <a:cubicBezTo>
                      <a:pt x="55" y="64"/>
                      <a:pt x="53" y="61"/>
                      <a:pt x="51" y="58"/>
                    </a:cubicBezTo>
                    <a:close/>
                    <a:moveTo>
                      <a:pt x="45" y="32"/>
                    </a:moveTo>
                    <a:cubicBezTo>
                      <a:pt x="44" y="34"/>
                      <a:pt x="42" y="35"/>
                      <a:pt x="41" y="36"/>
                    </a:cubicBezTo>
                    <a:cubicBezTo>
                      <a:pt x="39" y="37"/>
                      <a:pt x="36" y="38"/>
                      <a:pt x="33" y="40"/>
                    </a:cubicBezTo>
                    <a:cubicBezTo>
                      <a:pt x="26" y="44"/>
                      <a:pt x="22" y="46"/>
                      <a:pt x="20" y="48"/>
                    </a:cubicBezTo>
                    <a:cubicBezTo>
                      <a:pt x="18" y="50"/>
                      <a:pt x="16" y="52"/>
                      <a:pt x="16" y="55"/>
                    </a:cubicBezTo>
                    <a:cubicBezTo>
                      <a:pt x="15" y="57"/>
                      <a:pt x="16" y="60"/>
                      <a:pt x="17" y="62"/>
                    </a:cubicBezTo>
                    <a:cubicBezTo>
                      <a:pt x="18" y="65"/>
                      <a:pt x="20" y="67"/>
                      <a:pt x="23" y="68"/>
                    </a:cubicBezTo>
                    <a:cubicBezTo>
                      <a:pt x="26" y="69"/>
                      <a:pt x="29" y="69"/>
                      <a:pt x="33" y="67"/>
                    </a:cubicBezTo>
                    <a:cubicBezTo>
                      <a:pt x="37" y="66"/>
                      <a:pt x="40" y="63"/>
                      <a:pt x="42" y="60"/>
                    </a:cubicBezTo>
                    <a:cubicBezTo>
                      <a:pt x="45" y="57"/>
                      <a:pt x="46" y="53"/>
                      <a:pt x="47" y="49"/>
                    </a:cubicBezTo>
                    <a:cubicBezTo>
                      <a:pt x="47" y="45"/>
                      <a:pt x="47" y="39"/>
                      <a:pt x="45"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2">
                <a:extLst>
                  <a:ext uri="{FF2B5EF4-FFF2-40B4-BE49-F238E27FC236}">
                    <a16:creationId xmlns:a16="http://schemas.microsoft.com/office/drawing/2014/main" id="{B3F064A9-AE4D-8293-985F-25FF39EA1296}"/>
                  </a:ext>
                </a:extLst>
              </p:cNvPr>
              <p:cNvSpPr>
                <a:spLocks noEditPoints="1"/>
              </p:cNvSpPr>
              <p:nvPr/>
            </p:nvSpPr>
            <p:spPr bwMode="auto">
              <a:xfrm>
                <a:off x="2041" y="1486"/>
                <a:ext cx="47" cy="80"/>
              </a:xfrm>
              <a:custGeom>
                <a:avLst/>
                <a:gdLst>
                  <a:gd name="T0" fmla="*/ 16 w 67"/>
                  <a:gd name="T1" fmla="*/ 97 h 111"/>
                  <a:gd name="T2" fmla="*/ 27 w 67"/>
                  <a:gd name="T3" fmla="*/ 94 h 111"/>
                  <a:gd name="T4" fmla="*/ 31 w 67"/>
                  <a:gd name="T5" fmla="*/ 99 h 111"/>
                  <a:gd name="T6" fmla="*/ 35 w 67"/>
                  <a:gd name="T7" fmla="*/ 101 h 111"/>
                  <a:gd name="T8" fmla="*/ 43 w 67"/>
                  <a:gd name="T9" fmla="*/ 99 h 111"/>
                  <a:gd name="T10" fmla="*/ 55 w 67"/>
                  <a:gd name="T11" fmla="*/ 88 h 111"/>
                  <a:gd name="T12" fmla="*/ 54 w 67"/>
                  <a:gd name="T13" fmla="*/ 70 h 111"/>
                  <a:gd name="T14" fmla="*/ 53 w 67"/>
                  <a:gd name="T15" fmla="*/ 65 h 111"/>
                  <a:gd name="T16" fmla="*/ 39 w 67"/>
                  <a:gd name="T17" fmla="*/ 81 h 111"/>
                  <a:gd name="T18" fmla="*/ 20 w 67"/>
                  <a:gd name="T19" fmla="*/ 81 h 111"/>
                  <a:gd name="T20" fmla="*/ 5 w 67"/>
                  <a:gd name="T21" fmla="*/ 63 h 111"/>
                  <a:gd name="T22" fmla="*/ 1 w 67"/>
                  <a:gd name="T23" fmla="*/ 42 h 111"/>
                  <a:gd name="T24" fmla="*/ 8 w 67"/>
                  <a:gd name="T25" fmla="*/ 23 h 111"/>
                  <a:gd name="T26" fmla="*/ 20 w 67"/>
                  <a:gd name="T27" fmla="*/ 12 h 111"/>
                  <a:gd name="T28" fmla="*/ 45 w 67"/>
                  <a:gd name="T29" fmla="*/ 16 h 111"/>
                  <a:gd name="T30" fmla="*/ 42 w 67"/>
                  <a:gd name="T31" fmla="*/ 4 h 111"/>
                  <a:gd name="T32" fmla="*/ 52 w 67"/>
                  <a:gd name="T33" fmla="*/ 0 h 111"/>
                  <a:gd name="T34" fmla="*/ 66 w 67"/>
                  <a:gd name="T35" fmla="*/ 67 h 111"/>
                  <a:gd name="T36" fmla="*/ 67 w 67"/>
                  <a:gd name="T37" fmla="*/ 85 h 111"/>
                  <a:gd name="T38" fmla="*/ 61 w 67"/>
                  <a:gd name="T39" fmla="*/ 98 h 111"/>
                  <a:gd name="T40" fmla="*/ 48 w 67"/>
                  <a:gd name="T41" fmla="*/ 107 h 111"/>
                  <a:gd name="T42" fmla="*/ 34 w 67"/>
                  <a:gd name="T43" fmla="*/ 111 h 111"/>
                  <a:gd name="T44" fmla="*/ 23 w 67"/>
                  <a:gd name="T45" fmla="*/ 108 h 111"/>
                  <a:gd name="T46" fmla="*/ 17 w 67"/>
                  <a:gd name="T47" fmla="*/ 101 h 111"/>
                  <a:gd name="T48" fmla="*/ 16 w 67"/>
                  <a:gd name="T49" fmla="*/ 97 h 111"/>
                  <a:gd name="T50" fmla="*/ 15 w 67"/>
                  <a:gd name="T51" fmla="*/ 58 h 111"/>
                  <a:gd name="T52" fmla="*/ 21 w 67"/>
                  <a:gd name="T53" fmla="*/ 67 h 111"/>
                  <a:gd name="T54" fmla="*/ 29 w 67"/>
                  <a:gd name="T55" fmla="*/ 72 h 111"/>
                  <a:gd name="T56" fmla="*/ 37 w 67"/>
                  <a:gd name="T57" fmla="*/ 71 h 111"/>
                  <a:gd name="T58" fmla="*/ 46 w 67"/>
                  <a:gd name="T59" fmla="*/ 63 h 111"/>
                  <a:gd name="T60" fmla="*/ 50 w 67"/>
                  <a:gd name="T61" fmla="*/ 48 h 111"/>
                  <a:gd name="T62" fmla="*/ 47 w 67"/>
                  <a:gd name="T63" fmla="*/ 31 h 111"/>
                  <a:gd name="T64" fmla="*/ 37 w 67"/>
                  <a:gd name="T65" fmla="*/ 21 h 111"/>
                  <a:gd name="T66" fmla="*/ 24 w 67"/>
                  <a:gd name="T67" fmla="*/ 21 h 111"/>
                  <a:gd name="T68" fmla="*/ 18 w 67"/>
                  <a:gd name="T69" fmla="*/ 26 h 111"/>
                  <a:gd name="T70" fmla="*/ 13 w 67"/>
                  <a:gd name="T71" fmla="*/ 36 h 111"/>
                  <a:gd name="T72" fmla="*/ 13 w 67"/>
                  <a:gd name="T73" fmla="*/ 48 h 111"/>
                  <a:gd name="T74" fmla="*/ 15 w 67"/>
                  <a:gd name="T75" fmla="*/ 5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1">
                    <a:moveTo>
                      <a:pt x="16" y="97"/>
                    </a:moveTo>
                    <a:lnTo>
                      <a:pt x="27" y="94"/>
                    </a:lnTo>
                    <a:cubicBezTo>
                      <a:pt x="28" y="96"/>
                      <a:pt x="29" y="98"/>
                      <a:pt x="31" y="99"/>
                    </a:cubicBezTo>
                    <a:cubicBezTo>
                      <a:pt x="32" y="100"/>
                      <a:pt x="33" y="100"/>
                      <a:pt x="35" y="101"/>
                    </a:cubicBezTo>
                    <a:cubicBezTo>
                      <a:pt x="37" y="101"/>
                      <a:pt x="40" y="100"/>
                      <a:pt x="43" y="99"/>
                    </a:cubicBezTo>
                    <a:cubicBezTo>
                      <a:pt x="50" y="96"/>
                      <a:pt x="54" y="92"/>
                      <a:pt x="55" y="88"/>
                    </a:cubicBezTo>
                    <a:cubicBezTo>
                      <a:pt x="56" y="84"/>
                      <a:pt x="56" y="79"/>
                      <a:pt x="54" y="70"/>
                    </a:cubicBezTo>
                    <a:lnTo>
                      <a:pt x="53" y="65"/>
                    </a:lnTo>
                    <a:cubicBezTo>
                      <a:pt x="50" y="73"/>
                      <a:pt x="45" y="78"/>
                      <a:pt x="39" y="81"/>
                    </a:cubicBezTo>
                    <a:cubicBezTo>
                      <a:pt x="32" y="84"/>
                      <a:pt x="26" y="84"/>
                      <a:pt x="20" y="81"/>
                    </a:cubicBezTo>
                    <a:cubicBezTo>
                      <a:pt x="13" y="78"/>
                      <a:pt x="8" y="72"/>
                      <a:pt x="5" y="63"/>
                    </a:cubicBezTo>
                    <a:cubicBezTo>
                      <a:pt x="2" y="56"/>
                      <a:pt x="0" y="49"/>
                      <a:pt x="1" y="42"/>
                    </a:cubicBezTo>
                    <a:cubicBezTo>
                      <a:pt x="2" y="34"/>
                      <a:pt x="4" y="28"/>
                      <a:pt x="8" y="23"/>
                    </a:cubicBezTo>
                    <a:cubicBezTo>
                      <a:pt x="11" y="18"/>
                      <a:pt x="15" y="14"/>
                      <a:pt x="20" y="12"/>
                    </a:cubicBezTo>
                    <a:cubicBezTo>
                      <a:pt x="29" y="9"/>
                      <a:pt x="37" y="10"/>
                      <a:pt x="45" y="16"/>
                    </a:cubicBezTo>
                    <a:lnTo>
                      <a:pt x="42" y="4"/>
                    </a:lnTo>
                    <a:lnTo>
                      <a:pt x="52" y="0"/>
                    </a:lnTo>
                    <a:lnTo>
                      <a:pt x="66" y="67"/>
                    </a:lnTo>
                    <a:cubicBezTo>
                      <a:pt x="67" y="74"/>
                      <a:pt x="67" y="80"/>
                      <a:pt x="67" y="85"/>
                    </a:cubicBezTo>
                    <a:cubicBezTo>
                      <a:pt x="66" y="90"/>
                      <a:pt x="64" y="94"/>
                      <a:pt x="61" y="98"/>
                    </a:cubicBezTo>
                    <a:cubicBezTo>
                      <a:pt x="58" y="102"/>
                      <a:pt x="54" y="105"/>
                      <a:pt x="48" y="107"/>
                    </a:cubicBezTo>
                    <a:cubicBezTo>
                      <a:pt x="43" y="109"/>
                      <a:pt x="39" y="110"/>
                      <a:pt x="34" y="111"/>
                    </a:cubicBezTo>
                    <a:cubicBezTo>
                      <a:pt x="30" y="111"/>
                      <a:pt x="26" y="110"/>
                      <a:pt x="23" y="108"/>
                    </a:cubicBezTo>
                    <a:cubicBezTo>
                      <a:pt x="21" y="107"/>
                      <a:pt x="19" y="104"/>
                      <a:pt x="17" y="101"/>
                    </a:cubicBezTo>
                    <a:cubicBezTo>
                      <a:pt x="17" y="100"/>
                      <a:pt x="16" y="99"/>
                      <a:pt x="16" y="97"/>
                    </a:cubicBezTo>
                    <a:close/>
                    <a:moveTo>
                      <a:pt x="15" y="58"/>
                    </a:moveTo>
                    <a:cubicBezTo>
                      <a:pt x="17" y="62"/>
                      <a:pt x="19" y="65"/>
                      <a:pt x="21" y="67"/>
                    </a:cubicBezTo>
                    <a:cubicBezTo>
                      <a:pt x="23" y="70"/>
                      <a:pt x="26" y="71"/>
                      <a:pt x="29" y="72"/>
                    </a:cubicBezTo>
                    <a:cubicBezTo>
                      <a:pt x="32" y="73"/>
                      <a:pt x="34" y="72"/>
                      <a:pt x="37" y="71"/>
                    </a:cubicBezTo>
                    <a:cubicBezTo>
                      <a:pt x="41" y="70"/>
                      <a:pt x="44" y="67"/>
                      <a:pt x="46" y="63"/>
                    </a:cubicBezTo>
                    <a:cubicBezTo>
                      <a:pt x="49" y="59"/>
                      <a:pt x="50" y="54"/>
                      <a:pt x="50" y="48"/>
                    </a:cubicBezTo>
                    <a:cubicBezTo>
                      <a:pt x="50" y="42"/>
                      <a:pt x="49" y="36"/>
                      <a:pt x="47" y="31"/>
                    </a:cubicBezTo>
                    <a:cubicBezTo>
                      <a:pt x="44" y="26"/>
                      <a:pt x="41" y="23"/>
                      <a:pt x="37" y="21"/>
                    </a:cubicBezTo>
                    <a:cubicBezTo>
                      <a:pt x="33" y="19"/>
                      <a:pt x="29" y="19"/>
                      <a:pt x="24" y="21"/>
                    </a:cubicBezTo>
                    <a:cubicBezTo>
                      <a:pt x="22" y="22"/>
                      <a:pt x="19" y="24"/>
                      <a:pt x="18" y="26"/>
                    </a:cubicBezTo>
                    <a:cubicBezTo>
                      <a:pt x="16" y="29"/>
                      <a:pt x="14" y="32"/>
                      <a:pt x="13" y="36"/>
                    </a:cubicBezTo>
                    <a:cubicBezTo>
                      <a:pt x="12" y="39"/>
                      <a:pt x="12" y="43"/>
                      <a:pt x="13" y="48"/>
                    </a:cubicBezTo>
                    <a:cubicBezTo>
                      <a:pt x="14" y="52"/>
                      <a:pt x="14" y="56"/>
                      <a:pt x="15"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83">
                <a:extLst>
                  <a:ext uri="{FF2B5EF4-FFF2-40B4-BE49-F238E27FC236}">
                    <a16:creationId xmlns:a16="http://schemas.microsoft.com/office/drawing/2014/main" id="{C98B3BC4-CA27-2023-3A88-1906FBF72E66}"/>
                  </a:ext>
                </a:extLst>
              </p:cNvPr>
              <p:cNvSpPr>
                <a:spLocks noEditPoints="1"/>
              </p:cNvSpPr>
              <p:nvPr/>
            </p:nvSpPr>
            <p:spPr bwMode="auto">
              <a:xfrm>
                <a:off x="2095" y="1451"/>
                <a:ext cx="55" cy="82"/>
              </a:xfrm>
              <a:custGeom>
                <a:avLst/>
                <a:gdLst>
                  <a:gd name="T0" fmla="*/ 0 w 78"/>
                  <a:gd name="T1" fmla="*/ 115 h 115"/>
                  <a:gd name="T2" fmla="*/ 12 w 78"/>
                  <a:gd name="T3" fmla="*/ 6 h 115"/>
                  <a:gd name="T4" fmla="*/ 26 w 78"/>
                  <a:gd name="T5" fmla="*/ 0 h 115"/>
                  <a:gd name="T6" fmla="*/ 78 w 78"/>
                  <a:gd name="T7" fmla="*/ 82 h 115"/>
                  <a:gd name="T8" fmla="*/ 67 w 78"/>
                  <a:gd name="T9" fmla="*/ 87 h 115"/>
                  <a:gd name="T10" fmla="*/ 52 w 78"/>
                  <a:gd name="T11" fmla="*/ 63 h 115"/>
                  <a:gd name="T12" fmla="*/ 16 w 78"/>
                  <a:gd name="T13" fmla="*/ 79 h 115"/>
                  <a:gd name="T14" fmla="*/ 13 w 78"/>
                  <a:gd name="T15" fmla="*/ 110 h 115"/>
                  <a:gd name="T16" fmla="*/ 0 w 78"/>
                  <a:gd name="T17" fmla="*/ 115 h 115"/>
                  <a:gd name="T18" fmla="*/ 17 w 78"/>
                  <a:gd name="T19" fmla="*/ 67 h 115"/>
                  <a:gd name="T20" fmla="*/ 46 w 78"/>
                  <a:gd name="T21" fmla="*/ 55 h 115"/>
                  <a:gd name="T22" fmla="*/ 34 w 78"/>
                  <a:gd name="T23" fmla="*/ 34 h 115"/>
                  <a:gd name="T24" fmla="*/ 22 w 78"/>
                  <a:gd name="T25" fmla="*/ 14 h 115"/>
                  <a:gd name="T26" fmla="*/ 21 w 78"/>
                  <a:gd name="T27" fmla="*/ 35 h 115"/>
                  <a:gd name="T28" fmla="*/ 17 w 78"/>
                  <a:gd name="T29"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15">
                    <a:moveTo>
                      <a:pt x="0" y="115"/>
                    </a:moveTo>
                    <a:lnTo>
                      <a:pt x="12" y="6"/>
                    </a:lnTo>
                    <a:lnTo>
                      <a:pt x="26" y="0"/>
                    </a:lnTo>
                    <a:lnTo>
                      <a:pt x="78" y="82"/>
                    </a:lnTo>
                    <a:lnTo>
                      <a:pt x="67" y="87"/>
                    </a:lnTo>
                    <a:lnTo>
                      <a:pt x="52" y="63"/>
                    </a:lnTo>
                    <a:lnTo>
                      <a:pt x="16" y="79"/>
                    </a:lnTo>
                    <a:lnTo>
                      <a:pt x="13" y="110"/>
                    </a:lnTo>
                    <a:lnTo>
                      <a:pt x="0" y="115"/>
                    </a:lnTo>
                    <a:close/>
                    <a:moveTo>
                      <a:pt x="17" y="67"/>
                    </a:moveTo>
                    <a:lnTo>
                      <a:pt x="46" y="55"/>
                    </a:lnTo>
                    <a:lnTo>
                      <a:pt x="34" y="34"/>
                    </a:lnTo>
                    <a:cubicBezTo>
                      <a:pt x="29" y="26"/>
                      <a:pt x="25" y="19"/>
                      <a:pt x="22" y="14"/>
                    </a:cubicBezTo>
                    <a:cubicBezTo>
                      <a:pt x="22" y="19"/>
                      <a:pt x="22" y="27"/>
                      <a:pt x="21" y="35"/>
                    </a:cubicBezTo>
                    <a:lnTo>
                      <a:pt x="17"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4">
                <a:extLst>
                  <a:ext uri="{FF2B5EF4-FFF2-40B4-BE49-F238E27FC236}">
                    <a16:creationId xmlns:a16="http://schemas.microsoft.com/office/drawing/2014/main" id="{6FBB1748-B0A7-3968-1B03-EF0C7E3CDEBD}"/>
                  </a:ext>
                </a:extLst>
              </p:cNvPr>
              <p:cNvSpPr>
                <a:spLocks/>
              </p:cNvSpPr>
              <p:nvPr/>
            </p:nvSpPr>
            <p:spPr bwMode="auto">
              <a:xfrm>
                <a:off x="2149" y="1467"/>
                <a:ext cx="26" cy="22"/>
              </a:xfrm>
              <a:custGeom>
                <a:avLst/>
                <a:gdLst>
                  <a:gd name="T0" fmla="*/ 0 w 37"/>
                  <a:gd name="T1" fmla="*/ 14 h 32"/>
                  <a:gd name="T2" fmla="*/ 33 w 37"/>
                  <a:gd name="T3" fmla="*/ 0 h 32"/>
                  <a:gd name="T4" fmla="*/ 37 w 37"/>
                  <a:gd name="T5" fmla="*/ 18 h 32"/>
                  <a:gd name="T6" fmla="*/ 3 w 37"/>
                  <a:gd name="T7" fmla="*/ 32 h 32"/>
                  <a:gd name="T8" fmla="*/ 0 w 37"/>
                  <a:gd name="T9" fmla="*/ 14 h 32"/>
                </a:gdLst>
                <a:ahLst/>
                <a:cxnLst>
                  <a:cxn ang="0">
                    <a:pos x="T0" y="T1"/>
                  </a:cxn>
                  <a:cxn ang="0">
                    <a:pos x="T2" y="T3"/>
                  </a:cxn>
                  <a:cxn ang="0">
                    <a:pos x="T4" y="T5"/>
                  </a:cxn>
                  <a:cxn ang="0">
                    <a:pos x="T6" y="T7"/>
                  </a:cxn>
                  <a:cxn ang="0">
                    <a:pos x="T8" y="T9"/>
                  </a:cxn>
                </a:cxnLst>
                <a:rect l="0" t="0" r="r" b="b"/>
                <a:pathLst>
                  <a:path w="37" h="32">
                    <a:moveTo>
                      <a:pt x="0" y="14"/>
                    </a:moveTo>
                    <a:lnTo>
                      <a:pt x="33" y="0"/>
                    </a:lnTo>
                    <a:lnTo>
                      <a:pt x="37" y="18"/>
                    </a:lnTo>
                    <a:lnTo>
                      <a:pt x="3" y="32"/>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5">
                <a:extLst>
                  <a:ext uri="{FF2B5EF4-FFF2-40B4-BE49-F238E27FC236}">
                    <a16:creationId xmlns:a16="http://schemas.microsoft.com/office/drawing/2014/main" id="{FF1B62D4-8B00-C88E-0859-B7714B88423F}"/>
                  </a:ext>
                </a:extLst>
              </p:cNvPr>
              <p:cNvSpPr>
                <a:spLocks/>
              </p:cNvSpPr>
              <p:nvPr/>
            </p:nvSpPr>
            <p:spPr bwMode="auto">
              <a:xfrm>
                <a:off x="1890" y="1652"/>
                <a:ext cx="42" cy="60"/>
              </a:xfrm>
              <a:custGeom>
                <a:avLst/>
                <a:gdLst>
                  <a:gd name="T0" fmla="*/ 38 w 59"/>
                  <a:gd name="T1" fmla="*/ 84 h 84"/>
                  <a:gd name="T2" fmla="*/ 0 w 59"/>
                  <a:gd name="T3" fmla="*/ 25 h 84"/>
                  <a:gd name="T4" fmla="*/ 11 w 59"/>
                  <a:gd name="T5" fmla="*/ 21 h 84"/>
                  <a:gd name="T6" fmla="*/ 31 w 59"/>
                  <a:gd name="T7" fmla="*/ 53 h 84"/>
                  <a:gd name="T8" fmla="*/ 41 w 59"/>
                  <a:gd name="T9" fmla="*/ 71 h 84"/>
                  <a:gd name="T10" fmla="*/ 43 w 59"/>
                  <a:gd name="T11" fmla="*/ 52 h 84"/>
                  <a:gd name="T12" fmla="*/ 48 w 59"/>
                  <a:gd name="T13" fmla="*/ 5 h 84"/>
                  <a:gd name="T14" fmla="*/ 59 w 59"/>
                  <a:gd name="T15" fmla="*/ 0 h 84"/>
                  <a:gd name="T16" fmla="*/ 50 w 59"/>
                  <a:gd name="T17" fmla="*/ 79 h 84"/>
                  <a:gd name="T18" fmla="*/ 38 w 59"/>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4">
                    <a:moveTo>
                      <a:pt x="38" y="84"/>
                    </a:moveTo>
                    <a:lnTo>
                      <a:pt x="0" y="25"/>
                    </a:lnTo>
                    <a:lnTo>
                      <a:pt x="11" y="21"/>
                    </a:lnTo>
                    <a:lnTo>
                      <a:pt x="31" y="53"/>
                    </a:lnTo>
                    <a:cubicBezTo>
                      <a:pt x="33" y="57"/>
                      <a:pt x="37" y="63"/>
                      <a:pt x="41" y="71"/>
                    </a:cubicBezTo>
                    <a:cubicBezTo>
                      <a:pt x="41" y="66"/>
                      <a:pt x="42" y="59"/>
                      <a:pt x="43" y="52"/>
                    </a:cubicBezTo>
                    <a:lnTo>
                      <a:pt x="48" y="5"/>
                    </a:lnTo>
                    <a:lnTo>
                      <a:pt x="59" y="0"/>
                    </a:lnTo>
                    <a:lnTo>
                      <a:pt x="50" y="79"/>
                    </a:lnTo>
                    <a:lnTo>
                      <a:pt x="38"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86">
                <a:extLst>
                  <a:ext uri="{FF2B5EF4-FFF2-40B4-BE49-F238E27FC236}">
                    <a16:creationId xmlns:a16="http://schemas.microsoft.com/office/drawing/2014/main" id="{330F7B75-DB7C-83CA-37A0-173F71706C49}"/>
                  </a:ext>
                </a:extLst>
              </p:cNvPr>
              <p:cNvSpPr>
                <a:spLocks noEditPoints="1"/>
              </p:cNvSpPr>
              <p:nvPr/>
            </p:nvSpPr>
            <p:spPr bwMode="auto">
              <a:xfrm>
                <a:off x="1941" y="1637"/>
                <a:ext cx="48" cy="57"/>
              </a:xfrm>
              <a:custGeom>
                <a:avLst/>
                <a:gdLst>
                  <a:gd name="T0" fmla="*/ 51 w 67"/>
                  <a:gd name="T1" fmla="*/ 59 h 80"/>
                  <a:gd name="T2" fmla="*/ 44 w 67"/>
                  <a:gd name="T3" fmla="*/ 71 h 80"/>
                  <a:gd name="T4" fmla="*/ 33 w 67"/>
                  <a:gd name="T5" fmla="*/ 78 h 80"/>
                  <a:gd name="T6" fmla="*/ 17 w 67"/>
                  <a:gd name="T7" fmla="*/ 79 h 80"/>
                  <a:gd name="T8" fmla="*/ 6 w 67"/>
                  <a:gd name="T9" fmla="*/ 68 h 80"/>
                  <a:gd name="T10" fmla="*/ 4 w 67"/>
                  <a:gd name="T11" fmla="*/ 57 h 80"/>
                  <a:gd name="T12" fmla="*/ 8 w 67"/>
                  <a:gd name="T13" fmla="*/ 48 h 80"/>
                  <a:gd name="T14" fmla="*/ 16 w 67"/>
                  <a:gd name="T15" fmla="*/ 40 h 80"/>
                  <a:gd name="T16" fmla="*/ 30 w 67"/>
                  <a:gd name="T17" fmla="*/ 33 h 80"/>
                  <a:gd name="T18" fmla="*/ 43 w 67"/>
                  <a:gd name="T19" fmla="*/ 25 h 80"/>
                  <a:gd name="T20" fmla="*/ 42 w 67"/>
                  <a:gd name="T21" fmla="*/ 17 h 80"/>
                  <a:gd name="T22" fmla="*/ 36 w 67"/>
                  <a:gd name="T23" fmla="*/ 12 h 80"/>
                  <a:gd name="T24" fmla="*/ 24 w 67"/>
                  <a:gd name="T25" fmla="*/ 14 h 80"/>
                  <a:gd name="T26" fmla="*/ 14 w 67"/>
                  <a:gd name="T27" fmla="*/ 21 h 80"/>
                  <a:gd name="T28" fmla="*/ 11 w 67"/>
                  <a:gd name="T29" fmla="*/ 33 h 80"/>
                  <a:gd name="T30" fmla="*/ 0 w 67"/>
                  <a:gd name="T31" fmla="*/ 36 h 80"/>
                  <a:gd name="T32" fmla="*/ 5 w 67"/>
                  <a:gd name="T33" fmla="*/ 17 h 80"/>
                  <a:gd name="T34" fmla="*/ 21 w 67"/>
                  <a:gd name="T35" fmla="*/ 4 h 80"/>
                  <a:gd name="T36" fmla="*/ 42 w 67"/>
                  <a:gd name="T37" fmla="*/ 2 h 80"/>
                  <a:gd name="T38" fmla="*/ 52 w 67"/>
                  <a:gd name="T39" fmla="*/ 11 h 80"/>
                  <a:gd name="T40" fmla="*/ 55 w 67"/>
                  <a:gd name="T41" fmla="*/ 23 h 80"/>
                  <a:gd name="T42" fmla="*/ 59 w 67"/>
                  <a:gd name="T43" fmla="*/ 41 h 80"/>
                  <a:gd name="T44" fmla="*/ 62 w 67"/>
                  <a:gd name="T45" fmla="*/ 54 h 80"/>
                  <a:gd name="T46" fmla="*/ 67 w 67"/>
                  <a:gd name="T47" fmla="*/ 62 h 80"/>
                  <a:gd name="T48" fmla="*/ 56 w 67"/>
                  <a:gd name="T49" fmla="*/ 66 h 80"/>
                  <a:gd name="T50" fmla="*/ 51 w 67"/>
                  <a:gd name="T51" fmla="*/ 59 h 80"/>
                  <a:gd name="T52" fmla="*/ 45 w 67"/>
                  <a:gd name="T53" fmla="*/ 33 h 80"/>
                  <a:gd name="T54" fmla="*/ 41 w 67"/>
                  <a:gd name="T55" fmla="*/ 36 h 80"/>
                  <a:gd name="T56" fmla="*/ 33 w 67"/>
                  <a:gd name="T57" fmla="*/ 41 h 80"/>
                  <a:gd name="T58" fmla="*/ 20 w 67"/>
                  <a:gd name="T59" fmla="*/ 49 h 80"/>
                  <a:gd name="T60" fmla="*/ 16 w 67"/>
                  <a:gd name="T61" fmla="*/ 55 h 80"/>
                  <a:gd name="T62" fmla="*/ 17 w 67"/>
                  <a:gd name="T63" fmla="*/ 63 h 80"/>
                  <a:gd name="T64" fmla="*/ 23 w 67"/>
                  <a:gd name="T65" fmla="*/ 69 h 80"/>
                  <a:gd name="T66" fmla="*/ 33 w 67"/>
                  <a:gd name="T67" fmla="*/ 68 h 80"/>
                  <a:gd name="T68" fmla="*/ 42 w 67"/>
                  <a:gd name="T69" fmla="*/ 61 h 80"/>
                  <a:gd name="T70" fmla="*/ 47 w 67"/>
                  <a:gd name="T71" fmla="*/ 49 h 80"/>
                  <a:gd name="T72" fmla="*/ 45 w 67"/>
                  <a:gd name="T73" fmla="*/ 3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80">
                    <a:moveTo>
                      <a:pt x="51" y="59"/>
                    </a:moveTo>
                    <a:cubicBezTo>
                      <a:pt x="49" y="64"/>
                      <a:pt x="46" y="68"/>
                      <a:pt x="44" y="71"/>
                    </a:cubicBezTo>
                    <a:cubicBezTo>
                      <a:pt x="41" y="74"/>
                      <a:pt x="37" y="76"/>
                      <a:pt x="33" y="78"/>
                    </a:cubicBezTo>
                    <a:cubicBezTo>
                      <a:pt x="28" y="80"/>
                      <a:pt x="22" y="80"/>
                      <a:pt x="17" y="79"/>
                    </a:cubicBezTo>
                    <a:cubicBezTo>
                      <a:pt x="12" y="77"/>
                      <a:pt x="8" y="73"/>
                      <a:pt x="6" y="68"/>
                    </a:cubicBezTo>
                    <a:cubicBezTo>
                      <a:pt x="4" y="64"/>
                      <a:pt x="4" y="60"/>
                      <a:pt x="4" y="57"/>
                    </a:cubicBezTo>
                    <a:cubicBezTo>
                      <a:pt x="5" y="54"/>
                      <a:pt x="6" y="51"/>
                      <a:pt x="8" y="48"/>
                    </a:cubicBezTo>
                    <a:cubicBezTo>
                      <a:pt x="10" y="45"/>
                      <a:pt x="13" y="42"/>
                      <a:pt x="16" y="40"/>
                    </a:cubicBezTo>
                    <a:cubicBezTo>
                      <a:pt x="19" y="38"/>
                      <a:pt x="23" y="36"/>
                      <a:pt x="30" y="33"/>
                    </a:cubicBezTo>
                    <a:cubicBezTo>
                      <a:pt x="36" y="30"/>
                      <a:pt x="41" y="27"/>
                      <a:pt x="43" y="25"/>
                    </a:cubicBezTo>
                    <a:cubicBezTo>
                      <a:pt x="43" y="21"/>
                      <a:pt x="42" y="19"/>
                      <a:pt x="42" y="17"/>
                    </a:cubicBezTo>
                    <a:cubicBezTo>
                      <a:pt x="41" y="14"/>
                      <a:pt x="39" y="13"/>
                      <a:pt x="36" y="12"/>
                    </a:cubicBezTo>
                    <a:cubicBezTo>
                      <a:pt x="33" y="11"/>
                      <a:pt x="29" y="12"/>
                      <a:pt x="24" y="14"/>
                    </a:cubicBezTo>
                    <a:cubicBezTo>
                      <a:pt x="19" y="16"/>
                      <a:pt x="16" y="18"/>
                      <a:pt x="14" y="21"/>
                    </a:cubicBezTo>
                    <a:cubicBezTo>
                      <a:pt x="12" y="25"/>
                      <a:pt x="11" y="28"/>
                      <a:pt x="11" y="33"/>
                    </a:cubicBezTo>
                    <a:lnTo>
                      <a:pt x="0" y="36"/>
                    </a:lnTo>
                    <a:cubicBezTo>
                      <a:pt x="0" y="29"/>
                      <a:pt x="1" y="23"/>
                      <a:pt x="5" y="17"/>
                    </a:cubicBezTo>
                    <a:cubicBezTo>
                      <a:pt x="8" y="12"/>
                      <a:pt x="13" y="8"/>
                      <a:pt x="21" y="4"/>
                    </a:cubicBezTo>
                    <a:cubicBezTo>
                      <a:pt x="29" y="1"/>
                      <a:pt x="36" y="0"/>
                      <a:pt x="42" y="2"/>
                    </a:cubicBezTo>
                    <a:cubicBezTo>
                      <a:pt x="47" y="3"/>
                      <a:pt x="50" y="6"/>
                      <a:pt x="52" y="11"/>
                    </a:cubicBezTo>
                    <a:cubicBezTo>
                      <a:pt x="53" y="14"/>
                      <a:pt x="54" y="18"/>
                      <a:pt x="55" y="23"/>
                    </a:cubicBezTo>
                    <a:lnTo>
                      <a:pt x="59" y="41"/>
                    </a:lnTo>
                    <a:cubicBezTo>
                      <a:pt x="60" y="46"/>
                      <a:pt x="61" y="50"/>
                      <a:pt x="62" y="54"/>
                    </a:cubicBezTo>
                    <a:cubicBezTo>
                      <a:pt x="63" y="56"/>
                      <a:pt x="65" y="58"/>
                      <a:pt x="67" y="62"/>
                    </a:cubicBezTo>
                    <a:lnTo>
                      <a:pt x="56" y="66"/>
                    </a:lnTo>
                    <a:cubicBezTo>
                      <a:pt x="55" y="65"/>
                      <a:pt x="53" y="62"/>
                      <a:pt x="51" y="59"/>
                    </a:cubicBezTo>
                    <a:close/>
                    <a:moveTo>
                      <a:pt x="45" y="33"/>
                    </a:moveTo>
                    <a:cubicBezTo>
                      <a:pt x="44" y="34"/>
                      <a:pt x="42" y="35"/>
                      <a:pt x="41" y="36"/>
                    </a:cubicBezTo>
                    <a:cubicBezTo>
                      <a:pt x="39" y="37"/>
                      <a:pt x="36" y="39"/>
                      <a:pt x="33" y="41"/>
                    </a:cubicBezTo>
                    <a:cubicBezTo>
                      <a:pt x="26" y="44"/>
                      <a:pt x="22" y="47"/>
                      <a:pt x="20" y="49"/>
                    </a:cubicBezTo>
                    <a:cubicBezTo>
                      <a:pt x="18" y="51"/>
                      <a:pt x="16" y="53"/>
                      <a:pt x="16" y="55"/>
                    </a:cubicBezTo>
                    <a:cubicBezTo>
                      <a:pt x="15" y="58"/>
                      <a:pt x="16" y="60"/>
                      <a:pt x="17" y="63"/>
                    </a:cubicBezTo>
                    <a:cubicBezTo>
                      <a:pt x="18" y="66"/>
                      <a:pt x="20" y="68"/>
                      <a:pt x="23" y="69"/>
                    </a:cubicBezTo>
                    <a:cubicBezTo>
                      <a:pt x="26" y="70"/>
                      <a:pt x="29" y="70"/>
                      <a:pt x="33" y="68"/>
                    </a:cubicBezTo>
                    <a:cubicBezTo>
                      <a:pt x="37" y="66"/>
                      <a:pt x="40" y="64"/>
                      <a:pt x="42" y="61"/>
                    </a:cubicBezTo>
                    <a:cubicBezTo>
                      <a:pt x="45" y="57"/>
                      <a:pt x="46" y="54"/>
                      <a:pt x="47" y="49"/>
                    </a:cubicBezTo>
                    <a:cubicBezTo>
                      <a:pt x="47" y="45"/>
                      <a:pt x="47" y="40"/>
                      <a:pt x="45"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87">
                <a:extLst>
                  <a:ext uri="{FF2B5EF4-FFF2-40B4-BE49-F238E27FC236}">
                    <a16:creationId xmlns:a16="http://schemas.microsoft.com/office/drawing/2014/main" id="{88C796B6-5C32-28C4-9C67-6335FFAA4087}"/>
                  </a:ext>
                </a:extLst>
              </p:cNvPr>
              <p:cNvSpPr>
                <a:spLocks/>
              </p:cNvSpPr>
              <p:nvPr/>
            </p:nvSpPr>
            <p:spPr bwMode="auto">
              <a:xfrm>
                <a:off x="1989" y="1618"/>
                <a:ext cx="42" cy="55"/>
              </a:xfrm>
              <a:custGeom>
                <a:avLst/>
                <a:gdLst>
                  <a:gd name="T0" fmla="*/ 46 w 58"/>
                  <a:gd name="T1" fmla="*/ 42 h 78"/>
                  <a:gd name="T2" fmla="*/ 58 w 58"/>
                  <a:gd name="T3" fmla="*/ 39 h 78"/>
                  <a:gd name="T4" fmla="*/ 54 w 58"/>
                  <a:gd name="T5" fmla="*/ 61 h 78"/>
                  <a:gd name="T6" fmla="*/ 39 w 58"/>
                  <a:gd name="T7" fmla="*/ 74 h 78"/>
                  <a:gd name="T8" fmla="*/ 19 w 58"/>
                  <a:gd name="T9" fmla="*/ 75 h 78"/>
                  <a:gd name="T10" fmla="*/ 5 w 58"/>
                  <a:gd name="T11" fmla="*/ 59 h 78"/>
                  <a:gd name="T12" fmla="*/ 0 w 58"/>
                  <a:gd name="T13" fmla="*/ 37 h 78"/>
                  <a:gd name="T14" fmla="*/ 6 w 58"/>
                  <a:gd name="T15" fmla="*/ 16 h 78"/>
                  <a:gd name="T16" fmla="*/ 21 w 58"/>
                  <a:gd name="T17" fmla="*/ 4 h 78"/>
                  <a:gd name="T18" fmla="*/ 40 w 58"/>
                  <a:gd name="T19" fmla="*/ 2 h 78"/>
                  <a:gd name="T20" fmla="*/ 52 w 58"/>
                  <a:gd name="T21" fmla="*/ 15 h 78"/>
                  <a:gd name="T22" fmla="*/ 42 w 58"/>
                  <a:gd name="T23" fmla="*/ 20 h 78"/>
                  <a:gd name="T24" fmla="*/ 34 w 58"/>
                  <a:gd name="T25" fmla="*/ 12 h 78"/>
                  <a:gd name="T26" fmla="*/ 24 w 58"/>
                  <a:gd name="T27" fmla="*/ 13 h 78"/>
                  <a:gd name="T28" fmla="*/ 14 w 58"/>
                  <a:gd name="T29" fmla="*/ 22 h 78"/>
                  <a:gd name="T30" fmla="*/ 12 w 58"/>
                  <a:gd name="T31" fmla="*/ 38 h 78"/>
                  <a:gd name="T32" fmla="*/ 16 w 58"/>
                  <a:gd name="T33" fmla="*/ 55 h 78"/>
                  <a:gd name="T34" fmla="*/ 25 w 58"/>
                  <a:gd name="T35" fmla="*/ 66 h 78"/>
                  <a:gd name="T36" fmla="*/ 36 w 58"/>
                  <a:gd name="T37" fmla="*/ 66 h 78"/>
                  <a:gd name="T38" fmla="*/ 44 w 58"/>
                  <a:gd name="T39" fmla="*/ 58 h 78"/>
                  <a:gd name="T40" fmla="*/ 46 w 58"/>
                  <a:gd name="T41"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78">
                    <a:moveTo>
                      <a:pt x="46" y="42"/>
                    </a:moveTo>
                    <a:lnTo>
                      <a:pt x="58" y="39"/>
                    </a:lnTo>
                    <a:cubicBezTo>
                      <a:pt x="58" y="48"/>
                      <a:pt x="57" y="55"/>
                      <a:pt x="54" y="61"/>
                    </a:cubicBezTo>
                    <a:cubicBezTo>
                      <a:pt x="50" y="67"/>
                      <a:pt x="45" y="72"/>
                      <a:pt x="39" y="74"/>
                    </a:cubicBezTo>
                    <a:cubicBezTo>
                      <a:pt x="32" y="77"/>
                      <a:pt x="25" y="78"/>
                      <a:pt x="19" y="75"/>
                    </a:cubicBezTo>
                    <a:cubicBezTo>
                      <a:pt x="13" y="72"/>
                      <a:pt x="8" y="67"/>
                      <a:pt x="5" y="59"/>
                    </a:cubicBezTo>
                    <a:cubicBezTo>
                      <a:pt x="2" y="52"/>
                      <a:pt x="0" y="44"/>
                      <a:pt x="0" y="37"/>
                    </a:cubicBezTo>
                    <a:cubicBezTo>
                      <a:pt x="0" y="29"/>
                      <a:pt x="2" y="22"/>
                      <a:pt x="6" y="16"/>
                    </a:cubicBezTo>
                    <a:cubicBezTo>
                      <a:pt x="9" y="11"/>
                      <a:pt x="14" y="6"/>
                      <a:pt x="21" y="4"/>
                    </a:cubicBezTo>
                    <a:cubicBezTo>
                      <a:pt x="28" y="1"/>
                      <a:pt x="34" y="0"/>
                      <a:pt x="40" y="2"/>
                    </a:cubicBezTo>
                    <a:cubicBezTo>
                      <a:pt x="45" y="5"/>
                      <a:pt x="49" y="9"/>
                      <a:pt x="52" y="15"/>
                    </a:cubicBezTo>
                    <a:lnTo>
                      <a:pt x="42" y="20"/>
                    </a:lnTo>
                    <a:cubicBezTo>
                      <a:pt x="40" y="16"/>
                      <a:pt x="38" y="14"/>
                      <a:pt x="34" y="12"/>
                    </a:cubicBezTo>
                    <a:cubicBezTo>
                      <a:pt x="31" y="11"/>
                      <a:pt x="27" y="11"/>
                      <a:pt x="24" y="13"/>
                    </a:cubicBezTo>
                    <a:cubicBezTo>
                      <a:pt x="19" y="15"/>
                      <a:pt x="16" y="18"/>
                      <a:pt x="14" y="22"/>
                    </a:cubicBezTo>
                    <a:cubicBezTo>
                      <a:pt x="12" y="26"/>
                      <a:pt x="11" y="31"/>
                      <a:pt x="12" y="38"/>
                    </a:cubicBezTo>
                    <a:cubicBezTo>
                      <a:pt x="13" y="44"/>
                      <a:pt x="14" y="50"/>
                      <a:pt x="16" y="55"/>
                    </a:cubicBezTo>
                    <a:cubicBezTo>
                      <a:pt x="18" y="60"/>
                      <a:pt x="21" y="64"/>
                      <a:pt x="25" y="66"/>
                    </a:cubicBezTo>
                    <a:cubicBezTo>
                      <a:pt x="28" y="67"/>
                      <a:pt x="32" y="67"/>
                      <a:pt x="36" y="66"/>
                    </a:cubicBezTo>
                    <a:cubicBezTo>
                      <a:pt x="39" y="65"/>
                      <a:pt x="42" y="62"/>
                      <a:pt x="44" y="58"/>
                    </a:cubicBezTo>
                    <a:cubicBezTo>
                      <a:pt x="46" y="54"/>
                      <a:pt x="47" y="49"/>
                      <a:pt x="46"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88">
                <a:extLst>
                  <a:ext uri="{FF2B5EF4-FFF2-40B4-BE49-F238E27FC236}">
                    <a16:creationId xmlns:a16="http://schemas.microsoft.com/office/drawing/2014/main" id="{F6706DCA-38DD-21CB-B7F5-1DCBCD6FE0B3}"/>
                  </a:ext>
                </a:extLst>
              </p:cNvPr>
              <p:cNvSpPr>
                <a:spLocks noEditPoints="1"/>
              </p:cNvSpPr>
              <p:nvPr/>
            </p:nvSpPr>
            <p:spPr bwMode="auto">
              <a:xfrm>
                <a:off x="2037" y="1579"/>
                <a:ext cx="56" cy="82"/>
              </a:xfrm>
              <a:custGeom>
                <a:avLst/>
                <a:gdLst>
                  <a:gd name="T0" fmla="*/ 0 w 78"/>
                  <a:gd name="T1" fmla="*/ 115 h 115"/>
                  <a:gd name="T2" fmla="*/ 13 w 78"/>
                  <a:gd name="T3" fmla="*/ 6 h 115"/>
                  <a:gd name="T4" fmla="*/ 26 w 78"/>
                  <a:gd name="T5" fmla="*/ 0 h 115"/>
                  <a:gd name="T6" fmla="*/ 78 w 78"/>
                  <a:gd name="T7" fmla="*/ 82 h 115"/>
                  <a:gd name="T8" fmla="*/ 67 w 78"/>
                  <a:gd name="T9" fmla="*/ 86 h 115"/>
                  <a:gd name="T10" fmla="*/ 52 w 78"/>
                  <a:gd name="T11" fmla="*/ 63 h 115"/>
                  <a:gd name="T12" fmla="*/ 16 w 78"/>
                  <a:gd name="T13" fmla="*/ 78 h 115"/>
                  <a:gd name="T14" fmla="*/ 13 w 78"/>
                  <a:gd name="T15" fmla="*/ 109 h 115"/>
                  <a:gd name="T16" fmla="*/ 0 w 78"/>
                  <a:gd name="T17" fmla="*/ 115 h 115"/>
                  <a:gd name="T18" fmla="*/ 17 w 78"/>
                  <a:gd name="T19" fmla="*/ 67 h 115"/>
                  <a:gd name="T20" fmla="*/ 47 w 78"/>
                  <a:gd name="T21" fmla="*/ 55 h 115"/>
                  <a:gd name="T22" fmla="*/ 34 w 78"/>
                  <a:gd name="T23" fmla="*/ 34 h 115"/>
                  <a:gd name="T24" fmla="*/ 22 w 78"/>
                  <a:gd name="T25" fmla="*/ 13 h 115"/>
                  <a:gd name="T26" fmla="*/ 21 w 78"/>
                  <a:gd name="T27" fmla="*/ 35 h 115"/>
                  <a:gd name="T28" fmla="*/ 17 w 78"/>
                  <a:gd name="T29"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15">
                    <a:moveTo>
                      <a:pt x="0" y="115"/>
                    </a:moveTo>
                    <a:lnTo>
                      <a:pt x="13" y="6"/>
                    </a:lnTo>
                    <a:lnTo>
                      <a:pt x="26" y="0"/>
                    </a:lnTo>
                    <a:lnTo>
                      <a:pt x="78" y="82"/>
                    </a:lnTo>
                    <a:lnTo>
                      <a:pt x="67" y="86"/>
                    </a:lnTo>
                    <a:lnTo>
                      <a:pt x="52" y="63"/>
                    </a:lnTo>
                    <a:lnTo>
                      <a:pt x="16" y="78"/>
                    </a:lnTo>
                    <a:lnTo>
                      <a:pt x="13" y="109"/>
                    </a:lnTo>
                    <a:lnTo>
                      <a:pt x="0" y="115"/>
                    </a:lnTo>
                    <a:close/>
                    <a:moveTo>
                      <a:pt x="17" y="67"/>
                    </a:moveTo>
                    <a:lnTo>
                      <a:pt x="47" y="55"/>
                    </a:lnTo>
                    <a:lnTo>
                      <a:pt x="34" y="34"/>
                    </a:lnTo>
                    <a:cubicBezTo>
                      <a:pt x="29" y="26"/>
                      <a:pt x="25" y="19"/>
                      <a:pt x="22" y="13"/>
                    </a:cubicBezTo>
                    <a:cubicBezTo>
                      <a:pt x="22" y="19"/>
                      <a:pt x="22" y="26"/>
                      <a:pt x="21" y="35"/>
                    </a:cubicBezTo>
                    <a:lnTo>
                      <a:pt x="17"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89">
                <a:extLst>
                  <a:ext uri="{FF2B5EF4-FFF2-40B4-BE49-F238E27FC236}">
                    <a16:creationId xmlns:a16="http://schemas.microsoft.com/office/drawing/2014/main" id="{03A9AB7B-DFC7-FD89-53C5-52B270FCB8F9}"/>
                  </a:ext>
                </a:extLst>
              </p:cNvPr>
              <p:cNvSpPr>
                <a:spLocks/>
              </p:cNvSpPr>
              <p:nvPr/>
            </p:nvSpPr>
            <p:spPr bwMode="auto">
              <a:xfrm>
                <a:off x="2092" y="1575"/>
                <a:ext cx="42" cy="55"/>
              </a:xfrm>
              <a:custGeom>
                <a:avLst/>
                <a:gdLst>
                  <a:gd name="T0" fmla="*/ 3 w 59"/>
                  <a:gd name="T1" fmla="*/ 61 h 77"/>
                  <a:gd name="T2" fmla="*/ 14 w 59"/>
                  <a:gd name="T3" fmla="*/ 56 h 77"/>
                  <a:gd name="T4" fmla="*/ 19 w 59"/>
                  <a:gd name="T5" fmla="*/ 63 h 77"/>
                  <a:gd name="T6" fmla="*/ 26 w 59"/>
                  <a:gd name="T7" fmla="*/ 66 h 77"/>
                  <a:gd name="T8" fmla="*/ 36 w 59"/>
                  <a:gd name="T9" fmla="*/ 65 h 77"/>
                  <a:gd name="T10" fmla="*/ 46 w 59"/>
                  <a:gd name="T11" fmla="*/ 57 h 77"/>
                  <a:gd name="T12" fmla="*/ 47 w 59"/>
                  <a:gd name="T13" fmla="*/ 49 h 77"/>
                  <a:gd name="T14" fmla="*/ 42 w 59"/>
                  <a:gd name="T15" fmla="*/ 44 h 77"/>
                  <a:gd name="T16" fmla="*/ 29 w 59"/>
                  <a:gd name="T17" fmla="*/ 43 h 77"/>
                  <a:gd name="T18" fmla="*/ 15 w 59"/>
                  <a:gd name="T19" fmla="*/ 42 h 77"/>
                  <a:gd name="T20" fmla="*/ 7 w 59"/>
                  <a:gd name="T21" fmla="*/ 39 h 77"/>
                  <a:gd name="T22" fmla="*/ 2 w 59"/>
                  <a:gd name="T23" fmla="*/ 32 h 77"/>
                  <a:gd name="T24" fmla="*/ 2 w 59"/>
                  <a:gd name="T25" fmla="*/ 17 h 77"/>
                  <a:gd name="T26" fmla="*/ 17 w 59"/>
                  <a:gd name="T27" fmla="*/ 4 h 77"/>
                  <a:gd name="T28" fmla="*/ 37 w 59"/>
                  <a:gd name="T29" fmla="*/ 2 h 77"/>
                  <a:gd name="T30" fmla="*/ 50 w 59"/>
                  <a:gd name="T31" fmla="*/ 14 h 77"/>
                  <a:gd name="T32" fmla="*/ 40 w 59"/>
                  <a:gd name="T33" fmla="*/ 19 h 77"/>
                  <a:gd name="T34" fmla="*/ 32 w 59"/>
                  <a:gd name="T35" fmla="*/ 12 h 77"/>
                  <a:gd name="T36" fmla="*/ 19 w 59"/>
                  <a:gd name="T37" fmla="*/ 13 h 77"/>
                  <a:gd name="T38" fmla="*/ 12 w 59"/>
                  <a:gd name="T39" fmla="*/ 19 h 77"/>
                  <a:gd name="T40" fmla="*/ 11 w 59"/>
                  <a:gd name="T41" fmla="*/ 26 h 77"/>
                  <a:gd name="T42" fmla="*/ 16 w 59"/>
                  <a:gd name="T43" fmla="*/ 30 h 77"/>
                  <a:gd name="T44" fmla="*/ 27 w 59"/>
                  <a:gd name="T45" fmla="*/ 31 h 77"/>
                  <a:gd name="T46" fmla="*/ 47 w 59"/>
                  <a:gd name="T47" fmla="*/ 33 h 77"/>
                  <a:gd name="T48" fmla="*/ 57 w 59"/>
                  <a:gd name="T49" fmla="*/ 43 h 77"/>
                  <a:gd name="T50" fmla="*/ 58 w 59"/>
                  <a:gd name="T51" fmla="*/ 53 h 77"/>
                  <a:gd name="T52" fmla="*/ 52 w 59"/>
                  <a:gd name="T53" fmla="*/ 65 h 77"/>
                  <a:gd name="T54" fmla="*/ 39 w 59"/>
                  <a:gd name="T55" fmla="*/ 73 h 77"/>
                  <a:gd name="T56" fmla="*/ 18 w 59"/>
                  <a:gd name="T57" fmla="*/ 76 h 77"/>
                  <a:gd name="T58" fmla="*/ 3 w 59"/>
                  <a:gd name="T59"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77">
                    <a:moveTo>
                      <a:pt x="3" y="61"/>
                    </a:moveTo>
                    <a:lnTo>
                      <a:pt x="14" y="56"/>
                    </a:lnTo>
                    <a:cubicBezTo>
                      <a:pt x="15" y="59"/>
                      <a:pt x="17" y="61"/>
                      <a:pt x="19" y="63"/>
                    </a:cubicBezTo>
                    <a:cubicBezTo>
                      <a:pt x="21" y="65"/>
                      <a:pt x="23" y="66"/>
                      <a:pt x="26" y="66"/>
                    </a:cubicBezTo>
                    <a:cubicBezTo>
                      <a:pt x="29" y="67"/>
                      <a:pt x="33" y="66"/>
                      <a:pt x="36" y="65"/>
                    </a:cubicBezTo>
                    <a:cubicBezTo>
                      <a:pt x="41" y="63"/>
                      <a:pt x="44" y="60"/>
                      <a:pt x="46" y="57"/>
                    </a:cubicBezTo>
                    <a:cubicBezTo>
                      <a:pt x="47" y="54"/>
                      <a:pt x="48" y="51"/>
                      <a:pt x="47" y="49"/>
                    </a:cubicBezTo>
                    <a:cubicBezTo>
                      <a:pt x="46" y="47"/>
                      <a:pt x="44" y="45"/>
                      <a:pt x="42" y="44"/>
                    </a:cubicBezTo>
                    <a:cubicBezTo>
                      <a:pt x="40" y="43"/>
                      <a:pt x="35" y="43"/>
                      <a:pt x="29" y="43"/>
                    </a:cubicBezTo>
                    <a:cubicBezTo>
                      <a:pt x="22" y="43"/>
                      <a:pt x="17" y="43"/>
                      <a:pt x="15" y="42"/>
                    </a:cubicBezTo>
                    <a:cubicBezTo>
                      <a:pt x="12" y="42"/>
                      <a:pt x="9" y="41"/>
                      <a:pt x="7" y="39"/>
                    </a:cubicBezTo>
                    <a:cubicBezTo>
                      <a:pt x="5" y="37"/>
                      <a:pt x="3" y="35"/>
                      <a:pt x="2" y="32"/>
                    </a:cubicBezTo>
                    <a:cubicBezTo>
                      <a:pt x="0" y="27"/>
                      <a:pt x="0" y="22"/>
                      <a:pt x="2" y="17"/>
                    </a:cubicBezTo>
                    <a:cubicBezTo>
                      <a:pt x="5" y="11"/>
                      <a:pt x="9" y="7"/>
                      <a:pt x="17" y="4"/>
                    </a:cubicBezTo>
                    <a:cubicBezTo>
                      <a:pt x="25" y="1"/>
                      <a:pt x="32" y="0"/>
                      <a:pt x="37" y="2"/>
                    </a:cubicBezTo>
                    <a:cubicBezTo>
                      <a:pt x="43" y="4"/>
                      <a:pt x="47" y="8"/>
                      <a:pt x="50" y="14"/>
                    </a:cubicBezTo>
                    <a:lnTo>
                      <a:pt x="40" y="19"/>
                    </a:lnTo>
                    <a:cubicBezTo>
                      <a:pt x="38" y="15"/>
                      <a:pt x="35" y="13"/>
                      <a:pt x="32" y="12"/>
                    </a:cubicBezTo>
                    <a:cubicBezTo>
                      <a:pt x="28" y="11"/>
                      <a:pt x="24" y="11"/>
                      <a:pt x="19" y="13"/>
                    </a:cubicBezTo>
                    <a:cubicBezTo>
                      <a:pt x="16" y="15"/>
                      <a:pt x="13" y="17"/>
                      <a:pt x="12" y="19"/>
                    </a:cubicBezTo>
                    <a:cubicBezTo>
                      <a:pt x="10" y="22"/>
                      <a:pt x="10" y="24"/>
                      <a:pt x="11" y="26"/>
                    </a:cubicBezTo>
                    <a:cubicBezTo>
                      <a:pt x="12" y="28"/>
                      <a:pt x="14" y="30"/>
                      <a:pt x="16" y="30"/>
                    </a:cubicBezTo>
                    <a:cubicBezTo>
                      <a:pt x="18" y="31"/>
                      <a:pt x="21" y="31"/>
                      <a:pt x="27" y="31"/>
                    </a:cubicBezTo>
                    <a:cubicBezTo>
                      <a:pt x="37" y="31"/>
                      <a:pt x="44" y="32"/>
                      <a:pt x="47" y="33"/>
                    </a:cubicBezTo>
                    <a:cubicBezTo>
                      <a:pt x="51" y="35"/>
                      <a:pt x="55" y="38"/>
                      <a:pt x="57" y="43"/>
                    </a:cubicBezTo>
                    <a:cubicBezTo>
                      <a:pt x="58" y="46"/>
                      <a:pt x="59" y="50"/>
                      <a:pt x="58" y="53"/>
                    </a:cubicBezTo>
                    <a:cubicBezTo>
                      <a:pt x="57" y="57"/>
                      <a:pt x="55" y="61"/>
                      <a:pt x="52" y="65"/>
                    </a:cubicBezTo>
                    <a:cubicBezTo>
                      <a:pt x="49" y="68"/>
                      <a:pt x="45" y="71"/>
                      <a:pt x="39" y="73"/>
                    </a:cubicBezTo>
                    <a:cubicBezTo>
                      <a:pt x="32" y="76"/>
                      <a:pt x="25" y="77"/>
                      <a:pt x="18" y="76"/>
                    </a:cubicBezTo>
                    <a:cubicBezTo>
                      <a:pt x="11" y="74"/>
                      <a:pt x="7" y="69"/>
                      <a:pt x="3" y="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90">
                <a:extLst>
                  <a:ext uri="{FF2B5EF4-FFF2-40B4-BE49-F238E27FC236}">
                    <a16:creationId xmlns:a16="http://schemas.microsoft.com/office/drawing/2014/main" id="{4AE5F30F-2547-CDE0-11F5-9CD5E1AB886F}"/>
                  </a:ext>
                </a:extLst>
              </p:cNvPr>
              <p:cNvSpPr>
                <a:spLocks/>
              </p:cNvSpPr>
              <p:nvPr/>
            </p:nvSpPr>
            <p:spPr bwMode="auto">
              <a:xfrm>
                <a:off x="2131" y="1538"/>
                <a:ext cx="52" cy="77"/>
              </a:xfrm>
              <a:custGeom>
                <a:avLst/>
                <a:gdLst>
                  <a:gd name="T0" fmla="*/ 21 w 73"/>
                  <a:gd name="T1" fmla="*/ 107 h 107"/>
                  <a:gd name="T2" fmla="*/ 20 w 73"/>
                  <a:gd name="T3" fmla="*/ 92 h 107"/>
                  <a:gd name="T4" fmla="*/ 24 w 73"/>
                  <a:gd name="T5" fmla="*/ 78 h 107"/>
                  <a:gd name="T6" fmla="*/ 36 w 73"/>
                  <a:gd name="T7" fmla="*/ 54 h 107"/>
                  <a:gd name="T8" fmla="*/ 43 w 73"/>
                  <a:gd name="T9" fmla="*/ 39 h 107"/>
                  <a:gd name="T10" fmla="*/ 46 w 73"/>
                  <a:gd name="T11" fmla="*/ 27 h 107"/>
                  <a:gd name="T12" fmla="*/ 44 w 73"/>
                  <a:gd name="T13" fmla="*/ 20 h 107"/>
                  <a:gd name="T14" fmla="*/ 36 w 73"/>
                  <a:gd name="T15" fmla="*/ 12 h 107"/>
                  <a:gd name="T16" fmla="*/ 23 w 73"/>
                  <a:gd name="T17" fmla="*/ 12 h 107"/>
                  <a:gd name="T18" fmla="*/ 15 w 73"/>
                  <a:gd name="T19" fmla="*/ 21 h 107"/>
                  <a:gd name="T20" fmla="*/ 14 w 73"/>
                  <a:gd name="T21" fmla="*/ 37 h 107"/>
                  <a:gd name="T22" fmla="*/ 2 w 73"/>
                  <a:gd name="T23" fmla="*/ 40 h 107"/>
                  <a:gd name="T24" fmla="*/ 4 w 73"/>
                  <a:gd name="T25" fmla="*/ 18 h 107"/>
                  <a:gd name="T26" fmla="*/ 20 w 73"/>
                  <a:gd name="T27" fmla="*/ 3 h 107"/>
                  <a:gd name="T28" fmla="*/ 34 w 73"/>
                  <a:gd name="T29" fmla="*/ 1 h 107"/>
                  <a:gd name="T30" fmla="*/ 47 w 73"/>
                  <a:gd name="T31" fmla="*/ 6 h 107"/>
                  <a:gd name="T32" fmla="*/ 55 w 73"/>
                  <a:gd name="T33" fmla="*/ 16 h 107"/>
                  <a:gd name="T34" fmla="*/ 56 w 73"/>
                  <a:gd name="T35" fmla="*/ 35 h 107"/>
                  <a:gd name="T36" fmla="*/ 42 w 73"/>
                  <a:gd name="T37" fmla="*/ 65 h 107"/>
                  <a:gd name="T38" fmla="*/ 35 w 73"/>
                  <a:gd name="T39" fmla="*/ 80 h 107"/>
                  <a:gd name="T40" fmla="*/ 32 w 73"/>
                  <a:gd name="T41" fmla="*/ 90 h 107"/>
                  <a:gd name="T42" fmla="*/ 71 w 73"/>
                  <a:gd name="T43" fmla="*/ 74 h 107"/>
                  <a:gd name="T44" fmla="*/ 73 w 73"/>
                  <a:gd name="T45" fmla="*/ 85 h 107"/>
                  <a:gd name="T46" fmla="*/ 21 w 73"/>
                  <a:gd name="T4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07">
                    <a:moveTo>
                      <a:pt x="21" y="107"/>
                    </a:moveTo>
                    <a:cubicBezTo>
                      <a:pt x="20" y="101"/>
                      <a:pt x="20" y="96"/>
                      <a:pt x="20" y="92"/>
                    </a:cubicBezTo>
                    <a:cubicBezTo>
                      <a:pt x="21" y="87"/>
                      <a:pt x="22" y="83"/>
                      <a:pt x="24" y="78"/>
                    </a:cubicBezTo>
                    <a:cubicBezTo>
                      <a:pt x="26" y="74"/>
                      <a:pt x="30" y="66"/>
                      <a:pt x="36" y="54"/>
                    </a:cubicBezTo>
                    <a:cubicBezTo>
                      <a:pt x="40" y="47"/>
                      <a:pt x="42" y="42"/>
                      <a:pt x="43" y="39"/>
                    </a:cubicBezTo>
                    <a:cubicBezTo>
                      <a:pt x="45" y="35"/>
                      <a:pt x="46" y="31"/>
                      <a:pt x="46" y="27"/>
                    </a:cubicBezTo>
                    <a:cubicBezTo>
                      <a:pt x="46" y="25"/>
                      <a:pt x="45" y="23"/>
                      <a:pt x="44" y="20"/>
                    </a:cubicBezTo>
                    <a:cubicBezTo>
                      <a:pt x="43" y="16"/>
                      <a:pt x="40" y="13"/>
                      <a:pt x="36" y="12"/>
                    </a:cubicBezTo>
                    <a:cubicBezTo>
                      <a:pt x="32" y="10"/>
                      <a:pt x="28" y="10"/>
                      <a:pt x="23" y="12"/>
                    </a:cubicBezTo>
                    <a:cubicBezTo>
                      <a:pt x="19" y="14"/>
                      <a:pt x="16" y="17"/>
                      <a:pt x="15" y="21"/>
                    </a:cubicBezTo>
                    <a:cubicBezTo>
                      <a:pt x="13" y="25"/>
                      <a:pt x="12" y="31"/>
                      <a:pt x="14" y="37"/>
                    </a:cubicBezTo>
                    <a:lnTo>
                      <a:pt x="2" y="40"/>
                    </a:lnTo>
                    <a:cubicBezTo>
                      <a:pt x="0" y="32"/>
                      <a:pt x="1" y="25"/>
                      <a:pt x="4" y="18"/>
                    </a:cubicBezTo>
                    <a:cubicBezTo>
                      <a:pt x="7" y="11"/>
                      <a:pt x="12" y="7"/>
                      <a:pt x="20" y="3"/>
                    </a:cubicBezTo>
                    <a:cubicBezTo>
                      <a:pt x="25" y="1"/>
                      <a:pt x="30" y="0"/>
                      <a:pt x="34" y="1"/>
                    </a:cubicBezTo>
                    <a:cubicBezTo>
                      <a:pt x="39" y="1"/>
                      <a:pt x="44" y="3"/>
                      <a:pt x="47" y="6"/>
                    </a:cubicBezTo>
                    <a:cubicBezTo>
                      <a:pt x="51" y="8"/>
                      <a:pt x="54" y="12"/>
                      <a:pt x="55" y="16"/>
                    </a:cubicBezTo>
                    <a:cubicBezTo>
                      <a:pt x="58" y="22"/>
                      <a:pt x="58" y="28"/>
                      <a:pt x="56" y="35"/>
                    </a:cubicBezTo>
                    <a:cubicBezTo>
                      <a:pt x="55" y="40"/>
                      <a:pt x="50" y="50"/>
                      <a:pt x="42" y="65"/>
                    </a:cubicBezTo>
                    <a:cubicBezTo>
                      <a:pt x="39" y="71"/>
                      <a:pt x="36" y="76"/>
                      <a:pt x="35" y="80"/>
                    </a:cubicBezTo>
                    <a:cubicBezTo>
                      <a:pt x="33" y="84"/>
                      <a:pt x="32" y="88"/>
                      <a:pt x="32" y="90"/>
                    </a:cubicBezTo>
                    <a:lnTo>
                      <a:pt x="71" y="74"/>
                    </a:lnTo>
                    <a:lnTo>
                      <a:pt x="73" y="85"/>
                    </a:lnTo>
                    <a:lnTo>
                      <a:pt x="21"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1">
                <a:extLst>
                  <a:ext uri="{FF2B5EF4-FFF2-40B4-BE49-F238E27FC236}">
                    <a16:creationId xmlns:a16="http://schemas.microsoft.com/office/drawing/2014/main" id="{5589F8A3-F81D-E9A6-0935-6B67DE169625}"/>
                  </a:ext>
                </a:extLst>
              </p:cNvPr>
              <p:cNvSpPr>
                <a:spLocks/>
              </p:cNvSpPr>
              <p:nvPr/>
            </p:nvSpPr>
            <p:spPr bwMode="auto">
              <a:xfrm>
                <a:off x="2182" y="1523"/>
                <a:ext cx="72" cy="72"/>
              </a:xfrm>
              <a:custGeom>
                <a:avLst/>
                <a:gdLst>
                  <a:gd name="T0" fmla="*/ 14 w 100"/>
                  <a:gd name="T1" fmla="*/ 101 h 101"/>
                  <a:gd name="T2" fmla="*/ 0 w 100"/>
                  <a:gd name="T3" fmla="*/ 32 h 101"/>
                  <a:gd name="T4" fmla="*/ 11 w 100"/>
                  <a:gd name="T5" fmla="*/ 27 h 101"/>
                  <a:gd name="T6" fmla="*/ 14 w 100"/>
                  <a:gd name="T7" fmla="*/ 39 h 101"/>
                  <a:gd name="T8" fmla="*/ 20 w 100"/>
                  <a:gd name="T9" fmla="*/ 25 h 101"/>
                  <a:gd name="T10" fmla="*/ 30 w 100"/>
                  <a:gd name="T11" fmla="*/ 18 h 101"/>
                  <a:gd name="T12" fmla="*/ 41 w 100"/>
                  <a:gd name="T13" fmla="*/ 17 h 101"/>
                  <a:gd name="T14" fmla="*/ 50 w 100"/>
                  <a:gd name="T15" fmla="*/ 23 h 101"/>
                  <a:gd name="T16" fmla="*/ 56 w 100"/>
                  <a:gd name="T17" fmla="*/ 10 h 101"/>
                  <a:gd name="T18" fmla="*/ 66 w 100"/>
                  <a:gd name="T19" fmla="*/ 2 h 101"/>
                  <a:gd name="T20" fmla="*/ 80 w 100"/>
                  <a:gd name="T21" fmla="*/ 1 h 101"/>
                  <a:gd name="T22" fmla="*/ 88 w 100"/>
                  <a:gd name="T23" fmla="*/ 10 h 101"/>
                  <a:gd name="T24" fmla="*/ 91 w 100"/>
                  <a:gd name="T25" fmla="*/ 20 h 101"/>
                  <a:gd name="T26" fmla="*/ 100 w 100"/>
                  <a:gd name="T27" fmla="*/ 65 h 101"/>
                  <a:gd name="T28" fmla="*/ 89 w 100"/>
                  <a:gd name="T29" fmla="*/ 69 h 101"/>
                  <a:gd name="T30" fmla="*/ 80 w 100"/>
                  <a:gd name="T31" fmla="*/ 24 h 101"/>
                  <a:gd name="T32" fmla="*/ 78 w 100"/>
                  <a:gd name="T33" fmla="*/ 16 h 101"/>
                  <a:gd name="T34" fmla="*/ 74 w 100"/>
                  <a:gd name="T35" fmla="*/ 12 h 101"/>
                  <a:gd name="T36" fmla="*/ 68 w 100"/>
                  <a:gd name="T37" fmla="*/ 12 h 101"/>
                  <a:gd name="T38" fmla="*/ 59 w 100"/>
                  <a:gd name="T39" fmla="*/ 19 h 101"/>
                  <a:gd name="T40" fmla="*/ 54 w 100"/>
                  <a:gd name="T41" fmla="*/ 30 h 101"/>
                  <a:gd name="T42" fmla="*/ 56 w 100"/>
                  <a:gd name="T43" fmla="*/ 47 h 101"/>
                  <a:gd name="T44" fmla="*/ 62 w 100"/>
                  <a:gd name="T45" fmla="*/ 81 h 101"/>
                  <a:gd name="T46" fmla="*/ 52 w 100"/>
                  <a:gd name="T47" fmla="*/ 85 h 101"/>
                  <a:gd name="T48" fmla="*/ 42 w 100"/>
                  <a:gd name="T49" fmla="*/ 39 h 101"/>
                  <a:gd name="T50" fmla="*/ 41 w 100"/>
                  <a:gd name="T51" fmla="*/ 32 h 101"/>
                  <a:gd name="T52" fmla="*/ 36 w 100"/>
                  <a:gd name="T53" fmla="*/ 28 h 101"/>
                  <a:gd name="T54" fmla="*/ 31 w 100"/>
                  <a:gd name="T55" fmla="*/ 28 h 101"/>
                  <a:gd name="T56" fmla="*/ 22 w 100"/>
                  <a:gd name="T57" fmla="*/ 35 h 101"/>
                  <a:gd name="T58" fmla="*/ 17 w 100"/>
                  <a:gd name="T59" fmla="*/ 47 h 101"/>
                  <a:gd name="T60" fmla="*/ 19 w 100"/>
                  <a:gd name="T61" fmla="*/ 64 h 101"/>
                  <a:gd name="T62" fmla="*/ 25 w 100"/>
                  <a:gd name="T63" fmla="*/ 97 h 101"/>
                  <a:gd name="T64" fmla="*/ 14 w 100"/>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01">
                    <a:moveTo>
                      <a:pt x="14" y="101"/>
                    </a:moveTo>
                    <a:lnTo>
                      <a:pt x="0" y="32"/>
                    </a:lnTo>
                    <a:lnTo>
                      <a:pt x="11" y="27"/>
                    </a:lnTo>
                    <a:lnTo>
                      <a:pt x="14" y="39"/>
                    </a:lnTo>
                    <a:cubicBezTo>
                      <a:pt x="16" y="33"/>
                      <a:pt x="18" y="28"/>
                      <a:pt x="20" y="25"/>
                    </a:cubicBezTo>
                    <a:cubicBezTo>
                      <a:pt x="23" y="22"/>
                      <a:pt x="26" y="19"/>
                      <a:pt x="30" y="18"/>
                    </a:cubicBezTo>
                    <a:cubicBezTo>
                      <a:pt x="34" y="16"/>
                      <a:pt x="37" y="16"/>
                      <a:pt x="41" y="17"/>
                    </a:cubicBezTo>
                    <a:cubicBezTo>
                      <a:pt x="44" y="18"/>
                      <a:pt x="47" y="20"/>
                      <a:pt x="50" y="23"/>
                    </a:cubicBezTo>
                    <a:cubicBezTo>
                      <a:pt x="51" y="18"/>
                      <a:pt x="54" y="14"/>
                      <a:pt x="56" y="10"/>
                    </a:cubicBezTo>
                    <a:cubicBezTo>
                      <a:pt x="59" y="7"/>
                      <a:pt x="62" y="4"/>
                      <a:pt x="66" y="2"/>
                    </a:cubicBezTo>
                    <a:cubicBezTo>
                      <a:pt x="72" y="0"/>
                      <a:pt x="76" y="0"/>
                      <a:pt x="80" y="1"/>
                    </a:cubicBezTo>
                    <a:cubicBezTo>
                      <a:pt x="84" y="2"/>
                      <a:pt x="86" y="5"/>
                      <a:pt x="88" y="10"/>
                    </a:cubicBezTo>
                    <a:cubicBezTo>
                      <a:pt x="89" y="12"/>
                      <a:pt x="90" y="15"/>
                      <a:pt x="91" y="20"/>
                    </a:cubicBezTo>
                    <a:lnTo>
                      <a:pt x="100" y="65"/>
                    </a:lnTo>
                    <a:lnTo>
                      <a:pt x="89" y="69"/>
                    </a:lnTo>
                    <a:lnTo>
                      <a:pt x="80" y="24"/>
                    </a:lnTo>
                    <a:cubicBezTo>
                      <a:pt x="79" y="20"/>
                      <a:pt x="79" y="17"/>
                      <a:pt x="78" y="16"/>
                    </a:cubicBezTo>
                    <a:cubicBezTo>
                      <a:pt x="77" y="14"/>
                      <a:pt x="76" y="12"/>
                      <a:pt x="74" y="12"/>
                    </a:cubicBezTo>
                    <a:cubicBezTo>
                      <a:pt x="72" y="11"/>
                      <a:pt x="70" y="11"/>
                      <a:pt x="68" y="12"/>
                    </a:cubicBezTo>
                    <a:cubicBezTo>
                      <a:pt x="64" y="14"/>
                      <a:pt x="61" y="16"/>
                      <a:pt x="59" y="19"/>
                    </a:cubicBezTo>
                    <a:cubicBezTo>
                      <a:pt x="56" y="23"/>
                      <a:pt x="55" y="26"/>
                      <a:pt x="54" y="30"/>
                    </a:cubicBezTo>
                    <a:cubicBezTo>
                      <a:pt x="54" y="34"/>
                      <a:pt x="54" y="40"/>
                      <a:pt x="56" y="47"/>
                    </a:cubicBezTo>
                    <a:lnTo>
                      <a:pt x="62" y="81"/>
                    </a:lnTo>
                    <a:lnTo>
                      <a:pt x="52" y="85"/>
                    </a:lnTo>
                    <a:lnTo>
                      <a:pt x="42" y="39"/>
                    </a:lnTo>
                    <a:cubicBezTo>
                      <a:pt x="42" y="35"/>
                      <a:pt x="41" y="33"/>
                      <a:pt x="41" y="32"/>
                    </a:cubicBezTo>
                    <a:cubicBezTo>
                      <a:pt x="40" y="30"/>
                      <a:pt x="38" y="28"/>
                      <a:pt x="36" y="28"/>
                    </a:cubicBezTo>
                    <a:cubicBezTo>
                      <a:pt x="35" y="27"/>
                      <a:pt x="33" y="27"/>
                      <a:pt x="31" y="28"/>
                    </a:cubicBezTo>
                    <a:cubicBezTo>
                      <a:pt x="28" y="29"/>
                      <a:pt x="25" y="32"/>
                      <a:pt x="22" y="35"/>
                    </a:cubicBezTo>
                    <a:cubicBezTo>
                      <a:pt x="20" y="38"/>
                      <a:pt x="18" y="42"/>
                      <a:pt x="17" y="47"/>
                    </a:cubicBezTo>
                    <a:cubicBezTo>
                      <a:pt x="17" y="51"/>
                      <a:pt x="17" y="57"/>
                      <a:pt x="19" y="64"/>
                    </a:cubicBezTo>
                    <a:lnTo>
                      <a:pt x="25" y="97"/>
                    </a:lnTo>
                    <a:lnTo>
                      <a:pt x="14"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92">
                <a:extLst>
                  <a:ext uri="{FF2B5EF4-FFF2-40B4-BE49-F238E27FC236}">
                    <a16:creationId xmlns:a16="http://schemas.microsoft.com/office/drawing/2014/main" id="{D5505DF5-DD50-342E-C61E-CC8F0CB93FAB}"/>
                  </a:ext>
                </a:extLst>
              </p:cNvPr>
              <p:cNvSpPr>
                <a:spLocks/>
              </p:cNvSpPr>
              <p:nvPr/>
            </p:nvSpPr>
            <p:spPr bwMode="auto">
              <a:xfrm>
                <a:off x="2253" y="1487"/>
                <a:ext cx="52" cy="76"/>
              </a:xfrm>
              <a:custGeom>
                <a:avLst/>
                <a:gdLst>
                  <a:gd name="T0" fmla="*/ 21 w 73"/>
                  <a:gd name="T1" fmla="*/ 106 h 106"/>
                  <a:gd name="T2" fmla="*/ 20 w 73"/>
                  <a:gd name="T3" fmla="*/ 91 h 106"/>
                  <a:gd name="T4" fmla="*/ 23 w 73"/>
                  <a:gd name="T5" fmla="*/ 78 h 106"/>
                  <a:gd name="T6" fmla="*/ 36 w 73"/>
                  <a:gd name="T7" fmla="*/ 54 h 106"/>
                  <a:gd name="T8" fmla="*/ 43 w 73"/>
                  <a:gd name="T9" fmla="*/ 39 h 106"/>
                  <a:gd name="T10" fmla="*/ 46 w 73"/>
                  <a:gd name="T11" fmla="*/ 27 h 106"/>
                  <a:gd name="T12" fmla="*/ 44 w 73"/>
                  <a:gd name="T13" fmla="*/ 20 h 106"/>
                  <a:gd name="T14" fmla="*/ 35 w 73"/>
                  <a:gd name="T15" fmla="*/ 11 h 106"/>
                  <a:gd name="T16" fmla="*/ 23 w 73"/>
                  <a:gd name="T17" fmla="*/ 12 h 106"/>
                  <a:gd name="T18" fmla="*/ 14 w 73"/>
                  <a:gd name="T19" fmla="*/ 20 h 106"/>
                  <a:gd name="T20" fmla="*/ 13 w 73"/>
                  <a:gd name="T21" fmla="*/ 37 h 106"/>
                  <a:gd name="T22" fmla="*/ 2 w 73"/>
                  <a:gd name="T23" fmla="*/ 40 h 106"/>
                  <a:gd name="T24" fmla="*/ 3 w 73"/>
                  <a:gd name="T25" fmla="*/ 18 h 106"/>
                  <a:gd name="T26" fmla="*/ 19 w 73"/>
                  <a:gd name="T27" fmla="*/ 3 h 106"/>
                  <a:gd name="T28" fmla="*/ 34 w 73"/>
                  <a:gd name="T29" fmla="*/ 0 h 106"/>
                  <a:gd name="T30" fmla="*/ 47 w 73"/>
                  <a:gd name="T31" fmla="*/ 5 h 106"/>
                  <a:gd name="T32" fmla="*/ 55 w 73"/>
                  <a:gd name="T33" fmla="*/ 15 h 106"/>
                  <a:gd name="T34" fmla="*/ 56 w 73"/>
                  <a:gd name="T35" fmla="*/ 35 h 106"/>
                  <a:gd name="T36" fmla="*/ 42 w 73"/>
                  <a:gd name="T37" fmla="*/ 64 h 106"/>
                  <a:gd name="T38" fmla="*/ 34 w 73"/>
                  <a:gd name="T39" fmla="*/ 80 h 106"/>
                  <a:gd name="T40" fmla="*/ 32 w 73"/>
                  <a:gd name="T41" fmla="*/ 90 h 106"/>
                  <a:gd name="T42" fmla="*/ 71 w 73"/>
                  <a:gd name="T43" fmla="*/ 73 h 106"/>
                  <a:gd name="T44" fmla="*/ 73 w 73"/>
                  <a:gd name="T45" fmla="*/ 84 h 106"/>
                  <a:gd name="T46" fmla="*/ 21 w 73"/>
                  <a:gd name="T4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06">
                    <a:moveTo>
                      <a:pt x="21" y="106"/>
                    </a:moveTo>
                    <a:cubicBezTo>
                      <a:pt x="20" y="101"/>
                      <a:pt x="19" y="96"/>
                      <a:pt x="20" y="91"/>
                    </a:cubicBezTo>
                    <a:cubicBezTo>
                      <a:pt x="20" y="87"/>
                      <a:pt x="21" y="82"/>
                      <a:pt x="23" y="78"/>
                    </a:cubicBezTo>
                    <a:cubicBezTo>
                      <a:pt x="25" y="73"/>
                      <a:pt x="29" y="65"/>
                      <a:pt x="36" y="54"/>
                    </a:cubicBezTo>
                    <a:cubicBezTo>
                      <a:pt x="39" y="47"/>
                      <a:pt x="42" y="42"/>
                      <a:pt x="43" y="39"/>
                    </a:cubicBezTo>
                    <a:cubicBezTo>
                      <a:pt x="45" y="35"/>
                      <a:pt x="45" y="31"/>
                      <a:pt x="46" y="27"/>
                    </a:cubicBezTo>
                    <a:cubicBezTo>
                      <a:pt x="46" y="25"/>
                      <a:pt x="45" y="22"/>
                      <a:pt x="44" y="20"/>
                    </a:cubicBezTo>
                    <a:cubicBezTo>
                      <a:pt x="42" y="16"/>
                      <a:pt x="40" y="13"/>
                      <a:pt x="35" y="11"/>
                    </a:cubicBezTo>
                    <a:cubicBezTo>
                      <a:pt x="31" y="10"/>
                      <a:pt x="27" y="10"/>
                      <a:pt x="23" y="12"/>
                    </a:cubicBezTo>
                    <a:cubicBezTo>
                      <a:pt x="19" y="13"/>
                      <a:pt x="16" y="16"/>
                      <a:pt x="14" y="20"/>
                    </a:cubicBezTo>
                    <a:cubicBezTo>
                      <a:pt x="12" y="25"/>
                      <a:pt x="12" y="30"/>
                      <a:pt x="13" y="37"/>
                    </a:cubicBezTo>
                    <a:lnTo>
                      <a:pt x="2" y="40"/>
                    </a:lnTo>
                    <a:cubicBezTo>
                      <a:pt x="0" y="32"/>
                      <a:pt x="0" y="24"/>
                      <a:pt x="3" y="18"/>
                    </a:cubicBezTo>
                    <a:cubicBezTo>
                      <a:pt x="7" y="11"/>
                      <a:pt x="12" y="6"/>
                      <a:pt x="19" y="3"/>
                    </a:cubicBezTo>
                    <a:cubicBezTo>
                      <a:pt x="24" y="1"/>
                      <a:pt x="29" y="0"/>
                      <a:pt x="34" y="0"/>
                    </a:cubicBezTo>
                    <a:cubicBezTo>
                      <a:pt x="39" y="1"/>
                      <a:pt x="43" y="2"/>
                      <a:pt x="47" y="5"/>
                    </a:cubicBezTo>
                    <a:cubicBezTo>
                      <a:pt x="51" y="8"/>
                      <a:pt x="53" y="11"/>
                      <a:pt x="55" y="15"/>
                    </a:cubicBezTo>
                    <a:cubicBezTo>
                      <a:pt x="58" y="21"/>
                      <a:pt x="58" y="28"/>
                      <a:pt x="56" y="35"/>
                    </a:cubicBezTo>
                    <a:cubicBezTo>
                      <a:pt x="55" y="39"/>
                      <a:pt x="50" y="49"/>
                      <a:pt x="42" y="64"/>
                    </a:cubicBezTo>
                    <a:cubicBezTo>
                      <a:pt x="38" y="71"/>
                      <a:pt x="36" y="76"/>
                      <a:pt x="34" y="80"/>
                    </a:cubicBezTo>
                    <a:cubicBezTo>
                      <a:pt x="33" y="84"/>
                      <a:pt x="32" y="87"/>
                      <a:pt x="32" y="90"/>
                    </a:cubicBezTo>
                    <a:lnTo>
                      <a:pt x="71" y="73"/>
                    </a:lnTo>
                    <a:lnTo>
                      <a:pt x="73" y="84"/>
                    </a:lnTo>
                    <a:lnTo>
                      <a:pt x="21"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3">
                <a:extLst>
                  <a:ext uri="{FF2B5EF4-FFF2-40B4-BE49-F238E27FC236}">
                    <a16:creationId xmlns:a16="http://schemas.microsoft.com/office/drawing/2014/main" id="{B33694ED-74DC-A24B-6D79-FD80BF237485}"/>
                  </a:ext>
                </a:extLst>
              </p:cNvPr>
              <p:cNvSpPr>
                <a:spLocks/>
              </p:cNvSpPr>
              <p:nvPr/>
            </p:nvSpPr>
            <p:spPr bwMode="auto">
              <a:xfrm>
                <a:off x="1787" y="1371"/>
                <a:ext cx="605" cy="417"/>
              </a:xfrm>
              <a:custGeom>
                <a:avLst/>
                <a:gdLst>
                  <a:gd name="T0" fmla="*/ 802 w 850"/>
                  <a:gd name="T1" fmla="*/ 133 h 586"/>
                  <a:gd name="T2" fmla="*/ 512 w 850"/>
                  <a:gd name="T3" fmla="*/ 498 h 586"/>
                  <a:gd name="T4" fmla="*/ 48 w 850"/>
                  <a:gd name="T5" fmla="*/ 453 h 586"/>
                  <a:gd name="T6" fmla="*/ 338 w 850"/>
                  <a:gd name="T7" fmla="*/ 89 h 586"/>
                  <a:gd name="T8" fmla="*/ 802 w 850"/>
                  <a:gd name="T9" fmla="*/ 133 h 586"/>
                </a:gdLst>
                <a:ahLst/>
                <a:cxnLst>
                  <a:cxn ang="0">
                    <a:pos x="T0" y="T1"/>
                  </a:cxn>
                  <a:cxn ang="0">
                    <a:pos x="T2" y="T3"/>
                  </a:cxn>
                  <a:cxn ang="0">
                    <a:pos x="T4" y="T5"/>
                  </a:cxn>
                  <a:cxn ang="0">
                    <a:pos x="T6" y="T7"/>
                  </a:cxn>
                  <a:cxn ang="0">
                    <a:pos x="T8" y="T9"/>
                  </a:cxn>
                </a:cxnLst>
                <a:rect l="0" t="0" r="r" b="b"/>
                <a:pathLst>
                  <a:path w="850" h="586">
                    <a:moveTo>
                      <a:pt x="802" y="133"/>
                    </a:moveTo>
                    <a:cubicBezTo>
                      <a:pt x="850" y="246"/>
                      <a:pt x="720" y="410"/>
                      <a:pt x="512" y="498"/>
                    </a:cubicBezTo>
                    <a:cubicBezTo>
                      <a:pt x="303" y="586"/>
                      <a:pt x="96" y="566"/>
                      <a:pt x="48" y="453"/>
                    </a:cubicBezTo>
                    <a:cubicBezTo>
                      <a:pt x="0" y="340"/>
                      <a:pt x="130" y="177"/>
                      <a:pt x="338" y="89"/>
                    </a:cubicBezTo>
                    <a:cubicBezTo>
                      <a:pt x="546" y="0"/>
                      <a:pt x="754" y="20"/>
                      <a:pt x="802" y="133"/>
                    </a:cubicBezTo>
                    <a:close/>
                  </a:path>
                </a:pathLst>
              </a:custGeom>
              <a:noFill/>
              <a:ln w="1270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194">
                <a:extLst>
                  <a:ext uri="{FF2B5EF4-FFF2-40B4-BE49-F238E27FC236}">
                    <a16:creationId xmlns:a16="http://schemas.microsoft.com/office/drawing/2014/main" id="{D3941289-B639-CF34-45EB-E775E13BE118}"/>
                  </a:ext>
                </a:extLst>
              </p:cNvPr>
              <p:cNvSpPr>
                <a:spLocks noChangeShapeType="1"/>
              </p:cNvSpPr>
              <p:nvPr/>
            </p:nvSpPr>
            <p:spPr bwMode="auto">
              <a:xfrm>
                <a:off x="4487" y="3111"/>
                <a:ext cx="96"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95">
                <a:extLst>
                  <a:ext uri="{FF2B5EF4-FFF2-40B4-BE49-F238E27FC236}">
                    <a16:creationId xmlns:a16="http://schemas.microsoft.com/office/drawing/2014/main" id="{913A19F3-2D3D-26B2-E34C-2D0A6C61F93E}"/>
                  </a:ext>
                </a:extLst>
              </p:cNvPr>
              <p:cNvSpPr>
                <a:spLocks/>
              </p:cNvSpPr>
              <p:nvPr/>
            </p:nvSpPr>
            <p:spPr bwMode="auto">
              <a:xfrm>
                <a:off x="4541" y="3214"/>
                <a:ext cx="49" cy="61"/>
              </a:xfrm>
              <a:custGeom>
                <a:avLst/>
                <a:gdLst>
                  <a:gd name="T0" fmla="*/ 51 w 69"/>
                  <a:gd name="T1" fmla="*/ 0 h 86"/>
                  <a:gd name="T2" fmla="*/ 69 w 69"/>
                  <a:gd name="T3" fmla="*/ 86 h 86"/>
                  <a:gd name="T4" fmla="*/ 0 w 69"/>
                  <a:gd name="T5" fmla="*/ 32 h 86"/>
                  <a:gd name="T6" fmla="*/ 51 w 69"/>
                  <a:gd name="T7" fmla="*/ 0 h 86"/>
                </a:gdLst>
                <a:ahLst/>
                <a:cxnLst>
                  <a:cxn ang="0">
                    <a:pos x="T0" y="T1"/>
                  </a:cxn>
                  <a:cxn ang="0">
                    <a:pos x="T2" y="T3"/>
                  </a:cxn>
                  <a:cxn ang="0">
                    <a:pos x="T4" y="T5"/>
                  </a:cxn>
                  <a:cxn ang="0">
                    <a:pos x="T6" y="T7"/>
                  </a:cxn>
                </a:cxnLst>
                <a:rect l="0" t="0" r="r" b="b"/>
                <a:pathLst>
                  <a:path w="69" h="86">
                    <a:moveTo>
                      <a:pt x="51" y="0"/>
                    </a:moveTo>
                    <a:lnTo>
                      <a:pt x="69" y="86"/>
                    </a:lnTo>
                    <a:lnTo>
                      <a:pt x="0" y="32"/>
                    </a:lnTo>
                    <a:cubicBezTo>
                      <a:pt x="22" y="34"/>
                      <a:pt x="42" y="21"/>
                      <a:pt x="51" y="0"/>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Line 196">
                <a:extLst>
                  <a:ext uri="{FF2B5EF4-FFF2-40B4-BE49-F238E27FC236}">
                    <a16:creationId xmlns:a16="http://schemas.microsoft.com/office/drawing/2014/main" id="{15FEA0DA-4081-7118-A73B-08A955A8FA2B}"/>
                  </a:ext>
                </a:extLst>
              </p:cNvPr>
              <p:cNvSpPr>
                <a:spLocks noChangeShapeType="1"/>
              </p:cNvSpPr>
              <p:nvPr/>
            </p:nvSpPr>
            <p:spPr bwMode="auto">
              <a:xfrm flipH="1" flipV="1">
                <a:off x="4554" y="3120"/>
                <a:ext cx="97"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97">
                <a:extLst>
                  <a:ext uri="{FF2B5EF4-FFF2-40B4-BE49-F238E27FC236}">
                    <a16:creationId xmlns:a16="http://schemas.microsoft.com/office/drawing/2014/main" id="{1DB98C1F-7853-FE6A-14CB-49758AC3B776}"/>
                  </a:ext>
                </a:extLst>
              </p:cNvPr>
              <p:cNvSpPr>
                <a:spLocks/>
              </p:cNvSpPr>
              <p:nvPr/>
            </p:nvSpPr>
            <p:spPr bwMode="auto">
              <a:xfrm>
                <a:off x="4548" y="3110"/>
                <a:ext cx="49" cy="62"/>
              </a:xfrm>
              <a:custGeom>
                <a:avLst/>
                <a:gdLst>
                  <a:gd name="T0" fmla="*/ 18 w 69"/>
                  <a:gd name="T1" fmla="*/ 86 h 86"/>
                  <a:gd name="T2" fmla="*/ 0 w 69"/>
                  <a:gd name="T3" fmla="*/ 0 h 86"/>
                  <a:gd name="T4" fmla="*/ 69 w 69"/>
                  <a:gd name="T5" fmla="*/ 54 h 86"/>
                  <a:gd name="T6" fmla="*/ 18 w 69"/>
                  <a:gd name="T7" fmla="*/ 86 h 86"/>
                </a:gdLst>
                <a:ahLst/>
                <a:cxnLst>
                  <a:cxn ang="0">
                    <a:pos x="T0" y="T1"/>
                  </a:cxn>
                  <a:cxn ang="0">
                    <a:pos x="T2" y="T3"/>
                  </a:cxn>
                  <a:cxn ang="0">
                    <a:pos x="T4" y="T5"/>
                  </a:cxn>
                  <a:cxn ang="0">
                    <a:pos x="T6" y="T7"/>
                  </a:cxn>
                </a:cxnLst>
                <a:rect l="0" t="0" r="r" b="b"/>
                <a:pathLst>
                  <a:path w="69" h="86">
                    <a:moveTo>
                      <a:pt x="18" y="86"/>
                    </a:moveTo>
                    <a:lnTo>
                      <a:pt x="0" y="0"/>
                    </a:lnTo>
                    <a:lnTo>
                      <a:pt x="69" y="54"/>
                    </a:lnTo>
                    <a:cubicBezTo>
                      <a:pt x="47" y="52"/>
                      <a:pt x="26" y="65"/>
                      <a:pt x="18" y="86"/>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98">
                <a:extLst>
                  <a:ext uri="{FF2B5EF4-FFF2-40B4-BE49-F238E27FC236}">
                    <a16:creationId xmlns:a16="http://schemas.microsoft.com/office/drawing/2014/main" id="{493B0488-6E64-2412-2F40-55D11FA03F47}"/>
                  </a:ext>
                </a:extLst>
              </p:cNvPr>
              <p:cNvSpPr>
                <a:spLocks/>
              </p:cNvSpPr>
              <p:nvPr/>
            </p:nvSpPr>
            <p:spPr bwMode="auto">
              <a:xfrm>
                <a:off x="3273" y="1995"/>
                <a:ext cx="33" cy="51"/>
              </a:xfrm>
              <a:custGeom>
                <a:avLst/>
                <a:gdLst>
                  <a:gd name="T0" fmla="*/ 0 w 47"/>
                  <a:gd name="T1" fmla="*/ 13 h 71"/>
                  <a:gd name="T2" fmla="*/ 0 w 47"/>
                  <a:gd name="T3" fmla="*/ 0 h 71"/>
                  <a:gd name="T4" fmla="*/ 47 w 47"/>
                  <a:gd name="T5" fmla="*/ 0 h 71"/>
                  <a:gd name="T6" fmla="*/ 47 w 47"/>
                  <a:gd name="T7" fmla="*/ 10 h 71"/>
                  <a:gd name="T8" fmla="*/ 35 w 47"/>
                  <a:gd name="T9" fmla="*/ 26 h 71"/>
                  <a:gd name="T10" fmla="*/ 26 w 47"/>
                  <a:gd name="T11" fmla="*/ 49 h 71"/>
                  <a:gd name="T12" fmla="*/ 22 w 47"/>
                  <a:gd name="T13" fmla="*/ 71 h 71"/>
                  <a:gd name="T14" fmla="*/ 9 w 47"/>
                  <a:gd name="T15" fmla="*/ 71 h 71"/>
                  <a:gd name="T16" fmla="*/ 15 w 47"/>
                  <a:gd name="T17" fmla="*/ 40 h 71"/>
                  <a:gd name="T18" fmla="*/ 31 w 47"/>
                  <a:gd name="T19" fmla="*/ 13 h 71"/>
                  <a:gd name="T20" fmla="*/ 0 w 47"/>
                  <a:gd name="T21"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1">
                    <a:moveTo>
                      <a:pt x="0" y="13"/>
                    </a:moveTo>
                    <a:lnTo>
                      <a:pt x="0" y="0"/>
                    </a:lnTo>
                    <a:lnTo>
                      <a:pt x="47" y="0"/>
                    </a:lnTo>
                    <a:lnTo>
                      <a:pt x="47" y="10"/>
                    </a:lnTo>
                    <a:cubicBezTo>
                      <a:pt x="43" y="14"/>
                      <a:pt x="39" y="19"/>
                      <a:pt x="35" y="26"/>
                    </a:cubicBezTo>
                    <a:cubicBezTo>
                      <a:pt x="31" y="33"/>
                      <a:pt x="28" y="41"/>
                      <a:pt x="26" y="49"/>
                    </a:cubicBezTo>
                    <a:cubicBezTo>
                      <a:pt x="23" y="57"/>
                      <a:pt x="22" y="64"/>
                      <a:pt x="22" y="71"/>
                    </a:cubicBezTo>
                    <a:lnTo>
                      <a:pt x="9" y="71"/>
                    </a:lnTo>
                    <a:cubicBezTo>
                      <a:pt x="9" y="61"/>
                      <a:pt x="12" y="51"/>
                      <a:pt x="15" y="40"/>
                    </a:cubicBezTo>
                    <a:cubicBezTo>
                      <a:pt x="19" y="30"/>
                      <a:pt x="24" y="21"/>
                      <a:pt x="31"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99">
                <a:extLst>
                  <a:ext uri="{FF2B5EF4-FFF2-40B4-BE49-F238E27FC236}">
                    <a16:creationId xmlns:a16="http://schemas.microsoft.com/office/drawing/2014/main" id="{FB725D59-9863-E121-4812-3436EF886DBF}"/>
                  </a:ext>
                </a:extLst>
              </p:cNvPr>
              <p:cNvSpPr>
                <a:spLocks noChangeArrowheads="1"/>
              </p:cNvSpPr>
              <p:nvPr/>
            </p:nvSpPr>
            <p:spPr bwMode="auto">
              <a:xfrm>
                <a:off x="3314" y="2036"/>
                <a:ext cx="10"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00">
                <a:extLst>
                  <a:ext uri="{FF2B5EF4-FFF2-40B4-BE49-F238E27FC236}">
                    <a16:creationId xmlns:a16="http://schemas.microsoft.com/office/drawing/2014/main" id="{47CCED7C-7A17-F9B0-7C22-9613ECE840B1}"/>
                  </a:ext>
                </a:extLst>
              </p:cNvPr>
              <p:cNvSpPr>
                <a:spLocks/>
              </p:cNvSpPr>
              <p:nvPr/>
            </p:nvSpPr>
            <p:spPr bwMode="auto">
              <a:xfrm>
                <a:off x="3332" y="1995"/>
                <a:ext cx="34" cy="51"/>
              </a:xfrm>
              <a:custGeom>
                <a:avLst/>
                <a:gdLst>
                  <a:gd name="T0" fmla="*/ 0 w 48"/>
                  <a:gd name="T1" fmla="*/ 52 h 72"/>
                  <a:gd name="T2" fmla="*/ 14 w 48"/>
                  <a:gd name="T3" fmla="*/ 51 h 72"/>
                  <a:gd name="T4" fmla="*/ 17 w 48"/>
                  <a:gd name="T5" fmla="*/ 58 h 72"/>
                  <a:gd name="T6" fmla="*/ 24 w 48"/>
                  <a:gd name="T7" fmla="*/ 61 h 72"/>
                  <a:gd name="T8" fmla="*/ 31 w 48"/>
                  <a:gd name="T9" fmla="*/ 57 h 72"/>
                  <a:gd name="T10" fmla="*/ 34 w 48"/>
                  <a:gd name="T11" fmla="*/ 47 h 72"/>
                  <a:gd name="T12" fmla="*/ 31 w 48"/>
                  <a:gd name="T13" fmla="*/ 37 h 72"/>
                  <a:gd name="T14" fmla="*/ 24 w 48"/>
                  <a:gd name="T15" fmla="*/ 34 h 72"/>
                  <a:gd name="T16" fmla="*/ 13 w 48"/>
                  <a:gd name="T17" fmla="*/ 39 h 72"/>
                  <a:gd name="T18" fmla="*/ 2 w 48"/>
                  <a:gd name="T19" fmla="*/ 37 h 72"/>
                  <a:gd name="T20" fmla="*/ 9 w 48"/>
                  <a:gd name="T21" fmla="*/ 0 h 72"/>
                  <a:gd name="T22" fmla="*/ 45 w 48"/>
                  <a:gd name="T23" fmla="*/ 0 h 72"/>
                  <a:gd name="T24" fmla="*/ 45 w 48"/>
                  <a:gd name="T25" fmla="*/ 13 h 72"/>
                  <a:gd name="T26" fmla="*/ 19 w 48"/>
                  <a:gd name="T27" fmla="*/ 13 h 72"/>
                  <a:gd name="T28" fmla="*/ 17 w 48"/>
                  <a:gd name="T29" fmla="*/ 25 h 72"/>
                  <a:gd name="T30" fmla="*/ 27 w 48"/>
                  <a:gd name="T31" fmla="*/ 23 h 72"/>
                  <a:gd name="T32" fmla="*/ 42 w 48"/>
                  <a:gd name="T33" fmla="*/ 29 h 72"/>
                  <a:gd name="T34" fmla="*/ 48 w 48"/>
                  <a:gd name="T35" fmla="*/ 47 h 72"/>
                  <a:gd name="T36" fmla="*/ 43 w 48"/>
                  <a:gd name="T37" fmla="*/ 62 h 72"/>
                  <a:gd name="T38" fmla="*/ 24 w 48"/>
                  <a:gd name="T39" fmla="*/ 72 h 72"/>
                  <a:gd name="T40" fmla="*/ 8 w 48"/>
                  <a:gd name="T41" fmla="*/ 66 h 72"/>
                  <a:gd name="T42" fmla="*/ 0 w 48"/>
                  <a:gd name="T43" fmla="*/ 5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72">
                    <a:moveTo>
                      <a:pt x="0" y="52"/>
                    </a:moveTo>
                    <a:lnTo>
                      <a:pt x="14" y="51"/>
                    </a:lnTo>
                    <a:cubicBezTo>
                      <a:pt x="14" y="54"/>
                      <a:pt x="15" y="56"/>
                      <a:pt x="17" y="58"/>
                    </a:cubicBezTo>
                    <a:cubicBezTo>
                      <a:pt x="19" y="60"/>
                      <a:pt x="22" y="61"/>
                      <a:pt x="24" y="61"/>
                    </a:cubicBezTo>
                    <a:cubicBezTo>
                      <a:pt x="27" y="61"/>
                      <a:pt x="29" y="60"/>
                      <a:pt x="31" y="57"/>
                    </a:cubicBezTo>
                    <a:cubicBezTo>
                      <a:pt x="33" y="55"/>
                      <a:pt x="34" y="51"/>
                      <a:pt x="34" y="47"/>
                    </a:cubicBezTo>
                    <a:cubicBezTo>
                      <a:pt x="34" y="42"/>
                      <a:pt x="33" y="39"/>
                      <a:pt x="31" y="37"/>
                    </a:cubicBezTo>
                    <a:cubicBezTo>
                      <a:pt x="29" y="35"/>
                      <a:pt x="27" y="34"/>
                      <a:pt x="24" y="34"/>
                    </a:cubicBezTo>
                    <a:cubicBezTo>
                      <a:pt x="20" y="34"/>
                      <a:pt x="16" y="35"/>
                      <a:pt x="13" y="39"/>
                    </a:cubicBezTo>
                    <a:lnTo>
                      <a:pt x="2" y="37"/>
                    </a:lnTo>
                    <a:lnTo>
                      <a:pt x="9" y="0"/>
                    </a:lnTo>
                    <a:lnTo>
                      <a:pt x="45" y="0"/>
                    </a:lnTo>
                    <a:lnTo>
                      <a:pt x="45" y="13"/>
                    </a:lnTo>
                    <a:lnTo>
                      <a:pt x="19" y="13"/>
                    </a:lnTo>
                    <a:lnTo>
                      <a:pt x="17" y="25"/>
                    </a:lnTo>
                    <a:cubicBezTo>
                      <a:pt x="20" y="23"/>
                      <a:pt x="23" y="23"/>
                      <a:pt x="27" y="23"/>
                    </a:cubicBezTo>
                    <a:cubicBezTo>
                      <a:pt x="33" y="23"/>
                      <a:pt x="38" y="25"/>
                      <a:pt x="42" y="29"/>
                    </a:cubicBezTo>
                    <a:cubicBezTo>
                      <a:pt x="46" y="34"/>
                      <a:pt x="48" y="39"/>
                      <a:pt x="48" y="47"/>
                    </a:cubicBezTo>
                    <a:cubicBezTo>
                      <a:pt x="48" y="52"/>
                      <a:pt x="47" y="58"/>
                      <a:pt x="43" y="62"/>
                    </a:cubicBezTo>
                    <a:cubicBezTo>
                      <a:pt x="39" y="69"/>
                      <a:pt x="32" y="72"/>
                      <a:pt x="24" y="72"/>
                    </a:cubicBezTo>
                    <a:cubicBezTo>
                      <a:pt x="17" y="72"/>
                      <a:pt x="12" y="70"/>
                      <a:pt x="8" y="66"/>
                    </a:cubicBezTo>
                    <a:cubicBezTo>
                      <a:pt x="4" y="63"/>
                      <a:pt x="1" y="58"/>
                      <a:pt x="0"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01">
                <a:extLst>
                  <a:ext uri="{FF2B5EF4-FFF2-40B4-BE49-F238E27FC236}">
                    <a16:creationId xmlns:a16="http://schemas.microsoft.com/office/drawing/2014/main" id="{321CA883-D570-B713-18A0-6CEBB7B0991F}"/>
                  </a:ext>
                </a:extLst>
              </p:cNvPr>
              <p:cNvSpPr>
                <a:spLocks/>
              </p:cNvSpPr>
              <p:nvPr/>
            </p:nvSpPr>
            <p:spPr bwMode="auto">
              <a:xfrm>
                <a:off x="3283" y="2189"/>
                <a:ext cx="15" cy="43"/>
              </a:xfrm>
              <a:custGeom>
                <a:avLst/>
                <a:gdLst>
                  <a:gd name="T0" fmla="*/ 22 w 22"/>
                  <a:gd name="T1" fmla="*/ 60 h 60"/>
                  <a:gd name="T2" fmla="*/ 15 w 22"/>
                  <a:gd name="T3" fmla="*/ 60 h 60"/>
                  <a:gd name="T4" fmla="*/ 15 w 22"/>
                  <a:gd name="T5" fmla="*/ 13 h 60"/>
                  <a:gd name="T6" fmla="*/ 8 w 22"/>
                  <a:gd name="T7" fmla="*/ 18 h 60"/>
                  <a:gd name="T8" fmla="*/ 0 w 22"/>
                  <a:gd name="T9" fmla="*/ 22 h 60"/>
                  <a:gd name="T10" fmla="*/ 0 w 22"/>
                  <a:gd name="T11" fmla="*/ 15 h 60"/>
                  <a:gd name="T12" fmla="*/ 11 w 22"/>
                  <a:gd name="T13" fmla="*/ 8 h 60"/>
                  <a:gd name="T14" fmla="*/ 17 w 22"/>
                  <a:gd name="T15" fmla="*/ 0 h 60"/>
                  <a:gd name="T16" fmla="*/ 22 w 22"/>
                  <a:gd name="T17" fmla="*/ 0 h 60"/>
                  <a:gd name="T18" fmla="*/ 22 w 22"/>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0">
                    <a:moveTo>
                      <a:pt x="22" y="60"/>
                    </a:moveTo>
                    <a:lnTo>
                      <a:pt x="15" y="60"/>
                    </a:lnTo>
                    <a:lnTo>
                      <a:pt x="15" y="13"/>
                    </a:lnTo>
                    <a:cubicBezTo>
                      <a:pt x="13" y="15"/>
                      <a:pt x="11" y="17"/>
                      <a:pt x="8" y="18"/>
                    </a:cubicBezTo>
                    <a:cubicBezTo>
                      <a:pt x="5" y="20"/>
                      <a:pt x="2" y="21"/>
                      <a:pt x="0" y="22"/>
                    </a:cubicBezTo>
                    <a:lnTo>
                      <a:pt x="0" y="15"/>
                    </a:lnTo>
                    <a:cubicBezTo>
                      <a:pt x="4" y="13"/>
                      <a:pt x="8" y="11"/>
                      <a:pt x="11" y="8"/>
                    </a:cubicBezTo>
                    <a:cubicBezTo>
                      <a:pt x="14" y="5"/>
                      <a:pt x="16" y="3"/>
                      <a:pt x="17" y="0"/>
                    </a:cubicBezTo>
                    <a:lnTo>
                      <a:pt x="22" y="0"/>
                    </a:lnTo>
                    <a:lnTo>
                      <a:pt x="22"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202">
                <a:extLst>
                  <a:ext uri="{FF2B5EF4-FFF2-40B4-BE49-F238E27FC236}">
                    <a16:creationId xmlns:a16="http://schemas.microsoft.com/office/drawing/2014/main" id="{4A3BDA0A-74C2-F537-A047-34F903923D92}"/>
                  </a:ext>
                </a:extLst>
              </p:cNvPr>
              <p:cNvSpPr>
                <a:spLocks noChangeArrowheads="1"/>
              </p:cNvSpPr>
              <p:nvPr/>
            </p:nvSpPr>
            <p:spPr bwMode="auto">
              <a:xfrm>
                <a:off x="3315" y="2227"/>
                <a:ext cx="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203">
                <a:extLst>
                  <a:ext uri="{FF2B5EF4-FFF2-40B4-BE49-F238E27FC236}">
                    <a16:creationId xmlns:a16="http://schemas.microsoft.com/office/drawing/2014/main" id="{C930E363-0B13-5D10-D1B2-8EEF7D8207AE}"/>
                  </a:ext>
                </a:extLst>
              </p:cNvPr>
              <p:cNvSpPr>
                <a:spLocks/>
              </p:cNvSpPr>
              <p:nvPr/>
            </p:nvSpPr>
            <p:spPr bwMode="auto">
              <a:xfrm>
                <a:off x="3328" y="2190"/>
                <a:ext cx="28" cy="42"/>
              </a:xfrm>
              <a:custGeom>
                <a:avLst/>
                <a:gdLst>
                  <a:gd name="T0" fmla="*/ 0 w 39"/>
                  <a:gd name="T1" fmla="*/ 7 h 59"/>
                  <a:gd name="T2" fmla="*/ 0 w 39"/>
                  <a:gd name="T3" fmla="*/ 0 h 59"/>
                  <a:gd name="T4" fmla="*/ 39 w 39"/>
                  <a:gd name="T5" fmla="*/ 0 h 59"/>
                  <a:gd name="T6" fmla="*/ 39 w 39"/>
                  <a:gd name="T7" fmla="*/ 6 h 59"/>
                  <a:gd name="T8" fmla="*/ 28 w 39"/>
                  <a:gd name="T9" fmla="*/ 22 h 59"/>
                  <a:gd name="T10" fmla="*/ 19 w 39"/>
                  <a:gd name="T11" fmla="*/ 43 h 59"/>
                  <a:gd name="T12" fmla="*/ 16 w 39"/>
                  <a:gd name="T13" fmla="*/ 59 h 59"/>
                  <a:gd name="T14" fmla="*/ 9 w 39"/>
                  <a:gd name="T15" fmla="*/ 59 h 59"/>
                  <a:gd name="T16" fmla="*/ 11 w 39"/>
                  <a:gd name="T17" fmla="*/ 42 h 59"/>
                  <a:gd name="T18" fmla="*/ 19 w 39"/>
                  <a:gd name="T19" fmla="*/ 23 h 59"/>
                  <a:gd name="T20" fmla="*/ 30 w 39"/>
                  <a:gd name="T21" fmla="*/ 7 h 59"/>
                  <a:gd name="T22" fmla="*/ 0 w 39"/>
                  <a:gd name="T23"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59">
                    <a:moveTo>
                      <a:pt x="0" y="7"/>
                    </a:moveTo>
                    <a:lnTo>
                      <a:pt x="0" y="0"/>
                    </a:lnTo>
                    <a:lnTo>
                      <a:pt x="39" y="0"/>
                    </a:lnTo>
                    <a:lnTo>
                      <a:pt x="39" y="6"/>
                    </a:lnTo>
                    <a:cubicBezTo>
                      <a:pt x="35" y="10"/>
                      <a:pt x="31" y="15"/>
                      <a:pt x="28" y="22"/>
                    </a:cubicBezTo>
                    <a:cubicBezTo>
                      <a:pt x="24" y="29"/>
                      <a:pt x="21" y="36"/>
                      <a:pt x="19" y="43"/>
                    </a:cubicBezTo>
                    <a:cubicBezTo>
                      <a:pt x="18" y="48"/>
                      <a:pt x="17" y="53"/>
                      <a:pt x="16" y="59"/>
                    </a:cubicBezTo>
                    <a:lnTo>
                      <a:pt x="9" y="59"/>
                    </a:lnTo>
                    <a:cubicBezTo>
                      <a:pt x="9" y="54"/>
                      <a:pt x="10" y="49"/>
                      <a:pt x="11" y="42"/>
                    </a:cubicBezTo>
                    <a:cubicBezTo>
                      <a:pt x="13" y="35"/>
                      <a:pt x="16" y="29"/>
                      <a:pt x="19" y="23"/>
                    </a:cubicBezTo>
                    <a:cubicBezTo>
                      <a:pt x="22" y="17"/>
                      <a:pt x="26" y="11"/>
                      <a:pt x="30" y="7"/>
                    </a:cubicBez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204">
                <a:extLst>
                  <a:ext uri="{FF2B5EF4-FFF2-40B4-BE49-F238E27FC236}">
                    <a16:creationId xmlns:a16="http://schemas.microsoft.com/office/drawing/2014/main" id="{CB15C7CE-9B99-46CF-4B21-08394E752AAC}"/>
                  </a:ext>
                </a:extLst>
              </p:cNvPr>
              <p:cNvSpPr>
                <a:spLocks noEditPoints="1"/>
              </p:cNvSpPr>
              <p:nvPr/>
            </p:nvSpPr>
            <p:spPr bwMode="auto">
              <a:xfrm>
                <a:off x="3855" y="2328"/>
                <a:ext cx="34" cy="52"/>
              </a:xfrm>
              <a:custGeom>
                <a:avLst/>
                <a:gdLst>
                  <a:gd name="T0" fmla="*/ 47 w 48"/>
                  <a:gd name="T1" fmla="*/ 18 h 73"/>
                  <a:gd name="T2" fmla="*/ 34 w 48"/>
                  <a:gd name="T3" fmla="*/ 19 h 73"/>
                  <a:gd name="T4" fmla="*/ 31 w 48"/>
                  <a:gd name="T5" fmla="*/ 13 h 73"/>
                  <a:gd name="T6" fmla="*/ 26 w 48"/>
                  <a:gd name="T7" fmla="*/ 11 h 73"/>
                  <a:gd name="T8" fmla="*/ 18 w 48"/>
                  <a:gd name="T9" fmla="*/ 15 h 73"/>
                  <a:gd name="T10" fmla="*/ 15 w 48"/>
                  <a:gd name="T11" fmla="*/ 31 h 73"/>
                  <a:gd name="T12" fmla="*/ 27 w 48"/>
                  <a:gd name="T13" fmla="*/ 25 h 73"/>
                  <a:gd name="T14" fmla="*/ 42 w 48"/>
                  <a:gd name="T15" fmla="*/ 32 h 73"/>
                  <a:gd name="T16" fmla="*/ 48 w 48"/>
                  <a:gd name="T17" fmla="*/ 49 h 73"/>
                  <a:gd name="T18" fmla="*/ 42 w 48"/>
                  <a:gd name="T19" fmla="*/ 66 h 73"/>
                  <a:gd name="T20" fmla="*/ 25 w 48"/>
                  <a:gd name="T21" fmla="*/ 73 h 73"/>
                  <a:gd name="T22" fmla="*/ 7 w 48"/>
                  <a:gd name="T23" fmla="*/ 65 h 73"/>
                  <a:gd name="T24" fmla="*/ 0 w 48"/>
                  <a:gd name="T25" fmla="*/ 37 h 73"/>
                  <a:gd name="T26" fmla="*/ 8 w 48"/>
                  <a:gd name="T27" fmla="*/ 9 h 73"/>
                  <a:gd name="T28" fmla="*/ 27 w 48"/>
                  <a:gd name="T29" fmla="*/ 0 h 73"/>
                  <a:gd name="T30" fmla="*/ 40 w 48"/>
                  <a:gd name="T31" fmla="*/ 4 h 73"/>
                  <a:gd name="T32" fmla="*/ 47 w 48"/>
                  <a:gd name="T33" fmla="*/ 18 h 73"/>
                  <a:gd name="T34" fmla="*/ 16 w 48"/>
                  <a:gd name="T35" fmla="*/ 48 h 73"/>
                  <a:gd name="T36" fmla="*/ 19 w 48"/>
                  <a:gd name="T37" fmla="*/ 58 h 73"/>
                  <a:gd name="T38" fmla="*/ 26 w 48"/>
                  <a:gd name="T39" fmla="*/ 62 h 73"/>
                  <a:gd name="T40" fmla="*/ 32 w 48"/>
                  <a:gd name="T41" fmla="*/ 59 h 73"/>
                  <a:gd name="T42" fmla="*/ 35 w 48"/>
                  <a:gd name="T43" fmla="*/ 49 h 73"/>
                  <a:gd name="T44" fmla="*/ 32 w 48"/>
                  <a:gd name="T45" fmla="*/ 39 h 73"/>
                  <a:gd name="T46" fmla="*/ 25 w 48"/>
                  <a:gd name="T47" fmla="*/ 35 h 73"/>
                  <a:gd name="T48" fmla="*/ 18 w 48"/>
                  <a:gd name="T49" fmla="*/ 39 h 73"/>
                  <a:gd name="T50" fmla="*/ 16 w 48"/>
                  <a:gd name="T51"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73">
                    <a:moveTo>
                      <a:pt x="47" y="18"/>
                    </a:moveTo>
                    <a:lnTo>
                      <a:pt x="34" y="19"/>
                    </a:lnTo>
                    <a:cubicBezTo>
                      <a:pt x="33" y="16"/>
                      <a:pt x="32" y="14"/>
                      <a:pt x="31" y="13"/>
                    </a:cubicBezTo>
                    <a:cubicBezTo>
                      <a:pt x="30" y="12"/>
                      <a:pt x="28" y="11"/>
                      <a:pt x="26" y="11"/>
                    </a:cubicBezTo>
                    <a:cubicBezTo>
                      <a:pt x="23" y="11"/>
                      <a:pt x="20" y="12"/>
                      <a:pt x="18" y="15"/>
                    </a:cubicBezTo>
                    <a:cubicBezTo>
                      <a:pt x="16" y="18"/>
                      <a:pt x="15" y="23"/>
                      <a:pt x="15" y="31"/>
                    </a:cubicBezTo>
                    <a:cubicBezTo>
                      <a:pt x="18" y="27"/>
                      <a:pt x="22" y="25"/>
                      <a:pt x="27" y="25"/>
                    </a:cubicBezTo>
                    <a:cubicBezTo>
                      <a:pt x="33" y="25"/>
                      <a:pt x="38" y="27"/>
                      <a:pt x="42" y="32"/>
                    </a:cubicBezTo>
                    <a:cubicBezTo>
                      <a:pt x="46" y="36"/>
                      <a:pt x="48" y="42"/>
                      <a:pt x="48" y="49"/>
                    </a:cubicBezTo>
                    <a:cubicBezTo>
                      <a:pt x="48" y="56"/>
                      <a:pt x="46" y="62"/>
                      <a:pt x="42" y="66"/>
                    </a:cubicBezTo>
                    <a:cubicBezTo>
                      <a:pt x="37" y="71"/>
                      <a:pt x="32" y="73"/>
                      <a:pt x="25" y="73"/>
                    </a:cubicBezTo>
                    <a:cubicBezTo>
                      <a:pt x="18" y="73"/>
                      <a:pt x="12" y="70"/>
                      <a:pt x="7" y="65"/>
                    </a:cubicBezTo>
                    <a:cubicBezTo>
                      <a:pt x="3" y="59"/>
                      <a:pt x="0" y="50"/>
                      <a:pt x="0" y="37"/>
                    </a:cubicBezTo>
                    <a:cubicBezTo>
                      <a:pt x="0" y="24"/>
                      <a:pt x="3" y="14"/>
                      <a:pt x="8" y="9"/>
                    </a:cubicBezTo>
                    <a:cubicBezTo>
                      <a:pt x="13" y="3"/>
                      <a:pt x="19" y="0"/>
                      <a:pt x="27" y="0"/>
                    </a:cubicBezTo>
                    <a:cubicBezTo>
                      <a:pt x="32" y="0"/>
                      <a:pt x="36" y="1"/>
                      <a:pt x="40" y="4"/>
                    </a:cubicBezTo>
                    <a:cubicBezTo>
                      <a:pt x="44" y="8"/>
                      <a:pt x="46" y="12"/>
                      <a:pt x="47" y="18"/>
                    </a:cubicBezTo>
                    <a:close/>
                    <a:moveTo>
                      <a:pt x="16" y="48"/>
                    </a:moveTo>
                    <a:cubicBezTo>
                      <a:pt x="16" y="52"/>
                      <a:pt x="17" y="56"/>
                      <a:pt x="19" y="58"/>
                    </a:cubicBezTo>
                    <a:cubicBezTo>
                      <a:pt x="21" y="60"/>
                      <a:pt x="23" y="62"/>
                      <a:pt x="26" y="62"/>
                    </a:cubicBezTo>
                    <a:cubicBezTo>
                      <a:pt x="28" y="62"/>
                      <a:pt x="31" y="61"/>
                      <a:pt x="32" y="59"/>
                    </a:cubicBezTo>
                    <a:cubicBezTo>
                      <a:pt x="34" y="57"/>
                      <a:pt x="35" y="53"/>
                      <a:pt x="35" y="49"/>
                    </a:cubicBezTo>
                    <a:cubicBezTo>
                      <a:pt x="35" y="44"/>
                      <a:pt x="34" y="41"/>
                      <a:pt x="32" y="39"/>
                    </a:cubicBezTo>
                    <a:cubicBezTo>
                      <a:pt x="30" y="36"/>
                      <a:pt x="28" y="35"/>
                      <a:pt x="25" y="35"/>
                    </a:cubicBezTo>
                    <a:cubicBezTo>
                      <a:pt x="23" y="35"/>
                      <a:pt x="20" y="36"/>
                      <a:pt x="18" y="39"/>
                    </a:cubicBezTo>
                    <a:cubicBezTo>
                      <a:pt x="17" y="41"/>
                      <a:pt x="16" y="44"/>
                      <a:pt x="16"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206">
              <a:extLst>
                <a:ext uri="{FF2B5EF4-FFF2-40B4-BE49-F238E27FC236}">
                  <a16:creationId xmlns:a16="http://schemas.microsoft.com/office/drawing/2014/main" id="{408981C0-C829-3E2F-5A1D-9330230428C2}"/>
                </a:ext>
              </a:extLst>
            </p:cNvPr>
            <p:cNvSpPr>
              <a:spLocks noChangeArrowheads="1"/>
            </p:cNvSpPr>
            <p:nvPr/>
          </p:nvSpPr>
          <p:spPr bwMode="auto">
            <a:xfrm>
              <a:off x="3897" y="2370"/>
              <a:ext cx="10"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07">
              <a:extLst>
                <a:ext uri="{FF2B5EF4-FFF2-40B4-BE49-F238E27FC236}">
                  <a16:creationId xmlns:a16="http://schemas.microsoft.com/office/drawing/2014/main" id="{19FF9D90-AB0F-EDE3-24C8-A19A6041C357}"/>
                </a:ext>
              </a:extLst>
            </p:cNvPr>
            <p:cNvSpPr>
              <a:spLocks/>
            </p:cNvSpPr>
            <p:nvPr/>
          </p:nvSpPr>
          <p:spPr bwMode="auto">
            <a:xfrm>
              <a:off x="3915" y="2329"/>
              <a:ext cx="33" cy="51"/>
            </a:xfrm>
            <a:custGeom>
              <a:avLst/>
              <a:gdLst>
                <a:gd name="T0" fmla="*/ 0 w 47"/>
                <a:gd name="T1" fmla="*/ 13 h 71"/>
                <a:gd name="T2" fmla="*/ 0 w 47"/>
                <a:gd name="T3" fmla="*/ 0 h 71"/>
                <a:gd name="T4" fmla="*/ 47 w 47"/>
                <a:gd name="T5" fmla="*/ 0 h 71"/>
                <a:gd name="T6" fmla="*/ 47 w 47"/>
                <a:gd name="T7" fmla="*/ 10 h 71"/>
                <a:gd name="T8" fmla="*/ 35 w 47"/>
                <a:gd name="T9" fmla="*/ 27 h 71"/>
                <a:gd name="T10" fmla="*/ 26 w 47"/>
                <a:gd name="T11" fmla="*/ 49 h 71"/>
                <a:gd name="T12" fmla="*/ 23 w 47"/>
                <a:gd name="T13" fmla="*/ 71 h 71"/>
                <a:gd name="T14" fmla="*/ 9 w 47"/>
                <a:gd name="T15" fmla="*/ 71 h 71"/>
                <a:gd name="T16" fmla="*/ 16 w 47"/>
                <a:gd name="T17" fmla="*/ 40 h 71"/>
                <a:gd name="T18" fmla="*/ 31 w 47"/>
                <a:gd name="T19" fmla="*/ 13 h 71"/>
                <a:gd name="T20" fmla="*/ 0 w 47"/>
                <a:gd name="T21"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1">
                  <a:moveTo>
                    <a:pt x="0" y="13"/>
                  </a:moveTo>
                  <a:lnTo>
                    <a:pt x="0" y="0"/>
                  </a:lnTo>
                  <a:lnTo>
                    <a:pt x="47" y="0"/>
                  </a:lnTo>
                  <a:lnTo>
                    <a:pt x="47" y="10"/>
                  </a:lnTo>
                  <a:cubicBezTo>
                    <a:pt x="43" y="14"/>
                    <a:pt x="39" y="19"/>
                    <a:pt x="35" y="27"/>
                  </a:cubicBezTo>
                  <a:cubicBezTo>
                    <a:pt x="31" y="34"/>
                    <a:pt x="28" y="41"/>
                    <a:pt x="26" y="49"/>
                  </a:cubicBezTo>
                  <a:cubicBezTo>
                    <a:pt x="24" y="57"/>
                    <a:pt x="23" y="64"/>
                    <a:pt x="23" y="71"/>
                  </a:cubicBezTo>
                  <a:lnTo>
                    <a:pt x="9" y="71"/>
                  </a:lnTo>
                  <a:cubicBezTo>
                    <a:pt x="10" y="61"/>
                    <a:pt x="12" y="51"/>
                    <a:pt x="16" y="40"/>
                  </a:cubicBezTo>
                  <a:cubicBezTo>
                    <a:pt x="19" y="30"/>
                    <a:pt x="25" y="21"/>
                    <a:pt x="31"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08">
              <a:extLst>
                <a:ext uri="{FF2B5EF4-FFF2-40B4-BE49-F238E27FC236}">
                  <a16:creationId xmlns:a16="http://schemas.microsoft.com/office/drawing/2014/main" id="{61A3F804-E816-079D-A1F0-98F9AA8DFE15}"/>
                </a:ext>
              </a:extLst>
            </p:cNvPr>
            <p:cNvSpPr>
              <a:spLocks noEditPoints="1"/>
            </p:cNvSpPr>
            <p:nvPr/>
          </p:nvSpPr>
          <p:spPr bwMode="auto">
            <a:xfrm>
              <a:off x="4173" y="2333"/>
              <a:ext cx="30" cy="42"/>
            </a:xfrm>
            <a:custGeom>
              <a:avLst/>
              <a:gdLst>
                <a:gd name="T0" fmla="*/ 26 w 41"/>
                <a:gd name="T1" fmla="*/ 59 h 59"/>
                <a:gd name="T2" fmla="*/ 26 w 41"/>
                <a:gd name="T3" fmla="*/ 45 h 59"/>
                <a:gd name="T4" fmla="*/ 0 w 41"/>
                <a:gd name="T5" fmla="*/ 45 h 59"/>
                <a:gd name="T6" fmla="*/ 0 w 41"/>
                <a:gd name="T7" fmla="*/ 38 h 59"/>
                <a:gd name="T8" fmla="*/ 27 w 41"/>
                <a:gd name="T9" fmla="*/ 0 h 59"/>
                <a:gd name="T10" fmla="*/ 33 w 41"/>
                <a:gd name="T11" fmla="*/ 0 h 59"/>
                <a:gd name="T12" fmla="*/ 33 w 41"/>
                <a:gd name="T13" fmla="*/ 38 h 59"/>
                <a:gd name="T14" fmla="*/ 41 w 41"/>
                <a:gd name="T15" fmla="*/ 38 h 59"/>
                <a:gd name="T16" fmla="*/ 41 w 41"/>
                <a:gd name="T17" fmla="*/ 45 h 59"/>
                <a:gd name="T18" fmla="*/ 33 w 41"/>
                <a:gd name="T19" fmla="*/ 45 h 59"/>
                <a:gd name="T20" fmla="*/ 33 w 41"/>
                <a:gd name="T21" fmla="*/ 59 h 59"/>
                <a:gd name="T22" fmla="*/ 26 w 41"/>
                <a:gd name="T23" fmla="*/ 59 h 59"/>
                <a:gd name="T24" fmla="*/ 26 w 41"/>
                <a:gd name="T25" fmla="*/ 38 h 59"/>
                <a:gd name="T26" fmla="*/ 26 w 41"/>
                <a:gd name="T27" fmla="*/ 11 h 59"/>
                <a:gd name="T28" fmla="*/ 7 w 41"/>
                <a:gd name="T29" fmla="*/ 38 h 59"/>
                <a:gd name="T30" fmla="*/ 26 w 41"/>
                <a:gd name="T31"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9">
                  <a:moveTo>
                    <a:pt x="26" y="59"/>
                  </a:moveTo>
                  <a:lnTo>
                    <a:pt x="26" y="45"/>
                  </a:lnTo>
                  <a:lnTo>
                    <a:pt x="0" y="45"/>
                  </a:lnTo>
                  <a:lnTo>
                    <a:pt x="0" y="38"/>
                  </a:lnTo>
                  <a:lnTo>
                    <a:pt x="27" y="0"/>
                  </a:lnTo>
                  <a:lnTo>
                    <a:pt x="33" y="0"/>
                  </a:lnTo>
                  <a:lnTo>
                    <a:pt x="33" y="38"/>
                  </a:lnTo>
                  <a:lnTo>
                    <a:pt x="41" y="38"/>
                  </a:lnTo>
                  <a:lnTo>
                    <a:pt x="41" y="45"/>
                  </a:lnTo>
                  <a:lnTo>
                    <a:pt x="33" y="45"/>
                  </a:lnTo>
                  <a:lnTo>
                    <a:pt x="33" y="59"/>
                  </a:lnTo>
                  <a:lnTo>
                    <a:pt x="26" y="59"/>
                  </a:lnTo>
                  <a:close/>
                  <a:moveTo>
                    <a:pt x="26" y="38"/>
                  </a:moveTo>
                  <a:lnTo>
                    <a:pt x="26" y="11"/>
                  </a:lnTo>
                  <a:lnTo>
                    <a:pt x="7" y="38"/>
                  </a:lnTo>
                  <a:lnTo>
                    <a:pt x="2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209">
              <a:extLst>
                <a:ext uri="{FF2B5EF4-FFF2-40B4-BE49-F238E27FC236}">
                  <a16:creationId xmlns:a16="http://schemas.microsoft.com/office/drawing/2014/main" id="{59D58812-37F6-BB60-0C13-1B86DDE0A4BA}"/>
                </a:ext>
              </a:extLst>
            </p:cNvPr>
            <p:cNvSpPr>
              <a:spLocks noChangeArrowheads="1"/>
            </p:cNvSpPr>
            <p:nvPr/>
          </p:nvSpPr>
          <p:spPr bwMode="auto">
            <a:xfrm>
              <a:off x="4211" y="2370"/>
              <a:ext cx="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0">
              <a:extLst>
                <a:ext uri="{FF2B5EF4-FFF2-40B4-BE49-F238E27FC236}">
                  <a16:creationId xmlns:a16="http://schemas.microsoft.com/office/drawing/2014/main" id="{3081AA43-DC8F-43F6-F7C2-866FE4BF0E5E}"/>
                </a:ext>
              </a:extLst>
            </p:cNvPr>
            <p:cNvSpPr>
              <a:spLocks noEditPoints="1"/>
            </p:cNvSpPr>
            <p:nvPr/>
          </p:nvSpPr>
          <p:spPr bwMode="auto">
            <a:xfrm>
              <a:off x="4223" y="2333"/>
              <a:ext cx="29" cy="42"/>
            </a:xfrm>
            <a:custGeom>
              <a:avLst/>
              <a:gdLst>
                <a:gd name="T0" fmla="*/ 26 w 41"/>
                <a:gd name="T1" fmla="*/ 59 h 59"/>
                <a:gd name="T2" fmla="*/ 26 w 41"/>
                <a:gd name="T3" fmla="*/ 45 h 59"/>
                <a:gd name="T4" fmla="*/ 0 w 41"/>
                <a:gd name="T5" fmla="*/ 45 h 59"/>
                <a:gd name="T6" fmla="*/ 0 w 41"/>
                <a:gd name="T7" fmla="*/ 38 h 59"/>
                <a:gd name="T8" fmla="*/ 27 w 41"/>
                <a:gd name="T9" fmla="*/ 0 h 59"/>
                <a:gd name="T10" fmla="*/ 33 w 41"/>
                <a:gd name="T11" fmla="*/ 0 h 59"/>
                <a:gd name="T12" fmla="*/ 33 w 41"/>
                <a:gd name="T13" fmla="*/ 38 h 59"/>
                <a:gd name="T14" fmla="*/ 41 w 41"/>
                <a:gd name="T15" fmla="*/ 38 h 59"/>
                <a:gd name="T16" fmla="*/ 41 w 41"/>
                <a:gd name="T17" fmla="*/ 45 h 59"/>
                <a:gd name="T18" fmla="*/ 33 w 41"/>
                <a:gd name="T19" fmla="*/ 45 h 59"/>
                <a:gd name="T20" fmla="*/ 33 w 41"/>
                <a:gd name="T21" fmla="*/ 59 h 59"/>
                <a:gd name="T22" fmla="*/ 26 w 41"/>
                <a:gd name="T23" fmla="*/ 59 h 59"/>
                <a:gd name="T24" fmla="*/ 26 w 41"/>
                <a:gd name="T25" fmla="*/ 38 h 59"/>
                <a:gd name="T26" fmla="*/ 26 w 41"/>
                <a:gd name="T27" fmla="*/ 11 h 59"/>
                <a:gd name="T28" fmla="*/ 7 w 41"/>
                <a:gd name="T29" fmla="*/ 38 h 59"/>
                <a:gd name="T30" fmla="*/ 26 w 41"/>
                <a:gd name="T31"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9">
                  <a:moveTo>
                    <a:pt x="26" y="59"/>
                  </a:moveTo>
                  <a:lnTo>
                    <a:pt x="26" y="45"/>
                  </a:lnTo>
                  <a:lnTo>
                    <a:pt x="0" y="45"/>
                  </a:lnTo>
                  <a:lnTo>
                    <a:pt x="0" y="38"/>
                  </a:lnTo>
                  <a:lnTo>
                    <a:pt x="27" y="0"/>
                  </a:lnTo>
                  <a:lnTo>
                    <a:pt x="33" y="0"/>
                  </a:lnTo>
                  <a:lnTo>
                    <a:pt x="33" y="38"/>
                  </a:lnTo>
                  <a:lnTo>
                    <a:pt x="41" y="38"/>
                  </a:lnTo>
                  <a:lnTo>
                    <a:pt x="41" y="45"/>
                  </a:lnTo>
                  <a:lnTo>
                    <a:pt x="33" y="45"/>
                  </a:lnTo>
                  <a:lnTo>
                    <a:pt x="33" y="59"/>
                  </a:lnTo>
                  <a:lnTo>
                    <a:pt x="26" y="59"/>
                  </a:lnTo>
                  <a:close/>
                  <a:moveTo>
                    <a:pt x="26" y="38"/>
                  </a:moveTo>
                  <a:lnTo>
                    <a:pt x="26" y="11"/>
                  </a:lnTo>
                  <a:lnTo>
                    <a:pt x="7" y="38"/>
                  </a:lnTo>
                  <a:lnTo>
                    <a:pt x="2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11">
              <a:extLst>
                <a:ext uri="{FF2B5EF4-FFF2-40B4-BE49-F238E27FC236}">
                  <a16:creationId xmlns:a16="http://schemas.microsoft.com/office/drawing/2014/main" id="{CA7F9CD6-C048-3682-BF02-841E517A7924}"/>
                </a:ext>
              </a:extLst>
            </p:cNvPr>
            <p:cNvSpPr>
              <a:spLocks/>
            </p:cNvSpPr>
            <p:nvPr/>
          </p:nvSpPr>
          <p:spPr bwMode="auto">
            <a:xfrm>
              <a:off x="4126" y="2810"/>
              <a:ext cx="28" cy="43"/>
            </a:xfrm>
            <a:custGeom>
              <a:avLst/>
              <a:gdLst>
                <a:gd name="T0" fmla="*/ 0 w 39"/>
                <a:gd name="T1" fmla="*/ 44 h 61"/>
                <a:gd name="T2" fmla="*/ 7 w 39"/>
                <a:gd name="T3" fmla="*/ 43 h 61"/>
                <a:gd name="T4" fmla="*/ 11 w 39"/>
                <a:gd name="T5" fmla="*/ 52 h 61"/>
                <a:gd name="T6" fmla="*/ 19 w 39"/>
                <a:gd name="T7" fmla="*/ 55 h 61"/>
                <a:gd name="T8" fmla="*/ 28 w 39"/>
                <a:gd name="T9" fmla="*/ 51 h 61"/>
                <a:gd name="T10" fmla="*/ 31 w 39"/>
                <a:gd name="T11" fmla="*/ 42 h 61"/>
                <a:gd name="T12" fmla="*/ 28 w 39"/>
                <a:gd name="T13" fmla="*/ 34 h 61"/>
                <a:gd name="T14" fmla="*/ 19 w 39"/>
                <a:gd name="T15" fmla="*/ 31 h 61"/>
                <a:gd name="T16" fmla="*/ 14 w 39"/>
                <a:gd name="T17" fmla="*/ 31 h 61"/>
                <a:gd name="T18" fmla="*/ 15 w 39"/>
                <a:gd name="T19" fmla="*/ 25 h 61"/>
                <a:gd name="T20" fmla="*/ 16 w 39"/>
                <a:gd name="T21" fmla="*/ 25 h 61"/>
                <a:gd name="T22" fmla="*/ 25 w 39"/>
                <a:gd name="T23" fmla="*/ 23 h 61"/>
                <a:gd name="T24" fmla="*/ 28 w 39"/>
                <a:gd name="T25" fmla="*/ 15 h 61"/>
                <a:gd name="T26" fmla="*/ 26 w 39"/>
                <a:gd name="T27" fmla="*/ 8 h 61"/>
                <a:gd name="T28" fmla="*/ 19 w 39"/>
                <a:gd name="T29" fmla="*/ 6 h 61"/>
                <a:gd name="T30" fmla="*/ 12 w 39"/>
                <a:gd name="T31" fmla="*/ 8 h 61"/>
                <a:gd name="T32" fmla="*/ 8 w 39"/>
                <a:gd name="T33" fmla="*/ 16 h 61"/>
                <a:gd name="T34" fmla="*/ 1 w 39"/>
                <a:gd name="T35" fmla="*/ 15 h 61"/>
                <a:gd name="T36" fmla="*/ 7 w 39"/>
                <a:gd name="T37" fmla="*/ 4 h 61"/>
                <a:gd name="T38" fmla="*/ 19 w 39"/>
                <a:gd name="T39" fmla="*/ 0 h 61"/>
                <a:gd name="T40" fmla="*/ 28 w 39"/>
                <a:gd name="T41" fmla="*/ 2 h 61"/>
                <a:gd name="T42" fmla="*/ 34 w 39"/>
                <a:gd name="T43" fmla="*/ 8 h 61"/>
                <a:gd name="T44" fmla="*/ 36 w 39"/>
                <a:gd name="T45" fmla="*/ 15 h 61"/>
                <a:gd name="T46" fmla="*/ 34 w 39"/>
                <a:gd name="T47" fmla="*/ 22 h 61"/>
                <a:gd name="T48" fmla="*/ 28 w 39"/>
                <a:gd name="T49" fmla="*/ 27 h 61"/>
                <a:gd name="T50" fmla="*/ 36 w 39"/>
                <a:gd name="T51" fmla="*/ 32 h 61"/>
                <a:gd name="T52" fmla="*/ 39 w 39"/>
                <a:gd name="T53" fmla="*/ 42 h 61"/>
                <a:gd name="T54" fmla="*/ 33 w 39"/>
                <a:gd name="T55" fmla="*/ 55 h 61"/>
                <a:gd name="T56" fmla="*/ 19 w 39"/>
                <a:gd name="T57" fmla="*/ 61 h 61"/>
                <a:gd name="T58" fmla="*/ 6 w 39"/>
                <a:gd name="T59" fmla="*/ 56 h 61"/>
                <a:gd name="T60" fmla="*/ 0 w 39"/>
                <a:gd name="T61"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61">
                  <a:moveTo>
                    <a:pt x="0" y="44"/>
                  </a:moveTo>
                  <a:lnTo>
                    <a:pt x="7" y="43"/>
                  </a:lnTo>
                  <a:cubicBezTo>
                    <a:pt x="8" y="47"/>
                    <a:pt x="9" y="50"/>
                    <a:pt x="11" y="52"/>
                  </a:cubicBezTo>
                  <a:cubicBezTo>
                    <a:pt x="14" y="54"/>
                    <a:pt x="16" y="55"/>
                    <a:pt x="19" y="55"/>
                  </a:cubicBezTo>
                  <a:cubicBezTo>
                    <a:pt x="22" y="55"/>
                    <a:pt x="25" y="53"/>
                    <a:pt x="28" y="51"/>
                  </a:cubicBezTo>
                  <a:cubicBezTo>
                    <a:pt x="30" y="49"/>
                    <a:pt x="31" y="46"/>
                    <a:pt x="31" y="42"/>
                  </a:cubicBezTo>
                  <a:cubicBezTo>
                    <a:pt x="31" y="39"/>
                    <a:pt x="30" y="36"/>
                    <a:pt x="28" y="34"/>
                  </a:cubicBezTo>
                  <a:cubicBezTo>
                    <a:pt x="26" y="32"/>
                    <a:pt x="23" y="31"/>
                    <a:pt x="19" y="31"/>
                  </a:cubicBezTo>
                  <a:cubicBezTo>
                    <a:pt x="18" y="31"/>
                    <a:pt x="16" y="31"/>
                    <a:pt x="14" y="31"/>
                  </a:cubicBezTo>
                  <a:lnTo>
                    <a:pt x="15" y="25"/>
                  </a:lnTo>
                  <a:cubicBezTo>
                    <a:pt x="16" y="25"/>
                    <a:pt x="16" y="25"/>
                    <a:pt x="16" y="25"/>
                  </a:cubicBezTo>
                  <a:cubicBezTo>
                    <a:pt x="19" y="25"/>
                    <a:pt x="22" y="24"/>
                    <a:pt x="25" y="23"/>
                  </a:cubicBezTo>
                  <a:cubicBezTo>
                    <a:pt x="27" y="21"/>
                    <a:pt x="28" y="18"/>
                    <a:pt x="28" y="15"/>
                  </a:cubicBezTo>
                  <a:cubicBezTo>
                    <a:pt x="28" y="12"/>
                    <a:pt x="28" y="10"/>
                    <a:pt x="26" y="8"/>
                  </a:cubicBezTo>
                  <a:cubicBezTo>
                    <a:pt x="24" y="7"/>
                    <a:pt x="22" y="6"/>
                    <a:pt x="19" y="6"/>
                  </a:cubicBezTo>
                  <a:cubicBezTo>
                    <a:pt x="16" y="6"/>
                    <a:pt x="14" y="7"/>
                    <a:pt x="12" y="8"/>
                  </a:cubicBezTo>
                  <a:cubicBezTo>
                    <a:pt x="10" y="10"/>
                    <a:pt x="8" y="13"/>
                    <a:pt x="8" y="16"/>
                  </a:cubicBezTo>
                  <a:lnTo>
                    <a:pt x="1" y="15"/>
                  </a:lnTo>
                  <a:cubicBezTo>
                    <a:pt x="2" y="10"/>
                    <a:pt x="4" y="6"/>
                    <a:pt x="7" y="4"/>
                  </a:cubicBezTo>
                  <a:cubicBezTo>
                    <a:pt x="10" y="1"/>
                    <a:pt x="14" y="0"/>
                    <a:pt x="19" y="0"/>
                  </a:cubicBezTo>
                  <a:cubicBezTo>
                    <a:pt x="22" y="0"/>
                    <a:pt x="25" y="0"/>
                    <a:pt x="28" y="2"/>
                  </a:cubicBezTo>
                  <a:cubicBezTo>
                    <a:pt x="30" y="3"/>
                    <a:pt x="32" y="5"/>
                    <a:pt x="34" y="8"/>
                  </a:cubicBezTo>
                  <a:cubicBezTo>
                    <a:pt x="35" y="10"/>
                    <a:pt x="36" y="12"/>
                    <a:pt x="36" y="15"/>
                  </a:cubicBezTo>
                  <a:cubicBezTo>
                    <a:pt x="36" y="18"/>
                    <a:pt x="35" y="20"/>
                    <a:pt x="34" y="22"/>
                  </a:cubicBezTo>
                  <a:cubicBezTo>
                    <a:pt x="33" y="24"/>
                    <a:pt x="31" y="26"/>
                    <a:pt x="28" y="27"/>
                  </a:cubicBezTo>
                  <a:cubicBezTo>
                    <a:pt x="31" y="28"/>
                    <a:pt x="34" y="30"/>
                    <a:pt x="36" y="32"/>
                  </a:cubicBezTo>
                  <a:cubicBezTo>
                    <a:pt x="38" y="35"/>
                    <a:pt x="39" y="38"/>
                    <a:pt x="39" y="42"/>
                  </a:cubicBezTo>
                  <a:cubicBezTo>
                    <a:pt x="39" y="47"/>
                    <a:pt x="37" y="52"/>
                    <a:pt x="33" y="55"/>
                  </a:cubicBezTo>
                  <a:cubicBezTo>
                    <a:pt x="29" y="59"/>
                    <a:pt x="25" y="61"/>
                    <a:pt x="19" y="61"/>
                  </a:cubicBezTo>
                  <a:cubicBezTo>
                    <a:pt x="14" y="61"/>
                    <a:pt x="9" y="59"/>
                    <a:pt x="6" y="56"/>
                  </a:cubicBezTo>
                  <a:cubicBezTo>
                    <a:pt x="2" y="53"/>
                    <a:pt x="0" y="49"/>
                    <a:pt x="0"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2">
              <a:extLst>
                <a:ext uri="{FF2B5EF4-FFF2-40B4-BE49-F238E27FC236}">
                  <a16:creationId xmlns:a16="http://schemas.microsoft.com/office/drawing/2014/main" id="{A8CD8E4F-286D-A6AC-D905-49B7FFDB5044}"/>
                </a:ext>
              </a:extLst>
            </p:cNvPr>
            <p:cNvSpPr>
              <a:spLocks noChangeArrowheads="1"/>
            </p:cNvSpPr>
            <p:nvPr/>
          </p:nvSpPr>
          <p:spPr bwMode="auto">
            <a:xfrm>
              <a:off x="4162" y="284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13">
              <a:extLst>
                <a:ext uri="{FF2B5EF4-FFF2-40B4-BE49-F238E27FC236}">
                  <a16:creationId xmlns:a16="http://schemas.microsoft.com/office/drawing/2014/main" id="{C2D5D9C3-D00B-C908-EECB-D79B40B31583}"/>
                </a:ext>
              </a:extLst>
            </p:cNvPr>
            <p:cNvSpPr>
              <a:spLocks/>
            </p:cNvSpPr>
            <p:nvPr/>
          </p:nvSpPr>
          <p:spPr bwMode="auto">
            <a:xfrm>
              <a:off x="4175" y="2810"/>
              <a:ext cx="28" cy="43"/>
            </a:xfrm>
            <a:custGeom>
              <a:avLst/>
              <a:gdLst>
                <a:gd name="T0" fmla="*/ 40 w 40"/>
                <a:gd name="T1" fmla="*/ 53 h 60"/>
                <a:gd name="T2" fmla="*/ 40 w 40"/>
                <a:gd name="T3" fmla="*/ 60 h 60"/>
                <a:gd name="T4" fmla="*/ 0 w 40"/>
                <a:gd name="T5" fmla="*/ 60 h 60"/>
                <a:gd name="T6" fmla="*/ 1 w 40"/>
                <a:gd name="T7" fmla="*/ 55 h 60"/>
                <a:gd name="T8" fmla="*/ 6 w 40"/>
                <a:gd name="T9" fmla="*/ 47 h 60"/>
                <a:gd name="T10" fmla="*/ 16 w 40"/>
                <a:gd name="T11" fmla="*/ 38 h 60"/>
                <a:gd name="T12" fmla="*/ 29 w 40"/>
                <a:gd name="T13" fmla="*/ 25 h 60"/>
                <a:gd name="T14" fmla="*/ 32 w 40"/>
                <a:gd name="T15" fmla="*/ 16 h 60"/>
                <a:gd name="T16" fmla="*/ 29 w 40"/>
                <a:gd name="T17" fmla="*/ 9 h 60"/>
                <a:gd name="T18" fmla="*/ 21 w 40"/>
                <a:gd name="T19" fmla="*/ 6 h 60"/>
                <a:gd name="T20" fmla="*/ 13 w 40"/>
                <a:gd name="T21" fmla="*/ 9 h 60"/>
                <a:gd name="T22" fmla="*/ 9 w 40"/>
                <a:gd name="T23" fmla="*/ 18 h 60"/>
                <a:gd name="T24" fmla="*/ 2 w 40"/>
                <a:gd name="T25" fmla="*/ 17 h 60"/>
                <a:gd name="T26" fmla="*/ 8 w 40"/>
                <a:gd name="T27" fmla="*/ 4 h 60"/>
                <a:gd name="T28" fmla="*/ 21 w 40"/>
                <a:gd name="T29" fmla="*/ 0 h 60"/>
                <a:gd name="T30" fmla="*/ 35 w 40"/>
                <a:gd name="T31" fmla="*/ 4 h 60"/>
                <a:gd name="T32" fmla="*/ 40 w 40"/>
                <a:gd name="T33" fmla="*/ 16 h 60"/>
                <a:gd name="T34" fmla="*/ 38 w 40"/>
                <a:gd name="T35" fmla="*/ 23 h 60"/>
                <a:gd name="T36" fmla="*/ 33 w 40"/>
                <a:gd name="T37" fmla="*/ 31 h 60"/>
                <a:gd name="T38" fmla="*/ 22 w 40"/>
                <a:gd name="T39" fmla="*/ 41 h 60"/>
                <a:gd name="T40" fmla="*/ 14 w 40"/>
                <a:gd name="T41" fmla="*/ 49 h 60"/>
                <a:gd name="T42" fmla="*/ 11 w 40"/>
                <a:gd name="T43" fmla="*/ 53 h 60"/>
                <a:gd name="T44" fmla="*/ 40 w 40"/>
                <a:gd name="T45"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60">
                  <a:moveTo>
                    <a:pt x="40" y="53"/>
                  </a:moveTo>
                  <a:lnTo>
                    <a:pt x="40" y="60"/>
                  </a:lnTo>
                  <a:lnTo>
                    <a:pt x="0" y="60"/>
                  </a:lnTo>
                  <a:cubicBezTo>
                    <a:pt x="0" y="58"/>
                    <a:pt x="1" y="56"/>
                    <a:pt x="1" y="55"/>
                  </a:cubicBezTo>
                  <a:cubicBezTo>
                    <a:pt x="2" y="52"/>
                    <a:pt x="4" y="49"/>
                    <a:pt x="6" y="47"/>
                  </a:cubicBezTo>
                  <a:cubicBezTo>
                    <a:pt x="8" y="44"/>
                    <a:pt x="11" y="41"/>
                    <a:pt x="16" y="38"/>
                  </a:cubicBezTo>
                  <a:cubicBezTo>
                    <a:pt x="22" y="32"/>
                    <a:pt x="27" y="28"/>
                    <a:pt x="29" y="25"/>
                  </a:cubicBezTo>
                  <a:cubicBezTo>
                    <a:pt x="31" y="22"/>
                    <a:pt x="32" y="19"/>
                    <a:pt x="32" y="16"/>
                  </a:cubicBezTo>
                  <a:cubicBezTo>
                    <a:pt x="32" y="13"/>
                    <a:pt x="31" y="11"/>
                    <a:pt x="29" y="9"/>
                  </a:cubicBezTo>
                  <a:cubicBezTo>
                    <a:pt x="27" y="7"/>
                    <a:pt x="24" y="6"/>
                    <a:pt x="21" y="6"/>
                  </a:cubicBezTo>
                  <a:cubicBezTo>
                    <a:pt x="17" y="6"/>
                    <a:pt x="15" y="7"/>
                    <a:pt x="13" y="9"/>
                  </a:cubicBezTo>
                  <a:cubicBezTo>
                    <a:pt x="10" y="11"/>
                    <a:pt x="9" y="14"/>
                    <a:pt x="9" y="18"/>
                  </a:cubicBezTo>
                  <a:lnTo>
                    <a:pt x="2" y="17"/>
                  </a:lnTo>
                  <a:cubicBezTo>
                    <a:pt x="2" y="11"/>
                    <a:pt x="4" y="7"/>
                    <a:pt x="8" y="4"/>
                  </a:cubicBezTo>
                  <a:cubicBezTo>
                    <a:pt x="11" y="1"/>
                    <a:pt x="15" y="0"/>
                    <a:pt x="21" y="0"/>
                  </a:cubicBezTo>
                  <a:cubicBezTo>
                    <a:pt x="27" y="0"/>
                    <a:pt x="31" y="1"/>
                    <a:pt x="35" y="4"/>
                  </a:cubicBezTo>
                  <a:cubicBezTo>
                    <a:pt x="38" y="8"/>
                    <a:pt x="40" y="12"/>
                    <a:pt x="40" y="16"/>
                  </a:cubicBezTo>
                  <a:cubicBezTo>
                    <a:pt x="40" y="19"/>
                    <a:pt x="39" y="21"/>
                    <a:pt x="38" y="23"/>
                  </a:cubicBezTo>
                  <a:cubicBezTo>
                    <a:pt x="37" y="26"/>
                    <a:pt x="36" y="28"/>
                    <a:pt x="33" y="31"/>
                  </a:cubicBezTo>
                  <a:cubicBezTo>
                    <a:pt x="31" y="33"/>
                    <a:pt x="27" y="37"/>
                    <a:pt x="22" y="41"/>
                  </a:cubicBezTo>
                  <a:cubicBezTo>
                    <a:pt x="18" y="45"/>
                    <a:pt x="15" y="47"/>
                    <a:pt x="14" y="49"/>
                  </a:cubicBezTo>
                  <a:cubicBezTo>
                    <a:pt x="12" y="50"/>
                    <a:pt x="11" y="51"/>
                    <a:pt x="11" y="53"/>
                  </a:cubicBezTo>
                  <a:lnTo>
                    <a:pt x="4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14">
              <a:extLst>
                <a:ext uri="{FF2B5EF4-FFF2-40B4-BE49-F238E27FC236}">
                  <a16:creationId xmlns:a16="http://schemas.microsoft.com/office/drawing/2014/main" id="{FDA9AAD5-8F34-67BC-D25F-DD435D3DC357}"/>
                </a:ext>
              </a:extLst>
            </p:cNvPr>
            <p:cNvSpPr>
              <a:spLocks/>
            </p:cNvSpPr>
            <p:nvPr/>
          </p:nvSpPr>
          <p:spPr bwMode="auto">
            <a:xfrm>
              <a:off x="4479" y="2806"/>
              <a:ext cx="34" cy="51"/>
            </a:xfrm>
            <a:custGeom>
              <a:avLst/>
              <a:gdLst>
                <a:gd name="T0" fmla="*/ 0 w 48"/>
                <a:gd name="T1" fmla="*/ 52 h 72"/>
                <a:gd name="T2" fmla="*/ 13 w 48"/>
                <a:gd name="T3" fmla="*/ 51 h 72"/>
                <a:gd name="T4" fmla="*/ 17 w 48"/>
                <a:gd name="T5" fmla="*/ 58 h 72"/>
                <a:gd name="T6" fmla="*/ 23 w 48"/>
                <a:gd name="T7" fmla="*/ 61 h 72"/>
                <a:gd name="T8" fmla="*/ 31 w 48"/>
                <a:gd name="T9" fmla="*/ 58 h 72"/>
                <a:gd name="T10" fmla="*/ 34 w 48"/>
                <a:gd name="T11" fmla="*/ 47 h 72"/>
                <a:gd name="T12" fmla="*/ 31 w 48"/>
                <a:gd name="T13" fmla="*/ 37 h 72"/>
                <a:gd name="T14" fmla="*/ 23 w 48"/>
                <a:gd name="T15" fmla="*/ 34 h 72"/>
                <a:gd name="T16" fmla="*/ 12 w 48"/>
                <a:gd name="T17" fmla="*/ 39 h 72"/>
                <a:gd name="T18" fmla="*/ 1 w 48"/>
                <a:gd name="T19" fmla="*/ 38 h 72"/>
                <a:gd name="T20" fmla="*/ 8 w 48"/>
                <a:gd name="T21" fmla="*/ 0 h 72"/>
                <a:gd name="T22" fmla="*/ 45 w 48"/>
                <a:gd name="T23" fmla="*/ 0 h 72"/>
                <a:gd name="T24" fmla="*/ 45 w 48"/>
                <a:gd name="T25" fmla="*/ 13 h 72"/>
                <a:gd name="T26" fmla="*/ 19 w 48"/>
                <a:gd name="T27" fmla="*/ 13 h 72"/>
                <a:gd name="T28" fmla="*/ 17 w 48"/>
                <a:gd name="T29" fmla="*/ 25 h 72"/>
                <a:gd name="T30" fmla="*/ 26 w 48"/>
                <a:gd name="T31" fmla="*/ 23 h 72"/>
                <a:gd name="T32" fmla="*/ 41 w 48"/>
                <a:gd name="T33" fmla="*/ 30 h 72"/>
                <a:gd name="T34" fmla="*/ 48 w 48"/>
                <a:gd name="T35" fmla="*/ 47 h 72"/>
                <a:gd name="T36" fmla="*/ 43 w 48"/>
                <a:gd name="T37" fmla="*/ 63 h 72"/>
                <a:gd name="T38" fmla="*/ 23 w 48"/>
                <a:gd name="T39" fmla="*/ 72 h 72"/>
                <a:gd name="T40" fmla="*/ 7 w 48"/>
                <a:gd name="T41" fmla="*/ 67 h 72"/>
                <a:gd name="T42" fmla="*/ 0 w 48"/>
                <a:gd name="T43" fmla="*/ 5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72">
                  <a:moveTo>
                    <a:pt x="0" y="52"/>
                  </a:moveTo>
                  <a:lnTo>
                    <a:pt x="13" y="51"/>
                  </a:lnTo>
                  <a:cubicBezTo>
                    <a:pt x="14" y="54"/>
                    <a:pt x="15" y="57"/>
                    <a:pt x="17" y="58"/>
                  </a:cubicBezTo>
                  <a:cubicBezTo>
                    <a:pt x="19" y="60"/>
                    <a:pt x="21" y="61"/>
                    <a:pt x="23" y="61"/>
                  </a:cubicBezTo>
                  <a:cubicBezTo>
                    <a:pt x="26" y="61"/>
                    <a:pt x="29" y="60"/>
                    <a:pt x="31" y="58"/>
                  </a:cubicBezTo>
                  <a:cubicBezTo>
                    <a:pt x="33" y="55"/>
                    <a:pt x="34" y="52"/>
                    <a:pt x="34" y="47"/>
                  </a:cubicBezTo>
                  <a:cubicBezTo>
                    <a:pt x="34" y="43"/>
                    <a:pt x="33" y="39"/>
                    <a:pt x="31" y="37"/>
                  </a:cubicBezTo>
                  <a:cubicBezTo>
                    <a:pt x="29" y="35"/>
                    <a:pt x="26" y="34"/>
                    <a:pt x="23" y="34"/>
                  </a:cubicBezTo>
                  <a:cubicBezTo>
                    <a:pt x="19" y="34"/>
                    <a:pt x="15" y="36"/>
                    <a:pt x="12" y="39"/>
                  </a:cubicBezTo>
                  <a:lnTo>
                    <a:pt x="1" y="38"/>
                  </a:lnTo>
                  <a:lnTo>
                    <a:pt x="8" y="0"/>
                  </a:lnTo>
                  <a:lnTo>
                    <a:pt x="45" y="0"/>
                  </a:lnTo>
                  <a:lnTo>
                    <a:pt x="45" y="13"/>
                  </a:lnTo>
                  <a:lnTo>
                    <a:pt x="19" y="13"/>
                  </a:lnTo>
                  <a:lnTo>
                    <a:pt x="17" y="25"/>
                  </a:lnTo>
                  <a:cubicBezTo>
                    <a:pt x="20" y="24"/>
                    <a:pt x="23" y="23"/>
                    <a:pt x="26" y="23"/>
                  </a:cubicBezTo>
                  <a:cubicBezTo>
                    <a:pt x="32" y="23"/>
                    <a:pt x="37" y="25"/>
                    <a:pt x="41" y="30"/>
                  </a:cubicBezTo>
                  <a:cubicBezTo>
                    <a:pt x="46" y="34"/>
                    <a:pt x="48" y="40"/>
                    <a:pt x="48" y="47"/>
                  </a:cubicBezTo>
                  <a:cubicBezTo>
                    <a:pt x="48" y="53"/>
                    <a:pt x="46" y="58"/>
                    <a:pt x="43" y="63"/>
                  </a:cubicBezTo>
                  <a:cubicBezTo>
                    <a:pt x="38" y="69"/>
                    <a:pt x="31" y="72"/>
                    <a:pt x="23" y="72"/>
                  </a:cubicBezTo>
                  <a:cubicBezTo>
                    <a:pt x="17" y="72"/>
                    <a:pt x="11" y="70"/>
                    <a:pt x="7" y="67"/>
                  </a:cubicBezTo>
                  <a:cubicBezTo>
                    <a:pt x="3" y="63"/>
                    <a:pt x="0" y="58"/>
                    <a:pt x="0"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15">
              <a:extLst>
                <a:ext uri="{FF2B5EF4-FFF2-40B4-BE49-F238E27FC236}">
                  <a16:creationId xmlns:a16="http://schemas.microsoft.com/office/drawing/2014/main" id="{1DCBAC6D-F406-6D79-06A5-7663EF2DCE7B}"/>
                </a:ext>
              </a:extLst>
            </p:cNvPr>
            <p:cNvSpPr>
              <a:spLocks noChangeArrowheads="1"/>
            </p:cNvSpPr>
            <p:nvPr/>
          </p:nvSpPr>
          <p:spPr bwMode="auto">
            <a:xfrm>
              <a:off x="4520" y="2846"/>
              <a:ext cx="10"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6">
              <a:extLst>
                <a:ext uri="{FF2B5EF4-FFF2-40B4-BE49-F238E27FC236}">
                  <a16:creationId xmlns:a16="http://schemas.microsoft.com/office/drawing/2014/main" id="{0935501C-1DBD-8E60-F852-90DD5F68C4F5}"/>
                </a:ext>
              </a:extLst>
            </p:cNvPr>
            <p:cNvSpPr>
              <a:spLocks/>
            </p:cNvSpPr>
            <p:nvPr/>
          </p:nvSpPr>
          <p:spPr bwMode="auto">
            <a:xfrm>
              <a:off x="4538" y="2806"/>
              <a:ext cx="33" cy="50"/>
            </a:xfrm>
            <a:custGeom>
              <a:avLst/>
              <a:gdLst>
                <a:gd name="T0" fmla="*/ 0 w 47"/>
                <a:gd name="T1" fmla="*/ 13 h 71"/>
                <a:gd name="T2" fmla="*/ 0 w 47"/>
                <a:gd name="T3" fmla="*/ 0 h 71"/>
                <a:gd name="T4" fmla="*/ 47 w 47"/>
                <a:gd name="T5" fmla="*/ 0 h 71"/>
                <a:gd name="T6" fmla="*/ 47 w 47"/>
                <a:gd name="T7" fmla="*/ 10 h 71"/>
                <a:gd name="T8" fmla="*/ 35 w 47"/>
                <a:gd name="T9" fmla="*/ 27 h 71"/>
                <a:gd name="T10" fmla="*/ 26 w 47"/>
                <a:gd name="T11" fmla="*/ 49 h 71"/>
                <a:gd name="T12" fmla="*/ 23 w 47"/>
                <a:gd name="T13" fmla="*/ 71 h 71"/>
                <a:gd name="T14" fmla="*/ 9 w 47"/>
                <a:gd name="T15" fmla="*/ 71 h 71"/>
                <a:gd name="T16" fmla="*/ 16 w 47"/>
                <a:gd name="T17" fmla="*/ 41 h 71"/>
                <a:gd name="T18" fmla="*/ 31 w 47"/>
                <a:gd name="T19" fmla="*/ 13 h 71"/>
                <a:gd name="T20" fmla="*/ 0 w 47"/>
                <a:gd name="T21"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1">
                  <a:moveTo>
                    <a:pt x="0" y="13"/>
                  </a:moveTo>
                  <a:lnTo>
                    <a:pt x="0" y="0"/>
                  </a:lnTo>
                  <a:lnTo>
                    <a:pt x="47" y="0"/>
                  </a:lnTo>
                  <a:lnTo>
                    <a:pt x="47" y="10"/>
                  </a:lnTo>
                  <a:cubicBezTo>
                    <a:pt x="43" y="14"/>
                    <a:pt x="39" y="19"/>
                    <a:pt x="35" y="27"/>
                  </a:cubicBezTo>
                  <a:cubicBezTo>
                    <a:pt x="31" y="34"/>
                    <a:pt x="28" y="41"/>
                    <a:pt x="26" y="49"/>
                  </a:cubicBezTo>
                  <a:cubicBezTo>
                    <a:pt x="24" y="57"/>
                    <a:pt x="23" y="65"/>
                    <a:pt x="23" y="71"/>
                  </a:cubicBezTo>
                  <a:lnTo>
                    <a:pt x="9" y="71"/>
                  </a:lnTo>
                  <a:cubicBezTo>
                    <a:pt x="10" y="61"/>
                    <a:pt x="12" y="51"/>
                    <a:pt x="16" y="41"/>
                  </a:cubicBezTo>
                  <a:cubicBezTo>
                    <a:pt x="19" y="30"/>
                    <a:pt x="25" y="21"/>
                    <a:pt x="31"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217">
              <a:extLst>
                <a:ext uri="{FF2B5EF4-FFF2-40B4-BE49-F238E27FC236}">
                  <a16:creationId xmlns:a16="http://schemas.microsoft.com/office/drawing/2014/main" id="{8248DE00-F1A7-39EB-685E-1B30EF1CE190}"/>
                </a:ext>
              </a:extLst>
            </p:cNvPr>
            <p:cNvSpPr>
              <a:spLocks noChangeShapeType="1"/>
            </p:cNvSpPr>
            <p:nvPr/>
          </p:nvSpPr>
          <p:spPr bwMode="auto">
            <a:xfrm flipH="1">
              <a:off x="3210" y="2143"/>
              <a:ext cx="217"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18">
              <a:extLst>
                <a:ext uri="{FF2B5EF4-FFF2-40B4-BE49-F238E27FC236}">
                  <a16:creationId xmlns:a16="http://schemas.microsoft.com/office/drawing/2014/main" id="{76682807-5B58-1230-9162-6C8F1B8C202C}"/>
                </a:ext>
              </a:extLst>
            </p:cNvPr>
            <p:cNvSpPr>
              <a:spLocks/>
            </p:cNvSpPr>
            <p:nvPr/>
          </p:nvSpPr>
          <p:spPr bwMode="auto">
            <a:xfrm>
              <a:off x="3198" y="2123"/>
              <a:ext cx="56" cy="41"/>
            </a:xfrm>
            <a:custGeom>
              <a:avLst/>
              <a:gdLst>
                <a:gd name="T0" fmla="*/ 78 w 78"/>
                <a:gd name="T1" fmla="*/ 57 h 57"/>
                <a:gd name="T2" fmla="*/ 0 w 78"/>
                <a:gd name="T3" fmla="*/ 28 h 57"/>
                <a:gd name="T4" fmla="*/ 78 w 78"/>
                <a:gd name="T5" fmla="*/ 0 h 57"/>
                <a:gd name="T6" fmla="*/ 78 w 78"/>
                <a:gd name="T7" fmla="*/ 57 h 57"/>
              </a:gdLst>
              <a:ahLst/>
              <a:cxnLst>
                <a:cxn ang="0">
                  <a:pos x="T0" y="T1"/>
                </a:cxn>
                <a:cxn ang="0">
                  <a:pos x="T2" y="T3"/>
                </a:cxn>
                <a:cxn ang="0">
                  <a:pos x="T4" y="T5"/>
                </a:cxn>
                <a:cxn ang="0">
                  <a:pos x="T6" y="T7"/>
                </a:cxn>
              </a:cxnLst>
              <a:rect l="0" t="0" r="r" b="b"/>
              <a:pathLst>
                <a:path w="78" h="57">
                  <a:moveTo>
                    <a:pt x="78" y="57"/>
                  </a:moveTo>
                  <a:lnTo>
                    <a:pt x="0" y="28"/>
                  </a:lnTo>
                  <a:lnTo>
                    <a:pt x="78" y="0"/>
                  </a:lnTo>
                  <a:cubicBezTo>
                    <a:pt x="66" y="17"/>
                    <a:pt x="66" y="40"/>
                    <a:pt x="78" y="57"/>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Line 219">
              <a:extLst>
                <a:ext uri="{FF2B5EF4-FFF2-40B4-BE49-F238E27FC236}">
                  <a16:creationId xmlns:a16="http://schemas.microsoft.com/office/drawing/2014/main" id="{97239B4C-752C-44A8-8E0A-B2A8BFB93379}"/>
                </a:ext>
              </a:extLst>
            </p:cNvPr>
            <p:cNvSpPr>
              <a:spLocks noChangeShapeType="1"/>
            </p:cNvSpPr>
            <p:nvPr/>
          </p:nvSpPr>
          <p:spPr bwMode="auto">
            <a:xfrm>
              <a:off x="3951" y="2271"/>
              <a:ext cx="96"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20">
              <a:extLst>
                <a:ext uri="{FF2B5EF4-FFF2-40B4-BE49-F238E27FC236}">
                  <a16:creationId xmlns:a16="http://schemas.microsoft.com/office/drawing/2014/main" id="{4D1D3FE4-2AE0-CDC6-6560-65BCFFA42CA9}"/>
                </a:ext>
              </a:extLst>
            </p:cNvPr>
            <p:cNvSpPr>
              <a:spLocks/>
            </p:cNvSpPr>
            <p:nvPr/>
          </p:nvSpPr>
          <p:spPr bwMode="auto">
            <a:xfrm>
              <a:off x="4004" y="2374"/>
              <a:ext cx="50" cy="60"/>
            </a:xfrm>
            <a:custGeom>
              <a:avLst/>
              <a:gdLst>
                <a:gd name="T0" fmla="*/ 51 w 70"/>
                <a:gd name="T1" fmla="*/ 0 h 85"/>
                <a:gd name="T2" fmla="*/ 70 w 70"/>
                <a:gd name="T3" fmla="*/ 85 h 85"/>
                <a:gd name="T4" fmla="*/ 0 w 70"/>
                <a:gd name="T5" fmla="*/ 32 h 85"/>
                <a:gd name="T6" fmla="*/ 51 w 70"/>
                <a:gd name="T7" fmla="*/ 0 h 85"/>
              </a:gdLst>
              <a:ahLst/>
              <a:cxnLst>
                <a:cxn ang="0">
                  <a:pos x="T0" y="T1"/>
                </a:cxn>
                <a:cxn ang="0">
                  <a:pos x="T2" y="T3"/>
                </a:cxn>
                <a:cxn ang="0">
                  <a:pos x="T4" y="T5"/>
                </a:cxn>
                <a:cxn ang="0">
                  <a:pos x="T6" y="T7"/>
                </a:cxn>
              </a:cxnLst>
              <a:rect l="0" t="0" r="r" b="b"/>
              <a:pathLst>
                <a:path w="70" h="85">
                  <a:moveTo>
                    <a:pt x="51" y="0"/>
                  </a:moveTo>
                  <a:lnTo>
                    <a:pt x="70" y="85"/>
                  </a:lnTo>
                  <a:lnTo>
                    <a:pt x="0" y="32"/>
                  </a:lnTo>
                  <a:cubicBezTo>
                    <a:pt x="22" y="34"/>
                    <a:pt x="43" y="21"/>
                    <a:pt x="51" y="0"/>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Line 221">
              <a:extLst>
                <a:ext uri="{FF2B5EF4-FFF2-40B4-BE49-F238E27FC236}">
                  <a16:creationId xmlns:a16="http://schemas.microsoft.com/office/drawing/2014/main" id="{0F0A375F-997C-B3FC-6C5B-A0935981A8BA}"/>
                </a:ext>
              </a:extLst>
            </p:cNvPr>
            <p:cNvSpPr>
              <a:spLocks noChangeShapeType="1"/>
            </p:cNvSpPr>
            <p:nvPr/>
          </p:nvSpPr>
          <p:spPr bwMode="auto">
            <a:xfrm flipH="1" flipV="1">
              <a:off x="4017" y="2281"/>
              <a:ext cx="97" cy="153"/>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22">
              <a:extLst>
                <a:ext uri="{FF2B5EF4-FFF2-40B4-BE49-F238E27FC236}">
                  <a16:creationId xmlns:a16="http://schemas.microsoft.com/office/drawing/2014/main" id="{535E5F4B-BE64-9E2B-4F8B-E085175B97F0}"/>
                </a:ext>
              </a:extLst>
            </p:cNvPr>
            <p:cNvSpPr>
              <a:spLocks/>
            </p:cNvSpPr>
            <p:nvPr/>
          </p:nvSpPr>
          <p:spPr bwMode="auto">
            <a:xfrm>
              <a:off x="4011" y="2271"/>
              <a:ext cx="49" cy="60"/>
            </a:xfrm>
            <a:custGeom>
              <a:avLst/>
              <a:gdLst>
                <a:gd name="T0" fmla="*/ 18 w 69"/>
                <a:gd name="T1" fmla="*/ 85 h 85"/>
                <a:gd name="T2" fmla="*/ 0 w 69"/>
                <a:gd name="T3" fmla="*/ 0 h 85"/>
                <a:gd name="T4" fmla="*/ 69 w 69"/>
                <a:gd name="T5" fmla="*/ 53 h 85"/>
                <a:gd name="T6" fmla="*/ 18 w 69"/>
                <a:gd name="T7" fmla="*/ 85 h 85"/>
              </a:gdLst>
              <a:ahLst/>
              <a:cxnLst>
                <a:cxn ang="0">
                  <a:pos x="T0" y="T1"/>
                </a:cxn>
                <a:cxn ang="0">
                  <a:pos x="T2" y="T3"/>
                </a:cxn>
                <a:cxn ang="0">
                  <a:pos x="T4" y="T5"/>
                </a:cxn>
                <a:cxn ang="0">
                  <a:pos x="T6" y="T7"/>
                </a:cxn>
              </a:cxnLst>
              <a:rect l="0" t="0" r="r" b="b"/>
              <a:pathLst>
                <a:path w="69" h="85">
                  <a:moveTo>
                    <a:pt x="18" y="85"/>
                  </a:moveTo>
                  <a:lnTo>
                    <a:pt x="0" y="0"/>
                  </a:lnTo>
                  <a:lnTo>
                    <a:pt x="69" y="53"/>
                  </a:lnTo>
                  <a:cubicBezTo>
                    <a:pt x="47" y="52"/>
                    <a:pt x="27" y="65"/>
                    <a:pt x="18" y="85"/>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Line 223">
              <a:extLst>
                <a:ext uri="{FF2B5EF4-FFF2-40B4-BE49-F238E27FC236}">
                  <a16:creationId xmlns:a16="http://schemas.microsoft.com/office/drawing/2014/main" id="{8D52E7E8-C6D9-FE54-EAB7-BE878608F79A}"/>
                </a:ext>
              </a:extLst>
            </p:cNvPr>
            <p:cNvSpPr>
              <a:spLocks noChangeShapeType="1"/>
            </p:cNvSpPr>
            <p:nvPr/>
          </p:nvSpPr>
          <p:spPr bwMode="auto">
            <a:xfrm>
              <a:off x="4257" y="2752"/>
              <a:ext cx="97" cy="153"/>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24">
              <a:extLst>
                <a:ext uri="{FF2B5EF4-FFF2-40B4-BE49-F238E27FC236}">
                  <a16:creationId xmlns:a16="http://schemas.microsoft.com/office/drawing/2014/main" id="{C8AE1029-3CD9-22E0-405B-CBE22EF07482}"/>
                </a:ext>
              </a:extLst>
            </p:cNvPr>
            <p:cNvSpPr>
              <a:spLocks/>
            </p:cNvSpPr>
            <p:nvPr/>
          </p:nvSpPr>
          <p:spPr bwMode="auto">
            <a:xfrm>
              <a:off x="4311" y="2855"/>
              <a:ext cx="50" cy="60"/>
            </a:xfrm>
            <a:custGeom>
              <a:avLst/>
              <a:gdLst>
                <a:gd name="T0" fmla="*/ 51 w 69"/>
                <a:gd name="T1" fmla="*/ 0 h 85"/>
                <a:gd name="T2" fmla="*/ 69 w 69"/>
                <a:gd name="T3" fmla="*/ 85 h 85"/>
                <a:gd name="T4" fmla="*/ 0 w 69"/>
                <a:gd name="T5" fmla="*/ 32 h 85"/>
                <a:gd name="T6" fmla="*/ 51 w 69"/>
                <a:gd name="T7" fmla="*/ 0 h 85"/>
              </a:gdLst>
              <a:ahLst/>
              <a:cxnLst>
                <a:cxn ang="0">
                  <a:pos x="T0" y="T1"/>
                </a:cxn>
                <a:cxn ang="0">
                  <a:pos x="T2" y="T3"/>
                </a:cxn>
                <a:cxn ang="0">
                  <a:pos x="T4" y="T5"/>
                </a:cxn>
                <a:cxn ang="0">
                  <a:pos x="T6" y="T7"/>
                </a:cxn>
              </a:cxnLst>
              <a:rect l="0" t="0" r="r" b="b"/>
              <a:pathLst>
                <a:path w="69" h="85">
                  <a:moveTo>
                    <a:pt x="51" y="0"/>
                  </a:moveTo>
                  <a:lnTo>
                    <a:pt x="69" y="85"/>
                  </a:lnTo>
                  <a:lnTo>
                    <a:pt x="0" y="32"/>
                  </a:lnTo>
                  <a:cubicBezTo>
                    <a:pt x="22" y="33"/>
                    <a:pt x="43" y="20"/>
                    <a:pt x="51" y="0"/>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225">
              <a:extLst>
                <a:ext uri="{FF2B5EF4-FFF2-40B4-BE49-F238E27FC236}">
                  <a16:creationId xmlns:a16="http://schemas.microsoft.com/office/drawing/2014/main" id="{1DF76AFE-CFD9-C4B3-12CF-E3402A612468}"/>
                </a:ext>
              </a:extLst>
            </p:cNvPr>
            <p:cNvSpPr>
              <a:spLocks noChangeShapeType="1"/>
            </p:cNvSpPr>
            <p:nvPr/>
          </p:nvSpPr>
          <p:spPr bwMode="auto">
            <a:xfrm flipH="1" flipV="1">
              <a:off x="4325" y="2761"/>
              <a:ext cx="97"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26">
              <a:extLst>
                <a:ext uri="{FF2B5EF4-FFF2-40B4-BE49-F238E27FC236}">
                  <a16:creationId xmlns:a16="http://schemas.microsoft.com/office/drawing/2014/main" id="{BBF664D5-2A9C-B0CF-FC37-DF609600124F}"/>
                </a:ext>
              </a:extLst>
            </p:cNvPr>
            <p:cNvSpPr>
              <a:spLocks/>
            </p:cNvSpPr>
            <p:nvPr/>
          </p:nvSpPr>
          <p:spPr bwMode="auto">
            <a:xfrm>
              <a:off x="4319" y="2751"/>
              <a:ext cx="49" cy="61"/>
            </a:xfrm>
            <a:custGeom>
              <a:avLst/>
              <a:gdLst>
                <a:gd name="T0" fmla="*/ 18 w 69"/>
                <a:gd name="T1" fmla="*/ 85 h 85"/>
                <a:gd name="T2" fmla="*/ 0 w 69"/>
                <a:gd name="T3" fmla="*/ 0 h 85"/>
                <a:gd name="T4" fmla="*/ 69 w 69"/>
                <a:gd name="T5" fmla="*/ 53 h 85"/>
                <a:gd name="T6" fmla="*/ 18 w 69"/>
                <a:gd name="T7" fmla="*/ 85 h 85"/>
              </a:gdLst>
              <a:ahLst/>
              <a:cxnLst>
                <a:cxn ang="0">
                  <a:pos x="T0" y="T1"/>
                </a:cxn>
                <a:cxn ang="0">
                  <a:pos x="T2" y="T3"/>
                </a:cxn>
                <a:cxn ang="0">
                  <a:pos x="T4" y="T5"/>
                </a:cxn>
                <a:cxn ang="0">
                  <a:pos x="T6" y="T7"/>
                </a:cxn>
              </a:cxnLst>
              <a:rect l="0" t="0" r="r" b="b"/>
              <a:pathLst>
                <a:path w="69" h="85">
                  <a:moveTo>
                    <a:pt x="18" y="85"/>
                  </a:moveTo>
                  <a:lnTo>
                    <a:pt x="0" y="0"/>
                  </a:lnTo>
                  <a:lnTo>
                    <a:pt x="69" y="53"/>
                  </a:lnTo>
                  <a:cubicBezTo>
                    <a:pt x="47" y="51"/>
                    <a:pt x="26" y="64"/>
                    <a:pt x="18" y="85"/>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9" name="TextBox 228">
            <a:extLst>
              <a:ext uri="{FF2B5EF4-FFF2-40B4-BE49-F238E27FC236}">
                <a16:creationId xmlns:a16="http://schemas.microsoft.com/office/drawing/2014/main" id="{194AADB7-DBCF-D06A-506B-47AC352A8ED2}"/>
              </a:ext>
            </a:extLst>
          </p:cNvPr>
          <p:cNvSpPr txBox="1"/>
          <p:nvPr/>
        </p:nvSpPr>
        <p:spPr>
          <a:xfrm>
            <a:off x="1087732" y="6026071"/>
            <a:ext cx="6969250" cy="646331"/>
          </a:xfrm>
          <a:prstGeom prst="rect">
            <a:avLst/>
          </a:prstGeom>
          <a:noFill/>
        </p:spPr>
        <p:txBody>
          <a:bodyPr wrap="square" rtlCol="0">
            <a:spAutoFit/>
          </a:bodyPr>
          <a:lstStyle/>
          <a:p>
            <a:pPr>
              <a:spcBef>
                <a:spcPts val="0"/>
              </a:spcBef>
              <a:spcAft>
                <a:spcPts val="0"/>
              </a:spcAft>
            </a:pPr>
            <a:r>
              <a:rPr lang="en-US" sz="1200" dirty="0">
                <a:effectLst/>
              </a:rPr>
              <a:t>Correa P, Haenszel W, </a:t>
            </a:r>
            <a:r>
              <a:rPr lang="en-US" sz="1200" dirty="0" err="1">
                <a:effectLst/>
              </a:rPr>
              <a:t>Cuello</a:t>
            </a:r>
            <a:r>
              <a:rPr lang="en-US" sz="1200" dirty="0">
                <a:effectLst/>
              </a:rPr>
              <a:t> C, et al. Gastric precancerous process in a high risk population: cohort follow-up. </a:t>
            </a:r>
            <a:r>
              <a:rPr lang="en-US" sz="1200" i="1" dirty="0">
                <a:effectLst/>
              </a:rPr>
              <a:t>Cancer Res</a:t>
            </a:r>
            <a:r>
              <a:rPr lang="en-US" sz="1200" dirty="0">
                <a:effectLst/>
              </a:rPr>
              <a:t>. 1990;50(15):4737-4740.</a:t>
            </a:r>
          </a:p>
          <a:p>
            <a:endParaRPr lang="en-US" sz="1200" dirty="0"/>
          </a:p>
        </p:txBody>
      </p:sp>
    </p:spTree>
    <p:extLst>
      <p:ext uri="{BB962C8B-B14F-4D97-AF65-F5344CB8AC3E}">
        <p14:creationId xmlns:p14="http://schemas.microsoft.com/office/powerpoint/2010/main" val="239948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15D3621-50D8-FC3D-AA38-8E2F23411164}"/>
              </a:ext>
            </a:extLst>
          </p:cNvPr>
          <p:cNvSpPr>
            <a:spLocks noGrp="1"/>
          </p:cNvSpPr>
          <p:nvPr>
            <p:ph type="title"/>
          </p:nvPr>
        </p:nvSpPr>
        <p:spPr>
          <a:xfrm>
            <a:off x="0" y="0"/>
            <a:ext cx="9144000" cy="618259"/>
          </a:xfrm>
          <a:solidFill>
            <a:schemeClr val="bg1"/>
          </a:solidFill>
        </p:spPr>
        <p:txBody>
          <a:bodyPr>
            <a:normAutofit fontScale="90000"/>
          </a:bodyPr>
          <a:lstStyle/>
          <a:p>
            <a:r>
              <a:rPr lang="en-US" sz="3600" dirty="0"/>
              <a:t>Optical Diagnosis:  Narrow-band imaging</a:t>
            </a:r>
          </a:p>
        </p:txBody>
      </p:sp>
      <p:grpSp>
        <p:nvGrpSpPr>
          <p:cNvPr id="13" name="Group 12">
            <a:extLst>
              <a:ext uri="{FF2B5EF4-FFF2-40B4-BE49-F238E27FC236}">
                <a16:creationId xmlns:a16="http://schemas.microsoft.com/office/drawing/2014/main" id="{2BD49BEA-6C73-F8E9-E32F-0C48D0F190A3}"/>
              </a:ext>
            </a:extLst>
          </p:cNvPr>
          <p:cNvGrpSpPr/>
          <p:nvPr/>
        </p:nvGrpSpPr>
        <p:grpSpPr>
          <a:xfrm>
            <a:off x="776288" y="1000536"/>
            <a:ext cx="7183149" cy="5078017"/>
            <a:chOff x="1560801" y="998349"/>
            <a:chExt cx="7183149" cy="5078017"/>
          </a:xfrm>
        </p:grpSpPr>
        <p:sp>
          <p:nvSpPr>
            <p:cNvPr id="4" name="TextBox 3">
              <a:extLst>
                <a:ext uri="{FF2B5EF4-FFF2-40B4-BE49-F238E27FC236}">
                  <a16:creationId xmlns:a16="http://schemas.microsoft.com/office/drawing/2014/main" id="{8A12558E-4834-7FBE-FF41-A59CA3100855}"/>
                </a:ext>
              </a:extLst>
            </p:cNvPr>
            <p:cNvSpPr txBox="1"/>
            <p:nvPr/>
          </p:nvSpPr>
          <p:spPr>
            <a:xfrm>
              <a:off x="1560802" y="2109354"/>
              <a:ext cx="1013113" cy="369332"/>
            </a:xfrm>
            <a:prstGeom prst="rect">
              <a:avLst/>
            </a:prstGeom>
            <a:noFill/>
            <a:ln>
              <a:noFill/>
            </a:ln>
          </p:spPr>
          <p:txBody>
            <a:bodyPr wrap="square" rtlCol="0">
              <a:spAutoFit/>
            </a:bodyPr>
            <a:lstStyle/>
            <a:p>
              <a:pPr algn="r"/>
              <a:r>
                <a:rPr lang="en-US" dirty="0"/>
                <a:t>Antrum</a:t>
              </a:r>
            </a:p>
          </p:txBody>
        </p:sp>
        <p:sp>
          <p:nvSpPr>
            <p:cNvPr id="6" name="TextBox 5">
              <a:extLst>
                <a:ext uri="{FF2B5EF4-FFF2-40B4-BE49-F238E27FC236}">
                  <a16:creationId xmlns:a16="http://schemas.microsoft.com/office/drawing/2014/main" id="{30FA1DD3-1E20-F72E-D534-C610EF975793}"/>
                </a:ext>
              </a:extLst>
            </p:cNvPr>
            <p:cNvSpPr txBox="1"/>
            <p:nvPr/>
          </p:nvSpPr>
          <p:spPr>
            <a:xfrm>
              <a:off x="1560801" y="3820391"/>
              <a:ext cx="1013113" cy="369332"/>
            </a:xfrm>
            <a:prstGeom prst="rect">
              <a:avLst/>
            </a:prstGeom>
            <a:noFill/>
            <a:ln>
              <a:noFill/>
            </a:ln>
          </p:spPr>
          <p:txBody>
            <a:bodyPr wrap="square" rtlCol="0">
              <a:spAutoFit/>
            </a:bodyPr>
            <a:lstStyle/>
            <a:p>
              <a:pPr algn="r"/>
              <a:r>
                <a:rPr lang="en-US" dirty="0"/>
                <a:t>Body</a:t>
              </a:r>
            </a:p>
          </p:txBody>
        </p:sp>
        <p:sp>
          <p:nvSpPr>
            <p:cNvPr id="7" name="TextBox 6">
              <a:extLst>
                <a:ext uri="{FF2B5EF4-FFF2-40B4-BE49-F238E27FC236}">
                  <a16:creationId xmlns:a16="http://schemas.microsoft.com/office/drawing/2014/main" id="{454C1A62-9ACC-DCDA-6807-C88679AC581C}"/>
                </a:ext>
              </a:extLst>
            </p:cNvPr>
            <p:cNvSpPr txBox="1"/>
            <p:nvPr/>
          </p:nvSpPr>
          <p:spPr>
            <a:xfrm>
              <a:off x="3126366" y="1000536"/>
              <a:ext cx="1013113" cy="369332"/>
            </a:xfrm>
            <a:prstGeom prst="rect">
              <a:avLst/>
            </a:prstGeom>
            <a:noFill/>
            <a:ln>
              <a:noFill/>
            </a:ln>
          </p:spPr>
          <p:txBody>
            <a:bodyPr wrap="square" rtlCol="0">
              <a:spAutoFit/>
            </a:bodyPr>
            <a:lstStyle/>
            <a:p>
              <a:pPr algn="ctr"/>
              <a:r>
                <a:rPr lang="en-US" dirty="0"/>
                <a:t>Normal</a:t>
              </a:r>
            </a:p>
          </p:txBody>
        </p:sp>
        <p:sp>
          <p:nvSpPr>
            <p:cNvPr id="8" name="TextBox 7">
              <a:extLst>
                <a:ext uri="{FF2B5EF4-FFF2-40B4-BE49-F238E27FC236}">
                  <a16:creationId xmlns:a16="http://schemas.microsoft.com/office/drawing/2014/main" id="{ED2081EC-EEA2-E638-63D4-2C7062B583D8}"/>
                </a:ext>
              </a:extLst>
            </p:cNvPr>
            <p:cNvSpPr txBox="1"/>
            <p:nvPr/>
          </p:nvSpPr>
          <p:spPr>
            <a:xfrm>
              <a:off x="5004523" y="1000536"/>
              <a:ext cx="1013113" cy="369332"/>
            </a:xfrm>
            <a:prstGeom prst="rect">
              <a:avLst/>
            </a:prstGeom>
            <a:noFill/>
            <a:ln>
              <a:noFill/>
            </a:ln>
          </p:spPr>
          <p:txBody>
            <a:bodyPr wrap="square" rtlCol="0">
              <a:spAutoFit/>
            </a:bodyPr>
            <a:lstStyle/>
            <a:p>
              <a:pPr algn="ctr"/>
              <a:r>
                <a:rPr lang="en-US" dirty="0"/>
                <a:t>GIM</a:t>
              </a:r>
            </a:p>
          </p:txBody>
        </p:sp>
        <p:sp>
          <p:nvSpPr>
            <p:cNvPr id="9" name="TextBox 8">
              <a:extLst>
                <a:ext uri="{FF2B5EF4-FFF2-40B4-BE49-F238E27FC236}">
                  <a16:creationId xmlns:a16="http://schemas.microsoft.com/office/drawing/2014/main" id="{5D61F575-E7BC-7636-3C3C-D5ACC2622A2E}"/>
                </a:ext>
              </a:extLst>
            </p:cNvPr>
            <p:cNvSpPr txBox="1"/>
            <p:nvPr/>
          </p:nvSpPr>
          <p:spPr>
            <a:xfrm>
              <a:off x="6781367" y="998349"/>
              <a:ext cx="1411865" cy="369332"/>
            </a:xfrm>
            <a:prstGeom prst="rect">
              <a:avLst/>
            </a:prstGeom>
            <a:noFill/>
            <a:ln>
              <a:noFill/>
            </a:ln>
          </p:spPr>
          <p:txBody>
            <a:bodyPr wrap="square" rtlCol="0">
              <a:spAutoFit/>
            </a:bodyPr>
            <a:lstStyle/>
            <a:p>
              <a:pPr algn="r"/>
              <a:r>
                <a:rPr lang="en-US" dirty="0"/>
                <a:t>Dysplasia/Ca</a:t>
              </a:r>
            </a:p>
          </p:txBody>
        </p:sp>
        <p:pic>
          <p:nvPicPr>
            <p:cNvPr id="12" name="Picture 11">
              <a:extLst>
                <a:ext uri="{FF2B5EF4-FFF2-40B4-BE49-F238E27FC236}">
                  <a16:creationId xmlns:a16="http://schemas.microsoft.com/office/drawing/2014/main" id="{AE2E164F-F8A0-D17E-AB35-E7AC88F057AD}"/>
                </a:ext>
              </a:extLst>
            </p:cNvPr>
            <p:cNvPicPr>
              <a:picLocks noChangeAspect="1"/>
            </p:cNvPicPr>
            <p:nvPr/>
          </p:nvPicPr>
          <p:blipFill>
            <a:blip r:embed="rId2"/>
            <a:stretch>
              <a:fillRect/>
            </a:stretch>
          </p:blipFill>
          <p:spPr>
            <a:xfrm>
              <a:off x="2614180" y="1369867"/>
              <a:ext cx="6129770" cy="4706499"/>
            </a:xfrm>
            <a:prstGeom prst="rect">
              <a:avLst/>
            </a:prstGeom>
          </p:spPr>
        </p:pic>
      </p:grpSp>
      <p:sp>
        <p:nvSpPr>
          <p:cNvPr id="15" name="TextBox 14">
            <a:extLst>
              <a:ext uri="{FF2B5EF4-FFF2-40B4-BE49-F238E27FC236}">
                <a16:creationId xmlns:a16="http://schemas.microsoft.com/office/drawing/2014/main" id="{A74B83E8-1C73-F3F0-0B4B-AF8E9B749984}"/>
              </a:ext>
            </a:extLst>
          </p:cNvPr>
          <p:cNvSpPr txBox="1"/>
          <p:nvPr/>
        </p:nvSpPr>
        <p:spPr>
          <a:xfrm>
            <a:off x="329425" y="6344212"/>
            <a:ext cx="8652525" cy="307777"/>
          </a:xfrm>
          <a:prstGeom prst="rect">
            <a:avLst/>
          </a:prstGeom>
          <a:noFill/>
        </p:spPr>
        <p:txBody>
          <a:bodyPr wrap="square">
            <a:spAutoFit/>
          </a:bodyPr>
          <a:lstStyle/>
          <a:p>
            <a:r>
              <a:rPr lang="en-US" sz="700" b="0" i="0" dirty="0">
                <a:solidFill>
                  <a:srgbClr val="212121"/>
                </a:solidFill>
                <a:effectLst/>
                <a:latin typeface="BlinkMacSystemFont"/>
              </a:rPr>
              <a:t>Pimentel-Nunes P, et al. </a:t>
            </a:r>
            <a:r>
              <a:rPr lang="en-US" sz="700" b="1" i="0" dirty="0">
                <a:solidFill>
                  <a:srgbClr val="212121"/>
                </a:solidFill>
                <a:effectLst/>
                <a:latin typeface="BlinkMacSystemFont"/>
              </a:rPr>
              <a:t>Management of epithelial precancerous conditions and lesions in the stomach (MAPS II)</a:t>
            </a:r>
            <a:r>
              <a:rPr lang="en-US" sz="700" b="0" i="0" dirty="0">
                <a:solidFill>
                  <a:srgbClr val="212121"/>
                </a:solidFill>
                <a:effectLst/>
                <a:latin typeface="BlinkMacSystemFont"/>
              </a:rPr>
              <a:t>: European Society of Gastrointestinal Endoscopy (ESGE), European Helicobacter and Microbiota Study Group (EHMSG), European Society of Pathology (ESP), and </a:t>
            </a:r>
            <a:r>
              <a:rPr lang="en-US" sz="700" b="0" i="0" dirty="0" err="1">
                <a:solidFill>
                  <a:srgbClr val="212121"/>
                </a:solidFill>
                <a:effectLst/>
                <a:latin typeface="BlinkMacSystemFont"/>
              </a:rPr>
              <a:t>Sociedade</a:t>
            </a:r>
            <a:r>
              <a:rPr lang="en-US" sz="700" b="0" i="0" dirty="0">
                <a:solidFill>
                  <a:srgbClr val="212121"/>
                </a:solidFill>
                <a:effectLst/>
                <a:latin typeface="BlinkMacSystemFont"/>
              </a:rPr>
              <a:t> Portuguesa de </a:t>
            </a:r>
            <a:r>
              <a:rPr lang="en-US" sz="700" b="0" i="0" dirty="0" err="1">
                <a:solidFill>
                  <a:srgbClr val="212121"/>
                </a:solidFill>
                <a:effectLst/>
                <a:latin typeface="BlinkMacSystemFont"/>
              </a:rPr>
              <a:t>Endoscopia</a:t>
            </a:r>
            <a:r>
              <a:rPr lang="en-US" sz="700" b="0" i="0" dirty="0">
                <a:solidFill>
                  <a:srgbClr val="212121"/>
                </a:solidFill>
                <a:effectLst/>
                <a:latin typeface="BlinkMacSystemFont"/>
              </a:rPr>
              <a:t> </a:t>
            </a:r>
            <a:r>
              <a:rPr lang="en-US" sz="700" b="0" i="0" dirty="0" err="1">
                <a:solidFill>
                  <a:srgbClr val="212121"/>
                </a:solidFill>
                <a:effectLst/>
                <a:latin typeface="BlinkMacSystemFont"/>
              </a:rPr>
              <a:t>Digestiva</a:t>
            </a:r>
            <a:r>
              <a:rPr lang="en-US" sz="700" b="0" i="0" dirty="0">
                <a:solidFill>
                  <a:srgbClr val="212121"/>
                </a:solidFill>
                <a:effectLst/>
                <a:latin typeface="BlinkMacSystemFont"/>
              </a:rPr>
              <a:t> (SPED) guideline update 2019. Endoscopy. 2019 Apr;51(4):365-388. </a:t>
            </a:r>
            <a:r>
              <a:rPr lang="en-US" sz="700" b="0" i="0" dirty="0" err="1">
                <a:solidFill>
                  <a:srgbClr val="212121"/>
                </a:solidFill>
                <a:effectLst/>
                <a:latin typeface="BlinkMacSystemFont"/>
              </a:rPr>
              <a:t>doi</a:t>
            </a:r>
            <a:r>
              <a:rPr lang="en-US" sz="700" b="0" i="0" dirty="0">
                <a:solidFill>
                  <a:srgbClr val="212121"/>
                </a:solidFill>
                <a:effectLst/>
                <a:latin typeface="BlinkMacSystemFont"/>
              </a:rPr>
              <a:t>: 10.1055/a-0859-1883. </a:t>
            </a:r>
            <a:r>
              <a:rPr lang="en-US" sz="700" b="0" i="0" dirty="0" err="1">
                <a:solidFill>
                  <a:srgbClr val="212121"/>
                </a:solidFill>
                <a:effectLst/>
                <a:latin typeface="BlinkMacSystemFont"/>
              </a:rPr>
              <a:t>Epub</a:t>
            </a:r>
            <a:r>
              <a:rPr lang="en-US" sz="700" b="0" i="0" dirty="0">
                <a:solidFill>
                  <a:srgbClr val="212121"/>
                </a:solidFill>
                <a:effectLst/>
                <a:latin typeface="BlinkMacSystemFont"/>
              </a:rPr>
              <a:t> 2019 Mar 6. PMID: 30841008.</a:t>
            </a:r>
            <a:endParaRPr lang="en-US" sz="700" dirty="0"/>
          </a:p>
        </p:txBody>
      </p:sp>
    </p:spTree>
    <p:extLst>
      <p:ext uri="{BB962C8B-B14F-4D97-AF65-F5344CB8AC3E}">
        <p14:creationId xmlns:p14="http://schemas.microsoft.com/office/powerpoint/2010/main" val="1124001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8AADD-8848-C0C0-8328-BB58DE92DCFA}"/>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26EE8F31-3D08-247A-3193-CC1AB46C860D}"/>
              </a:ext>
            </a:extLst>
          </p:cNvPr>
          <p:cNvSpPr txBox="1"/>
          <p:nvPr/>
        </p:nvSpPr>
        <p:spPr>
          <a:xfrm>
            <a:off x="962024" y="2869660"/>
            <a:ext cx="8181975" cy="1668470"/>
          </a:xfrm>
          <a:prstGeom prst="rect">
            <a:avLst/>
          </a:prstGeom>
          <a:noFill/>
        </p:spPr>
        <p:txBody>
          <a:bodyPr wrap="square" rtlCol="0">
            <a:spAutoFit/>
          </a:bodyPr>
          <a:lstStyle/>
          <a:p>
            <a:pPr>
              <a:lnSpc>
                <a:spcPct val="150000"/>
              </a:lnSpc>
            </a:pPr>
            <a:r>
              <a:rPr lang="en-US" sz="3600" dirty="0"/>
              <a:t>Biopsies:  The Sydney Protocol (Houston)</a:t>
            </a:r>
          </a:p>
          <a:p>
            <a:pPr>
              <a:lnSpc>
                <a:spcPct val="150000"/>
              </a:lnSpc>
            </a:pPr>
            <a:r>
              <a:rPr lang="en-US" sz="3600" dirty="0"/>
              <a:t>		</a:t>
            </a:r>
            <a:r>
              <a:rPr lang="en-US" sz="3600" dirty="0" err="1"/>
              <a:t>a.k.a</a:t>
            </a:r>
            <a:r>
              <a:rPr lang="en-US" sz="3600" dirty="0"/>
              <a:t>  </a:t>
            </a:r>
            <a:r>
              <a:rPr lang="en-US" sz="3600" i="1" dirty="0"/>
              <a:t>Mapping</a:t>
            </a:r>
          </a:p>
        </p:txBody>
      </p:sp>
    </p:spTree>
    <p:extLst>
      <p:ext uri="{BB962C8B-B14F-4D97-AF65-F5344CB8AC3E}">
        <p14:creationId xmlns:p14="http://schemas.microsoft.com/office/powerpoint/2010/main" val="2025374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CB68B9E-7363-DB3D-8E95-9EB8286F8917}"/>
              </a:ext>
            </a:extLst>
          </p:cNvPr>
          <p:cNvPicPr>
            <a:picLocks noChangeAspect="1"/>
          </p:cNvPicPr>
          <p:nvPr/>
        </p:nvPicPr>
        <p:blipFill>
          <a:blip r:embed="rId2"/>
          <a:stretch>
            <a:fillRect/>
          </a:stretch>
        </p:blipFill>
        <p:spPr>
          <a:xfrm>
            <a:off x="178669" y="536153"/>
            <a:ext cx="8595468" cy="4531958"/>
          </a:xfrm>
          <a:prstGeom prst="rect">
            <a:avLst/>
          </a:prstGeom>
        </p:spPr>
      </p:pic>
      <p:sp>
        <p:nvSpPr>
          <p:cNvPr id="23" name="TextBox 22">
            <a:extLst>
              <a:ext uri="{FF2B5EF4-FFF2-40B4-BE49-F238E27FC236}">
                <a16:creationId xmlns:a16="http://schemas.microsoft.com/office/drawing/2014/main" id="{44EA310B-6B2F-91F3-6D8D-A590BBF611B1}"/>
              </a:ext>
            </a:extLst>
          </p:cNvPr>
          <p:cNvSpPr txBox="1"/>
          <p:nvPr/>
        </p:nvSpPr>
        <p:spPr>
          <a:xfrm>
            <a:off x="457200" y="6086348"/>
            <a:ext cx="8106311" cy="430887"/>
          </a:xfrm>
          <a:prstGeom prst="rect">
            <a:avLst/>
          </a:prstGeom>
          <a:noFill/>
        </p:spPr>
        <p:txBody>
          <a:bodyPr wrap="square">
            <a:spAutoFit/>
          </a:bodyPr>
          <a:lstStyle/>
          <a:p>
            <a:r>
              <a:rPr lang="en-US" sz="1100" dirty="0"/>
              <a:t>Waddingham W, Graham D, Banks M and Jansen M. </a:t>
            </a:r>
            <a:r>
              <a:rPr lang="en-US" sz="1100" b="1" dirty="0"/>
              <a:t>The evolving role of endoscopy in the diagnosis of premalignant gastric lesions </a:t>
            </a:r>
            <a:r>
              <a:rPr lang="en-US" sz="1100" dirty="0"/>
              <a:t>[version 1; peer review: 4 approved]. </a:t>
            </a:r>
            <a:r>
              <a:rPr lang="en-US" sz="1100" i="1" dirty="0"/>
              <a:t>F1000Research</a:t>
            </a:r>
            <a:r>
              <a:rPr lang="en-US" sz="1100" dirty="0"/>
              <a:t> 2018, </a:t>
            </a:r>
            <a:r>
              <a:rPr lang="en-US" sz="1100" b="1" dirty="0"/>
              <a:t>7</a:t>
            </a:r>
            <a:r>
              <a:rPr lang="en-US" sz="1100" dirty="0"/>
              <a:t>(F1000 Faculty Rev):715 (</a:t>
            </a:r>
            <a:r>
              <a:rPr lang="en-US" sz="1100" dirty="0">
                <a:hlinkClick r:id="rId3"/>
              </a:rPr>
              <a:t>https://doi.org/10.12688/f1000research.12087.1</a:t>
            </a:r>
            <a:r>
              <a:rPr lang="en-US" sz="1100" dirty="0"/>
              <a:t>)</a:t>
            </a:r>
          </a:p>
        </p:txBody>
      </p:sp>
    </p:spTree>
    <p:extLst>
      <p:ext uri="{BB962C8B-B14F-4D97-AF65-F5344CB8AC3E}">
        <p14:creationId xmlns:p14="http://schemas.microsoft.com/office/powerpoint/2010/main" val="2169469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a:xfrm>
            <a:off x="0" y="0"/>
            <a:ext cx="9144000" cy="887412"/>
          </a:xfrm>
        </p:spPr>
        <p:txBody>
          <a:bodyPr>
            <a:normAutofit/>
          </a:bodyPr>
          <a:lstStyle/>
          <a:p>
            <a:r>
              <a:rPr lang="en-US" sz="3200" dirty="0">
                <a:solidFill>
                  <a:schemeClr val="tx1"/>
                </a:solidFill>
              </a:rPr>
              <a:t>Surveillance:  [Updated] Sydney Biopsy Protocol</a:t>
            </a:r>
          </a:p>
        </p:txBody>
      </p:sp>
      <p:pic>
        <p:nvPicPr>
          <p:cNvPr id="20" name="Picture 19">
            <a:extLst>
              <a:ext uri="{FF2B5EF4-FFF2-40B4-BE49-F238E27FC236}">
                <a16:creationId xmlns:a16="http://schemas.microsoft.com/office/drawing/2014/main" id="{4CB68B9E-7363-DB3D-8E95-9EB8286F8917}"/>
              </a:ext>
            </a:extLst>
          </p:cNvPr>
          <p:cNvPicPr>
            <a:picLocks noChangeAspect="1"/>
          </p:cNvPicPr>
          <p:nvPr/>
        </p:nvPicPr>
        <p:blipFill>
          <a:blip r:embed="rId2"/>
          <a:stretch>
            <a:fillRect/>
          </a:stretch>
        </p:blipFill>
        <p:spPr>
          <a:xfrm>
            <a:off x="261038" y="1100139"/>
            <a:ext cx="8626152" cy="4548136"/>
          </a:xfrm>
          <a:prstGeom prst="rect">
            <a:avLst/>
          </a:prstGeom>
        </p:spPr>
      </p:pic>
      <p:sp>
        <p:nvSpPr>
          <p:cNvPr id="23" name="TextBox 22">
            <a:extLst>
              <a:ext uri="{FF2B5EF4-FFF2-40B4-BE49-F238E27FC236}">
                <a16:creationId xmlns:a16="http://schemas.microsoft.com/office/drawing/2014/main" id="{44EA310B-6B2F-91F3-6D8D-A590BBF611B1}"/>
              </a:ext>
            </a:extLst>
          </p:cNvPr>
          <p:cNvSpPr txBox="1"/>
          <p:nvPr/>
        </p:nvSpPr>
        <p:spPr>
          <a:xfrm>
            <a:off x="457200" y="6086348"/>
            <a:ext cx="8106311" cy="430887"/>
          </a:xfrm>
          <a:prstGeom prst="rect">
            <a:avLst/>
          </a:prstGeom>
          <a:noFill/>
        </p:spPr>
        <p:txBody>
          <a:bodyPr wrap="square">
            <a:spAutoFit/>
          </a:bodyPr>
          <a:lstStyle/>
          <a:p>
            <a:r>
              <a:rPr lang="en-US" sz="1100" dirty="0"/>
              <a:t>Waddingham W, Graham D, Banks M and Jansen M. </a:t>
            </a:r>
            <a:r>
              <a:rPr lang="en-US" sz="1100" b="1" dirty="0"/>
              <a:t>The evolving role of endoscopy in the diagnosis of premalignant gastric lesions </a:t>
            </a:r>
            <a:r>
              <a:rPr lang="en-US" sz="1100" dirty="0"/>
              <a:t>[version 1; peer review: 4 approved]. </a:t>
            </a:r>
            <a:r>
              <a:rPr lang="en-US" sz="1100" i="1" dirty="0"/>
              <a:t>F1000Research</a:t>
            </a:r>
            <a:r>
              <a:rPr lang="en-US" sz="1100" dirty="0"/>
              <a:t> 2018, </a:t>
            </a:r>
            <a:r>
              <a:rPr lang="en-US" sz="1100" b="1" dirty="0"/>
              <a:t>7</a:t>
            </a:r>
            <a:r>
              <a:rPr lang="en-US" sz="1100" dirty="0"/>
              <a:t>(F1000 Faculty Rev):715 (</a:t>
            </a:r>
            <a:r>
              <a:rPr lang="en-US" sz="1100" dirty="0">
                <a:hlinkClick r:id="rId3"/>
              </a:rPr>
              <a:t>https://doi.org/10.12688/f1000research.12087.1</a:t>
            </a:r>
            <a:r>
              <a:rPr lang="en-US" sz="1100" dirty="0"/>
              <a:t>)</a:t>
            </a:r>
          </a:p>
        </p:txBody>
      </p:sp>
    </p:spTree>
    <p:extLst>
      <p:ext uri="{BB962C8B-B14F-4D97-AF65-F5344CB8AC3E}">
        <p14:creationId xmlns:p14="http://schemas.microsoft.com/office/powerpoint/2010/main" val="2985149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4EA310B-6B2F-91F3-6D8D-A590BBF611B1}"/>
              </a:ext>
            </a:extLst>
          </p:cNvPr>
          <p:cNvSpPr txBox="1"/>
          <p:nvPr/>
        </p:nvSpPr>
        <p:spPr>
          <a:xfrm>
            <a:off x="457200" y="6086348"/>
            <a:ext cx="8106311" cy="430887"/>
          </a:xfrm>
          <a:prstGeom prst="rect">
            <a:avLst/>
          </a:prstGeom>
          <a:noFill/>
        </p:spPr>
        <p:txBody>
          <a:bodyPr wrap="square">
            <a:spAutoFit/>
          </a:bodyPr>
          <a:lstStyle/>
          <a:p>
            <a:r>
              <a:rPr lang="en-US" sz="1100" dirty="0"/>
              <a:t>Kono S, </a:t>
            </a:r>
            <a:r>
              <a:rPr lang="en-US" sz="1100" dirty="0" err="1"/>
              <a:t>Gotoda</a:t>
            </a:r>
            <a:r>
              <a:rPr lang="en-US" sz="1100" dirty="0"/>
              <a:t> T, Yoshida S, et al. </a:t>
            </a:r>
            <a:r>
              <a:rPr lang="en-US" sz="1100" b="1" dirty="0"/>
              <a:t>Can endoscopic atrophy predict histological atrophy? Historical study in United Kingdom and Japan</a:t>
            </a:r>
            <a:r>
              <a:rPr lang="en-US" sz="1100" dirty="0"/>
              <a:t>. </a:t>
            </a:r>
            <a:r>
              <a:rPr lang="en-US" sz="1100" i="1" dirty="0"/>
              <a:t>World J Gastroenterol</a:t>
            </a:r>
            <a:r>
              <a:rPr lang="en-US" sz="1100" dirty="0"/>
              <a:t>. 2015;21(46):13113-13123. doi:10.3748/wjg.v21.i46.13113</a:t>
            </a:r>
          </a:p>
        </p:txBody>
      </p:sp>
      <p:pic>
        <p:nvPicPr>
          <p:cNvPr id="4" name="Picture 3">
            <a:extLst>
              <a:ext uri="{FF2B5EF4-FFF2-40B4-BE49-F238E27FC236}">
                <a16:creationId xmlns:a16="http://schemas.microsoft.com/office/drawing/2014/main" id="{4A40F9F7-C243-1A77-1AA0-589A492E8C0C}"/>
              </a:ext>
            </a:extLst>
          </p:cNvPr>
          <p:cNvPicPr>
            <a:picLocks noChangeAspect="1"/>
          </p:cNvPicPr>
          <p:nvPr/>
        </p:nvPicPr>
        <p:blipFill>
          <a:blip r:embed="rId2"/>
          <a:stretch>
            <a:fillRect/>
          </a:stretch>
        </p:blipFill>
        <p:spPr>
          <a:xfrm>
            <a:off x="0" y="1552942"/>
            <a:ext cx="9144000" cy="3752115"/>
          </a:xfrm>
          <a:prstGeom prst="rect">
            <a:avLst/>
          </a:prstGeom>
        </p:spPr>
      </p:pic>
      <p:sp>
        <p:nvSpPr>
          <p:cNvPr id="7" name="Title 1">
            <a:extLst>
              <a:ext uri="{FF2B5EF4-FFF2-40B4-BE49-F238E27FC236}">
                <a16:creationId xmlns:a16="http://schemas.microsoft.com/office/drawing/2014/main" id="{FDCB5237-20A2-7DE3-C483-5F75E6116D48}"/>
              </a:ext>
            </a:extLst>
          </p:cNvPr>
          <p:cNvSpPr>
            <a:spLocks noGrp="1"/>
          </p:cNvSpPr>
          <p:nvPr>
            <p:ph type="title"/>
          </p:nvPr>
        </p:nvSpPr>
        <p:spPr>
          <a:xfrm>
            <a:off x="0" y="0"/>
            <a:ext cx="9144000" cy="887412"/>
          </a:xfrm>
        </p:spPr>
        <p:txBody>
          <a:bodyPr>
            <a:normAutofit/>
          </a:bodyPr>
          <a:lstStyle/>
          <a:p>
            <a:r>
              <a:rPr lang="en-US" sz="3200" dirty="0">
                <a:solidFill>
                  <a:schemeClr val="tx1"/>
                </a:solidFill>
              </a:rPr>
              <a:t>Surveillance:  [Updated] Sydney Biopsy Protocol</a:t>
            </a:r>
          </a:p>
        </p:txBody>
      </p:sp>
    </p:spTree>
    <p:extLst>
      <p:ext uri="{BB962C8B-B14F-4D97-AF65-F5344CB8AC3E}">
        <p14:creationId xmlns:p14="http://schemas.microsoft.com/office/powerpoint/2010/main" val="43112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9BEEF-A8C6-0F20-8286-AD666EF95190}"/>
              </a:ext>
            </a:extLst>
          </p:cNvPr>
          <p:cNvPicPr>
            <a:picLocks noChangeAspect="1"/>
          </p:cNvPicPr>
          <p:nvPr/>
        </p:nvPicPr>
        <p:blipFill>
          <a:blip r:embed="rId2"/>
          <a:stretch>
            <a:fillRect/>
          </a:stretch>
        </p:blipFill>
        <p:spPr>
          <a:xfrm>
            <a:off x="2302128" y="218326"/>
            <a:ext cx="4539744" cy="6421348"/>
          </a:xfrm>
          <a:prstGeom prst="rect">
            <a:avLst/>
          </a:prstGeom>
          <a:effectLst>
            <a:outerShdw blurRad="50800" dist="38100" sx="102000" sy="102000" algn="t" rotWithShape="0">
              <a:prstClr val="black">
                <a:alpha val="40000"/>
              </a:prstClr>
            </a:outerShdw>
          </a:effectLst>
        </p:spPr>
      </p:pic>
    </p:spTree>
    <p:extLst>
      <p:ext uri="{BB962C8B-B14F-4D97-AF65-F5344CB8AC3E}">
        <p14:creationId xmlns:p14="http://schemas.microsoft.com/office/powerpoint/2010/main" val="1728101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Box 2"/>
          <p:cNvSpPr txBox="1"/>
          <p:nvPr/>
        </p:nvSpPr>
        <p:spPr>
          <a:xfrm>
            <a:off x="948753" y="1058023"/>
            <a:ext cx="7896225" cy="5584606"/>
          </a:xfrm>
          <a:prstGeom prst="rect">
            <a:avLst/>
          </a:prstGeom>
          <a:noFill/>
        </p:spPr>
        <p:txBody>
          <a:bodyPr wrap="square" rtlCol="0">
            <a:spAutoFit/>
          </a:bodyPr>
          <a:lstStyle/>
          <a:p>
            <a:pPr marL="342900" indent="-342900">
              <a:lnSpc>
                <a:spcPct val="150000"/>
              </a:lnSpc>
              <a:buAutoNum type="arabicPeriod"/>
            </a:pPr>
            <a:r>
              <a:rPr lang="en-US" sz="2000" dirty="0"/>
              <a:t>Terms</a:t>
            </a:r>
          </a:p>
          <a:p>
            <a:pPr marL="342900" indent="-342900">
              <a:lnSpc>
                <a:spcPct val="150000"/>
              </a:lnSpc>
              <a:buAutoNum type="arabicPeriod"/>
            </a:pPr>
            <a:r>
              <a:rPr lang="en-US" sz="2000" dirty="0"/>
              <a:t>Gastric Cancer: view from  30,000 feet</a:t>
            </a:r>
          </a:p>
          <a:p>
            <a:pPr marL="342900" indent="-342900">
              <a:lnSpc>
                <a:spcPct val="150000"/>
              </a:lnSpc>
              <a:buAutoNum type="arabicPeriod"/>
            </a:pPr>
            <a:r>
              <a:rPr lang="en-US" sz="2000" dirty="0"/>
              <a:t>GIM</a:t>
            </a:r>
          </a:p>
          <a:p>
            <a:pPr marL="800100" lvl="1" indent="-342900">
              <a:lnSpc>
                <a:spcPct val="150000"/>
              </a:lnSpc>
              <a:buAutoNum type="arabicPeriod"/>
            </a:pPr>
            <a:r>
              <a:rPr lang="en-US" sz="2000" dirty="0"/>
              <a:t>Significance</a:t>
            </a:r>
          </a:p>
          <a:p>
            <a:pPr marL="1257300" lvl="2" indent="-342900">
              <a:lnSpc>
                <a:spcPct val="150000"/>
              </a:lnSpc>
              <a:buAutoNum type="arabicPeriod"/>
            </a:pPr>
            <a:r>
              <a:rPr lang="en-US" sz="2000" dirty="0"/>
              <a:t>Correa cascade</a:t>
            </a:r>
          </a:p>
          <a:p>
            <a:pPr marL="800100" lvl="1" indent="-342900">
              <a:lnSpc>
                <a:spcPct val="150000"/>
              </a:lnSpc>
              <a:buAutoNum type="arabicPeriod"/>
            </a:pPr>
            <a:r>
              <a:rPr lang="en-US" sz="2000" dirty="0"/>
              <a:t>Diagnosis + classification</a:t>
            </a:r>
          </a:p>
          <a:p>
            <a:pPr marL="800100" lvl="1" indent="-342900">
              <a:lnSpc>
                <a:spcPct val="150000"/>
              </a:lnSpc>
              <a:buAutoNum type="arabicPeriod"/>
            </a:pPr>
            <a:r>
              <a:rPr lang="en-US" sz="2000" dirty="0"/>
              <a:t>Management</a:t>
            </a:r>
          </a:p>
          <a:p>
            <a:pPr marL="1257300" lvl="2" indent="-342900">
              <a:lnSpc>
                <a:spcPct val="150000"/>
              </a:lnSpc>
              <a:buAutoNum type="arabicPeriod"/>
            </a:pPr>
            <a:r>
              <a:rPr lang="en-US" sz="2000" dirty="0"/>
              <a:t>Treatment of H. pylori</a:t>
            </a:r>
          </a:p>
          <a:p>
            <a:pPr marL="1257300" lvl="2" indent="-342900">
              <a:lnSpc>
                <a:spcPct val="150000"/>
              </a:lnSpc>
              <a:buAutoNum type="arabicPeriod"/>
            </a:pPr>
            <a:r>
              <a:rPr lang="en-US" sz="2000" dirty="0"/>
              <a:t>Surveillance</a:t>
            </a:r>
          </a:p>
          <a:p>
            <a:pPr marL="342900" indent="-342900">
              <a:lnSpc>
                <a:spcPct val="150000"/>
              </a:lnSpc>
              <a:buAutoNum type="arabicPeriod"/>
            </a:pPr>
            <a:r>
              <a:rPr lang="en-US" sz="2000" dirty="0"/>
              <a:t>Guidelines</a:t>
            </a:r>
          </a:p>
          <a:p>
            <a:pPr marL="342900" indent="-342900">
              <a:lnSpc>
                <a:spcPct val="150000"/>
              </a:lnSpc>
              <a:buAutoNum type="arabicPeriod"/>
            </a:pPr>
            <a:r>
              <a:rPr lang="en-US" sz="2000" dirty="0"/>
              <a:t>Evidence</a:t>
            </a:r>
          </a:p>
          <a:p>
            <a:pPr marL="342900" indent="-342900">
              <a:lnSpc>
                <a:spcPct val="150000"/>
              </a:lnSpc>
              <a:buAutoNum type="arabicPeriod"/>
            </a:pPr>
            <a:r>
              <a:rPr lang="en-US" sz="2000" i="1" dirty="0"/>
              <a:t>H. pylori </a:t>
            </a:r>
            <a:r>
              <a:rPr lang="en-US" sz="2000" dirty="0"/>
              <a:t>Asian Enigma</a:t>
            </a:r>
          </a:p>
        </p:txBody>
      </p:sp>
    </p:spTree>
    <p:extLst>
      <p:ext uri="{BB962C8B-B14F-4D97-AF65-F5344CB8AC3E}">
        <p14:creationId xmlns:p14="http://schemas.microsoft.com/office/powerpoint/2010/main" val="3559649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36D0-0872-7A65-4EEF-96504751B6F0}"/>
              </a:ext>
            </a:extLst>
          </p:cNvPr>
          <p:cNvSpPr>
            <a:spLocks noGrp="1"/>
          </p:cNvSpPr>
          <p:nvPr>
            <p:ph type="title"/>
          </p:nvPr>
        </p:nvSpPr>
        <p:spPr>
          <a:xfrm>
            <a:off x="0" y="195267"/>
            <a:ext cx="9144000" cy="1023938"/>
          </a:xfrm>
        </p:spPr>
        <p:txBody>
          <a:bodyPr>
            <a:normAutofit fontScale="90000"/>
          </a:bodyPr>
          <a:lstStyle/>
          <a:p>
            <a:pPr>
              <a:lnSpc>
                <a:spcPct val="150000"/>
              </a:lnSpc>
            </a:pPr>
            <a:r>
              <a:rPr lang="en-US" sz="3200" dirty="0">
                <a:solidFill>
                  <a:schemeClr val="tx1"/>
                </a:solidFill>
              </a:rPr>
              <a:t>Surveillance:  [Updated] Sydney Biopsy Protocol</a:t>
            </a:r>
            <a:br>
              <a:rPr lang="en-US" sz="3200" dirty="0">
                <a:solidFill>
                  <a:schemeClr val="tx1"/>
                </a:solidFill>
              </a:rPr>
            </a:br>
            <a:r>
              <a:rPr lang="en-US" sz="3100" i="1" dirty="0">
                <a:solidFill>
                  <a:srgbClr val="C00000"/>
                </a:solidFill>
              </a:rPr>
              <a:t>Potential Sampling Error</a:t>
            </a:r>
            <a:endParaRPr lang="en-US" sz="3200" i="1" dirty="0">
              <a:solidFill>
                <a:srgbClr val="C00000"/>
              </a:solidFill>
            </a:endParaRPr>
          </a:p>
        </p:txBody>
      </p:sp>
      <p:sp>
        <p:nvSpPr>
          <p:cNvPr id="23" name="TextBox 22">
            <a:extLst>
              <a:ext uri="{FF2B5EF4-FFF2-40B4-BE49-F238E27FC236}">
                <a16:creationId xmlns:a16="http://schemas.microsoft.com/office/drawing/2014/main" id="{44EA310B-6B2F-91F3-6D8D-A590BBF611B1}"/>
              </a:ext>
            </a:extLst>
          </p:cNvPr>
          <p:cNvSpPr txBox="1"/>
          <p:nvPr/>
        </p:nvSpPr>
        <p:spPr>
          <a:xfrm>
            <a:off x="457200" y="6086348"/>
            <a:ext cx="8106311" cy="430887"/>
          </a:xfrm>
          <a:prstGeom prst="rect">
            <a:avLst/>
          </a:prstGeom>
          <a:noFill/>
        </p:spPr>
        <p:txBody>
          <a:bodyPr wrap="square">
            <a:spAutoFit/>
          </a:bodyPr>
          <a:lstStyle/>
          <a:p>
            <a:r>
              <a:rPr lang="en-US" sz="1100" dirty="0"/>
              <a:t>Waddingham W, Graham D, Banks M and Jansen M. </a:t>
            </a:r>
            <a:r>
              <a:rPr lang="en-US" sz="1100" b="1" dirty="0"/>
              <a:t>The evolving role of endoscopy in the diagnosis of premalignant gastric lesions </a:t>
            </a:r>
            <a:r>
              <a:rPr lang="en-US" sz="1100" dirty="0"/>
              <a:t>[version 1; peer review: 4 approved]. </a:t>
            </a:r>
            <a:r>
              <a:rPr lang="en-US" sz="1100" i="1" dirty="0"/>
              <a:t>F1000Research</a:t>
            </a:r>
            <a:r>
              <a:rPr lang="en-US" sz="1100" dirty="0"/>
              <a:t> 2018, </a:t>
            </a:r>
            <a:r>
              <a:rPr lang="en-US" sz="1100" b="1" dirty="0"/>
              <a:t>7</a:t>
            </a:r>
            <a:r>
              <a:rPr lang="en-US" sz="1100" dirty="0"/>
              <a:t>(F1000 Faculty Rev):715 (</a:t>
            </a:r>
            <a:r>
              <a:rPr lang="en-US" sz="1100" dirty="0">
                <a:hlinkClick r:id="rId2"/>
              </a:rPr>
              <a:t>https://doi.org/10.12688/f1000research.12087.1</a:t>
            </a:r>
            <a:r>
              <a:rPr lang="en-US" sz="1100" dirty="0"/>
              <a:t>)</a:t>
            </a:r>
          </a:p>
        </p:txBody>
      </p:sp>
      <p:pic>
        <p:nvPicPr>
          <p:cNvPr id="4" name="Picture 3">
            <a:extLst>
              <a:ext uri="{FF2B5EF4-FFF2-40B4-BE49-F238E27FC236}">
                <a16:creationId xmlns:a16="http://schemas.microsoft.com/office/drawing/2014/main" id="{955EDAA1-AAE9-101C-EAC8-A3FD21CC906D}"/>
              </a:ext>
            </a:extLst>
          </p:cNvPr>
          <p:cNvPicPr>
            <a:picLocks noChangeAspect="1"/>
          </p:cNvPicPr>
          <p:nvPr/>
        </p:nvPicPr>
        <p:blipFill>
          <a:blip r:embed="rId3"/>
          <a:stretch>
            <a:fillRect/>
          </a:stretch>
        </p:blipFill>
        <p:spPr>
          <a:xfrm>
            <a:off x="0" y="1515626"/>
            <a:ext cx="9144000" cy="3826747"/>
          </a:xfrm>
          <a:prstGeom prst="rect">
            <a:avLst/>
          </a:prstGeom>
        </p:spPr>
      </p:pic>
    </p:spTree>
    <p:extLst>
      <p:ext uri="{BB962C8B-B14F-4D97-AF65-F5344CB8AC3E}">
        <p14:creationId xmlns:p14="http://schemas.microsoft.com/office/powerpoint/2010/main" val="2430222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780DE-C6C2-B2EB-E733-CA7B3DC7D2C4}"/>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7A5C722-02E9-B55F-3DEB-270AED85A9A2}"/>
              </a:ext>
            </a:extLst>
          </p:cNvPr>
          <p:cNvSpPr txBox="1"/>
          <p:nvPr/>
        </p:nvSpPr>
        <p:spPr>
          <a:xfrm>
            <a:off x="557829" y="1358694"/>
            <a:ext cx="8128971" cy="2355132"/>
          </a:xfrm>
          <a:prstGeom prst="rect">
            <a:avLst/>
          </a:prstGeom>
          <a:noFill/>
        </p:spPr>
        <p:txBody>
          <a:bodyPr wrap="square" rtlCol="0">
            <a:spAutoFit/>
          </a:bodyPr>
          <a:lstStyle/>
          <a:p>
            <a:pPr algn="ctr">
              <a:lnSpc>
                <a:spcPct val="250000"/>
              </a:lnSpc>
            </a:pPr>
            <a:r>
              <a:rPr lang="en-US" sz="3200" dirty="0"/>
              <a:t>Sydney Protocol biopsies have been obtained.</a:t>
            </a:r>
          </a:p>
          <a:p>
            <a:pPr algn="ctr">
              <a:lnSpc>
                <a:spcPct val="250000"/>
              </a:lnSpc>
            </a:pPr>
            <a:r>
              <a:rPr lang="en-US" sz="3200" dirty="0"/>
              <a:t>What next?</a:t>
            </a:r>
          </a:p>
        </p:txBody>
      </p:sp>
    </p:spTree>
    <p:extLst>
      <p:ext uri="{BB962C8B-B14F-4D97-AF65-F5344CB8AC3E}">
        <p14:creationId xmlns:p14="http://schemas.microsoft.com/office/powerpoint/2010/main" val="39373040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BB6F60F-BACD-9530-FE8E-C84E54702FF0}"/>
              </a:ext>
            </a:extLst>
          </p:cNvPr>
          <p:cNvGrpSpPr/>
          <p:nvPr/>
        </p:nvGrpSpPr>
        <p:grpSpPr>
          <a:xfrm>
            <a:off x="465154" y="1954405"/>
            <a:ext cx="8297649" cy="2979336"/>
            <a:chOff x="465154" y="1954405"/>
            <a:chExt cx="8297649" cy="2979336"/>
          </a:xfrm>
        </p:grpSpPr>
        <p:sp>
          <p:nvSpPr>
            <p:cNvPr id="9" name="Rectangle 8">
              <a:extLst>
                <a:ext uri="{FF2B5EF4-FFF2-40B4-BE49-F238E27FC236}">
                  <a16:creationId xmlns:a16="http://schemas.microsoft.com/office/drawing/2014/main" id="{536C078F-E700-D9F7-2069-206B08E51D38}"/>
                </a:ext>
              </a:extLst>
            </p:cNvPr>
            <p:cNvSpPr/>
            <p:nvPr/>
          </p:nvSpPr>
          <p:spPr>
            <a:xfrm>
              <a:off x="3157825" y="1956786"/>
              <a:ext cx="5583743" cy="500298"/>
            </a:xfrm>
            <a:prstGeom prst="rect">
              <a:avLst/>
            </a:prstGeom>
            <a:gradFill flip="none" rotWithShape="1">
              <a:gsLst>
                <a:gs pos="21000">
                  <a:schemeClr val="bg1"/>
                </a:gs>
                <a:gs pos="100000">
                  <a:srgbClr val="E4EFD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BF38B7-97FC-59E5-AA82-146A1F3C140F}"/>
                </a:ext>
              </a:extLst>
            </p:cNvPr>
            <p:cNvSpPr/>
            <p:nvPr/>
          </p:nvSpPr>
          <p:spPr>
            <a:xfrm>
              <a:off x="467535" y="2950368"/>
              <a:ext cx="487346" cy="1983373"/>
            </a:xfrm>
            <a:prstGeom prst="rect">
              <a:avLst/>
            </a:prstGeom>
            <a:gradFill flip="none" rotWithShape="1">
              <a:gsLst>
                <a:gs pos="5000">
                  <a:srgbClr val="FADEA3"/>
                </a:gs>
                <a:gs pos="68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E133E7-0042-D2F0-6ED7-8272EAF09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54" y="1954405"/>
              <a:ext cx="8297649" cy="2979336"/>
            </a:xfrm>
            <a:prstGeom prst="rect">
              <a:avLst/>
            </a:prstGeom>
          </p:spPr>
        </p:pic>
      </p:grpSp>
      <p:sp>
        <p:nvSpPr>
          <p:cNvPr id="2" name="Title 1">
            <a:extLst>
              <a:ext uri="{FF2B5EF4-FFF2-40B4-BE49-F238E27FC236}">
                <a16:creationId xmlns:a16="http://schemas.microsoft.com/office/drawing/2014/main" id="{6A3F02AE-DEA2-EFA6-4F77-0D313DE2E309}"/>
              </a:ext>
            </a:extLst>
          </p:cNvPr>
          <p:cNvSpPr>
            <a:spLocks noGrp="1"/>
          </p:cNvSpPr>
          <p:nvPr>
            <p:ph type="title"/>
          </p:nvPr>
        </p:nvSpPr>
        <p:spPr/>
        <p:txBody>
          <a:bodyPr/>
          <a:lstStyle/>
          <a:p>
            <a:r>
              <a:rPr lang="en-US" dirty="0"/>
              <a:t>OLGA</a:t>
            </a:r>
          </a:p>
        </p:txBody>
      </p:sp>
      <p:sp>
        <p:nvSpPr>
          <p:cNvPr id="14" name="TextBox 13">
            <a:extLst>
              <a:ext uri="{FF2B5EF4-FFF2-40B4-BE49-F238E27FC236}">
                <a16:creationId xmlns:a16="http://schemas.microsoft.com/office/drawing/2014/main" id="{AEB89BCF-D347-A98D-2857-E7575E3CC498}"/>
              </a:ext>
            </a:extLst>
          </p:cNvPr>
          <p:cNvSpPr txBox="1"/>
          <p:nvPr/>
        </p:nvSpPr>
        <p:spPr>
          <a:xfrm>
            <a:off x="395416" y="5620270"/>
            <a:ext cx="8423190" cy="769441"/>
          </a:xfrm>
          <a:prstGeom prst="rect">
            <a:avLst/>
          </a:prstGeom>
          <a:noFill/>
        </p:spPr>
        <p:txBody>
          <a:bodyPr wrap="square">
            <a:spAutoFit/>
          </a:bodyPr>
          <a:lstStyle/>
          <a:p>
            <a:r>
              <a:rPr lang="en-US" sz="1100" b="1" dirty="0"/>
              <a:t>Figure 1.  </a:t>
            </a:r>
            <a:r>
              <a:rPr lang="en-US" sz="1100" dirty="0"/>
              <a:t>Gastritis staging: the OLGA system</a:t>
            </a:r>
            <a:endParaRPr lang="en-US" sz="1100" b="1" dirty="0"/>
          </a:p>
          <a:p>
            <a:endParaRPr lang="en-US" sz="1100" b="1" dirty="0"/>
          </a:p>
          <a:p>
            <a:r>
              <a:rPr lang="en-US" sz="1100" dirty="0" err="1"/>
              <a:t>Rugge</a:t>
            </a:r>
            <a:r>
              <a:rPr lang="en-US" sz="1100" dirty="0"/>
              <a:t> M, </a:t>
            </a:r>
            <a:r>
              <a:rPr lang="en-US" sz="1100" dirty="0" err="1"/>
              <a:t>Meggio</a:t>
            </a:r>
            <a:r>
              <a:rPr lang="en-US" sz="1100" dirty="0"/>
              <a:t> A, </a:t>
            </a:r>
            <a:r>
              <a:rPr lang="en-US" sz="1100" dirty="0" err="1"/>
              <a:t>Pennelli</a:t>
            </a:r>
            <a:r>
              <a:rPr lang="en-US" sz="1100" dirty="0"/>
              <a:t> G, </a:t>
            </a:r>
            <a:r>
              <a:rPr lang="en-US" sz="1100" dirty="0" err="1"/>
              <a:t>Piscioli</a:t>
            </a:r>
            <a:r>
              <a:rPr lang="en-US" sz="1100" dirty="0"/>
              <a:t> F, </a:t>
            </a:r>
            <a:r>
              <a:rPr lang="en-US" sz="1100" dirty="0" err="1"/>
              <a:t>Giacomelli</a:t>
            </a:r>
            <a:r>
              <a:rPr lang="en-US" sz="1100" dirty="0"/>
              <a:t> L, De </a:t>
            </a:r>
            <a:r>
              <a:rPr lang="en-US" sz="1100" dirty="0" err="1"/>
              <a:t>Pretis</a:t>
            </a:r>
            <a:r>
              <a:rPr lang="en-US" sz="1100" dirty="0"/>
              <a:t> G, Graham DY. </a:t>
            </a:r>
            <a:r>
              <a:rPr lang="en-US" sz="1100" b="1" dirty="0"/>
              <a:t>Gastritis staging in clinical practice: the OLGA staging system</a:t>
            </a:r>
            <a:r>
              <a:rPr lang="en-US" sz="1100" dirty="0"/>
              <a:t>. </a:t>
            </a:r>
            <a:r>
              <a:rPr lang="en-US" sz="1100" i="1" dirty="0"/>
              <a:t>Gut</a:t>
            </a:r>
            <a:r>
              <a:rPr lang="en-US" sz="1100" dirty="0"/>
              <a:t>. </a:t>
            </a:r>
            <a:r>
              <a:rPr lang="en-US" sz="1100" b="1" dirty="0"/>
              <a:t>2007</a:t>
            </a:r>
            <a:r>
              <a:rPr lang="en-US" sz="1100" dirty="0"/>
              <a:t> May;56(5):631-6. </a:t>
            </a:r>
            <a:r>
              <a:rPr lang="en-US" sz="1100" dirty="0" err="1"/>
              <a:t>doi</a:t>
            </a:r>
            <a:r>
              <a:rPr lang="en-US" sz="1100" dirty="0"/>
              <a:t>: 10.1136/gut.2006.106666. </a:t>
            </a:r>
            <a:r>
              <a:rPr lang="en-US" sz="1100" dirty="0" err="1"/>
              <a:t>Epub</a:t>
            </a:r>
            <a:r>
              <a:rPr lang="en-US" sz="1100" dirty="0"/>
              <a:t> 2006 Dec 1. PMID: 17142647; PMCID: PMC1942143.</a:t>
            </a:r>
          </a:p>
        </p:txBody>
      </p:sp>
    </p:spTree>
    <p:extLst>
      <p:ext uri="{BB962C8B-B14F-4D97-AF65-F5344CB8AC3E}">
        <p14:creationId xmlns:p14="http://schemas.microsoft.com/office/powerpoint/2010/main" val="2946761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02AE-DEA2-EFA6-4F77-0D313DE2E309}"/>
              </a:ext>
            </a:extLst>
          </p:cNvPr>
          <p:cNvSpPr>
            <a:spLocks noGrp="1"/>
          </p:cNvSpPr>
          <p:nvPr>
            <p:ph type="title"/>
          </p:nvPr>
        </p:nvSpPr>
        <p:spPr/>
        <p:txBody>
          <a:bodyPr/>
          <a:lstStyle/>
          <a:p>
            <a:r>
              <a:rPr lang="en-US" dirty="0"/>
              <a:t>OLGIM</a:t>
            </a:r>
          </a:p>
        </p:txBody>
      </p:sp>
      <p:pic>
        <p:nvPicPr>
          <p:cNvPr id="6" name="Picture 5">
            <a:extLst>
              <a:ext uri="{FF2B5EF4-FFF2-40B4-BE49-F238E27FC236}">
                <a16:creationId xmlns:a16="http://schemas.microsoft.com/office/drawing/2014/main" id="{E3B1108A-78F3-8681-6A86-0B7732979679}"/>
              </a:ext>
            </a:extLst>
          </p:cNvPr>
          <p:cNvPicPr>
            <a:picLocks noChangeAspect="1"/>
          </p:cNvPicPr>
          <p:nvPr/>
        </p:nvPicPr>
        <p:blipFill>
          <a:blip r:embed="rId2"/>
          <a:stretch>
            <a:fillRect/>
          </a:stretch>
        </p:blipFill>
        <p:spPr>
          <a:xfrm>
            <a:off x="1406769" y="1575924"/>
            <a:ext cx="6471138" cy="3917043"/>
          </a:xfrm>
          <a:prstGeom prst="rect">
            <a:avLst/>
          </a:prstGeom>
        </p:spPr>
      </p:pic>
    </p:spTree>
    <p:extLst>
      <p:ext uri="{BB962C8B-B14F-4D97-AF65-F5344CB8AC3E}">
        <p14:creationId xmlns:p14="http://schemas.microsoft.com/office/powerpoint/2010/main" val="2655744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7723A-9E9A-68E7-0FE2-13E2F73D0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8192" y="631506"/>
            <a:ext cx="5890087" cy="4937344"/>
          </a:xfrm>
          <a:prstGeom prst="rect">
            <a:avLst/>
          </a:prstGeom>
        </p:spPr>
      </p:pic>
      <p:sp>
        <p:nvSpPr>
          <p:cNvPr id="5" name="TextBox 4">
            <a:extLst>
              <a:ext uri="{FF2B5EF4-FFF2-40B4-BE49-F238E27FC236}">
                <a16:creationId xmlns:a16="http://schemas.microsoft.com/office/drawing/2014/main" id="{EC384055-1C86-422E-A17C-6AE0873571BF}"/>
              </a:ext>
            </a:extLst>
          </p:cNvPr>
          <p:cNvSpPr txBox="1"/>
          <p:nvPr/>
        </p:nvSpPr>
        <p:spPr>
          <a:xfrm>
            <a:off x="836542" y="1639982"/>
            <a:ext cx="1117807" cy="584775"/>
          </a:xfrm>
          <a:prstGeom prst="rect">
            <a:avLst/>
          </a:prstGeom>
          <a:noFill/>
        </p:spPr>
        <p:txBody>
          <a:bodyPr wrap="none" rtlCol="0">
            <a:spAutoFit/>
          </a:bodyPr>
          <a:lstStyle/>
          <a:p>
            <a:pPr algn="ctr"/>
            <a:r>
              <a:rPr lang="en-US" sz="3200" dirty="0"/>
              <a:t>OLGA</a:t>
            </a:r>
          </a:p>
        </p:txBody>
      </p:sp>
      <p:sp>
        <p:nvSpPr>
          <p:cNvPr id="6" name="TextBox 5">
            <a:extLst>
              <a:ext uri="{FF2B5EF4-FFF2-40B4-BE49-F238E27FC236}">
                <a16:creationId xmlns:a16="http://schemas.microsoft.com/office/drawing/2014/main" id="{92D6613D-9641-140D-C27F-6063D5872059}"/>
              </a:ext>
            </a:extLst>
          </p:cNvPr>
          <p:cNvSpPr txBox="1"/>
          <p:nvPr/>
        </p:nvSpPr>
        <p:spPr>
          <a:xfrm>
            <a:off x="727538" y="4299325"/>
            <a:ext cx="1335815" cy="584775"/>
          </a:xfrm>
          <a:prstGeom prst="rect">
            <a:avLst/>
          </a:prstGeom>
          <a:noFill/>
        </p:spPr>
        <p:txBody>
          <a:bodyPr wrap="none" rtlCol="0">
            <a:spAutoFit/>
          </a:bodyPr>
          <a:lstStyle/>
          <a:p>
            <a:pPr algn="ctr"/>
            <a:r>
              <a:rPr lang="en-US" sz="3200" dirty="0"/>
              <a:t>OLGIM</a:t>
            </a:r>
          </a:p>
        </p:txBody>
      </p:sp>
      <p:sp>
        <p:nvSpPr>
          <p:cNvPr id="9" name="TextBox 8">
            <a:extLst>
              <a:ext uri="{FF2B5EF4-FFF2-40B4-BE49-F238E27FC236}">
                <a16:creationId xmlns:a16="http://schemas.microsoft.com/office/drawing/2014/main" id="{D4EF43CC-45C1-A21B-F3FD-3BFAB5A61D13}"/>
              </a:ext>
            </a:extLst>
          </p:cNvPr>
          <p:cNvSpPr txBox="1"/>
          <p:nvPr/>
        </p:nvSpPr>
        <p:spPr>
          <a:xfrm>
            <a:off x="520639" y="6217045"/>
            <a:ext cx="8064811" cy="461665"/>
          </a:xfrm>
          <a:prstGeom prst="rect">
            <a:avLst/>
          </a:prstGeom>
          <a:noFill/>
        </p:spPr>
        <p:txBody>
          <a:bodyPr wrap="square" rtlCol="0">
            <a:spAutoFit/>
          </a:bodyPr>
          <a:lstStyle/>
          <a:p>
            <a:r>
              <a:rPr lang="en-US" sz="1200" dirty="0"/>
              <a:t>Weng CY, Xu JL, Sun SP, Wang KJ, </a:t>
            </a:r>
            <a:r>
              <a:rPr lang="en-US" sz="1200" dirty="0" err="1"/>
              <a:t>Lv</a:t>
            </a:r>
            <a:r>
              <a:rPr lang="en-US" sz="1200" dirty="0"/>
              <a:t> B. </a:t>
            </a:r>
            <a:r>
              <a:rPr lang="en-US" sz="1200" i="1" dirty="0"/>
              <a:t>Helicobacter pylori </a:t>
            </a:r>
            <a:r>
              <a:rPr lang="en-US" sz="1200" dirty="0"/>
              <a:t>eradication: Exploring its impacts on the gastric mucosa. </a:t>
            </a:r>
            <a:r>
              <a:rPr lang="en-US" sz="1200" i="1" dirty="0"/>
              <a:t>World J Gastroenterol</a:t>
            </a:r>
            <a:r>
              <a:rPr lang="en-US" sz="1200" dirty="0"/>
              <a:t> 2021; 27(31): 5152-5170 [PMID: </a:t>
            </a:r>
            <a:r>
              <a:rPr lang="en-US" sz="1200" dirty="0">
                <a:hlinkClick r:id="rId3"/>
              </a:rPr>
              <a:t>34497441</a:t>
            </a:r>
            <a:r>
              <a:rPr lang="en-US" sz="1200" dirty="0"/>
              <a:t> DOI: </a:t>
            </a:r>
            <a:r>
              <a:rPr lang="en-US" sz="1200" dirty="0">
                <a:hlinkClick r:id="rId4"/>
              </a:rPr>
              <a:t>10.3748/wjg.v27.i31.5152</a:t>
            </a:r>
            <a:r>
              <a:rPr lang="en-US" sz="1200" dirty="0"/>
              <a:t>]</a:t>
            </a:r>
          </a:p>
        </p:txBody>
      </p:sp>
      <p:sp>
        <p:nvSpPr>
          <p:cNvPr id="10" name="Rectangle 9">
            <a:extLst>
              <a:ext uri="{FF2B5EF4-FFF2-40B4-BE49-F238E27FC236}">
                <a16:creationId xmlns:a16="http://schemas.microsoft.com/office/drawing/2014/main" id="{3765229A-4BB4-201A-ADC9-2A37AD71BB62}"/>
              </a:ext>
            </a:extLst>
          </p:cNvPr>
          <p:cNvSpPr/>
          <p:nvPr/>
        </p:nvSpPr>
        <p:spPr>
          <a:xfrm>
            <a:off x="5189107" y="3608050"/>
            <a:ext cx="3044997" cy="193691"/>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B9B7EA-8342-D04C-19F1-B26B359DB2D5}"/>
              </a:ext>
            </a:extLst>
          </p:cNvPr>
          <p:cNvSpPr/>
          <p:nvPr/>
        </p:nvSpPr>
        <p:spPr>
          <a:xfrm>
            <a:off x="631767" y="556953"/>
            <a:ext cx="7880466" cy="2485505"/>
          </a:xfrm>
          <a:prstGeom prst="rect">
            <a:avLst/>
          </a:prstGeom>
          <a:solidFill>
            <a:schemeClr val="bg1">
              <a:alpha val="6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14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02AE-DEA2-EFA6-4F77-0D313DE2E309}"/>
              </a:ext>
            </a:extLst>
          </p:cNvPr>
          <p:cNvSpPr>
            <a:spLocks noGrp="1"/>
          </p:cNvSpPr>
          <p:nvPr>
            <p:ph type="title"/>
          </p:nvPr>
        </p:nvSpPr>
        <p:spPr/>
        <p:txBody>
          <a:bodyPr/>
          <a:lstStyle/>
          <a:p>
            <a:r>
              <a:rPr lang="en-US" dirty="0"/>
              <a:t>OLGA</a:t>
            </a:r>
          </a:p>
        </p:txBody>
      </p:sp>
      <p:sp>
        <p:nvSpPr>
          <p:cNvPr id="14" name="TextBox 13">
            <a:extLst>
              <a:ext uri="{FF2B5EF4-FFF2-40B4-BE49-F238E27FC236}">
                <a16:creationId xmlns:a16="http://schemas.microsoft.com/office/drawing/2014/main" id="{AEB89BCF-D347-A98D-2857-E7575E3CC498}"/>
              </a:ext>
            </a:extLst>
          </p:cNvPr>
          <p:cNvSpPr txBox="1"/>
          <p:nvPr/>
        </p:nvSpPr>
        <p:spPr>
          <a:xfrm>
            <a:off x="360405" y="4828373"/>
            <a:ext cx="8162328" cy="1169551"/>
          </a:xfrm>
          <a:prstGeom prst="rect">
            <a:avLst/>
          </a:prstGeom>
          <a:noFill/>
        </p:spPr>
        <p:txBody>
          <a:bodyPr wrap="square">
            <a:spAutoFit/>
          </a:bodyPr>
          <a:lstStyle/>
          <a:p>
            <a:r>
              <a:rPr lang="en-US" sz="1100" b="1" dirty="0"/>
              <a:t>Figure 1.  </a:t>
            </a:r>
            <a:r>
              <a:rPr lang="en-US" sz="1100" dirty="0"/>
              <a:t>Gastritis staging: the OLGA system</a:t>
            </a:r>
            <a:endParaRPr lang="en-US" sz="1100" b="1" dirty="0"/>
          </a:p>
          <a:p>
            <a:endParaRPr lang="en-US" sz="1100" b="1" dirty="0"/>
          </a:p>
          <a:p>
            <a:r>
              <a:rPr lang="en-US" sz="1200" dirty="0" err="1"/>
              <a:t>Rugge</a:t>
            </a:r>
            <a:r>
              <a:rPr lang="en-US" sz="1200" dirty="0"/>
              <a:t> M, </a:t>
            </a:r>
            <a:r>
              <a:rPr lang="en-US" sz="1200" dirty="0" err="1"/>
              <a:t>Pennelli</a:t>
            </a:r>
            <a:r>
              <a:rPr lang="en-US" sz="1200" dirty="0"/>
              <a:t> G, </a:t>
            </a:r>
            <a:r>
              <a:rPr lang="en-US" sz="1200" dirty="0" err="1"/>
              <a:t>Pilozzi</a:t>
            </a:r>
            <a:r>
              <a:rPr lang="en-US" sz="1200" dirty="0"/>
              <a:t> E, </a:t>
            </a:r>
            <a:r>
              <a:rPr lang="en-US" sz="1200" dirty="0" err="1"/>
              <a:t>Fassan</a:t>
            </a:r>
            <a:r>
              <a:rPr lang="en-US" sz="1200" dirty="0"/>
              <a:t> M, </a:t>
            </a:r>
            <a:r>
              <a:rPr lang="en-US" sz="1200" dirty="0" err="1"/>
              <a:t>Ingravallo</a:t>
            </a:r>
            <a:r>
              <a:rPr lang="en-US" sz="1200" dirty="0"/>
              <a:t> G, Russo VM, Di Mario F; Gruppo Italiano </a:t>
            </a:r>
            <a:r>
              <a:rPr lang="en-US" sz="1200" dirty="0" err="1"/>
              <a:t>Patologi</a:t>
            </a:r>
            <a:r>
              <a:rPr lang="en-US" sz="1200" dirty="0"/>
              <a:t> </a:t>
            </a:r>
            <a:r>
              <a:rPr lang="en-US" sz="1200" dirty="0" err="1"/>
              <a:t>Apparato</a:t>
            </a:r>
            <a:r>
              <a:rPr lang="en-US" sz="1200" dirty="0"/>
              <a:t> </a:t>
            </a:r>
            <a:r>
              <a:rPr lang="en-US" sz="1200" dirty="0" err="1"/>
              <a:t>Digerente</a:t>
            </a:r>
            <a:r>
              <a:rPr lang="en-US" sz="1200" dirty="0"/>
              <a:t> (GIPAD); </a:t>
            </a:r>
            <a:r>
              <a:rPr lang="en-US" sz="1200" dirty="0" err="1"/>
              <a:t>Società</a:t>
            </a:r>
            <a:r>
              <a:rPr lang="en-US" sz="1200" dirty="0"/>
              <a:t> </a:t>
            </a:r>
            <a:r>
              <a:rPr lang="en-US" sz="1200" dirty="0" err="1"/>
              <a:t>Italiana</a:t>
            </a:r>
            <a:r>
              <a:rPr lang="en-US" sz="1200" dirty="0"/>
              <a:t> di </a:t>
            </a:r>
            <a:r>
              <a:rPr lang="en-US" sz="1200" dirty="0" err="1"/>
              <a:t>Anatomia</a:t>
            </a:r>
            <a:r>
              <a:rPr lang="en-US" sz="1200" dirty="0"/>
              <a:t> </a:t>
            </a:r>
            <a:r>
              <a:rPr lang="en-US" sz="1200" dirty="0" err="1"/>
              <a:t>Patologica</a:t>
            </a:r>
            <a:r>
              <a:rPr lang="en-US" sz="1200" dirty="0"/>
              <a:t> e </a:t>
            </a:r>
            <a:r>
              <a:rPr lang="en-US" sz="1200" dirty="0" err="1"/>
              <a:t>Citopatologia</a:t>
            </a:r>
            <a:r>
              <a:rPr lang="en-US" sz="1200" dirty="0"/>
              <a:t> </a:t>
            </a:r>
            <a:r>
              <a:rPr lang="en-US" sz="1200" dirty="0" err="1"/>
              <a:t>Diagnostica</a:t>
            </a:r>
            <a:r>
              <a:rPr lang="en-US" sz="1200" dirty="0"/>
              <a:t>/International Academy of Pathology, Italian division (SIAPEC/IAP). </a:t>
            </a:r>
            <a:r>
              <a:rPr lang="en-US" sz="1200" b="1" dirty="0"/>
              <a:t>Gastritis: the histology report</a:t>
            </a:r>
            <a:r>
              <a:rPr lang="en-US" sz="1200" dirty="0"/>
              <a:t>. </a:t>
            </a:r>
            <a:r>
              <a:rPr lang="en-US" sz="1200" i="1" dirty="0"/>
              <a:t>Dig Liver Dis</a:t>
            </a:r>
            <a:r>
              <a:rPr lang="en-US" sz="1200" dirty="0"/>
              <a:t>. </a:t>
            </a:r>
            <a:r>
              <a:rPr lang="en-US" sz="1200" b="1" dirty="0"/>
              <a:t>2011</a:t>
            </a:r>
            <a:r>
              <a:rPr lang="en-US" sz="1200" dirty="0"/>
              <a:t> Mar;43 Suppl 4:S373-84. </a:t>
            </a:r>
            <a:r>
              <a:rPr lang="en-US" sz="1200" dirty="0" err="1"/>
              <a:t>doi</a:t>
            </a:r>
            <a:r>
              <a:rPr lang="en-US" sz="1200" dirty="0"/>
              <a:t>: 10.1016/S1590-8658(11)60593-8. PMID: 21459343.</a:t>
            </a:r>
          </a:p>
        </p:txBody>
      </p:sp>
      <p:pic>
        <p:nvPicPr>
          <p:cNvPr id="16" name="Picture 15">
            <a:extLst>
              <a:ext uri="{FF2B5EF4-FFF2-40B4-BE49-F238E27FC236}">
                <a16:creationId xmlns:a16="http://schemas.microsoft.com/office/drawing/2014/main" id="{865AE6DD-CD55-B7E8-7BFC-B731F27CE44E}"/>
              </a:ext>
            </a:extLst>
          </p:cNvPr>
          <p:cNvPicPr>
            <a:picLocks noChangeAspect="1"/>
          </p:cNvPicPr>
          <p:nvPr/>
        </p:nvPicPr>
        <p:blipFill>
          <a:blip r:embed="rId2"/>
          <a:stretch>
            <a:fillRect/>
          </a:stretch>
        </p:blipFill>
        <p:spPr>
          <a:xfrm>
            <a:off x="281158" y="1513791"/>
            <a:ext cx="8446831" cy="3016725"/>
          </a:xfrm>
          <a:prstGeom prst="rect">
            <a:avLst/>
          </a:prstGeom>
        </p:spPr>
      </p:pic>
      <p:sp>
        <p:nvSpPr>
          <p:cNvPr id="3" name="Rectangle 2">
            <a:extLst>
              <a:ext uri="{FF2B5EF4-FFF2-40B4-BE49-F238E27FC236}">
                <a16:creationId xmlns:a16="http://schemas.microsoft.com/office/drawing/2014/main" id="{B2B57348-0FAC-28CA-604F-C38DC2D16543}"/>
              </a:ext>
            </a:extLst>
          </p:cNvPr>
          <p:cNvSpPr/>
          <p:nvPr/>
        </p:nvSpPr>
        <p:spPr>
          <a:xfrm>
            <a:off x="6838312" y="3766978"/>
            <a:ext cx="1771923" cy="5687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515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02AE-DEA2-EFA6-4F77-0D313DE2E309}"/>
              </a:ext>
            </a:extLst>
          </p:cNvPr>
          <p:cNvSpPr>
            <a:spLocks noGrp="1"/>
          </p:cNvSpPr>
          <p:nvPr>
            <p:ph type="title"/>
          </p:nvPr>
        </p:nvSpPr>
        <p:spPr/>
        <p:txBody>
          <a:bodyPr/>
          <a:lstStyle/>
          <a:p>
            <a:r>
              <a:rPr lang="en-US" dirty="0"/>
              <a:t>OLGA Scoring</a:t>
            </a:r>
          </a:p>
        </p:txBody>
      </p:sp>
      <p:sp>
        <p:nvSpPr>
          <p:cNvPr id="7" name="TextBox 6">
            <a:extLst>
              <a:ext uri="{FF2B5EF4-FFF2-40B4-BE49-F238E27FC236}">
                <a16:creationId xmlns:a16="http://schemas.microsoft.com/office/drawing/2014/main" id="{22FD9977-EC44-D326-916E-A358A5E2123D}"/>
              </a:ext>
            </a:extLst>
          </p:cNvPr>
          <p:cNvSpPr txBox="1"/>
          <p:nvPr/>
        </p:nvSpPr>
        <p:spPr>
          <a:xfrm>
            <a:off x="979715" y="6073471"/>
            <a:ext cx="7395586" cy="553998"/>
          </a:xfrm>
          <a:prstGeom prst="rect">
            <a:avLst/>
          </a:prstGeom>
          <a:noFill/>
        </p:spPr>
        <p:txBody>
          <a:bodyPr wrap="square">
            <a:spAutoFit/>
          </a:bodyPr>
          <a:lstStyle/>
          <a:p>
            <a:r>
              <a:rPr lang="en-US" sz="1000" dirty="0" err="1"/>
              <a:t>Rugge</a:t>
            </a:r>
            <a:r>
              <a:rPr lang="en-US" sz="1000" dirty="0"/>
              <a:t> M, </a:t>
            </a:r>
            <a:r>
              <a:rPr lang="en-US" sz="1000" dirty="0" err="1"/>
              <a:t>Pennelli</a:t>
            </a:r>
            <a:r>
              <a:rPr lang="en-US" sz="1000" dirty="0"/>
              <a:t> G, </a:t>
            </a:r>
            <a:r>
              <a:rPr lang="en-US" sz="1000" dirty="0" err="1"/>
              <a:t>Pilozzi</a:t>
            </a:r>
            <a:r>
              <a:rPr lang="en-US" sz="1000" dirty="0"/>
              <a:t> E, </a:t>
            </a:r>
            <a:r>
              <a:rPr lang="en-US" sz="1000" dirty="0" err="1"/>
              <a:t>Fassan</a:t>
            </a:r>
            <a:r>
              <a:rPr lang="en-US" sz="1000" dirty="0"/>
              <a:t> M, </a:t>
            </a:r>
            <a:r>
              <a:rPr lang="en-US" sz="1000" dirty="0" err="1"/>
              <a:t>Ingravallo</a:t>
            </a:r>
            <a:r>
              <a:rPr lang="en-US" sz="1000" dirty="0"/>
              <a:t> G, Russo VM, Di Mario F; Gruppo Italiano </a:t>
            </a:r>
            <a:r>
              <a:rPr lang="en-US" sz="1000" dirty="0" err="1"/>
              <a:t>Patologi</a:t>
            </a:r>
            <a:r>
              <a:rPr lang="en-US" sz="1000" dirty="0"/>
              <a:t> </a:t>
            </a:r>
            <a:r>
              <a:rPr lang="en-US" sz="1000" dirty="0" err="1"/>
              <a:t>Apparato</a:t>
            </a:r>
            <a:r>
              <a:rPr lang="en-US" sz="1000" dirty="0"/>
              <a:t> </a:t>
            </a:r>
            <a:r>
              <a:rPr lang="en-US" sz="1000" dirty="0" err="1"/>
              <a:t>Digerente</a:t>
            </a:r>
            <a:r>
              <a:rPr lang="en-US" sz="1000" dirty="0"/>
              <a:t> (GIPAD); </a:t>
            </a:r>
            <a:r>
              <a:rPr lang="en-US" sz="1000" dirty="0" err="1"/>
              <a:t>Società</a:t>
            </a:r>
            <a:r>
              <a:rPr lang="en-US" sz="1000" dirty="0"/>
              <a:t> </a:t>
            </a:r>
            <a:r>
              <a:rPr lang="en-US" sz="1000" dirty="0" err="1"/>
              <a:t>Italiana</a:t>
            </a:r>
            <a:r>
              <a:rPr lang="en-US" sz="1000" dirty="0"/>
              <a:t> di </a:t>
            </a:r>
            <a:r>
              <a:rPr lang="en-US" sz="1000" dirty="0" err="1"/>
              <a:t>Anatomia</a:t>
            </a:r>
            <a:r>
              <a:rPr lang="en-US" sz="1000" dirty="0"/>
              <a:t> </a:t>
            </a:r>
            <a:r>
              <a:rPr lang="en-US" sz="1000" dirty="0" err="1"/>
              <a:t>Patologica</a:t>
            </a:r>
            <a:r>
              <a:rPr lang="en-US" sz="1000" dirty="0"/>
              <a:t> e </a:t>
            </a:r>
            <a:r>
              <a:rPr lang="en-US" sz="1000" dirty="0" err="1"/>
              <a:t>Citopatologia</a:t>
            </a:r>
            <a:r>
              <a:rPr lang="en-US" sz="1000" dirty="0"/>
              <a:t> </a:t>
            </a:r>
            <a:r>
              <a:rPr lang="en-US" sz="1000" dirty="0" err="1"/>
              <a:t>Diagnostica</a:t>
            </a:r>
            <a:r>
              <a:rPr lang="en-US" sz="1000" dirty="0"/>
              <a:t>/International Academy of Pathology, Italian division (SIAPEC/IAP). </a:t>
            </a:r>
            <a:r>
              <a:rPr lang="en-US" sz="1000" b="1" dirty="0"/>
              <a:t>Gastritis: the histology report</a:t>
            </a:r>
            <a:r>
              <a:rPr lang="en-US" sz="1000" dirty="0"/>
              <a:t>. Dig Liver Dis. 2011 Mar;43 Suppl 4:S373-84. </a:t>
            </a:r>
            <a:r>
              <a:rPr lang="en-US" sz="1000" dirty="0" err="1"/>
              <a:t>doi</a:t>
            </a:r>
            <a:r>
              <a:rPr lang="en-US" sz="1000" dirty="0"/>
              <a:t>: 10.1016/S1590-8658(11)60593-8. PMID: 21459343.</a:t>
            </a:r>
          </a:p>
        </p:txBody>
      </p:sp>
      <p:pic>
        <p:nvPicPr>
          <p:cNvPr id="9" name="Picture 8">
            <a:extLst>
              <a:ext uri="{FF2B5EF4-FFF2-40B4-BE49-F238E27FC236}">
                <a16:creationId xmlns:a16="http://schemas.microsoft.com/office/drawing/2014/main" id="{609FC46B-DB63-01C2-5968-7E56C0A9FAB0}"/>
              </a:ext>
            </a:extLst>
          </p:cNvPr>
          <p:cNvPicPr>
            <a:picLocks noChangeAspect="1"/>
          </p:cNvPicPr>
          <p:nvPr/>
        </p:nvPicPr>
        <p:blipFill>
          <a:blip r:embed="rId2"/>
          <a:stretch>
            <a:fillRect/>
          </a:stretch>
        </p:blipFill>
        <p:spPr>
          <a:xfrm>
            <a:off x="514350" y="1114425"/>
            <a:ext cx="8115300" cy="4629150"/>
          </a:xfrm>
          <a:prstGeom prst="rect">
            <a:avLst/>
          </a:prstGeom>
        </p:spPr>
      </p:pic>
    </p:spTree>
    <p:extLst>
      <p:ext uri="{BB962C8B-B14F-4D97-AF65-F5344CB8AC3E}">
        <p14:creationId xmlns:p14="http://schemas.microsoft.com/office/powerpoint/2010/main" val="3817807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F8F38B-907D-9D8E-34D7-B27384AD265E}"/>
              </a:ext>
            </a:extLst>
          </p:cNvPr>
          <p:cNvPicPr>
            <a:picLocks noChangeAspect="1"/>
          </p:cNvPicPr>
          <p:nvPr/>
        </p:nvPicPr>
        <p:blipFill>
          <a:blip r:embed="rId2"/>
          <a:stretch>
            <a:fillRect/>
          </a:stretch>
        </p:blipFill>
        <p:spPr>
          <a:xfrm>
            <a:off x="2453296" y="468086"/>
            <a:ext cx="3958389" cy="5393227"/>
          </a:xfrm>
          <a:prstGeom prst="rect">
            <a:avLst/>
          </a:prstGeom>
        </p:spPr>
      </p:pic>
      <p:sp>
        <p:nvSpPr>
          <p:cNvPr id="5" name="Left Brace 4">
            <a:extLst>
              <a:ext uri="{FF2B5EF4-FFF2-40B4-BE49-F238E27FC236}">
                <a16:creationId xmlns:a16="http://schemas.microsoft.com/office/drawing/2014/main" id="{CD5F3FA0-D86D-AFE9-78D6-20D997D81EDE}"/>
              </a:ext>
            </a:extLst>
          </p:cNvPr>
          <p:cNvSpPr/>
          <p:nvPr/>
        </p:nvSpPr>
        <p:spPr>
          <a:xfrm>
            <a:off x="3485153" y="4200525"/>
            <a:ext cx="427055" cy="850314"/>
          </a:xfrm>
          <a:prstGeom prst="leftBrace">
            <a:avLst>
              <a:gd name="adj1" fmla="val 3482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22FD9977-EC44-D326-916E-A358A5E2123D}"/>
              </a:ext>
            </a:extLst>
          </p:cNvPr>
          <p:cNvSpPr txBox="1"/>
          <p:nvPr/>
        </p:nvSpPr>
        <p:spPr>
          <a:xfrm>
            <a:off x="1075174" y="6138785"/>
            <a:ext cx="7395586" cy="400110"/>
          </a:xfrm>
          <a:prstGeom prst="rect">
            <a:avLst/>
          </a:prstGeom>
          <a:noFill/>
        </p:spPr>
        <p:txBody>
          <a:bodyPr wrap="square">
            <a:spAutoFit/>
          </a:bodyPr>
          <a:lstStyle/>
          <a:p>
            <a:r>
              <a:rPr lang="en-US" sz="1000" b="0" i="0" dirty="0">
                <a:solidFill>
                  <a:srgbClr val="212121"/>
                </a:solidFill>
                <a:effectLst/>
                <a:latin typeface="Roboto" panose="020F0502020204030204" pitchFamily="2" charset="0"/>
              </a:rPr>
              <a:t>Park YH, Kim N. Review of atrophic gastritis and intestinal metaplasia as a premalignant lesion of gastric cancer. J Cancer Prev. 2015 Mar;20(1):25-40. </a:t>
            </a:r>
            <a:r>
              <a:rPr lang="en-US" sz="1000" b="0" i="0" dirty="0" err="1">
                <a:solidFill>
                  <a:srgbClr val="212121"/>
                </a:solidFill>
                <a:effectLst/>
                <a:latin typeface="Roboto" panose="020F0502020204030204" pitchFamily="2" charset="0"/>
              </a:rPr>
              <a:t>doi</a:t>
            </a:r>
            <a:r>
              <a:rPr lang="en-US" sz="1000" b="0" i="0" dirty="0">
                <a:solidFill>
                  <a:srgbClr val="212121"/>
                </a:solidFill>
                <a:effectLst/>
                <a:latin typeface="Roboto" panose="020F0502020204030204" pitchFamily="2" charset="0"/>
              </a:rPr>
              <a:t>: 10.15430/JCP.2015.20.1.25. PMID: 25853101; PMCID: PMC4384712.</a:t>
            </a:r>
            <a:endParaRPr lang="en-US" sz="1000" dirty="0"/>
          </a:p>
        </p:txBody>
      </p:sp>
      <p:sp>
        <p:nvSpPr>
          <p:cNvPr id="3" name="TextBox 2">
            <a:extLst>
              <a:ext uri="{FF2B5EF4-FFF2-40B4-BE49-F238E27FC236}">
                <a16:creationId xmlns:a16="http://schemas.microsoft.com/office/drawing/2014/main" id="{4CEF46F0-EF08-92C7-A1B6-2B19A0DC4377}"/>
              </a:ext>
            </a:extLst>
          </p:cNvPr>
          <p:cNvSpPr txBox="1"/>
          <p:nvPr/>
        </p:nvSpPr>
        <p:spPr>
          <a:xfrm>
            <a:off x="4048125" y="122566"/>
            <a:ext cx="2239716" cy="369332"/>
          </a:xfrm>
          <a:prstGeom prst="rect">
            <a:avLst/>
          </a:prstGeom>
          <a:noFill/>
        </p:spPr>
        <p:txBody>
          <a:bodyPr wrap="none" rtlCol="0">
            <a:spAutoFit/>
          </a:bodyPr>
          <a:lstStyle/>
          <a:p>
            <a:r>
              <a:rPr lang="en-US" dirty="0"/>
              <a:t>0        1           2           3</a:t>
            </a:r>
          </a:p>
        </p:txBody>
      </p:sp>
    </p:spTree>
    <p:extLst>
      <p:ext uri="{BB962C8B-B14F-4D97-AF65-F5344CB8AC3E}">
        <p14:creationId xmlns:p14="http://schemas.microsoft.com/office/powerpoint/2010/main" val="3769089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458DF-6A41-5E1A-2CB7-CA1C54234398}"/>
              </a:ext>
            </a:extLst>
          </p:cNvPr>
          <p:cNvSpPr txBox="1"/>
          <p:nvPr/>
        </p:nvSpPr>
        <p:spPr>
          <a:xfrm>
            <a:off x="712694" y="2077571"/>
            <a:ext cx="8037778" cy="2062103"/>
          </a:xfrm>
          <a:prstGeom prst="rect">
            <a:avLst/>
          </a:prstGeom>
          <a:noFill/>
        </p:spPr>
        <p:txBody>
          <a:bodyPr wrap="none" rtlCol="0">
            <a:spAutoFit/>
          </a:bodyPr>
          <a:lstStyle/>
          <a:p>
            <a:r>
              <a:rPr lang="en-US" sz="3200" dirty="0"/>
              <a:t>Endoscopist:  obtains Sydney Protocol biopsies.</a:t>
            </a:r>
          </a:p>
          <a:p>
            <a:endParaRPr lang="en-US" sz="3200" dirty="0"/>
          </a:p>
          <a:p>
            <a:endParaRPr lang="en-US" sz="3200" dirty="0"/>
          </a:p>
          <a:p>
            <a:r>
              <a:rPr lang="en-US" sz="3200" dirty="0"/>
              <a:t>Pathologist:  reports OLGIM stage.</a:t>
            </a:r>
          </a:p>
        </p:txBody>
      </p:sp>
    </p:spTree>
    <p:extLst>
      <p:ext uri="{BB962C8B-B14F-4D97-AF65-F5344CB8AC3E}">
        <p14:creationId xmlns:p14="http://schemas.microsoft.com/office/powerpoint/2010/main" val="177173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B583-0726-82CC-919F-4AA37D642CFF}"/>
              </a:ext>
            </a:extLst>
          </p:cNvPr>
          <p:cNvSpPr>
            <a:spLocks noGrp="1"/>
          </p:cNvSpPr>
          <p:nvPr>
            <p:ph type="title"/>
          </p:nvPr>
        </p:nvSpPr>
        <p:spPr>
          <a:xfrm>
            <a:off x="457200" y="150813"/>
            <a:ext cx="8229600" cy="469673"/>
          </a:xfrm>
        </p:spPr>
        <p:txBody>
          <a:bodyPr>
            <a:noAutofit/>
          </a:bodyPr>
          <a:lstStyle/>
          <a:p>
            <a:r>
              <a:rPr lang="en-US" sz="3200" dirty="0">
                <a:solidFill>
                  <a:schemeClr val="tx1"/>
                </a:solidFill>
              </a:rPr>
              <a:t>Video Abstract</a:t>
            </a:r>
          </a:p>
        </p:txBody>
      </p:sp>
      <p:pic>
        <p:nvPicPr>
          <p:cNvPr id="4" name="Picture 3">
            <a:hlinkClick r:id="rId2"/>
            <a:extLst>
              <a:ext uri="{FF2B5EF4-FFF2-40B4-BE49-F238E27FC236}">
                <a16:creationId xmlns:a16="http://schemas.microsoft.com/office/drawing/2014/main" id="{FFBFAEC9-7DA1-F7B0-9552-D4AE993CB7D7}"/>
              </a:ext>
            </a:extLst>
          </p:cNvPr>
          <p:cNvPicPr>
            <a:picLocks noChangeAspect="1"/>
          </p:cNvPicPr>
          <p:nvPr/>
        </p:nvPicPr>
        <p:blipFill>
          <a:blip r:embed="rId3"/>
          <a:stretch>
            <a:fillRect/>
          </a:stretch>
        </p:blipFill>
        <p:spPr>
          <a:xfrm>
            <a:off x="457200" y="904534"/>
            <a:ext cx="8318428" cy="5776686"/>
          </a:xfrm>
          <a:prstGeom prst="rect">
            <a:avLst/>
          </a:prstGeom>
          <a:ln>
            <a:solidFill>
              <a:schemeClr val="bg1">
                <a:lumMod val="50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5751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E0B38-4FE5-30FF-8EE5-90630180A932}"/>
              </a:ext>
            </a:extLst>
          </p:cNvPr>
          <p:cNvSpPr>
            <a:spLocks noGrp="1"/>
          </p:cNvSpPr>
          <p:nvPr>
            <p:ph type="title"/>
          </p:nvPr>
        </p:nvSpPr>
        <p:spPr/>
        <p:txBody>
          <a:bodyPr/>
          <a:lstStyle/>
          <a:p>
            <a:r>
              <a:rPr lang="en-US" dirty="0"/>
              <a:t>Terms</a:t>
            </a:r>
          </a:p>
        </p:txBody>
      </p:sp>
      <p:sp>
        <p:nvSpPr>
          <p:cNvPr id="3" name="TextBox 2">
            <a:extLst>
              <a:ext uri="{FF2B5EF4-FFF2-40B4-BE49-F238E27FC236}">
                <a16:creationId xmlns:a16="http://schemas.microsoft.com/office/drawing/2014/main" id="{3111F1A5-D33A-8358-9937-D793F782E391}"/>
              </a:ext>
            </a:extLst>
          </p:cNvPr>
          <p:cNvSpPr txBox="1"/>
          <p:nvPr/>
        </p:nvSpPr>
        <p:spPr>
          <a:xfrm>
            <a:off x="1621516" y="1397290"/>
            <a:ext cx="6394076" cy="4280531"/>
          </a:xfrm>
          <a:prstGeom prst="rect">
            <a:avLst/>
          </a:prstGeom>
          <a:noFill/>
        </p:spPr>
        <p:txBody>
          <a:bodyPr wrap="square" rtlCol="0">
            <a:spAutoFit/>
          </a:bodyPr>
          <a:lstStyle/>
          <a:p>
            <a:pPr>
              <a:lnSpc>
                <a:spcPct val="200000"/>
              </a:lnSpc>
            </a:pPr>
            <a:r>
              <a:rPr lang="en-US" sz="2800" dirty="0"/>
              <a:t>Gastric Cancer (</a:t>
            </a:r>
            <a:r>
              <a:rPr lang="en-US" sz="2800" b="1" dirty="0" err="1"/>
              <a:t>GCa</a:t>
            </a:r>
            <a:r>
              <a:rPr lang="en-US" sz="2800" dirty="0"/>
              <a:t>)</a:t>
            </a:r>
          </a:p>
          <a:p>
            <a:pPr>
              <a:lnSpc>
                <a:spcPct val="200000"/>
              </a:lnSpc>
            </a:pPr>
            <a:r>
              <a:rPr lang="en-US" sz="2800" dirty="0"/>
              <a:t>Gastric Intestinal Metaplasia (</a:t>
            </a:r>
            <a:r>
              <a:rPr lang="en-US" sz="2800" b="1" i="1" dirty="0"/>
              <a:t>GIM</a:t>
            </a:r>
            <a:r>
              <a:rPr lang="en-US" sz="2800" b="1" dirty="0"/>
              <a:t> </a:t>
            </a:r>
            <a:r>
              <a:rPr lang="en-US" sz="2800" dirty="0"/>
              <a:t>or </a:t>
            </a:r>
            <a:r>
              <a:rPr lang="en-US" sz="2800" i="1" dirty="0"/>
              <a:t>IM</a:t>
            </a:r>
            <a:r>
              <a:rPr lang="en-US" sz="2800" dirty="0"/>
              <a:t>)</a:t>
            </a:r>
          </a:p>
          <a:p>
            <a:pPr>
              <a:lnSpc>
                <a:spcPct val="200000"/>
              </a:lnSpc>
            </a:pPr>
            <a:r>
              <a:rPr lang="en-US" sz="2800" dirty="0"/>
              <a:t>Correa Cascade</a:t>
            </a:r>
          </a:p>
          <a:p>
            <a:pPr>
              <a:lnSpc>
                <a:spcPct val="200000"/>
              </a:lnSpc>
            </a:pPr>
            <a:r>
              <a:rPr lang="en-US" sz="2800" i="1" dirty="0"/>
              <a:t>Diffuse</a:t>
            </a:r>
            <a:r>
              <a:rPr lang="en-US" sz="2800" dirty="0"/>
              <a:t> Gastric Cancer</a:t>
            </a:r>
          </a:p>
          <a:p>
            <a:pPr>
              <a:lnSpc>
                <a:spcPct val="200000"/>
              </a:lnSpc>
            </a:pPr>
            <a:r>
              <a:rPr lang="en-US" sz="2800" dirty="0"/>
              <a:t>H. Pylori </a:t>
            </a:r>
            <a:r>
              <a:rPr lang="en-US" sz="2800" i="1" dirty="0"/>
              <a:t>Asian enigma</a:t>
            </a:r>
            <a:endParaRPr lang="en-US" sz="2400" dirty="0"/>
          </a:p>
        </p:txBody>
      </p:sp>
    </p:spTree>
    <p:extLst>
      <p:ext uri="{BB962C8B-B14F-4D97-AF65-F5344CB8AC3E}">
        <p14:creationId xmlns:p14="http://schemas.microsoft.com/office/powerpoint/2010/main" val="3251749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3ECB-E3E1-37AD-564F-18C2338BBE0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DC67F40-BE34-0361-FA70-B93CFB0E9080}"/>
              </a:ext>
            </a:extLst>
          </p:cNvPr>
          <p:cNvPicPr>
            <a:picLocks noChangeAspect="1"/>
          </p:cNvPicPr>
          <p:nvPr/>
        </p:nvPicPr>
        <p:blipFill>
          <a:blip r:embed="rId2"/>
          <a:stretch>
            <a:fillRect/>
          </a:stretch>
        </p:blipFill>
        <p:spPr>
          <a:xfrm>
            <a:off x="1154048" y="594519"/>
            <a:ext cx="6835904" cy="6302829"/>
          </a:xfrm>
          <a:prstGeom prst="rect">
            <a:avLst/>
          </a:prstGeom>
          <a:ln>
            <a:solidFill>
              <a:schemeClr val="bg1">
                <a:lumMod val="50000"/>
              </a:schemeClr>
            </a:solidFill>
          </a:ln>
          <a:effectLst>
            <a:outerShdw blurRad="50800" dist="38100" dir="2700000" sx="101000" sy="101000" algn="tl" rotWithShape="0">
              <a:prstClr val="black">
                <a:alpha val="40000"/>
              </a:prstClr>
            </a:outerShdw>
          </a:effectLst>
        </p:spPr>
      </p:pic>
      <p:grpSp>
        <p:nvGrpSpPr>
          <p:cNvPr id="8" name="Group 7">
            <a:extLst>
              <a:ext uri="{FF2B5EF4-FFF2-40B4-BE49-F238E27FC236}">
                <a16:creationId xmlns:a16="http://schemas.microsoft.com/office/drawing/2014/main" id="{4D6E7647-9E1C-7151-18C3-13C88383FEAA}"/>
              </a:ext>
            </a:extLst>
          </p:cNvPr>
          <p:cNvGrpSpPr/>
          <p:nvPr/>
        </p:nvGrpSpPr>
        <p:grpSpPr>
          <a:xfrm>
            <a:off x="0" y="0"/>
            <a:ext cx="9144000" cy="6858000"/>
            <a:chOff x="0" y="0"/>
            <a:chExt cx="9144000" cy="6858000"/>
          </a:xfrm>
        </p:grpSpPr>
        <p:sp>
          <p:nvSpPr>
            <p:cNvPr id="7" name="Rectangle 6">
              <a:extLst>
                <a:ext uri="{FF2B5EF4-FFF2-40B4-BE49-F238E27FC236}">
                  <a16:creationId xmlns:a16="http://schemas.microsoft.com/office/drawing/2014/main" id="{EBC1DA18-BBFF-C2D0-A5EB-9301775A684D}"/>
                </a:ext>
              </a:extLst>
            </p:cNvPr>
            <p:cNvSpPr/>
            <p:nvPr/>
          </p:nvSpPr>
          <p:spPr>
            <a:xfrm>
              <a:off x="0" y="0"/>
              <a:ext cx="9144000" cy="6858000"/>
            </a:xfrm>
            <a:prstGeom prst="rect">
              <a:avLst/>
            </a:prstGeom>
            <a:solidFill>
              <a:schemeClr val="bg1">
                <a:lumMod val="6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C2317C4-37A7-48BE-F906-2C967CEB3E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22" y="1714726"/>
              <a:ext cx="8830491" cy="4753288"/>
            </a:xfrm>
            <a:prstGeom prst="rect">
              <a:avLst/>
            </a:prstGeom>
          </p:spPr>
        </p:pic>
      </p:grpSp>
    </p:spTree>
    <p:extLst>
      <p:ext uri="{BB962C8B-B14F-4D97-AF65-F5344CB8AC3E}">
        <p14:creationId xmlns:p14="http://schemas.microsoft.com/office/powerpoint/2010/main" val="18306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ACE9-D49B-C9CB-B4CF-B2C26A18CE61}"/>
              </a:ext>
            </a:extLst>
          </p:cNvPr>
          <p:cNvSpPr>
            <a:spLocks noGrp="1"/>
          </p:cNvSpPr>
          <p:nvPr>
            <p:ph type="title"/>
          </p:nvPr>
        </p:nvSpPr>
        <p:spPr>
          <a:xfrm>
            <a:off x="457200" y="167142"/>
            <a:ext cx="8229600" cy="887412"/>
          </a:xfrm>
        </p:spPr>
        <p:txBody>
          <a:bodyPr>
            <a:normAutofit fontScale="90000"/>
          </a:bodyPr>
          <a:lstStyle/>
          <a:p>
            <a:r>
              <a:rPr lang="en-US" sz="4900" b="1" dirty="0">
                <a:solidFill>
                  <a:srgbClr val="0070C0"/>
                </a:solidFill>
              </a:rPr>
              <a:t>EGGIM</a:t>
            </a:r>
            <a:br>
              <a:rPr lang="en-US" dirty="0">
                <a:solidFill>
                  <a:srgbClr val="0070C0"/>
                </a:solidFill>
              </a:rPr>
            </a:br>
            <a:r>
              <a:rPr lang="en-US" sz="3600" dirty="0">
                <a:solidFill>
                  <a:srgbClr val="0070C0"/>
                </a:solidFill>
              </a:rPr>
              <a:t>Endoscopic Grading of GIM</a:t>
            </a:r>
            <a:endParaRPr lang="en-US" dirty="0">
              <a:solidFill>
                <a:srgbClr val="0070C0"/>
              </a:solidFill>
            </a:endParaRPr>
          </a:p>
        </p:txBody>
      </p:sp>
      <p:sp>
        <p:nvSpPr>
          <p:cNvPr id="3" name="TextBox 2">
            <a:extLst>
              <a:ext uri="{FF2B5EF4-FFF2-40B4-BE49-F238E27FC236}">
                <a16:creationId xmlns:a16="http://schemas.microsoft.com/office/drawing/2014/main" id="{8A7DBF31-19FD-88F4-F875-209FF3A06932}"/>
              </a:ext>
            </a:extLst>
          </p:cNvPr>
          <p:cNvSpPr txBox="1"/>
          <p:nvPr/>
        </p:nvSpPr>
        <p:spPr>
          <a:xfrm>
            <a:off x="898070" y="1785576"/>
            <a:ext cx="7625443" cy="4383059"/>
          </a:xfrm>
          <a:prstGeom prst="rect">
            <a:avLst/>
          </a:prstGeom>
          <a:noFill/>
        </p:spPr>
        <p:txBody>
          <a:bodyPr wrap="square" rtlCol="0">
            <a:spAutoFit/>
          </a:bodyPr>
          <a:lstStyle/>
          <a:p>
            <a:pPr>
              <a:lnSpc>
                <a:spcPct val="120000"/>
              </a:lnSpc>
            </a:pPr>
            <a:r>
              <a:rPr lang="en-US" sz="3600" b="1" dirty="0">
                <a:solidFill>
                  <a:srgbClr val="002060"/>
                </a:solidFill>
              </a:rPr>
              <a:t>Visual grading using</a:t>
            </a:r>
          </a:p>
          <a:p>
            <a:pPr>
              <a:lnSpc>
                <a:spcPct val="120000"/>
              </a:lnSpc>
            </a:pPr>
            <a:r>
              <a:rPr lang="en-US" sz="3600" b="1" u="sng" dirty="0">
                <a:solidFill>
                  <a:srgbClr val="002060"/>
                </a:solidFill>
              </a:rPr>
              <a:t>Image Enhanced Endoscopy</a:t>
            </a:r>
            <a:r>
              <a:rPr lang="en-US" sz="3600" b="1" dirty="0">
                <a:solidFill>
                  <a:srgbClr val="002060"/>
                </a:solidFill>
              </a:rPr>
              <a:t> (IEE)</a:t>
            </a:r>
          </a:p>
          <a:p>
            <a:endParaRPr lang="en-US" sz="3600" b="1" dirty="0">
              <a:solidFill>
                <a:srgbClr val="002060"/>
              </a:solidFill>
            </a:endParaRPr>
          </a:p>
          <a:p>
            <a:pPr marL="1143000" indent="-735013">
              <a:lnSpc>
                <a:spcPct val="150000"/>
              </a:lnSpc>
              <a:buAutoNum type="arabicPeriod"/>
            </a:pPr>
            <a:r>
              <a:rPr lang="en-US" sz="3600" dirty="0"/>
              <a:t>Narrow-band imaging (NBI)</a:t>
            </a:r>
          </a:p>
          <a:p>
            <a:pPr marL="1143000" indent="-735013">
              <a:lnSpc>
                <a:spcPct val="150000"/>
              </a:lnSpc>
              <a:buAutoNum type="arabicPeriod"/>
            </a:pPr>
            <a:r>
              <a:rPr lang="en-US" sz="3600" dirty="0"/>
              <a:t>Linked color imaging (LCI)</a:t>
            </a:r>
          </a:p>
          <a:p>
            <a:pPr marL="1143000" indent="-735013">
              <a:lnSpc>
                <a:spcPct val="150000"/>
              </a:lnSpc>
              <a:buAutoNum type="arabicPeriod"/>
            </a:pPr>
            <a:r>
              <a:rPr lang="en-US" sz="3600" dirty="0"/>
              <a:t>Blue laser imaging (BLI)</a:t>
            </a:r>
          </a:p>
        </p:txBody>
      </p:sp>
    </p:spTree>
    <p:extLst>
      <p:ext uri="{BB962C8B-B14F-4D97-AF65-F5344CB8AC3E}">
        <p14:creationId xmlns:p14="http://schemas.microsoft.com/office/powerpoint/2010/main" val="974095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ACE9-D49B-C9CB-B4CF-B2C26A18CE61}"/>
              </a:ext>
            </a:extLst>
          </p:cNvPr>
          <p:cNvSpPr>
            <a:spLocks noGrp="1"/>
          </p:cNvSpPr>
          <p:nvPr>
            <p:ph type="title"/>
          </p:nvPr>
        </p:nvSpPr>
        <p:spPr>
          <a:xfrm>
            <a:off x="457200" y="167142"/>
            <a:ext cx="8229600" cy="887412"/>
          </a:xfrm>
        </p:spPr>
        <p:txBody>
          <a:bodyPr>
            <a:normAutofit fontScale="90000"/>
          </a:bodyPr>
          <a:lstStyle/>
          <a:p>
            <a:r>
              <a:rPr lang="en-US" sz="4900" b="1" dirty="0">
                <a:solidFill>
                  <a:srgbClr val="0070C0"/>
                </a:solidFill>
              </a:rPr>
              <a:t>EGGIM</a:t>
            </a:r>
            <a:br>
              <a:rPr lang="en-US" dirty="0">
                <a:solidFill>
                  <a:srgbClr val="0070C0"/>
                </a:solidFill>
              </a:rPr>
            </a:br>
            <a:r>
              <a:rPr lang="en-US" sz="3600" dirty="0">
                <a:solidFill>
                  <a:srgbClr val="0070C0"/>
                </a:solidFill>
              </a:rPr>
              <a:t>Endoscopic Grading of GIM</a:t>
            </a:r>
            <a:endParaRPr lang="en-US" dirty="0">
              <a:solidFill>
                <a:srgbClr val="0070C0"/>
              </a:solidFill>
            </a:endParaRPr>
          </a:p>
        </p:txBody>
      </p:sp>
      <p:sp>
        <p:nvSpPr>
          <p:cNvPr id="3" name="TextBox 2">
            <a:extLst>
              <a:ext uri="{FF2B5EF4-FFF2-40B4-BE49-F238E27FC236}">
                <a16:creationId xmlns:a16="http://schemas.microsoft.com/office/drawing/2014/main" id="{8A7DBF31-19FD-88F4-F875-209FF3A06932}"/>
              </a:ext>
            </a:extLst>
          </p:cNvPr>
          <p:cNvSpPr txBox="1"/>
          <p:nvPr/>
        </p:nvSpPr>
        <p:spPr>
          <a:xfrm>
            <a:off x="759278" y="1714499"/>
            <a:ext cx="7625443" cy="3970318"/>
          </a:xfrm>
          <a:prstGeom prst="rect">
            <a:avLst/>
          </a:prstGeom>
          <a:noFill/>
        </p:spPr>
        <p:txBody>
          <a:bodyPr wrap="square" rtlCol="0">
            <a:spAutoFit/>
          </a:bodyPr>
          <a:lstStyle/>
          <a:p>
            <a:r>
              <a:rPr lang="en-US" dirty="0"/>
              <a:t>Pimentel-Nunes P, et al. </a:t>
            </a:r>
            <a:r>
              <a:rPr lang="en-US" b="1" dirty="0"/>
              <a:t>A multicenter prospective study of the real-time use of narrow-band imaging in the diagnosis of premalignant gastric conditions and lesions</a:t>
            </a:r>
            <a:r>
              <a:rPr lang="en-US" dirty="0"/>
              <a:t>. </a:t>
            </a:r>
            <a:r>
              <a:rPr lang="en-US" i="1" dirty="0"/>
              <a:t>Endoscopy</a:t>
            </a:r>
            <a:r>
              <a:rPr lang="en-US" dirty="0"/>
              <a:t>. 2016 Aug;48(8):723-30. </a:t>
            </a:r>
            <a:r>
              <a:rPr lang="en-US" dirty="0" err="1"/>
              <a:t>doi</a:t>
            </a:r>
            <a:r>
              <a:rPr lang="en-US" dirty="0"/>
              <a:t>: 10.1055/s-0042-108435. </a:t>
            </a:r>
            <a:r>
              <a:rPr lang="en-US" dirty="0" err="1"/>
              <a:t>Epub</a:t>
            </a:r>
            <a:r>
              <a:rPr lang="en-US" dirty="0"/>
              <a:t> 2016 Jun 9. PMID: 27280384.</a:t>
            </a:r>
          </a:p>
          <a:p>
            <a:endParaRPr lang="en-US" dirty="0"/>
          </a:p>
          <a:p>
            <a:r>
              <a:rPr lang="en-US" dirty="0"/>
              <a:t>Esposito G, et al. </a:t>
            </a:r>
            <a:r>
              <a:rPr lang="en-US" b="1" dirty="0"/>
              <a:t>Endoscopic grading of gastric intestinal metaplasia (EGGIM): a multicenter validation study</a:t>
            </a:r>
            <a:r>
              <a:rPr lang="en-US" dirty="0"/>
              <a:t>. </a:t>
            </a:r>
            <a:r>
              <a:rPr lang="en-US" i="1" dirty="0"/>
              <a:t>Endoscopy</a:t>
            </a:r>
            <a:r>
              <a:rPr lang="en-US" dirty="0"/>
              <a:t>. 2019 Jun;51(6):515-521. </a:t>
            </a:r>
            <a:r>
              <a:rPr lang="en-US" dirty="0" err="1"/>
              <a:t>doi</a:t>
            </a:r>
            <a:r>
              <a:rPr lang="en-US" dirty="0"/>
              <a:t>: 10.1055/a-0808-3186. </a:t>
            </a:r>
            <a:r>
              <a:rPr lang="en-US" dirty="0" err="1"/>
              <a:t>Epub</a:t>
            </a:r>
            <a:r>
              <a:rPr lang="en-US" dirty="0"/>
              <a:t> 2018 Dec 21. PMID: 30577062.</a:t>
            </a:r>
          </a:p>
          <a:p>
            <a:endParaRPr lang="en-US" dirty="0"/>
          </a:p>
          <a:p>
            <a:r>
              <a:rPr lang="en-US" dirty="0"/>
              <a:t>Fang S, Fu Y, Du S, Wang L, et al. </a:t>
            </a:r>
            <a:r>
              <a:rPr lang="en-US" b="1" dirty="0"/>
              <a:t>The role of the endoscopic grading of gastric intestinal metaplasia in assessing gastric cancer risk: A systematic review and meta-analysis</a:t>
            </a:r>
            <a:r>
              <a:rPr lang="en-US" dirty="0"/>
              <a:t>. </a:t>
            </a:r>
            <a:r>
              <a:rPr lang="en-US" i="1" dirty="0"/>
              <a:t>Front Oncol</a:t>
            </a:r>
            <a:r>
              <a:rPr lang="en-US" dirty="0"/>
              <a:t>. 2022 Nov 8;12:1018248. </a:t>
            </a:r>
            <a:r>
              <a:rPr lang="en-US" dirty="0" err="1"/>
              <a:t>doi</a:t>
            </a:r>
            <a:r>
              <a:rPr lang="en-US" dirty="0"/>
              <a:t>: 10.3389/fonc.2022.1018248. PMID: 36425561; PMCID: PMC9679375.</a:t>
            </a:r>
          </a:p>
          <a:p>
            <a:endParaRPr lang="en-US" dirty="0"/>
          </a:p>
        </p:txBody>
      </p:sp>
    </p:spTree>
    <p:extLst>
      <p:ext uri="{BB962C8B-B14F-4D97-AF65-F5344CB8AC3E}">
        <p14:creationId xmlns:p14="http://schemas.microsoft.com/office/powerpoint/2010/main" val="466773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8779A-7513-E1AF-AA68-FC891ED07138}"/>
              </a:ext>
            </a:extLst>
          </p:cNvPr>
          <p:cNvSpPr>
            <a:spLocks noGrp="1"/>
          </p:cNvSpPr>
          <p:nvPr>
            <p:ph type="title"/>
          </p:nvPr>
        </p:nvSpPr>
        <p:spPr/>
        <p:txBody>
          <a:bodyPr/>
          <a:lstStyle/>
          <a:p>
            <a:r>
              <a:rPr lang="en-US" dirty="0"/>
              <a:t>Significance of Grading Schemes</a:t>
            </a:r>
          </a:p>
        </p:txBody>
      </p:sp>
      <p:sp>
        <p:nvSpPr>
          <p:cNvPr id="3" name="TextBox 2">
            <a:extLst>
              <a:ext uri="{FF2B5EF4-FFF2-40B4-BE49-F238E27FC236}">
                <a16:creationId xmlns:a16="http://schemas.microsoft.com/office/drawing/2014/main" id="{83C97CBE-792A-937A-3888-A689036B4BE9}"/>
              </a:ext>
            </a:extLst>
          </p:cNvPr>
          <p:cNvSpPr txBox="1"/>
          <p:nvPr/>
        </p:nvSpPr>
        <p:spPr>
          <a:xfrm>
            <a:off x="726270" y="1561918"/>
            <a:ext cx="4777975" cy="1318181"/>
          </a:xfrm>
          <a:prstGeom prst="rect">
            <a:avLst/>
          </a:prstGeom>
          <a:noFill/>
        </p:spPr>
        <p:txBody>
          <a:bodyPr wrap="none" rtlCol="0">
            <a:spAutoFit/>
          </a:bodyPr>
          <a:lstStyle/>
          <a:p>
            <a:pPr marL="342900" indent="-342900">
              <a:lnSpc>
                <a:spcPct val="150000"/>
              </a:lnSpc>
              <a:buAutoNum type="arabicPeriod"/>
            </a:pPr>
            <a:r>
              <a:rPr lang="en-US" sz="2800" dirty="0"/>
              <a:t>Risk prediction (i.e. accuracy)</a:t>
            </a:r>
          </a:p>
          <a:p>
            <a:pPr marL="342900" indent="-342900">
              <a:lnSpc>
                <a:spcPct val="150000"/>
              </a:lnSpc>
              <a:buAutoNum type="arabicPeriod"/>
            </a:pPr>
            <a:r>
              <a:rPr lang="en-US" sz="2800" dirty="0"/>
              <a:t>Who performs them</a:t>
            </a:r>
          </a:p>
        </p:txBody>
      </p:sp>
      <p:graphicFrame>
        <p:nvGraphicFramePr>
          <p:cNvPr id="4" name="Table 3">
            <a:extLst>
              <a:ext uri="{FF2B5EF4-FFF2-40B4-BE49-F238E27FC236}">
                <a16:creationId xmlns:a16="http://schemas.microsoft.com/office/drawing/2014/main" id="{C7CF1D99-BFFB-9349-BA2E-31FBB9181231}"/>
              </a:ext>
            </a:extLst>
          </p:cNvPr>
          <p:cNvGraphicFramePr>
            <a:graphicFrameLocks noGrp="1"/>
          </p:cNvGraphicFramePr>
          <p:nvPr>
            <p:extLst>
              <p:ext uri="{D42A27DB-BD31-4B8C-83A1-F6EECF244321}">
                <p14:modId xmlns:p14="http://schemas.microsoft.com/office/powerpoint/2010/main" val="3133438803"/>
              </p:ext>
            </p:extLst>
          </p:nvPr>
        </p:nvGraphicFramePr>
        <p:xfrm>
          <a:off x="1614089" y="3433130"/>
          <a:ext cx="6096000" cy="2123440"/>
        </p:xfrm>
        <a:graphic>
          <a:graphicData uri="http://schemas.openxmlformats.org/drawingml/2006/table">
            <a:tbl>
              <a:tblPr firstRow="1" bandRow="1">
                <a:tableStyleId>{5C22544A-7EE6-4342-B048-85BDC9FD1C3A}</a:tableStyleId>
              </a:tblPr>
              <a:tblGrid>
                <a:gridCol w="2571112">
                  <a:extLst>
                    <a:ext uri="{9D8B030D-6E8A-4147-A177-3AD203B41FA5}">
                      <a16:colId xmlns:a16="http://schemas.microsoft.com/office/drawing/2014/main" val="2554834478"/>
                    </a:ext>
                  </a:extLst>
                </a:gridCol>
                <a:gridCol w="2327564">
                  <a:extLst>
                    <a:ext uri="{9D8B030D-6E8A-4147-A177-3AD203B41FA5}">
                      <a16:colId xmlns:a16="http://schemas.microsoft.com/office/drawing/2014/main" val="2115648178"/>
                    </a:ext>
                  </a:extLst>
                </a:gridCol>
                <a:gridCol w="1197324">
                  <a:extLst>
                    <a:ext uri="{9D8B030D-6E8A-4147-A177-3AD203B41FA5}">
                      <a16:colId xmlns:a16="http://schemas.microsoft.com/office/drawing/2014/main" val="720550346"/>
                    </a:ext>
                  </a:extLst>
                </a:gridCol>
              </a:tblGrid>
              <a:tr h="370840">
                <a:tc>
                  <a:txBody>
                    <a:bodyPr/>
                    <a:lstStyle/>
                    <a:p>
                      <a:r>
                        <a:rPr lang="en-US" dirty="0"/>
                        <a:t>Scheme</a:t>
                      </a:r>
                    </a:p>
                  </a:txBody>
                  <a:tcPr/>
                </a:tc>
                <a:tc>
                  <a:txBody>
                    <a:bodyPr/>
                    <a:lstStyle/>
                    <a:p>
                      <a:r>
                        <a:rPr lang="en-US" dirty="0"/>
                        <a:t>Who Performs</a:t>
                      </a:r>
                    </a:p>
                  </a:txBody>
                  <a:tcPr/>
                </a:tc>
                <a:tc>
                  <a:txBody>
                    <a:bodyPr/>
                    <a:lstStyle/>
                    <a:p>
                      <a:r>
                        <a:rPr lang="en-US" dirty="0"/>
                        <a:t>Cost</a:t>
                      </a:r>
                    </a:p>
                  </a:txBody>
                  <a:tcPr/>
                </a:tc>
                <a:extLst>
                  <a:ext uri="{0D108BD9-81ED-4DB2-BD59-A6C34878D82A}">
                    <a16:rowId xmlns:a16="http://schemas.microsoft.com/office/drawing/2014/main" val="388931507"/>
                  </a:ext>
                </a:extLst>
              </a:tr>
              <a:tr h="370840">
                <a:tc>
                  <a:txBody>
                    <a:bodyPr/>
                    <a:lstStyle/>
                    <a:p>
                      <a:r>
                        <a:rPr lang="en-US" dirty="0"/>
                        <a:t>Complete v. Incomplete</a:t>
                      </a:r>
                    </a:p>
                  </a:txBody>
                  <a:tcPr/>
                </a:tc>
                <a:tc>
                  <a:txBody>
                    <a:bodyPr/>
                    <a:lstStyle/>
                    <a:p>
                      <a:r>
                        <a:rPr lang="en-US" dirty="0"/>
                        <a:t>Pathologist</a:t>
                      </a:r>
                    </a:p>
                  </a:txBody>
                  <a:tcPr/>
                </a:tc>
                <a:tc>
                  <a:txBody>
                    <a:bodyPr/>
                    <a:lstStyle/>
                    <a:p>
                      <a:r>
                        <a:rPr lang="en-US" dirty="0"/>
                        <a:t>$$$$</a:t>
                      </a:r>
                    </a:p>
                  </a:txBody>
                  <a:tcPr/>
                </a:tc>
                <a:extLst>
                  <a:ext uri="{0D108BD9-81ED-4DB2-BD59-A6C34878D82A}">
                    <a16:rowId xmlns:a16="http://schemas.microsoft.com/office/drawing/2014/main" val="1155770099"/>
                  </a:ext>
                </a:extLst>
              </a:tr>
              <a:tr h="370840">
                <a:tc>
                  <a:txBody>
                    <a:bodyPr/>
                    <a:lstStyle/>
                    <a:p>
                      <a:r>
                        <a:rPr lang="en-US" dirty="0"/>
                        <a:t>OLGA</a:t>
                      </a:r>
                    </a:p>
                    <a:p>
                      <a:r>
                        <a:rPr lang="en-US" dirty="0"/>
                        <a:t>OLGIM</a:t>
                      </a:r>
                    </a:p>
                  </a:txBody>
                  <a:tcPr/>
                </a:tc>
                <a:tc>
                  <a:txBody>
                    <a:bodyPr/>
                    <a:lstStyle/>
                    <a:p>
                      <a:r>
                        <a:rPr lang="en-US" dirty="0"/>
                        <a:t>Pathologist</a:t>
                      </a:r>
                    </a:p>
                  </a:txBody>
                  <a:tcPr/>
                </a:tc>
                <a:tc>
                  <a:txBody>
                    <a:bodyPr/>
                    <a:lstStyle/>
                    <a:p>
                      <a:r>
                        <a:rPr lang="en-US" dirty="0"/>
                        <a:t>$$$$</a:t>
                      </a:r>
                    </a:p>
                  </a:txBody>
                  <a:tcPr/>
                </a:tc>
                <a:extLst>
                  <a:ext uri="{0D108BD9-81ED-4DB2-BD59-A6C34878D82A}">
                    <a16:rowId xmlns:a16="http://schemas.microsoft.com/office/drawing/2014/main" val="2780571518"/>
                  </a:ext>
                </a:extLst>
              </a:tr>
              <a:tr h="370840">
                <a:tc>
                  <a:txBody>
                    <a:bodyPr/>
                    <a:lstStyle/>
                    <a:p>
                      <a:r>
                        <a:rPr lang="en-US" dirty="0"/>
                        <a:t>EGGIM</a:t>
                      </a:r>
                    </a:p>
                  </a:txBody>
                  <a:tcPr/>
                </a:tc>
                <a:tc>
                  <a:txBody>
                    <a:bodyPr/>
                    <a:lstStyle/>
                    <a:p>
                      <a:r>
                        <a:rPr lang="en-US" dirty="0"/>
                        <a:t>Endoscopist</a:t>
                      </a:r>
                    </a:p>
                  </a:txBody>
                  <a:tcPr/>
                </a:tc>
                <a:tc>
                  <a:txBody>
                    <a:bodyPr/>
                    <a:lstStyle/>
                    <a:p>
                      <a:r>
                        <a:rPr lang="en-US" sz="1800" dirty="0"/>
                        <a:t>$</a:t>
                      </a:r>
                    </a:p>
                  </a:txBody>
                  <a:tcPr/>
                </a:tc>
                <a:extLst>
                  <a:ext uri="{0D108BD9-81ED-4DB2-BD59-A6C34878D82A}">
                    <a16:rowId xmlns:a16="http://schemas.microsoft.com/office/drawing/2014/main" val="3274052835"/>
                  </a:ext>
                </a:extLst>
              </a:tr>
              <a:tr h="37084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6444671"/>
                  </a:ext>
                </a:extLst>
              </a:tr>
            </a:tbl>
          </a:graphicData>
        </a:graphic>
      </p:graphicFrame>
      <p:sp>
        <p:nvSpPr>
          <p:cNvPr id="5" name="Rectangle 4">
            <a:extLst>
              <a:ext uri="{FF2B5EF4-FFF2-40B4-BE49-F238E27FC236}">
                <a16:creationId xmlns:a16="http://schemas.microsoft.com/office/drawing/2014/main" id="{4DB46724-AE07-7725-34D8-6382814D8B49}"/>
              </a:ext>
            </a:extLst>
          </p:cNvPr>
          <p:cNvSpPr/>
          <p:nvPr/>
        </p:nvSpPr>
        <p:spPr>
          <a:xfrm>
            <a:off x="6672044" y="4874771"/>
            <a:ext cx="126345" cy="294596"/>
          </a:xfrm>
          <a:prstGeom prst="rect">
            <a:avLst/>
          </a:prstGeom>
          <a:solidFill>
            <a:srgbClr val="D0D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133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AE85-CD1F-F9C8-CA6B-D6ECDC900FA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1253F7C-15D7-76BE-7693-FA9B3A13D8DB}"/>
              </a:ext>
            </a:extLst>
          </p:cNvPr>
          <p:cNvPicPr>
            <a:picLocks noChangeAspect="1"/>
          </p:cNvPicPr>
          <p:nvPr/>
        </p:nvPicPr>
        <p:blipFill>
          <a:blip r:embed="rId2"/>
          <a:stretch>
            <a:fillRect/>
          </a:stretch>
        </p:blipFill>
        <p:spPr>
          <a:xfrm>
            <a:off x="1033462" y="1100137"/>
            <a:ext cx="7077075" cy="4657725"/>
          </a:xfrm>
          <a:prstGeom prst="rect">
            <a:avLst/>
          </a:prstGeom>
        </p:spPr>
      </p:pic>
    </p:spTree>
    <p:extLst>
      <p:ext uri="{BB962C8B-B14F-4D97-AF65-F5344CB8AC3E}">
        <p14:creationId xmlns:p14="http://schemas.microsoft.com/office/powerpoint/2010/main" val="2166876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69C1-F987-38DF-AED7-E8CB69F0AC80}"/>
              </a:ext>
            </a:extLst>
          </p:cNvPr>
          <p:cNvSpPr>
            <a:spLocks noGrp="1"/>
          </p:cNvSpPr>
          <p:nvPr>
            <p:ph type="title"/>
          </p:nvPr>
        </p:nvSpPr>
        <p:spPr/>
        <p:txBody>
          <a:bodyPr/>
          <a:lstStyle/>
          <a:p>
            <a:r>
              <a:rPr lang="en-US" dirty="0"/>
              <a:t>Evidence</a:t>
            </a:r>
          </a:p>
        </p:txBody>
      </p:sp>
      <p:pic>
        <p:nvPicPr>
          <p:cNvPr id="4" name="Picture 3">
            <a:extLst>
              <a:ext uri="{FF2B5EF4-FFF2-40B4-BE49-F238E27FC236}">
                <a16:creationId xmlns:a16="http://schemas.microsoft.com/office/drawing/2014/main" id="{EE80E96C-95D8-125A-80E8-D41ACAA2A14F}"/>
              </a:ext>
            </a:extLst>
          </p:cNvPr>
          <p:cNvPicPr>
            <a:picLocks noChangeAspect="1"/>
          </p:cNvPicPr>
          <p:nvPr/>
        </p:nvPicPr>
        <p:blipFill>
          <a:blip r:embed="rId2"/>
          <a:stretch>
            <a:fillRect/>
          </a:stretch>
        </p:blipFill>
        <p:spPr>
          <a:xfrm>
            <a:off x="457200" y="1258788"/>
            <a:ext cx="8229599" cy="4017878"/>
          </a:xfrm>
          <a:prstGeom prst="rect">
            <a:avLst/>
          </a:prstGeom>
        </p:spPr>
      </p:pic>
      <p:sp>
        <p:nvSpPr>
          <p:cNvPr id="6" name="TextBox 5">
            <a:extLst>
              <a:ext uri="{FF2B5EF4-FFF2-40B4-BE49-F238E27FC236}">
                <a16:creationId xmlns:a16="http://schemas.microsoft.com/office/drawing/2014/main" id="{6ECE3BF6-A89B-4ADC-4600-E2C89A55B3CA}"/>
              </a:ext>
            </a:extLst>
          </p:cNvPr>
          <p:cNvSpPr txBox="1"/>
          <p:nvPr/>
        </p:nvSpPr>
        <p:spPr>
          <a:xfrm>
            <a:off x="2907587" y="5497229"/>
            <a:ext cx="3539447" cy="369332"/>
          </a:xfrm>
          <a:prstGeom prst="rect">
            <a:avLst/>
          </a:prstGeom>
          <a:noFill/>
        </p:spPr>
        <p:txBody>
          <a:bodyPr wrap="square">
            <a:spAutoFit/>
          </a:bodyPr>
          <a:lstStyle/>
          <a:p>
            <a:r>
              <a:rPr lang="en-US" dirty="0">
                <a:hlinkClick r:id="rId3"/>
              </a:rPr>
              <a:t>10.1002/14651858.CD005583.pub2 </a:t>
            </a:r>
            <a:endParaRPr lang="en-US" dirty="0"/>
          </a:p>
        </p:txBody>
      </p:sp>
      <p:pic>
        <p:nvPicPr>
          <p:cNvPr id="5" name="Picture 4">
            <a:extLst>
              <a:ext uri="{FF2B5EF4-FFF2-40B4-BE49-F238E27FC236}">
                <a16:creationId xmlns:a16="http://schemas.microsoft.com/office/drawing/2014/main" id="{A364ABD7-E667-8853-3BCF-E104F5BB59C1}"/>
              </a:ext>
            </a:extLst>
          </p:cNvPr>
          <p:cNvPicPr>
            <a:picLocks noChangeAspect="1"/>
          </p:cNvPicPr>
          <p:nvPr/>
        </p:nvPicPr>
        <p:blipFill>
          <a:blip r:embed="rId4"/>
          <a:stretch>
            <a:fillRect/>
          </a:stretch>
        </p:blipFill>
        <p:spPr>
          <a:xfrm>
            <a:off x="840921" y="5355996"/>
            <a:ext cx="7691060" cy="1153659"/>
          </a:xfrm>
          <a:prstGeom prst="rect">
            <a:avLst/>
          </a:prstGeom>
        </p:spPr>
      </p:pic>
    </p:spTree>
    <p:extLst>
      <p:ext uri="{BB962C8B-B14F-4D97-AF65-F5344CB8AC3E}">
        <p14:creationId xmlns:p14="http://schemas.microsoft.com/office/powerpoint/2010/main" val="8167144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F1DCC-8CF5-5A46-F792-4535D876B6ED}"/>
              </a:ext>
            </a:extLst>
          </p:cNvPr>
          <p:cNvPicPr>
            <a:picLocks noChangeAspect="1"/>
          </p:cNvPicPr>
          <p:nvPr/>
        </p:nvPicPr>
        <p:blipFill>
          <a:blip r:embed="rId2"/>
          <a:stretch>
            <a:fillRect/>
          </a:stretch>
        </p:blipFill>
        <p:spPr>
          <a:xfrm>
            <a:off x="613063" y="1098218"/>
            <a:ext cx="8151332" cy="3071008"/>
          </a:xfrm>
          <a:prstGeom prst="rect">
            <a:avLst/>
          </a:prstGeom>
        </p:spPr>
      </p:pic>
      <p:pic>
        <p:nvPicPr>
          <p:cNvPr id="6" name="Picture 5">
            <a:extLst>
              <a:ext uri="{FF2B5EF4-FFF2-40B4-BE49-F238E27FC236}">
                <a16:creationId xmlns:a16="http://schemas.microsoft.com/office/drawing/2014/main" id="{760523E9-6500-93C5-92E4-DF651A439D23}"/>
              </a:ext>
            </a:extLst>
          </p:cNvPr>
          <p:cNvPicPr>
            <a:picLocks noChangeAspect="1"/>
          </p:cNvPicPr>
          <p:nvPr/>
        </p:nvPicPr>
        <p:blipFill>
          <a:blip r:embed="rId3"/>
          <a:stretch>
            <a:fillRect/>
          </a:stretch>
        </p:blipFill>
        <p:spPr>
          <a:xfrm>
            <a:off x="850848" y="4198038"/>
            <a:ext cx="7533754" cy="2659962"/>
          </a:xfrm>
          <a:prstGeom prst="rect">
            <a:avLst/>
          </a:prstGeom>
        </p:spPr>
      </p:pic>
      <p:sp>
        <p:nvSpPr>
          <p:cNvPr id="5" name="Title 1">
            <a:extLst>
              <a:ext uri="{FF2B5EF4-FFF2-40B4-BE49-F238E27FC236}">
                <a16:creationId xmlns:a16="http://schemas.microsoft.com/office/drawing/2014/main" id="{058B17E0-77CB-A5E8-6C15-0FA7FEB87465}"/>
              </a:ext>
            </a:extLst>
          </p:cNvPr>
          <p:cNvSpPr>
            <a:spLocks noGrp="1"/>
          </p:cNvSpPr>
          <p:nvPr>
            <p:ph type="title"/>
          </p:nvPr>
        </p:nvSpPr>
        <p:spPr>
          <a:xfrm>
            <a:off x="457200" y="150813"/>
            <a:ext cx="8229600" cy="887412"/>
          </a:xfrm>
        </p:spPr>
        <p:txBody>
          <a:bodyPr/>
          <a:lstStyle/>
          <a:p>
            <a:r>
              <a:rPr lang="en-US" dirty="0"/>
              <a:t>Evidence</a:t>
            </a:r>
          </a:p>
        </p:txBody>
      </p:sp>
    </p:spTree>
    <p:extLst>
      <p:ext uri="{BB962C8B-B14F-4D97-AF65-F5344CB8AC3E}">
        <p14:creationId xmlns:p14="http://schemas.microsoft.com/office/powerpoint/2010/main" val="1450423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40B9-3627-8519-8B24-2ADF85578C90}"/>
              </a:ext>
            </a:extLst>
          </p:cNvPr>
          <p:cNvSpPr>
            <a:spLocks noGrp="1"/>
          </p:cNvSpPr>
          <p:nvPr>
            <p:ph type="title"/>
          </p:nvPr>
        </p:nvSpPr>
        <p:spPr/>
        <p:txBody>
          <a:bodyPr/>
          <a:lstStyle/>
          <a:p>
            <a:r>
              <a:rPr lang="en-US" dirty="0"/>
              <a:t>Risk Stratification Schemes</a:t>
            </a:r>
          </a:p>
        </p:txBody>
      </p:sp>
      <p:sp>
        <p:nvSpPr>
          <p:cNvPr id="3" name="TextBox 2">
            <a:extLst>
              <a:ext uri="{FF2B5EF4-FFF2-40B4-BE49-F238E27FC236}">
                <a16:creationId xmlns:a16="http://schemas.microsoft.com/office/drawing/2014/main" id="{E636DBDD-5C65-11AE-F4A5-B19E8AE3D2D7}"/>
              </a:ext>
            </a:extLst>
          </p:cNvPr>
          <p:cNvSpPr txBox="1"/>
          <p:nvPr/>
        </p:nvSpPr>
        <p:spPr>
          <a:xfrm>
            <a:off x="2706947" y="1256796"/>
            <a:ext cx="3777829" cy="2814617"/>
          </a:xfrm>
          <a:prstGeom prst="rect">
            <a:avLst/>
          </a:prstGeom>
          <a:noFill/>
        </p:spPr>
        <p:txBody>
          <a:bodyPr wrap="none" rtlCol="0">
            <a:spAutoFit/>
          </a:bodyPr>
          <a:lstStyle/>
          <a:p>
            <a:pPr marL="342900" indent="-342900">
              <a:lnSpc>
                <a:spcPct val="150000"/>
              </a:lnSpc>
              <a:buFont typeface="+mj-lt"/>
              <a:buAutoNum type="arabicPeriod"/>
            </a:pPr>
            <a:r>
              <a:rPr lang="en-US" sz="2000" dirty="0"/>
              <a:t>OLGIM (based upon 5 biopsies)</a:t>
            </a:r>
          </a:p>
          <a:p>
            <a:pPr marL="342900" indent="-342900">
              <a:lnSpc>
                <a:spcPct val="150000"/>
              </a:lnSpc>
              <a:buFont typeface="+mj-lt"/>
              <a:buAutoNum type="arabicPeriod"/>
            </a:pPr>
            <a:r>
              <a:rPr lang="en-US" sz="2000" dirty="0"/>
              <a:t>Complete versus Incomplete</a:t>
            </a:r>
          </a:p>
          <a:p>
            <a:pPr marL="342900" indent="-342900">
              <a:lnSpc>
                <a:spcPct val="150000"/>
              </a:lnSpc>
              <a:buFont typeface="+mj-lt"/>
              <a:buAutoNum type="arabicPeriod"/>
            </a:pPr>
            <a:r>
              <a:rPr lang="en-US" sz="2000" dirty="0"/>
              <a:t>IM subtypes</a:t>
            </a:r>
          </a:p>
          <a:p>
            <a:pPr marL="800100" lvl="1" indent="-342900">
              <a:lnSpc>
                <a:spcPct val="150000"/>
              </a:lnSpc>
              <a:buFont typeface="+mj-lt"/>
              <a:buAutoNum type="arabicPeriod"/>
            </a:pPr>
            <a:r>
              <a:rPr lang="en-US" sz="2000" dirty="0"/>
              <a:t>Type-1 (complete)</a:t>
            </a:r>
          </a:p>
          <a:p>
            <a:pPr marL="800100" lvl="1" indent="-342900">
              <a:lnSpc>
                <a:spcPct val="150000"/>
              </a:lnSpc>
              <a:buFont typeface="+mj-lt"/>
              <a:buAutoNum type="arabicPeriod"/>
            </a:pPr>
            <a:r>
              <a:rPr lang="en-US" sz="2000" dirty="0"/>
              <a:t>Type-2 (incomplete)</a:t>
            </a:r>
          </a:p>
          <a:p>
            <a:pPr marL="800100" lvl="1" indent="-342900">
              <a:lnSpc>
                <a:spcPct val="150000"/>
              </a:lnSpc>
              <a:buFont typeface="+mj-lt"/>
              <a:buAutoNum type="arabicPeriod"/>
            </a:pPr>
            <a:r>
              <a:rPr lang="en-US" sz="2000" dirty="0"/>
              <a:t>Type-3 (incomplete)</a:t>
            </a:r>
          </a:p>
        </p:txBody>
      </p:sp>
      <p:sp>
        <p:nvSpPr>
          <p:cNvPr id="4" name="TextBox 3">
            <a:extLst>
              <a:ext uri="{FF2B5EF4-FFF2-40B4-BE49-F238E27FC236}">
                <a16:creationId xmlns:a16="http://schemas.microsoft.com/office/drawing/2014/main" id="{0F2A6B3A-DC0B-FDDE-EE41-A088D8D5A72C}"/>
              </a:ext>
            </a:extLst>
          </p:cNvPr>
          <p:cNvSpPr txBox="1"/>
          <p:nvPr/>
        </p:nvSpPr>
        <p:spPr>
          <a:xfrm>
            <a:off x="1643503" y="4910367"/>
            <a:ext cx="6251757" cy="923330"/>
          </a:xfrm>
          <a:prstGeom prst="rect">
            <a:avLst/>
          </a:prstGeom>
          <a:noFill/>
        </p:spPr>
        <p:txBody>
          <a:bodyPr wrap="square" rtlCol="0">
            <a:spAutoFit/>
          </a:bodyPr>
          <a:lstStyle/>
          <a:p>
            <a:r>
              <a:rPr lang="en-US" dirty="0"/>
              <a:t>Studies conflict as to which scheme better predicts neoplasia risk, but all studies conclude that worse IM is associated with markedly increased risk of neoplasia.</a:t>
            </a:r>
          </a:p>
        </p:txBody>
      </p:sp>
    </p:spTree>
    <p:extLst>
      <p:ext uri="{BB962C8B-B14F-4D97-AF65-F5344CB8AC3E}">
        <p14:creationId xmlns:p14="http://schemas.microsoft.com/office/powerpoint/2010/main" val="28489128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DB85A5-6B18-55EC-8E98-2516D09AB044}"/>
              </a:ext>
            </a:extLst>
          </p:cNvPr>
          <p:cNvSpPr/>
          <p:nvPr/>
        </p:nvSpPr>
        <p:spPr>
          <a:xfrm>
            <a:off x="6022258" y="3888658"/>
            <a:ext cx="1179926" cy="46211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4DBB98-6696-2A1A-64AE-65AEF601D581}"/>
              </a:ext>
            </a:extLst>
          </p:cNvPr>
          <p:cNvSpPr>
            <a:spLocks noGrp="1"/>
          </p:cNvSpPr>
          <p:nvPr>
            <p:ph type="title"/>
          </p:nvPr>
        </p:nvSpPr>
        <p:spPr/>
        <p:txBody>
          <a:bodyPr/>
          <a:lstStyle/>
          <a:p>
            <a:r>
              <a:rPr lang="en-US" dirty="0"/>
              <a:t>Correa Cascade</a:t>
            </a:r>
          </a:p>
        </p:txBody>
      </p:sp>
      <p:grpSp>
        <p:nvGrpSpPr>
          <p:cNvPr id="3" name="Group 4">
            <a:extLst>
              <a:ext uri="{FF2B5EF4-FFF2-40B4-BE49-F238E27FC236}">
                <a16:creationId xmlns:a16="http://schemas.microsoft.com/office/drawing/2014/main" id="{72FB5AC4-CD6C-BC32-7415-91AEFD0C0C7E}"/>
              </a:ext>
            </a:extLst>
          </p:cNvPr>
          <p:cNvGrpSpPr>
            <a:grpSpLocks noChangeAspect="1"/>
          </p:cNvGrpSpPr>
          <p:nvPr/>
        </p:nvGrpSpPr>
        <p:grpSpPr bwMode="auto">
          <a:xfrm>
            <a:off x="1128713" y="2208213"/>
            <a:ext cx="6886575" cy="3311525"/>
            <a:chOff x="711" y="1391"/>
            <a:chExt cx="4338" cy="2086"/>
          </a:xfrm>
        </p:grpSpPr>
        <p:sp>
          <p:nvSpPr>
            <p:cNvPr id="6" name="AutoShape 3">
              <a:extLst>
                <a:ext uri="{FF2B5EF4-FFF2-40B4-BE49-F238E27FC236}">
                  <a16:creationId xmlns:a16="http://schemas.microsoft.com/office/drawing/2014/main" id="{99E1EE9E-F95E-CC73-574D-146FD81FFAF2}"/>
                </a:ext>
              </a:extLst>
            </p:cNvPr>
            <p:cNvSpPr>
              <a:spLocks noChangeAspect="1" noChangeArrowheads="1" noTextEdit="1"/>
            </p:cNvSpPr>
            <p:nvPr/>
          </p:nvSpPr>
          <p:spPr bwMode="auto">
            <a:xfrm>
              <a:off x="711" y="1391"/>
              <a:ext cx="4338" cy="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a:extLst>
                <a:ext uri="{FF2B5EF4-FFF2-40B4-BE49-F238E27FC236}">
                  <a16:creationId xmlns:a16="http://schemas.microsoft.com/office/drawing/2014/main" id="{D4653F28-4981-A2FB-52AF-76FCF3DFB70B}"/>
                </a:ext>
              </a:extLst>
            </p:cNvPr>
            <p:cNvGrpSpPr>
              <a:grpSpLocks/>
            </p:cNvGrpSpPr>
            <p:nvPr/>
          </p:nvGrpSpPr>
          <p:grpSpPr bwMode="auto">
            <a:xfrm>
              <a:off x="715" y="1371"/>
              <a:ext cx="4320" cy="2092"/>
              <a:chOff x="715" y="1371"/>
              <a:chExt cx="4320" cy="2092"/>
            </a:xfrm>
          </p:grpSpPr>
          <p:sp>
            <p:nvSpPr>
              <p:cNvPr id="29" name="Rectangle 5">
                <a:extLst>
                  <a:ext uri="{FF2B5EF4-FFF2-40B4-BE49-F238E27FC236}">
                    <a16:creationId xmlns:a16="http://schemas.microsoft.com/office/drawing/2014/main" id="{21A671E2-0862-D1F5-FD53-1620DBB8A345}"/>
                  </a:ext>
                </a:extLst>
              </p:cNvPr>
              <p:cNvSpPr>
                <a:spLocks noChangeArrowheads="1"/>
              </p:cNvSpPr>
              <p:nvPr/>
            </p:nvSpPr>
            <p:spPr bwMode="auto">
              <a:xfrm>
                <a:off x="715" y="1697"/>
                <a:ext cx="573" cy="404"/>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6">
                <a:extLst>
                  <a:ext uri="{FF2B5EF4-FFF2-40B4-BE49-F238E27FC236}">
                    <a16:creationId xmlns:a16="http://schemas.microsoft.com/office/drawing/2014/main" id="{F67A53D6-8267-6660-0335-7178A88B865F}"/>
                  </a:ext>
                </a:extLst>
              </p:cNvPr>
              <p:cNvSpPr>
                <a:spLocks/>
              </p:cNvSpPr>
              <p:nvPr/>
            </p:nvSpPr>
            <p:spPr bwMode="auto">
              <a:xfrm>
                <a:off x="842" y="1731"/>
                <a:ext cx="67" cy="85"/>
              </a:xfrm>
              <a:custGeom>
                <a:avLst/>
                <a:gdLst>
                  <a:gd name="T0" fmla="*/ 0 w 94"/>
                  <a:gd name="T1" fmla="*/ 120 h 120"/>
                  <a:gd name="T2" fmla="*/ 0 w 94"/>
                  <a:gd name="T3" fmla="*/ 0 h 120"/>
                  <a:gd name="T4" fmla="*/ 17 w 94"/>
                  <a:gd name="T5" fmla="*/ 0 h 120"/>
                  <a:gd name="T6" fmla="*/ 79 w 94"/>
                  <a:gd name="T7" fmla="*/ 94 h 120"/>
                  <a:gd name="T8" fmla="*/ 79 w 94"/>
                  <a:gd name="T9" fmla="*/ 0 h 120"/>
                  <a:gd name="T10" fmla="*/ 94 w 94"/>
                  <a:gd name="T11" fmla="*/ 0 h 120"/>
                  <a:gd name="T12" fmla="*/ 94 w 94"/>
                  <a:gd name="T13" fmla="*/ 120 h 120"/>
                  <a:gd name="T14" fmla="*/ 78 w 94"/>
                  <a:gd name="T15" fmla="*/ 120 h 120"/>
                  <a:gd name="T16" fmla="*/ 15 w 94"/>
                  <a:gd name="T17" fmla="*/ 26 h 120"/>
                  <a:gd name="T18" fmla="*/ 15 w 94"/>
                  <a:gd name="T19" fmla="*/ 120 h 120"/>
                  <a:gd name="T20" fmla="*/ 0 w 94"/>
                  <a:gd name="T21"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20">
                    <a:moveTo>
                      <a:pt x="0" y="120"/>
                    </a:moveTo>
                    <a:lnTo>
                      <a:pt x="0" y="0"/>
                    </a:lnTo>
                    <a:lnTo>
                      <a:pt x="17" y="0"/>
                    </a:lnTo>
                    <a:lnTo>
                      <a:pt x="79" y="94"/>
                    </a:lnTo>
                    <a:lnTo>
                      <a:pt x="79" y="0"/>
                    </a:lnTo>
                    <a:lnTo>
                      <a:pt x="94" y="0"/>
                    </a:lnTo>
                    <a:lnTo>
                      <a:pt x="94" y="120"/>
                    </a:lnTo>
                    <a:lnTo>
                      <a:pt x="78" y="120"/>
                    </a:lnTo>
                    <a:lnTo>
                      <a:pt x="15" y="26"/>
                    </a:lnTo>
                    <a:lnTo>
                      <a:pt x="15" y="12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a:extLst>
                  <a:ext uri="{FF2B5EF4-FFF2-40B4-BE49-F238E27FC236}">
                    <a16:creationId xmlns:a16="http://schemas.microsoft.com/office/drawing/2014/main" id="{CD5D422B-FDEB-32DC-54E9-25522B7A1CB0}"/>
                  </a:ext>
                </a:extLst>
              </p:cNvPr>
              <p:cNvSpPr>
                <a:spLocks noEditPoints="1"/>
              </p:cNvSpPr>
              <p:nvPr/>
            </p:nvSpPr>
            <p:spPr bwMode="auto">
              <a:xfrm>
                <a:off x="923" y="1753"/>
                <a:ext cx="58" cy="65"/>
              </a:xfrm>
              <a:custGeom>
                <a:avLst/>
                <a:gdLst>
                  <a:gd name="T0" fmla="*/ 0 w 81"/>
                  <a:gd name="T1" fmla="*/ 45 h 91"/>
                  <a:gd name="T2" fmla="*/ 13 w 81"/>
                  <a:gd name="T3" fmla="*/ 10 h 91"/>
                  <a:gd name="T4" fmla="*/ 40 w 81"/>
                  <a:gd name="T5" fmla="*/ 0 h 91"/>
                  <a:gd name="T6" fmla="*/ 69 w 81"/>
                  <a:gd name="T7" fmla="*/ 12 h 91"/>
                  <a:gd name="T8" fmla="*/ 81 w 81"/>
                  <a:gd name="T9" fmla="*/ 44 h 91"/>
                  <a:gd name="T10" fmla="*/ 76 w 81"/>
                  <a:gd name="T11" fmla="*/ 70 h 91"/>
                  <a:gd name="T12" fmla="*/ 61 w 81"/>
                  <a:gd name="T13" fmla="*/ 85 h 91"/>
                  <a:gd name="T14" fmla="*/ 40 w 81"/>
                  <a:gd name="T15" fmla="*/ 91 h 91"/>
                  <a:gd name="T16" fmla="*/ 11 w 81"/>
                  <a:gd name="T17" fmla="*/ 79 h 91"/>
                  <a:gd name="T18" fmla="*/ 0 w 81"/>
                  <a:gd name="T19" fmla="*/ 45 h 91"/>
                  <a:gd name="T20" fmla="*/ 15 w 81"/>
                  <a:gd name="T21" fmla="*/ 45 h 91"/>
                  <a:gd name="T22" fmla="*/ 22 w 81"/>
                  <a:gd name="T23" fmla="*/ 70 h 91"/>
                  <a:gd name="T24" fmla="*/ 40 w 81"/>
                  <a:gd name="T25" fmla="*/ 78 h 91"/>
                  <a:gd name="T26" fmla="*/ 58 w 81"/>
                  <a:gd name="T27" fmla="*/ 70 h 91"/>
                  <a:gd name="T28" fmla="*/ 66 w 81"/>
                  <a:gd name="T29" fmla="*/ 45 h 91"/>
                  <a:gd name="T30" fmla="*/ 58 w 81"/>
                  <a:gd name="T31" fmla="*/ 21 h 91"/>
                  <a:gd name="T32" fmla="*/ 40 w 81"/>
                  <a:gd name="T33" fmla="*/ 12 h 91"/>
                  <a:gd name="T34" fmla="*/ 22 w 81"/>
                  <a:gd name="T35" fmla="*/ 21 h 91"/>
                  <a:gd name="T36" fmla="*/ 15 w 81"/>
                  <a:gd name="T3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1">
                    <a:moveTo>
                      <a:pt x="0" y="45"/>
                    </a:moveTo>
                    <a:cubicBezTo>
                      <a:pt x="0" y="29"/>
                      <a:pt x="4" y="17"/>
                      <a:pt x="13" y="10"/>
                    </a:cubicBezTo>
                    <a:cubicBezTo>
                      <a:pt x="20" y="3"/>
                      <a:pt x="29" y="0"/>
                      <a:pt x="40" y="0"/>
                    </a:cubicBezTo>
                    <a:cubicBezTo>
                      <a:pt x="52" y="0"/>
                      <a:pt x="62" y="4"/>
                      <a:pt x="69" y="12"/>
                    </a:cubicBezTo>
                    <a:cubicBezTo>
                      <a:pt x="77" y="20"/>
                      <a:pt x="81" y="30"/>
                      <a:pt x="81" y="44"/>
                    </a:cubicBezTo>
                    <a:cubicBezTo>
                      <a:pt x="81" y="55"/>
                      <a:pt x="79" y="64"/>
                      <a:pt x="76" y="70"/>
                    </a:cubicBezTo>
                    <a:cubicBezTo>
                      <a:pt x="72" y="77"/>
                      <a:pt x="67" y="82"/>
                      <a:pt x="61" y="85"/>
                    </a:cubicBezTo>
                    <a:cubicBezTo>
                      <a:pt x="55" y="89"/>
                      <a:pt x="48" y="91"/>
                      <a:pt x="40" y="91"/>
                    </a:cubicBezTo>
                    <a:cubicBezTo>
                      <a:pt x="28" y="91"/>
                      <a:pt x="18" y="87"/>
                      <a:pt x="11" y="79"/>
                    </a:cubicBezTo>
                    <a:cubicBezTo>
                      <a:pt x="3" y="71"/>
                      <a:pt x="0" y="60"/>
                      <a:pt x="0" y="45"/>
                    </a:cubicBezTo>
                    <a:close/>
                    <a:moveTo>
                      <a:pt x="15" y="45"/>
                    </a:moveTo>
                    <a:cubicBezTo>
                      <a:pt x="15" y="56"/>
                      <a:pt x="17" y="65"/>
                      <a:pt x="22" y="70"/>
                    </a:cubicBezTo>
                    <a:cubicBezTo>
                      <a:pt x="27" y="76"/>
                      <a:pt x="33" y="78"/>
                      <a:pt x="40" y="78"/>
                    </a:cubicBezTo>
                    <a:cubicBezTo>
                      <a:pt x="47" y="78"/>
                      <a:pt x="53" y="76"/>
                      <a:pt x="58" y="70"/>
                    </a:cubicBezTo>
                    <a:cubicBezTo>
                      <a:pt x="63" y="65"/>
                      <a:pt x="66" y="56"/>
                      <a:pt x="66" y="45"/>
                    </a:cubicBezTo>
                    <a:cubicBezTo>
                      <a:pt x="66" y="34"/>
                      <a:pt x="63" y="26"/>
                      <a:pt x="58" y="21"/>
                    </a:cubicBezTo>
                    <a:cubicBezTo>
                      <a:pt x="53" y="15"/>
                      <a:pt x="47" y="12"/>
                      <a:pt x="40" y="12"/>
                    </a:cubicBezTo>
                    <a:cubicBezTo>
                      <a:pt x="33" y="12"/>
                      <a:pt x="27" y="15"/>
                      <a:pt x="22" y="21"/>
                    </a:cubicBezTo>
                    <a:cubicBezTo>
                      <a:pt x="17"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a:extLst>
                  <a:ext uri="{FF2B5EF4-FFF2-40B4-BE49-F238E27FC236}">
                    <a16:creationId xmlns:a16="http://schemas.microsoft.com/office/drawing/2014/main" id="{3222C9BF-855E-CE21-2A29-6E07A4725B07}"/>
                  </a:ext>
                </a:extLst>
              </p:cNvPr>
              <p:cNvSpPr>
                <a:spLocks/>
              </p:cNvSpPr>
              <p:nvPr/>
            </p:nvSpPr>
            <p:spPr bwMode="auto">
              <a:xfrm>
                <a:off x="993" y="1753"/>
                <a:ext cx="33" cy="63"/>
              </a:xfrm>
              <a:custGeom>
                <a:avLst/>
                <a:gdLst>
                  <a:gd name="T0" fmla="*/ 0 w 47"/>
                  <a:gd name="T1" fmla="*/ 89 h 89"/>
                  <a:gd name="T2" fmla="*/ 0 w 47"/>
                  <a:gd name="T3" fmla="*/ 2 h 89"/>
                  <a:gd name="T4" fmla="*/ 13 w 47"/>
                  <a:gd name="T5" fmla="*/ 2 h 89"/>
                  <a:gd name="T6" fmla="*/ 13 w 47"/>
                  <a:gd name="T7" fmla="*/ 15 h 89"/>
                  <a:gd name="T8" fmla="*/ 22 w 47"/>
                  <a:gd name="T9" fmla="*/ 3 h 89"/>
                  <a:gd name="T10" fmla="*/ 32 w 47"/>
                  <a:gd name="T11" fmla="*/ 0 h 89"/>
                  <a:gd name="T12" fmla="*/ 47 w 47"/>
                  <a:gd name="T13" fmla="*/ 5 h 89"/>
                  <a:gd name="T14" fmla="*/ 42 w 47"/>
                  <a:gd name="T15" fmla="*/ 18 h 89"/>
                  <a:gd name="T16" fmla="*/ 31 w 47"/>
                  <a:gd name="T17" fmla="*/ 15 h 89"/>
                  <a:gd name="T18" fmla="*/ 22 w 47"/>
                  <a:gd name="T19" fmla="*/ 18 h 89"/>
                  <a:gd name="T20" fmla="*/ 17 w 47"/>
                  <a:gd name="T21" fmla="*/ 26 h 89"/>
                  <a:gd name="T22" fmla="*/ 14 w 47"/>
                  <a:gd name="T23" fmla="*/ 43 h 89"/>
                  <a:gd name="T24" fmla="*/ 14 w 47"/>
                  <a:gd name="T25" fmla="*/ 89 h 89"/>
                  <a:gd name="T26" fmla="*/ 0 w 47"/>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9">
                    <a:moveTo>
                      <a:pt x="0" y="89"/>
                    </a:moveTo>
                    <a:lnTo>
                      <a:pt x="0" y="2"/>
                    </a:lnTo>
                    <a:lnTo>
                      <a:pt x="13" y="2"/>
                    </a:lnTo>
                    <a:lnTo>
                      <a:pt x="13" y="15"/>
                    </a:lnTo>
                    <a:cubicBezTo>
                      <a:pt x="16" y="9"/>
                      <a:pt x="19" y="5"/>
                      <a:pt x="22" y="3"/>
                    </a:cubicBezTo>
                    <a:cubicBezTo>
                      <a:pt x="25" y="1"/>
                      <a:pt x="28" y="0"/>
                      <a:pt x="32" y="0"/>
                    </a:cubicBezTo>
                    <a:cubicBezTo>
                      <a:pt x="36" y="0"/>
                      <a:pt x="42" y="2"/>
                      <a:pt x="47" y="5"/>
                    </a:cubicBezTo>
                    <a:lnTo>
                      <a:pt x="42" y="18"/>
                    </a:lnTo>
                    <a:cubicBezTo>
                      <a:pt x="38" y="16"/>
                      <a:pt x="34" y="15"/>
                      <a:pt x="31" y="15"/>
                    </a:cubicBezTo>
                    <a:cubicBezTo>
                      <a:pt x="28" y="15"/>
                      <a:pt x="25" y="16"/>
                      <a:pt x="22" y="18"/>
                    </a:cubicBezTo>
                    <a:cubicBezTo>
                      <a:pt x="20" y="20"/>
                      <a:pt x="18" y="23"/>
                      <a:pt x="17" y="26"/>
                    </a:cubicBezTo>
                    <a:cubicBezTo>
                      <a:pt x="15" y="31"/>
                      <a:pt x="14" y="37"/>
                      <a:pt x="14" y="43"/>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936D4DF2-ECAD-54FD-5193-BAA7613E7CA5}"/>
                  </a:ext>
                </a:extLst>
              </p:cNvPr>
              <p:cNvSpPr>
                <a:spLocks/>
              </p:cNvSpPr>
              <p:nvPr/>
            </p:nvSpPr>
            <p:spPr bwMode="auto">
              <a:xfrm>
                <a:off x="1032" y="1753"/>
                <a:ext cx="84" cy="63"/>
              </a:xfrm>
              <a:custGeom>
                <a:avLst/>
                <a:gdLst>
                  <a:gd name="T0" fmla="*/ 0 w 118"/>
                  <a:gd name="T1" fmla="*/ 89 h 89"/>
                  <a:gd name="T2" fmla="*/ 0 w 118"/>
                  <a:gd name="T3" fmla="*/ 2 h 89"/>
                  <a:gd name="T4" fmla="*/ 14 w 118"/>
                  <a:gd name="T5" fmla="*/ 2 h 89"/>
                  <a:gd name="T6" fmla="*/ 14 w 118"/>
                  <a:gd name="T7" fmla="*/ 14 h 89"/>
                  <a:gd name="T8" fmla="*/ 24 w 118"/>
                  <a:gd name="T9" fmla="*/ 4 h 89"/>
                  <a:gd name="T10" fmla="*/ 40 w 118"/>
                  <a:gd name="T11" fmla="*/ 0 h 89"/>
                  <a:gd name="T12" fmla="*/ 55 w 118"/>
                  <a:gd name="T13" fmla="*/ 4 h 89"/>
                  <a:gd name="T14" fmla="*/ 64 w 118"/>
                  <a:gd name="T15" fmla="*/ 15 h 89"/>
                  <a:gd name="T16" fmla="*/ 91 w 118"/>
                  <a:gd name="T17" fmla="*/ 0 h 89"/>
                  <a:gd name="T18" fmla="*/ 111 w 118"/>
                  <a:gd name="T19" fmla="*/ 7 h 89"/>
                  <a:gd name="T20" fmla="*/ 118 w 118"/>
                  <a:gd name="T21" fmla="*/ 29 h 89"/>
                  <a:gd name="T22" fmla="*/ 118 w 118"/>
                  <a:gd name="T23" fmla="*/ 89 h 89"/>
                  <a:gd name="T24" fmla="*/ 103 w 118"/>
                  <a:gd name="T25" fmla="*/ 89 h 89"/>
                  <a:gd name="T26" fmla="*/ 103 w 118"/>
                  <a:gd name="T27" fmla="*/ 34 h 89"/>
                  <a:gd name="T28" fmla="*/ 102 w 118"/>
                  <a:gd name="T29" fmla="*/ 22 h 89"/>
                  <a:gd name="T30" fmla="*/ 96 w 118"/>
                  <a:gd name="T31" fmla="*/ 15 h 89"/>
                  <a:gd name="T32" fmla="*/ 88 w 118"/>
                  <a:gd name="T33" fmla="*/ 13 h 89"/>
                  <a:gd name="T34" fmla="*/ 73 w 118"/>
                  <a:gd name="T35" fmla="*/ 19 h 89"/>
                  <a:gd name="T36" fmla="*/ 66 w 118"/>
                  <a:gd name="T37" fmla="*/ 38 h 89"/>
                  <a:gd name="T38" fmla="*/ 66 w 118"/>
                  <a:gd name="T39" fmla="*/ 89 h 89"/>
                  <a:gd name="T40" fmla="*/ 52 w 118"/>
                  <a:gd name="T41" fmla="*/ 89 h 89"/>
                  <a:gd name="T42" fmla="*/ 52 w 118"/>
                  <a:gd name="T43" fmla="*/ 32 h 89"/>
                  <a:gd name="T44" fmla="*/ 48 w 118"/>
                  <a:gd name="T45" fmla="*/ 18 h 89"/>
                  <a:gd name="T46" fmla="*/ 37 w 118"/>
                  <a:gd name="T47" fmla="*/ 13 h 89"/>
                  <a:gd name="T48" fmla="*/ 25 w 118"/>
                  <a:gd name="T49" fmla="*/ 16 h 89"/>
                  <a:gd name="T50" fmla="*/ 17 w 118"/>
                  <a:gd name="T51" fmla="*/ 26 h 89"/>
                  <a:gd name="T52" fmla="*/ 15 w 118"/>
                  <a:gd name="T53" fmla="*/ 44 h 89"/>
                  <a:gd name="T54" fmla="*/ 15 w 118"/>
                  <a:gd name="T55" fmla="*/ 89 h 89"/>
                  <a:gd name="T56" fmla="*/ 0 w 118"/>
                  <a:gd name="T5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89">
                    <a:moveTo>
                      <a:pt x="0" y="89"/>
                    </a:moveTo>
                    <a:lnTo>
                      <a:pt x="0" y="2"/>
                    </a:lnTo>
                    <a:lnTo>
                      <a:pt x="14" y="2"/>
                    </a:lnTo>
                    <a:lnTo>
                      <a:pt x="14" y="14"/>
                    </a:lnTo>
                    <a:cubicBezTo>
                      <a:pt x="16" y="10"/>
                      <a:pt x="20" y="7"/>
                      <a:pt x="24" y="4"/>
                    </a:cubicBezTo>
                    <a:cubicBezTo>
                      <a:pt x="29" y="1"/>
                      <a:pt x="34" y="0"/>
                      <a:pt x="40" y="0"/>
                    </a:cubicBezTo>
                    <a:cubicBezTo>
                      <a:pt x="46" y="0"/>
                      <a:pt x="51" y="2"/>
                      <a:pt x="55" y="4"/>
                    </a:cubicBezTo>
                    <a:cubicBezTo>
                      <a:pt x="60" y="7"/>
                      <a:pt x="63" y="11"/>
                      <a:pt x="64" y="15"/>
                    </a:cubicBezTo>
                    <a:cubicBezTo>
                      <a:pt x="71" y="5"/>
                      <a:pt x="80" y="0"/>
                      <a:pt x="91" y="0"/>
                    </a:cubicBezTo>
                    <a:cubicBezTo>
                      <a:pt x="99" y="0"/>
                      <a:pt x="106" y="3"/>
                      <a:pt x="111" y="7"/>
                    </a:cubicBezTo>
                    <a:cubicBezTo>
                      <a:pt x="115" y="12"/>
                      <a:pt x="118" y="19"/>
                      <a:pt x="118" y="29"/>
                    </a:cubicBezTo>
                    <a:lnTo>
                      <a:pt x="118" y="89"/>
                    </a:lnTo>
                    <a:lnTo>
                      <a:pt x="103" y="89"/>
                    </a:lnTo>
                    <a:lnTo>
                      <a:pt x="103" y="34"/>
                    </a:lnTo>
                    <a:cubicBezTo>
                      <a:pt x="103" y="28"/>
                      <a:pt x="103" y="24"/>
                      <a:pt x="102" y="22"/>
                    </a:cubicBezTo>
                    <a:cubicBezTo>
                      <a:pt x="101" y="19"/>
                      <a:pt x="99" y="17"/>
                      <a:pt x="96" y="15"/>
                    </a:cubicBezTo>
                    <a:cubicBezTo>
                      <a:pt x="94" y="14"/>
                      <a:pt x="91" y="13"/>
                      <a:pt x="88" y="13"/>
                    </a:cubicBezTo>
                    <a:cubicBezTo>
                      <a:pt x="82" y="13"/>
                      <a:pt x="77" y="15"/>
                      <a:pt x="73" y="19"/>
                    </a:cubicBezTo>
                    <a:cubicBezTo>
                      <a:pt x="68" y="23"/>
                      <a:pt x="66" y="29"/>
                      <a:pt x="66" y="38"/>
                    </a:cubicBezTo>
                    <a:lnTo>
                      <a:pt x="66" y="89"/>
                    </a:lnTo>
                    <a:lnTo>
                      <a:pt x="52" y="89"/>
                    </a:lnTo>
                    <a:lnTo>
                      <a:pt x="52" y="32"/>
                    </a:lnTo>
                    <a:cubicBezTo>
                      <a:pt x="52" y="26"/>
                      <a:pt x="51" y="21"/>
                      <a:pt x="48" y="18"/>
                    </a:cubicBezTo>
                    <a:cubicBezTo>
                      <a:pt x="46" y="15"/>
                      <a:pt x="42" y="13"/>
                      <a:pt x="37" y="13"/>
                    </a:cubicBezTo>
                    <a:cubicBezTo>
                      <a:pt x="32" y="13"/>
                      <a:pt x="29" y="14"/>
                      <a:pt x="25" y="16"/>
                    </a:cubicBezTo>
                    <a:cubicBezTo>
                      <a:pt x="22" y="18"/>
                      <a:pt x="19" y="21"/>
                      <a:pt x="17" y="26"/>
                    </a:cubicBezTo>
                    <a:cubicBezTo>
                      <a:pt x="16" y="30"/>
                      <a:pt x="15" y="36"/>
                      <a:pt x="15" y="44"/>
                    </a:cubicBezTo>
                    <a:lnTo>
                      <a:pt x="15"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a:extLst>
                  <a:ext uri="{FF2B5EF4-FFF2-40B4-BE49-F238E27FC236}">
                    <a16:creationId xmlns:a16="http://schemas.microsoft.com/office/drawing/2014/main" id="{F051B86F-9745-0869-2C2B-B76FC589EB4B}"/>
                  </a:ext>
                </a:extLst>
              </p:cNvPr>
              <p:cNvSpPr>
                <a:spLocks noEditPoints="1"/>
              </p:cNvSpPr>
              <p:nvPr/>
            </p:nvSpPr>
            <p:spPr bwMode="auto">
              <a:xfrm>
                <a:off x="1128" y="1753"/>
                <a:ext cx="56" cy="65"/>
              </a:xfrm>
              <a:custGeom>
                <a:avLst/>
                <a:gdLst>
                  <a:gd name="T0" fmla="*/ 61 w 79"/>
                  <a:gd name="T1" fmla="*/ 78 h 91"/>
                  <a:gd name="T2" fmla="*/ 45 w 79"/>
                  <a:gd name="T3" fmla="*/ 88 h 91"/>
                  <a:gd name="T4" fmla="*/ 29 w 79"/>
                  <a:gd name="T5" fmla="*/ 91 h 91"/>
                  <a:gd name="T6" fmla="*/ 7 w 79"/>
                  <a:gd name="T7" fmla="*/ 84 h 91"/>
                  <a:gd name="T8" fmla="*/ 0 w 79"/>
                  <a:gd name="T9" fmla="*/ 66 h 91"/>
                  <a:gd name="T10" fmla="*/ 2 w 79"/>
                  <a:gd name="T11" fmla="*/ 54 h 91"/>
                  <a:gd name="T12" fmla="*/ 10 w 79"/>
                  <a:gd name="T13" fmla="*/ 46 h 91"/>
                  <a:gd name="T14" fmla="*/ 21 w 79"/>
                  <a:gd name="T15" fmla="*/ 41 h 91"/>
                  <a:gd name="T16" fmla="*/ 34 w 79"/>
                  <a:gd name="T17" fmla="*/ 39 h 91"/>
                  <a:gd name="T18" fmla="*/ 60 w 79"/>
                  <a:gd name="T19" fmla="*/ 34 h 91"/>
                  <a:gd name="T20" fmla="*/ 60 w 79"/>
                  <a:gd name="T21" fmla="*/ 30 h 91"/>
                  <a:gd name="T22" fmla="*/ 56 w 79"/>
                  <a:gd name="T23" fmla="*/ 17 h 91"/>
                  <a:gd name="T24" fmla="*/ 39 w 79"/>
                  <a:gd name="T25" fmla="*/ 12 h 91"/>
                  <a:gd name="T26" fmla="*/ 24 w 79"/>
                  <a:gd name="T27" fmla="*/ 16 h 91"/>
                  <a:gd name="T28" fmla="*/ 16 w 79"/>
                  <a:gd name="T29" fmla="*/ 29 h 91"/>
                  <a:gd name="T30" fmla="*/ 2 w 79"/>
                  <a:gd name="T31" fmla="*/ 27 h 91"/>
                  <a:gd name="T32" fmla="*/ 8 w 79"/>
                  <a:gd name="T33" fmla="*/ 12 h 91"/>
                  <a:gd name="T34" fmla="*/ 21 w 79"/>
                  <a:gd name="T35" fmla="*/ 3 h 91"/>
                  <a:gd name="T36" fmla="*/ 41 w 79"/>
                  <a:gd name="T37" fmla="*/ 0 h 91"/>
                  <a:gd name="T38" fmla="*/ 59 w 79"/>
                  <a:gd name="T39" fmla="*/ 3 h 91"/>
                  <a:gd name="T40" fmla="*/ 69 w 79"/>
                  <a:gd name="T41" fmla="*/ 9 h 91"/>
                  <a:gd name="T42" fmla="*/ 74 w 79"/>
                  <a:gd name="T43" fmla="*/ 19 h 91"/>
                  <a:gd name="T44" fmla="*/ 74 w 79"/>
                  <a:gd name="T45" fmla="*/ 33 h 91"/>
                  <a:gd name="T46" fmla="*/ 74 w 79"/>
                  <a:gd name="T47" fmla="*/ 52 h 91"/>
                  <a:gd name="T48" fmla="*/ 75 w 79"/>
                  <a:gd name="T49" fmla="*/ 78 h 91"/>
                  <a:gd name="T50" fmla="*/ 79 w 79"/>
                  <a:gd name="T51" fmla="*/ 89 h 91"/>
                  <a:gd name="T52" fmla="*/ 64 w 79"/>
                  <a:gd name="T53" fmla="*/ 89 h 91"/>
                  <a:gd name="T54" fmla="*/ 61 w 79"/>
                  <a:gd name="T55" fmla="*/ 78 h 91"/>
                  <a:gd name="T56" fmla="*/ 60 w 79"/>
                  <a:gd name="T57" fmla="*/ 45 h 91"/>
                  <a:gd name="T58" fmla="*/ 36 w 79"/>
                  <a:gd name="T59" fmla="*/ 51 h 91"/>
                  <a:gd name="T60" fmla="*/ 23 w 79"/>
                  <a:gd name="T61" fmla="*/ 54 h 91"/>
                  <a:gd name="T62" fmla="*/ 17 w 79"/>
                  <a:gd name="T63" fmla="*/ 58 h 91"/>
                  <a:gd name="T64" fmla="*/ 15 w 79"/>
                  <a:gd name="T65" fmla="*/ 65 h 91"/>
                  <a:gd name="T66" fmla="*/ 20 w 79"/>
                  <a:gd name="T67" fmla="*/ 75 h 91"/>
                  <a:gd name="T68" fmla="*/ 33 w 79"/>
                  <a:gd name="T69" fmla="*/ 79 h 91"/>
                  <a:gd name="T70" fmla="*/ 48 w 79"/>
                  <a:gd name="T71" fmla="*/ 75 h 91"/>
                  <a:gd name="T72" fmla="*/ 57 w 79"/>
                  <a:gd name="T73" fmla="*/ 65 h 91"/>
                  <a:gd name="T74" fmla="*/ 60 w 79"/>
                  <a:gd name="T75" fmla="*/ 51 h 91"/>
                  <a:gd name="T76" fmla="*/ 60 w 79"/>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1">
                    <a:moveTo>
                      <a:pt x="61" y="78"/>
                    </a:moveTo>
                    <a:cubicBezTo>
                      <a:pt x="55" y="83"/>
                      <a:pt x="50" y="86"/>
                      <a:pt x="45" y="88"/>
                    </a:cubicBezTo>
                    <a:cubicBezTo>
                      <a:pt x="40" y="90"/>
                      <a:pt x="35" y="91"/>
                      <a:pt x="29" y="91"/>
                    </a:cubicBezTo>
                    <a:cubicBezTo>
                      <a:pt x="20" y="91"/>
                      <a:pt x="12" y="88"/>
                      <a:pt x="7" y="84"/>
                    </a:cubicBezTo>
                    <a:cubicBezTo>
                      <a:pt x="2" y="79"/>
                      <a:pt x="0" y="73"/>
                      <a:pt x="0" y="66"/>
                    </a:cubicBezTo>
                    <a:cubicBezTo>
                      <a:pt x="0" y="62"/>
                      <a:pt x="0" y="58"/>
                      <a:pt x="2" y="54"/>
                    </a:cubicBezTo>
                    <a:cubicBezTo>
                      <a:pt x="4" y="51"/>
                      <a:pt x="7" y="48"/>
                      <a:pt x="10" y="46"/>
                    </a:cubicBezTo>
                    <a:cubicBezTo>
                      <a:pt x="13" y="44"/>
                      <a:pt x="17" y="42"/>
                      <a:pt x="21" y="41"/>
                    </a:cubicBezTo>
                    <a:cubicBezTo>
                      <a:pt x="23" y="40"/>
                      <a:pt x="28" y="39"/>
                      <a:pt x="34" y="39"/>
                    </a:cubicBezTo>
                    <a:cubicBezTo>
                      <a:pt x="45" y="37"/>
                      <a:pt x="54" y="36"/>
                      <a:pt x="60" y="34"/>
                    </a:cubicBezTo>
                    <a:cubicBezTo>
                      <a:pt x="60" y="32"/>
                      <a:pt x="60" y="30"/>
                      <a:pt x="60" y="30"/>
                    </a:cubicBezTo>
                    <a:cubicBezTo>
                      <a:pt x="60" y="24"/>
                      <a:pt x="58" y="20"/>
                      <a:pt x="56" y="17"/>
                    </a:cubicBezTo>
                    <a:cubicBezTo>
                      <a:pt x="52" y="14"/>
                      <a:pt x="46" y="12"/>
                      <a:pt x="39" y="12"/>
                    </a:cubicBezTo>
                    <a:cubicBezTo>
                      <a:pt x="32" y="12"/>
                      <a:pt x="27" y="14"/>
                      <a:pt x="24" y="16"/>
                    </a:cubicBezTo>
                    <a:cubicBezTo>
                      <a:pt x="20" y="18"/>
                      <a:pt x="18" y="23"/>
                      <a:pt x="16" y="29"/>
                    </a:cubicBezTo>
                    <a:lnTo>
                      <a:pt x="2" y="27"/>
                    </a:lnTo>
                    <a:cubicBezTo>
                      <a:pt x="3" y="21"/>
                      <a:pt x="5" y="16"/>
                      <a:pt x="8" y="12"/>
                    </a:cubicBezTo>
                    <a:cubicBezTo>
                      <a:pt x="11" y="8"/>
                      <a:pt x="16" y="5"/>
                      <a:pt x="21" y="3"/>
                    </a:cubicBezTo>
                    <a:cubicBezTo>
                      <a:pt x="27" y="1"/>
                      <a:pt x="34" y="0"/>
                      <a:pt x="41" y="0"/>
                    </a:cubicBezTo>
                    <a:cubicBezTo>
                      <a:pt x="48" y="0"/>
                      <a:pt x="54" y="1"/>
                      <a:pt x="59" y="3"/>
                    </a:cubicBezTo>
                    <a:cubicBezTo>
                      <a:pt x="64" y="5"/>
                      <a:pt x="67" y="7"/>
                      <a:pt x="69" y="9"/>
                    </a:cubicBezTo>
                    <a:cubicBezTo>
                      <a:pt x="71" y="12"/>
                      <a:pt x="73" y="15"/>
                      <a:pt x="74" y="19"/>
                    </a:cubicBezTo>
                    <a:cubicBezTo>
                      <a:pt x="74" y="22"/>
                      <a:pt x="74" y="26"/>
                      <a:pt x="74" y="33"/>
                    </a:cubicBezTo>
                    <a:lnTo>
                      <a:pt x="74" y="52"/>
                    </a:lnTo>
                    <a:cubicBezTo>
                      <a:pt x="74" y="66"/>
                      <a:pt x="75" y="75"/>
                      <a:pt x="75" y="78"/>
                    </a:cubicBezTo>
                    <a:cubicBezTo>
                      <a:pt x="76" y="82"/>
                      <a:pt x="77" y="85"/>
                      <a:pt x="79" y="89"/>
                    </a:cubicBezTo>
                    <a:lnTo>
                      <a:pt x="64" y="89"/>
                    </a:lnTo>
                    <a:cubicBezTo>
                      <a:pt x="62" y="86"/>
                      <a:pt x="61" y="82"/>
                      <a:pt x="61" y="78"/>
                    </a:cubicBezTo>
                    <a:close/>
                    <a:moveTo>
                      <a:pt x="60" y="45"/>
                    </a:moveTo>
                    <a:cubicBezTo>
                      <a:pt x="54" y="47"/>
                      <a:pt x="46" y="49"/>
                      <a:pt x="36" y="51"/>
                    </a:cubicBezTo>
                    <a:cubicBezTo>
                      <a:pt x="30" y="52"/>
                      <a:pt x="25" y="53"/>
                      <a:pt x="23" y="54"/>
                    </a:cubicBezTo>
                    <a:cubicBezTo>
                      <a:pt x="20" y="55"/>
                      <a:pt x="19" y="56"/>
                      <a:pt x="17" y="58"/>
                    </a:cubicBezTo>
                    <a:cubicBezTo>
                      <a:pt x="16" y="61"/>
                      <a:pt x="15" y="63"/>
                      <a:pt x="15" y="65"/>
                    </a:cubicBezTo>
                    <a:cubicBezTo>
                      <a:pt x="15" y="69"/>
                      <a:pt x="17" y="73"/>
                      <a:pt x="20" y="75"/>
                    </a:cubicBezTo>
                    <a:cubicBezTo>
                      <a:pt x="23" y="78"/>
                      <a:pt x="27" y="79"/>
                      <a:pt x="33" y="79"/>
                    </a:cubicBezTo>
                    <a:cubicBezTo>
                      <a:pt x="38" y="79"/>
                      <a:pt x="43" y="78"/>
                      <a:pt x="48" y="75"/>
                    </a:cubicBezTo>
                    <a:cubicBezTo>
                      <a:pt x="52" y="73"/>
                      <a:pt x="55" y="69"/>
                      <a:pt x="57"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1">
                <a:extLst>
                  <a:ext uri="{FF2B5EF4-FFF2-40B4-BE49-F238E27FC236}">
                    <a16:creationId xmlns:a16="http://schemas.microsoft.com/office/drawing/2014/main" id="{5A4FC9A7-85F6-E092-E358-8F6AD6E52F0A}"/>
                  </a:ext>
                </a:extLst>
              </p:cNvPr>
              <p:cNvSpPr>
                <a:spLocks noChangeArrowheads="1"/>
              </p:cNvSpPr>
              <p:nvPr/>
            </p:nvSpPr>
            <p:spPr bwMode="auto">
              <a:xfrm>
                <a:off x="1197" y="1731"/>
                <a:ext cx="11"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2">
                <a:extLst>
                  <a:ext uri="{FF2B5EF4-FFF2-40B4-BE49-F238E27FC236}">
                    <a16:creationId xmlns:a16="http://schemas.microsoft.com/office/drawing/2014/main" id="{ACC6B833-F0F2-3607-803E-0438E0B9F6DE}"/>
                  </a:ext>
                </a:extLst>
              </p:cNvPr>
              <p:cNvSpPr>
                <a:spLocks noEditPoints="1"/>
              </p:cNvSpPr>
              <p:nvPr/>
            </p:nvSpPr>
            <p:spPr bwMode="auto">
              <a:xfrm>
                <a:off x="853" y="1872"/>
                <a:ext cx="54" cy="87"/>
              </a:xfrm>
              <a:custGeom>
                <a:avLst/>
                <a:gdLst>
                  <a:gd name="T0" fmla="*/ 3 w 76"/>
                  <a:gd name="T1" fmla="*/ 95 h 123"/>
                  <a:gd name="T2" fmla="*/ 17 w 76"/>
                  <a:gd name="T3" fmla="*/ 98 h 123"/>
                  <a:gd name="T4" fmla="*/ 22 w 76"/>
                  <a:gd name="T5" fmla="*/ 107 h 123"/>
                  <a:gd name="T6" fmla="*/ 37 w 76"/>
                  <a:gd name="T7" fmla="*/ 111 h 123"/>
                  <a:gd name="T8" fmla="*/ 53 w 76"/>
                  <a:gd name="T9" fmla="*/ 107 h 123"/>
                  <a:gd name="T10" fmla="*/ 60 w 76"/>
                  <a:gd name="T11" fmla="*/ 96 h 123"/>
                  <a:gd name="T12" fmla="*/ 62 w 76"/>
                  <a:gd name="T13" fmla="*/ 77 h 123"/>
                  <a:gd name="T14" fmla="*/ 38 w 76"/>
                  <a:gd name="T15" fmla="*/ 88 h 123"/>
                  <a:gd name="T16" fmla="*/ 10 w 76"/>
                  <a:gd name="T17" fmla="*/ 75 h 123"/>
                  <a:gd name="T18" fmla="*/ 0 w 76"/>
                  <a:gd name="T19" fmla="*/ 45 h 123"/>
                  <a:gd name="T20" fmla="*/ 5 w 76"/>
                  <a:gd name="T21" fmla="*/ 22 h 123"/>
                  <a:gd name="T22" fmla="*/ 18 w 76"/>
                  <a:gd name="T23" fmla="*/ 6 h 123"/>
                  <a:gd name="T24" fmla="*/ 38 w 76"/>
                  <a:gd name="T25" fmla="*/ 0 h 123"/>
                  <a:gd name="T26" fmla="*/ 63 w 76"/>
                  <a:gd name="T27" fmla="*/ 12 h 123"/>
                  <a:gd name="T28" fmla="*/ 63 w 76"/>
                  <a:gd name="T29" fmla="*/ 2 h 123"/>
                  <a:gd name="T30" fmla="*/ 76 w 76"/>
                  <a:gd name="T31" fmla="*/ 2 h 123"/>
                  <a:gd name="T32" fmla="*/ 76 w 76"/>
                  <a:gd name="T33" fmla="*/ 77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3 w 76"/>
                  <a:gd name="T53" fmla="*/ 44 h 123"/>
                  <a:gd name="T54" fmla="*/ 56 w 76"/>
                  <a:gd name="T55" fmla="*/ 20 h 123"/>
                  <a:gd name="T56" fmla="*/ 39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8"/>
                    </a:lnTo>
                    <a:cubicBezTo>
                      <a:pt x="18" y="102"/>
                      <a:pt x="20" y="105"/>
                      <a:pt x="22" y="107"/>
                    </a:cubicBezTo>
                    <a:cubicBezTo>
                      <a:pt x="26" y="110"/>
                      <a:pt x="31" y="111"/>
                      <a:pt x="37" y="111"/>
                    </a:cubicBezTo>
                    <a:cubicBezTo>
                      <a:pt x="44" y="111"/>
                      <a:pt x="49" y="110"/>
                      <a:pt x="53" y="107"/>
                    </a:cubicBezTo>
                    <a:cubicBezTo>
                      <a:pt x="57" y="104"/>
                      <a:pt x="59" y="101"/>
                      <a:pt x="60" y="96"/>
                    </a:cubicBezTo>
                    <a:cubicBezTo>
                      <a:pt x="61" y="93"/>
                      <a:pt x="62" y="86"/>
                      <a:pt x="62" y="77"/>
                    </a:cubicBezTo>
                    <a:cubicBezTo>
                      <a:pt x="55" y="84"/>
                      <a:pt x="47" y="88"/>
                      <a:pt x="38" y="88"/>
                    </a:cubicBezTo>
                    <a:cubicBezTo>
                      <a:pt x="26" y="88"/>
                      <a:pt x="17" y="84"/>
                      <a:pt x="10" y="75"/>
                    </a:cubicBezTo>
                    <a:cubicBezTo>
                      <a:pt x="4" y="67"/>
                      <a:pt x="0" y="57"/>
                      <a:pt x="0" y="45"/>
                    </a:cubicBezTo>
                    <a:cubicBezTo>
                      <a:pt x="0" y="36"/>
                      <a:pt x="2" y="29"/>
                      <a:pt x="5" y="22"/>
                    </a:cubicBezTo>
                    <a:cubicBezTo>
                      <a:pt x="8" y="15"/>
                      <a:pt x="12" y="9"/>
                      <a:pt x="18" y="6"/>
                    </a:cubicBezTo>
                    <a:cubicBezTo>
                      <a:pt x="23" y="2"/>
                      <a:pt x="30" y="0"/>
                      <a:pt x="38" y="0"/>
                    </a:cubicBezTo>
                    <a:cubicBezTo>
                      <a:pt x="48" y="0"/>
                      <a:pt x="56" y="4"/>
                      <a:pt x="63" y="12"/>
                    </a:cubicBezTo>
                    <a:lnTo>
                      <a:pt x="63" y="2"/>
                    </a:lnTo>
                    <a:lnTo>
                      <a:pt x="76" y="2"/>
                    </a:lnTo>
                    <a:lnTo>
                      <a:pt x="76" y="77"/>
                    </a:lnTo>
                    <a:cubicBezTo>
                      <a:pt x="76" y="90"/>
                      <a:pt x="75" y="99"/>
                      <a:pt x="72" y="105"/>
                    </a:cubicBezTo>
                    <a:cubicBezTo>
                      <a:pt x="70" y="111"/>
                      <a:pt x="65" y="115"/>
                      <a:pt x="59" y="118"/>
                    </a:cubicBezTo>
                    <a:cubicBezTo>
                      <a:pt x="53" y="122"/>
                      <a:pt x="46" y="123"/>
                      <a:pt x="37" y="123"/>
                    </a:cubicBezTo>
                    <a:cubicBezTo>
                      <a:pt x="27" y="123"/>
                      <a:pt x="19" y="121"/>
                      <a:pt x="12" y="116"/>
                    </a:cubicBezTo>
                    <a:cubicBezTo>
                      <a:pt x="6" y="112"/>
                      <a:pt x="3" y="105"/>
                      <a:pt x="3" y="95"/>
                    </a:cubicBezTo>
                    <a:close/>
                    <a:moveTo>
                      <a:pt x="15" y="43"/>
                    </a:moveTo>
                    <a:cubicBezTo>
                      <a:pt x="15" y="55"/>
                      <a:pt x="18" y="63"/>
                      <a:pt x="22" y="68"/>
                    </a:cubicBezTo>
                    <a:cubicBezTo>
                      <a:pt x="27" y="74"/>
                      <a:pt x="32" y="76"/>
                      <a:pt x="39" y="76"/>
                    </a:cubicBezTo>
                    <a:cubicBezTo>
                      <a:pt x="46" y="76"/>
                      <a:pt x="51" y="74"/>
                      <a:pt x="56" y="68"/>
                    </a:cubicBezTo>
                    <a:cubicBezTo>
                      <a:pt x="60" y="63"/>
                      <a:pt x="63" y="55"/>
                      <a:pt x="63" y="44"/>
                    </a:cubicBezTo>
                    <a:cubicBezTo>
                      <a:pt x="63" y="33"/>
                      <a:pt x="60" y="25"/>
                      <a:pt x="56" y="20"/>
                    </a:cubicBezTo>
                    <a:cubicBezTo>
                      <a:pt x="51" y="15"/>
                      <a:pt x="45" y="12"/>
                      <a:pt x="39" y="12"/>
                    </a:cubicBezTo>
                    <a:cubicBezTo>
                      <a:pt x="32" y="12"/>
                      <a:pt x="27" y="15"/>
                      <a:pt x="22" y="20"/>
                    </a:cubicBezTo>
                    <a:cubicBezTo>
                      <a:pt x="18"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3">
                <a:extLst>
                  <a:ext uri="{FF2B5EF4-FFF2-40B4-BE49-F238E27FC236}">
                    <a16:creationId xmlns:a16="http://schemas.microsoft.com/office/drawing/2014/main" id="{35F00A02-F466-8CEE-09AB-6A245037E606}"/>
                  </a:ext>
                </a:extLst>
              </p:cNvPr>
              <p:cNvSpPr>
                <a:spLocks noEditPoints="1"/>
              </p:cNvSpPr>
              <p:nvPr/>
            </p:nvSpPr>
            <p:spPr bwMode="auto">
              <a:xfrm>
                <a:off x="920" y="1872"/>
                <a:ext cx="57" cy="64"/>
              </a:xfrm>
              <a:custGeom>
                <a:avLst/>
                <a:gdLst>
                  <a:gd name="T0" fmla="*/ 61 w 79"/>
                  <a:gd name="T1" fmla="*/ 78 h 90"/>
                  <a:gd name="T2" fmla="*/ 45 w 79"/>
                  <a:gd name="T3" fmla="*/ 87 h 90"/>
                  <a:gd name="T4" fmla="*/ 29 w 79"/>
                  <a:gd name="T5" fmla="*/ 90 h 90"/>
                  <a:gd name="T6" fmla="*/ 7 w 79"/>
                  <a:gd name="T7" fmla="*/ 83 h 90"/>
                  <a:gd name="T8" fmla="*/ 0 w 79"/>
                  <a:gd name="T9" fmla="*/ 65 h 90"/>
                  <a:gd name="T10" fmla="*/ 3 w 79"/>
                  <a:gd name="T11" fmla="*/ 54 h 90"/>
                  <a:gd name="T12" fmla="*/ 10 w 79"/>
                  <a:gd name="T13" fmla="*/ 45 h 90"/>
                  <a:gd name="T14" fmla="*/ 21 w 79"/>
                  <a:gd name="T15" fmla="*/ 41 h 90"/>
                  <a:gd name="T16" fmla="*/ 34 w 79"/>
                  <a:gd name="T17" fmla="*/ 38 h 90"/>
                  <a:gd name="T18" fmla="*/ 60 w 79"/>
                  <a:gd name="T19" fmla="*/ 33 h 90"/>
                  <a:gd name="T20" fmla="*/ 60 w 79"/>
                  <a:gd name="T21" fmla="*/ 30 h 90"/>
                  <a:gd name="T22" fmla="*/ 56 w 79"/>
                  <a:gd name="T23" fmla="*/ 17 h 90"/>
                  <a:gd name="T24" fmla="*/ 39 w 79"/>
                  <a:gd name="T25" fmla="*/ 12 h 90"/>
                  <a:gd name="T26" fmla="*/ 24 w 79"/>
                  <a:gd name="T27" fmla="*/ 16 h 90"/>
                  <a:gd name="T28" fmla="*/ 17 w 79"/>
                  <a:gd name="T29" fmla="*/ 28 h 90"/>
                  <a:gd name="T30" fmla="*/ 2 w 79"/>
                  <a:gd name="T31" fmla="*/ 26 h 90"/>
                  <a:gd name="T32" fmla="*/ 9 w 79"/>
                  <a:gd name="T33" fmla="*/ 12 h 90"/>
                  <a:gd name="T34" fmla="*/ 22 w 79"/>
                  <a:gd name="T35" fmla="*/ 3 h 90"/>
                  <a:gd name="T36" fmla="*/ 41 w 79"/>
                  <a:gd name="T37" fmla="*/ 0 h 90"/>
                  <a:gd name="T38" fmla="*/ 59 w 79"/>
                  <a:gd name="T39" fmla="*/ 2 h 90"/>
                  <a:gd name="T40" fmla="*/ 69 w 79"/>
                  <a:gd name="T41" fmla="*/ 9 h 90"/>
                  <a:gd name="T42" fmla="*/ 74 w 79"/>
                  <a:gd name="T43" fmla="*/ 19 h 90"/>
                  <a:gd name="T44" fmla="*/ 75 w 79"/>
                  <a:gd name="T45" fmla="*/ 32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5 h 90"/>
                  <a:gd name="T68" fmla="*/ 33 w 79"/>
                  <a:gd name="T69" fmla="*/ 79 h 90"/>
                  <a:gd name="T70" fmla="*/ 48 w 79"/>
                  <a:gd name="T71" fmla="*/ 75 h 90"/>
                  <a:gd name="T72" fmla="*/ 57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0" y="85"/>
                      <a:pt x="45" y="87"/>
                    </a:cubicBezTo>
                    <a:cubicBezTo>
                      <a:pt x="40" y="89"/>
                      <a:pt x="35" y="90"/>
                      <a:pt x="29" y="90"/>
                    </a:cubicBezTo>
                    <a:cubicBezTo>
                      <a:pt x="20" y="90"/>
                      <a:pt x="12" y="88"/>
                      <a:pt x="7" y="83"/>
                    </a:cubicBezTo>
                    <a:cubicBezTo>
                      <a:pt x="2" y="79"/>
                      <a:pt x="0" y="73"/>
                      <a:pt x="0" y="65"/>
                    </a:cubicBezTo>
                    <a:cubicBezTo>
                      <a:pt x="0" y="61"/>
                      <a:pt x="1" y="57"/>
                      <a:pt x="3" y="54"/>
                    </a:cubicBezTo>
                    <a:cubicBezTo>
                      <a:pt x="4" y="50"/>
                      <a:pt x="7" y="48"/>
                      <a:pt x="10" y="45"/>
                    </a:cubicBezTo>
                    <a:cubicBezTo>
                      <a:pt x="13" y="43"/>
                      <a:pt x="17" y="42"/>
                      <a:pt x="21" y="41"/>
                    </a:cubicBezTo>
                    <a:cubicBezTo>
                      <a:pt x="24" y="40"/>
                      <a:pt x="28" y="39"/>
                      <a:pt x="34" y="38"/>
                    </a:cubicBezTo>
                    <a:cubicBezTo>
                      <a:pt x="46" y="37"/>
                      <a:pt x="54" y="35"/>
                      <a:pt x="60" y="33"/>
                    </a:cubicBezTo>
                    <a:cubicBezTo>
                      <a:pt x="60" y="31"/>
                      <a:pt x="60" y="30"/>
                      <a:pt x="60" y="30"/>
                    </a:cubicBezTo>
                    <a:cubicBezTo>
                      <a:pt x="60" y="24"/>
                      <a:pt x="59" y="19"/>
                      <a:pt x="56" y="17"/>
                    </a:cubicBezTo>
                    <a:cubicBezTo>
                      <a:pt x="52" y="14"/>
                      <a:pt x="46" y="12"/>
                      <a:pt x="39" y="12"/>
                    </a:cubicBezTo>
                    <a:cubicBezTo>
                      <a:pt x="32" y="12"/>
                      <a:pt x="27" y="13"/>
                      <a:pt x="24" y="16"/>
                    </a:cubicBezTo>
                    <a:cubicBezTo>
                      <a:pt x="21" y="18"/>
                      <a:pt x="18" y="22"/>
                      <a:pt x="17" y="28"/>
                    </a:cubicBezTo>
                    <a:lnTo>
                      <a:pt x="2" y="26"/>
                    </a:lnTo>
                    <a:cubicBezTo>
                      <a:pt x="4" y="20"/>
                      <a:pt x="6" y="15"/>
                      <a:pt x="9" y="12"/>
                    </a:cubicBezTo>
                    <a:cubicBezTo>
                      <a:pt x="12" y="8"/>
                      <a:pt x="16" y="5"/>
                      <a:pt x="22" y="3"/>
                    </a:cubicBezTo>
                    <a:cubicBezTo>
                      <a:pt x="27" y="1"/>
                      <a:pt x="34" y="0"/>
                      <a:pt x="41" y="0"/>
                    </a:cubicBezTo>
                    <a:cubicBezTo>
                      <a:pt x="49" y="0"/>
                      <a:pt x="55" y="1"/>
                      <a:pt x="59" y="2"/>
                    </a:cubicBezTo>
                    <a:cubicBezTo>
                      <a:pt x="64" y="4"/>
                      <a:pt x="67" y="6"/>
                      <a:pt x="69" y="9"/>
                    </a:cubicBezTo>
                    <a:cubicBezTo>
                      <a:pt x="72" y="12"/>
                      <a:pt x="73" y="15"/>
                      <a:pt x="74" y="19"/>
                    </a:cubicBezTo>
                    <a:cubicBezTo>
                      <a:pt x="74" y="21"/>
                      <a:pt x="75" y="26"/>
                      <a:pt x="75" y="32"/>
                    </a:cubicBezTo>
                    <a:lnTo>
                      <a:pt x="75" y="52"/>
                    </a:lnTo>
                    <a:cubicBezTo>
                      <a:pt x="75" y="66"/>
                      <a:pt x="75" y="74"/>
                      <a:pt x="76" y="78"/>
                    </a:cubicBezTo>
                    <a:cubicBezTo>
                      <a:pt x="76" y="81"/>
                      <a:pt x="77" y="85"/>
                      <a:pt x="79" y="88"/>
                    </a:cubicBezTo>
                    <a:lnTo>
                      <a:pt x="64" y="88"/>
                    </a:lnTo>
                    <a:cubicBezTo>
                      <a:pt x="62" y="85"/>
                      <a:pt x="61" y="82"/>
                      <a:pt x="61" y="78"/>
                    </a:cubicBezTo>
                    <a:close/>
                    <a:moveTo>
                      <a:pt x="60" y="45"/>
                    </a:moveTo>
                    <a:cubicBezTo>
                      <a:pt x="55" y="47"/>
                      <a:pt x="47" y="49"/>
                      <a:pt x="36" y="50"/>
                    </a:cubicBezTo>
                    <a:cubicBezTo>
                      <a:pt x="30" y="51"/>
                      <a:pt x="26" y="52"/>
                      <a:pt x="23" y="53"/>
                    </a:cubicBezTo>
                    <a:cubicBezTo>
                      <a:pt x="21" y="54"/>
                      <a:pt x="19" y="56"/>
                      <a:pt x="17" y="58"/>
                    </a:cubicBezTo>
                    <a:cubicBezTo>
                      <a:pt x="16" y="60"/>
                      <a:pt x="15" y="62"/>
                      <a:pt x="15" y="65"/>
                    </a:cubicBezTo>
                    <a:cubicBezTo>
                      <a:pt x="15" y="69"/>
                      <a:pt x="17" y="72"/>
                      <a:pt x="20" y="75"/>
                    </a:cubicBezTo>
                    <a:cubicBezTo>
                      <a:pt x="23" y="77"/>
                      <a:pt x="27" y="79"/>
                      <a:pt x="33" y="79"/>
                    </a:cubicBezTo>
                    <a:cubicBezTo>
                      <a:pt x="38" y="79"/>
                      <a:pt x="43" y="77"/>
                      <a:pt x="48" y="75"/>
                    </a:cubicBezTo>
                    <a:cubicBezTo>
                      <a:pt x="52" y="73"/>
                      <a:pt x="55" y="69"/>
                      <a:pt x="57"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4">
                <a:extLst>
                  <a:ext uri="{FF2B5EF4-FFF2-40B4-BE49-F238E27FC236}">
                    <a16:creationId xmlns:a16="http://schemas.microsoft.com/office/drawing/2014/main" id="{2DF484D1-A9C4-1BF4-2464-DF7CD8E0631F}"/>
                  </a:ext>
                </a:extLst>
              </p:cNvPr>
              <p:cNvSpPr>
                <a:spLocks/>
              </p:cNvSpPr>
              <p:nvPr/>
            </p:nvSpPr>
            <p:spPr bwMode="auto">
              <a:xfrm>
                <a:off x="986" y="1872"/>
                <a:ext cx="50" cy="64"/>
              </a:xfrm>
              <a:custGeom>
                <a:avLst/>
                <a:gdLst>
                  <a:gd name="T0" fmla="*/ 0 w 71"/>
                  <a:gd name="T1" fmla="*/ 62 h 90"/>
                  <a:gd name="T2" fmla="*/ 14 w 71"/>
                  <a:gd name="T3" fmla="*/ 60 h 90"/>
                  <a:gd name="T4" fmla="*/ 21 w 71"/>
                  <a:gd name="T5" fmla="*/ 74 h 90"/>
                  <a:gd name="T6" fmla="*/ 36 w 71"/>
                  <a:gd name="T7" fmla="*/ 78 h 90"/>
                  <a:gd name="T8" fmla="*/ 51 w 71"/>
                  <a:gd name="T9" fmla="*/ 74 h 90"/>
                  <a:gd name="T10" fmla="*/ 56 w 71"/>
                  <a:gd name="T11" fmla="*/ 64 h 90"/>
                  <a:gd name="T12" fmla="*/ 52 w 71"/>
                  <a:gd name="T13" fmla="*/ 57 h 90"/>
                  <a:gd name="T14" fmla="*/ 37 w 71"/>
                  <a:gd name="T15" fmla="*/ 52 h 90"/>
                  <a:gd name="T16" fmla="*/ 15 w 71"/>
                  <a:gd name="T17" fmla="*/ 45 h 90"/>
                  <a:gd name="T18" fmla="*/ 5 w 71"/>
                  <a:gd name="T19" fmla="*/ 36 h 90"/>
                  <a:gd name="T20" fmla="*/ 2 w 71"/>
                  <a:gd name="T21" fmla="*/ 25 h 90"/>
                  <a:gd name="T22" fmla="*/ 5 w 71"/>
                  <a:gd name="T23" fmla="*/ 14 h 90"/>
                  <a:gd name="T24" fmla="*/ 12 w 71"/>
                  <a:gd name="T25" fmla="*/ 6 h 90"/>
                  <a:gd name="T26" fmla="*/ 21 w 71"/>
                  <a:gd name="T27" fmla="*/ 2 h 90"/>
                  <a:gd name="T28" fmla="*/ 34 w 71"/>
                  <a:gd name="T29" fmla="*/ 0 h 90"/>
                  <a:gd name="T30" fmla="*/ 52 w 71"/>
                  <a:gd name="T31" fmla="*/ 3 h 90"/>
                  <a:gd name="T32" fmla="*/ 63 w 71"/>
                  <a:gd name="T33" fmla="*/ 11 h 90"/>
                  <a:gd name="T34" fmla="*/ 68 w 71"/>
                  <a:gd name="T35" fmla="*/ 24 h 90"/>
                  <a:gd name="T36" fmla="*/ 54 w 71"/>
                  <a:gd name="T37" fmla="*/ 26 h 90"/>
                  <a:gd name="T38" fmla="*/ 48 w 71"/>
                  <a:gd name="T39" fmla="*/ 16 h 90"/>
                  <a:gd name="T40" fmla="*/ 35 w 71"/>
                  <a:gd name="T41" fmla="*/ 12 h 90"/>
                  <a:gd name="T42" fmla="*/ 20 w 71"/>
                  <a:gd name="T43" fmla="*/ 15 h 90"/>
                  <a:gd name="T44" fmla="*/ 16 w 71"/>
                  <a:gd name="T45" fmla="*/ 23 h 90"/>
                  <a:gd name="T46" fmla="*/ 18 w 71"/>
                  <a:gd name="T47" fmla="*/ 28 h 90"/>
                  <a:gd name="T48" fmla="*/ 24 w 71"/>
                  <a:gd name="T49" fmla="*/ 32 h 90"/>
                  <a:gd name="T50" fmla="*/ 37 w 71"/>
                  <a:gd name="T51" fmla="*/ 36 h 90"/>
                  <a:gd name="T52" fmla="*/ 58 w 71"/>
                  <a:gd name="T53" fmla="*/ 43 h 90"/>
                  <a:gd name="T54" fmla="*/ 68 w 71"/>
                  <a:gd name="T55" fmla="*/ 50 h 90"/>
                  <a:gd name="T56" fmla="*/ 71 w 71"/>
                  <a:gd name="T57" fmla="*/ 63 h 90"/>
                  <a:gd name="T58" fmla="*/ 67 w 71"/>
                  <a:gd name="T59" fmla="*/ 77 h 90"/>
                  <a:gd name="T60" fmla="*/ 55 w 71"/>
                  <a:gd name="T61" fmla="*/ 87 h 90"/>
                  <a:gd name="T62" fmla="*/ 37 w 71"/>
                  <a:gd name="T63" fmla="*/ 90 h 90"/>
                  <a:gd name="T64" fmla="*/ 11 w 71"/>
                  <a:gd name="T65" fmla="*/ 83 h 90"/>
                  <a:gd name="T66" fmla="*/ 0 w 71"/>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0">
                    <a:moveTo>
                      <a:pt x="0" y="62"/>
                    </a:moveTo>
                    <a:lnTo>
                      <a:pt x="14" y="60"/>
                    </a:lnTo>
                    <a:cubicBezTo>
                      <a:pt x="15" y="66"/>
                      <a:pt x="17" y="70"/>
                      <a:pt x="21" y="74"/>
                    </a:cubicBezTo>
                    <a:cubicBezTo>
                      <a:pt x="25" y="77"/>
                      <a:pt x="30" y="78"/>
                      <a:pt x="36" y="78"/>
                    </a:cubicBezTo>
                    <a:cubicBezTo>
                      <a:pt x="43" y="78"/>
                      <a:pt x="48" y="77"/>
                      <a:pt x="51" y="74"/>
                    </a:cubicBezTo>
                    <a:cubicBezTo>
                      <a:pt x="55" y="71"/>
                      <a:pt x="56" y="68"/>
                      <a:pt x="56" y="64"/>
                    </a:cubicBezTo>
                    <a:cubicBezTo>
                      <a:pt x="56" y="61"/>
                      <a:pt x="55" y="58"/>
                      <a:pt x="52" y="57"/>
                    </a:cubicBezTo>
                    <a:cubicBezTo>
                      <a:pt x="50" y="55"/>
                      <a:pt x="45" y="54"/>
                      <a:pt x="37" y="52"/>
                    </a:cubicBezTo>
                    <a:cubicBezTo>
                      <a:pt x="26" y="49"/>
                      <a:pt x="19" y="47"/>
                      <a:pt x="15" y="45"/>
                    </a:cubicBezTo>
                    <a:cubicBezTo>
                      <a:pt x="10" y="43"/>
                      <a:pt x="7" y="40"/>
                      <a:pt x="5" y="36"/>
                    </a:cubicBezTo>
                    <a:cubicBezTo>
                      <a:pt x="3" y="33"/>
                      <a:pt x="2" y="29"/>
                      <a:pt x="2" y="25"/>
                    </a:cubicBezTo>
                    <a:cubicBezTo>
                      <a:pt x="2" y="21"/>
                      <a:pt x="3" y="17"/>
                      <a:pt x="5" y="14"/>
                    </a:cubicBezTo>
                    <a:cubicBezTo>
                      <a:pt x="6" y="11"/>
                      <a:pt x="9" y="8"/>
                      <a:pt x="12" y="6"/>
                    </a:cubicBezTo>
                    <a:cubicBezTo>
                      <a:pt x="14" y="4"/>
                      <a:pt x="17" y="3"/>
                      <a:pt x="21" y="2"/>
                    </a:cubicBezTo>
                    <a:cubicBezTo>
                      <a:pt x="25" y="0"/>
                      <a:pt x="29" y="0"/>
                      <a:pt x="34" y="0"/>
                    </a:cubicBezTo>
                    <a:cubicBezTo>
                      <a:pt x="41" y="0"/>
                      <a:pt x="47" y="1"/>
                      <a:pt x="52" y="3"/>
                    </a:cubicBezTo>
                    <a:cubicBezTo>
                      <a:pt x="57" y="5"/>
                      <a:pt x="61" y="7"/>
                      <a:pt x="63" y="11"/>
                    </a:cubicBezTo>
                    <a:cubicBezTo>
                      <a:pt x="65" y="14"/>
                      <a:pt x="67" y="19"/>
                      <a:pt x="68" y="24"/>
                    </a:cubicBezTo>
                    <a:lnTo>
                      <a:pt x="54" y="26"/>
                    </a:lnTo>
                    <a:cubicBezTo>
                      <a:pt x="53" y="22"/>
                      <a:pt x="51" y="18"/>
                      <a:pt x="48" y="16"/>
                    </a:cubicBezTo>
                    <a:cubicBezTo>
                      <a:pt x="45" y="13"/>
                      <a:pt x="41" y="12"/>
                      <a:pt x="35" y="12"/>
                    </a:cubicBezTo>
                    <a:cubicBezTo>
                      <a:pt x="28" y="12"/>
                      <a:pt x="23" y="13"/>
                      <a:pt x="20" y="15"/>
                    </a:cubicBezTo>
                    <a:cubicBezTo>
                      <a:pt x="18" y="17"/>
                      <a:pt x="16" y="20"/>
                      <a:pt x="16" y="23"/>
                    </a:cubicBezTo>
                    <a:cubicBezTo>
                      <a:pt x="16" y="25"/>
                      <a:pt x="17" y="27"/>
                      <a:pt x="18" y="28"/>
                    </a:cubicBezTo>
                    <a:cubicBezTo>
                      <a:pt x="19" y="30"/>
                      <a:pt x="21" y="31"/>
                      <a:pt x="24" y="32"/>
                    </a:cubicBezTo>
                    <a:cubicBezTo>
                      <a:pt x="25" y="33"/>
                      <a:pt x="29" y="34"/>
                      <a:pt x="37" y="36"/>
                    </a:cubicBezTo>
                    <a:cubicBezTo>
                      <a:pt x="47" y="39"/>
                      <a:pt x="54" y="41"/>
                      <a:pt x="58" y="43"/>
                    </a:cubicBezTo>
                    <a:cubicBezTo>
                      <a:pt x="62" y="44"/>
                      <a:pt x="66" y="47"/>
                      <a:pt x="68" y="50"/>
                    </a:cubicBezTo>
                    <a:cubicBezTo>
                      <a:pt x="70" y="54"/>
                      <a:pt x="71" y="58"/>
                      <a:pt x="71" y="63"/>
                    </a:cubicBezTo>
                    <a:cubicBezTo>
                      <a:pt x="71" y="68"/>
                      <a:pt x="70" y="72"/>
                      <a:pt x="67" y="77"/>
                    </a:cubicBezTo>
                    <a:cubicBezTo>
                      <a:pt x="64" y="81"/>
                      <a:pt x="60" y="84"/>
                      <a:pt x="55" y="87"/>
                    </a:cubicBezTo>
                    <a:cubicBezTo>
                      <a:pt x="49" y="89"/>
                      <a:pt x="43" y="90"/>
                      <a:pt x="37" y="90"/>
                    </a:cubicBezTo>
                    <a:cubicBezTo>
                      <a:pt x="25" y="90"/>
                      <a:pt x="17" y="88"/>
                      <a:pt x="11" y="83"/>
                    </a:cubicBezTo>
                    <a:cubicBezTo>
                      <a:pt x="5" y="79"/>
                      <a:pt x="1"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5">
                <a:extLst>
                  <a:ext uri="{FF2B5EF4-FFF2-40B4-BE49-F238E27FC236}">
                    <a16:creationId xmlns:a16="http://schemas.microsoft.com/office/drawing/2014/main" id="{52883AAC-5EFD-7698-2910-4E3D8542CD1E}"/>
                  </a:ext>
                </a:extLst>
              </p:cNvPr>
              <p:cNvSpPr>
                <a:spLocks/>
              </p:cNvSpPr>
              <p:nvPr/>
            </p:nvSpPr>
            <p:spPr bwMode="auto">
              <a:xfrm>
                <a:off x="1043" y="1852"/>
                <a:ext cx="30" cy="83"/>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7"/>
                      <a:pt x="18" y="115"/>
                    </a:cubicBezTo>
                    <a:cubicBezTo>
                      <a:pt x="15" y="113"/>
                      <a:pt x="13" y="111"/>
                      <a:pt x="12" y="108"/>
                    </a:cubicBezTo>
                    <a:cubicBezTo>
                      <a:pt x="11" y="105"/>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6">
                <a:extLst>
                  <a:ext uri="{FF2B5EF4-FFF2-40B4-BE49-F238E27FC236}">
                    <a16:creationId xmlns:a16="http://schemas.microsoft.com/office/drawing/2014/main" id="{080F3502-76E9-3765-7A06-577D315C193A}"/>
                  </a:ext>
                </a:extLst>
              </p:cNvPr>
              <p:cNvSpPr>
                <a:spLocks/>
              </p:cNvSpPr>
              <p:nvPr/>
            </p:nvSpPr>
            <p:spPr bwMode="auto">
              <a:xfrm>
                <a:off x="1082" y="1872"/>
                <a:ext cx="33" cy="62"/>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5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1"/>
                      <a:pt x="47" y="5"/>
                    </a:cubicBezTo>
                    <a:lnTo>
                      <a:pt x="42" y="18"/>
                    </a:lnTo>
                    <a:cubicBezTo>
                      <a:pt x="38" y="16"/>
                      <a:pt x="35" y="15"/>
                      <a:pt x="31" y="15"/>
                    </a:cubicBezTo>
                    <a:cubicBezTo>
                      <a:pt x="28" y="15"/>
                      <a:pt x="25" y="16"/>
                      <a:pt x="22" y="18"/>
                    </a:cubicBezTo>
                    <a:cubicBezTo>
                      <a:pt x="20" y="20"/>
                      <a:pt x="18" y="22"/>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7">
                <a:extLst>
                  <a:ext uri="{FF2B5EF4-FFF2-40B4-BE49-F238E27FC236}">
                    <a16:creationId xmlns:a16="http://schemas.microsoft.com/office/drawing/2014/main" id="{6A8C9EA6-0AB4-F27B-2EC5-6F69713990E3}"/>
                  </a:ext>
                </a:extLst>
              </p:cNvPr>
              <p:cNvSpPr>
                <a:spLocks noEditPoints="1"/>
              </p:cNvSpPr>
              <p:nvPr/>
            </p:nvSpPr>
            <p:spPr bwMode="auto">
              <a:xfrm>
                <a:off x="1122" y="1850"/>
                <a:ext cx="10" cy="84"/>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8">
                <a:extLst>
                  <a:ext uri="{FF2B5EF4-FFF2-40B4-BE49-F238E27FC236}">
                    <a16:creationId xmlns:a16="http://schemas.microsoft.com/office/drawing/2014/main" id="{B2469911-5381-D883-A645-FDBFBF695DC1}"/>
                  </a:ext>
                </a:extLst>
              </p:cNvPr>
              <p:cNvSpPr>
                <a:spLocks/>
              </p:cNvSpPr>
              <p:nvPr/>
            </p:nvSpPr>
            <p:spPr bwMode="auto">
              <a:xfrm>
                <a:off x="1145" y="1872"/>
                <a:ext cx="54" cy="64"/>
              </a:xfrm>
              <a:custGeom>
                <a:avLst/>
                <a:gdLst>
                  <a:gd name="T0" fmla="*/ 61 w 76"/>
                  <a:gd name="T1" fmla="*/ 57 h 90"/>
                  <a:gd name="T2" fmla="*/ 76 w 76"/>
                  <a:gd name="T3" fmla="*/ 58 h 90"/>
                  <a:gd name="T4" fmla="*/ 63 w 76"/>
                  <a:gd name="T5" fmla="*/ 82 h 90"/>
                  <a:gd name="T6" fmla="*/ 40 w 76"/>
                  <a:gd name="T7" fmla="*/ 90 h 90"/>
                  <a:gd name="T8" fmla="*/ 11 w 76"/>
                  <a:gd name="T9" fmla="*/ 79 h 90"/>
                  <a:gd name="T10" fmla="*/ 0 w 76"/>
                  <a:gd name="T11" fmla="*/ 45 h 90"/>
                  <a:gd name="T12" fmla="*/ 5 w 76"/>
                  <a:gd name="T13" fmla="*/ 21 h 90"/>
                  <a:gd name="T14" fmla="*/ 19 w 76"/>
                  <a:gd name="T15" fmla="*/ 5 h 90"/>
                  <a:gd name="T16" fmla="*/ 40 w 76"/>
                  <a:gd name="T17" fmla="*/ 0 h 90"/>
                  <a:gd name="T18" fmla="*/ 63 w 76"/>
                  <a:gd name="T19" fmla="*/ 7 h 90"/>
                  <a:gd name="T20" fmla="*/ 74 w 76"/>
                  <a:gd name="T21" fmla="*/ 27 h 90"/>
                  <a:gd name="T22" fmla="*/ 60 w 76"/>
                  <a:gd name="T23" fmla="*/ 29 h 90"/>
                  <a:gd name="T24" fmla="*/ 53 w 76"/>
                  <a:gd name="T25" fmla="*/ 16 h 90"/>
                  <a:gd name="T26" fmla="*/ 40 w 76"/>
                  <a:gd name="T27" fmla="*/ 12 h 90"/>
                  <a:gd name="T28" fmla="*/ 22 w 76"/>
                  <a:gd name="T29" fmla="*/ 20 h 90"/>
                  <a:gd name="T30" fmla="*/ 15 w 76"/>
                  <a:gd name="T31" fmla="*/ 45 h 90"/>
                  <a:gd name="T32" fmla="*/ 22 w 76"/>
                  <a:gd name="T33" fmla="*/ 70 h 90"/>
                  <a:gd name="T34" fmla="*/ 39 w 76"/>
                  <a:gd name="T35" fmla="*/ 78 h 90"/>
                  <a:gd name="T36" fmla="*/ 54 w 76"/>
                  <a:gd name="T37" fmla="*/ 73 h 90"/>
                  <a:gd name="T38" fmla="*/ 61 w 76"/>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0">
                    <a:moveTo>
                      <a:pt x="61" y="57"/>
                    </a:moveTo>
                    <a:lnTo>
                      <a:pt x="76" y="58"/>
                    </a:lnTo>
                    <a:cubicBezTo>
                      <a:pt x="74" y="68"/>
                      <a:pt x="70" y="76"/>
                      <a:pt x="63" y="82"/>
                    </a:cubicBezTo>
                    <a:cubicBezTo>
                      <a:pt x="57" y="87"/>
                      <a:pt x="49" y="90"/>
                      <a:pt x="40" y="90"/>
                    </a:cubicBezTo>
                    <a:cubicBezTo>
                      <a:pt x="28" y="90"/>
                      <a:pt x="18" y="86"/>
                      <a:pt x="11" y="79"/>
                    </a:cubicBezTo>
                    <a:cubicBezTo>
                      <a:pt x="4" y="71"/>
                      <a:pt x="0" y="60"/>
                      <a:pt x="0" y="45"/>
                    </a:cubicBezTo>
                    <a:cubicBezTo>
                      <a:pt x="0" y="36"/>
                      <a:pt x="2" y="28"/>
                      <a:pt x="5" y="21"/>
                    </a:cubicBezTo>
                    <a:cubicBezTo>
                      <a:pt x="8" y="14"/>
                      <a:pt x="13" y="9"/>
                      <a:pt x="19" y="5"/>
                    </a:cubicBezTo>
                    <a:cubicBezTo>
                      <a:pt x="25" y="2"/>
                      <a:pt x="32" y="0"/>
                      <a:pt x="40" y="0"/>
                    </a:cubicBezTo>
                    <a:cubicBezTo>
                      <a:pt x="49" y="0"/>
                      <a:pt x="57" y="2"/>
                      <a:pt x="63" y="7"/>
                    </a:cubicBezTo>
                    <a:cubicBezTo>
                      <a:pt x="69" y="12"/>
                      <a:pt x="72" y="18"/>
                      <a:pt x="74" y="27"/>
                    </a:cubicBezTo>
                    <a:lnTo>
                      <a:pt x="60" y="29"/>
                    </a:lnTo>
                    <a:cubicBezTo>
                      <a:pt x="59" y="24"/>
                      <a:pt x="56" y="19"/>
                      <a:pt x="53" y="16"/>
                    </a:cubicBezTo>
                    <a:cubicBezTo>
                      <a:pt x="49" y="13"/>
                      <a:pt x="45" y="12"/>
                      <a:pt x="40" y="12"/>
                    </a:cubicBezTo>
                    <a:cubicBezTo>
                      <a:pt x="33" y="12"/>
                      <a:pt x="27" y="15"/>
                      <a:pt x="22" y="20"/>
                    </a:cubicBezTo>
                    <a:cubicBezTo>
                      <a:pt x="18" y="25"/>
                      <a:pt x="15" y="33"/>
                      <a:pt x="15" y="45"/>
                    </a:cubicBezTo>
                    <a:cubicBezTo>
                      <a:pt x="15" y="57"/>
                      <a:pt x="18" y="65"/>
                      <a:pt x="22" y="70"/>
                    </a:cubicBezTo>
                    <a:cubicBezTo>
                      <a:pt x="26" y="76"/>
                      <a:pt x="32" y="78"/>
                      <a:pt x="39" y="78"/>
                    </a:cubicBezTo>
                    <a:cubicBezTo>
                      <a:pt x="45" y="78"/>
                      <a:pt x="50" y="76"/>
                      <a:pt x="54" y="73"/>
                    </a:cubicBezTo>
                    <a:cubicBezTo>
                      <a:pt x="58" y="69"/>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
                <a:extLst>
                  <a:ext uri="{FF2B5EF4-FFF2-40B4-BE49-F238E27FC236}">
                    <a16:creationId xmlns:a16="http://schemas.microsoft.com/office/drawing/2014/main" id="{EC259FEE-B400-5AAA-B4C1-6AA00BE5E5FE}"/>
                  </a:ext>
                </a:extLst>
              </p:cNvPr>
              <p:cNvSpPr>
                <a:spLocks/>
              </p:cNvSpPr>
              <p:nvPr/>
            </p:nvSpPr>
            <p:spPr bwMode="auto">
              <a:xfrm>
                <a:off x="824" y="1991"/>
                <a:ext cx="84" cy="62"/>
              </a:xfrm>
              <a:custGeom>
                <a:avLst/>
                <a:gdLst>
                  <a:gd name="T0" fmla="*/ 0 w 118"/>
                  <a:gd name="T1" fmla="*/ 88 h 88"/>
                  <a:gd name="T2" fmla="*/ 0 w 118"/>
                  <a:gd name="T3" fmla="*/ 1 h 88"/>
                  <a:gd name="T4" fmla="*/ 14 w 118"/>
                  <a:gd name="T5" fmla="*/ 1 h 88"/>
                  <a:gd name="T6" fmla="*/ 14 w 118"/>
                  <a:gd name="T7" fmla="*/ 14 h 88"/>
                  <a:gd name="T8" fmla="*/ 24 w 118"/>
                  <a:gd name="T9" fmla="*/ 3 h 88"/>
                  <a:gd name="T10" fmla="*/ 40 w 118"/>
                  <a:gd name="T11" fmla="*/ 0 h 88"/>
                  <a:gd name="T12" fmla="*/ 56 w 118"/>
                  <a:gd name="T13" fmla="*/ 4 h 88"/>
                  <a:gd name="T14" fmla="*/ 64 w 118"/>
                  <a:gd name="T15" fmla="*/ 15 h 88"/>
                  <a:gd name="T16" fmla="*/ 91 w 118"/>
                  <a:gd name="T17" fmla="*/ 0 h 88"/>
                  <a:gd name="T18" fmla="*/ 111 w 118"/>
                  <a:gd name="T19" fmla="*/ 7 h 88"/>
                  <a:gd name="T20" fmla="*/ 118 w 118"/>
                  <a:gd name="T21" fmla="*/ 29 h 88"/>
                  <a:gd name="T22" fmla="*/ 118 w 118"/>
                  <a:gd name="T23" fmla="*/ 88 h 88"/>
                  <a:gd name="T24" fmla="*/ 103 w 118"/>
                  <a:gd name="T25" fmla="*/ 88 h 88"/>
                  <a:gd name="T26" fmla="*/ 103 w 118"/>
                  <a:gd name="T27" fmla="*/ 33 h 88"/>
                  <a:gd name="T28" fmla="*/ 102 w 118"/>
                  <a:gd name="T29" fmla="*/ 21 h 88"/>
                  <a:gd name="T30" fmla="*/ 96 w 118"/>
                  <a:gd name="T31" fmla="*/ 15 h 88"/>
                  <a:gd name="T32" fmla="*/ 88 w 118"/>
                  <a:gd name="T33" fmla="*/ 12 h 88"/>
                  <a:gd name="T34" fmla="*/ 73 w 118"/>
                  <a:gd name="T35" fmla="*/ 18 h 88"/>
                  <a:gd name="T36" fmla="*/ 66 w 118"/>
                  <a:gd name="T37" fmla="*/ 38 h 88"/>
                  <a:gd name="T38" fmla="*/ 66 w 118"/>
                  <a:gd name="T39" fmla="*/ 88 h 88"/>
                  <a:gd name="T40" fmla="*/ 52 w 118"/>
                  <a:gd name="T41" fmla="*/ 88 h 88"/>
                  <a:gd name="T42" fmla="*/ 52 w 118"/>
                  <a:gd name="T43" fmla="*/ 32 h 88"/>
                  <a:gd name="T44" fmla="*/ 48 w 118"/>
                  <a:gd name="T45" fmla="*/ 17 h 88"/>
                  <a:gd name="T46" fmla="*/ 37 w 118"/>
                  <a:gd name="T47" fmla="*/ 12 h 88"/>
                  <a:gd name="T48" fmla="*/ 25 w 118"/>
                  <a:gd name="T49" fmla="*/ 15 h 88"/>
                  <a:gd name="T50" fmla="*/ 18 w 118"/>
                  <a:gd name="T51" fmla="*/ 25 h 88"/>
                  <a:gd name="T52" fmla="*/ 15 w 118"/>
                  <a:gd name="T53" fmla="*/ 43 h 88"/>
                  <a:gd name="T54" fmla="*/ 15 w 118"/>
                  <a:gd name="T55" fmla="*/ 88 h 88"/>
                  <a:gd name="T56" fmla="*/ 0 w 118"/>
                  <a:gd name="T5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88">
                    <a:moveTo>
                      <a:pt x="0" y="88"/>
                    </a:moveTo>
                    <a:lnTo>
                      <a:pt x="0" y="1"/>
                    </a:lnTo>
                    <a:lnTo>
                      <a:pt x="14" y="1"/>
                    </a:lnTo>
                    <a:lnTo>
                      <a:pt x="14" y="14"/>
                    </a:lnTo>
                    <a:cubicBezTo>
                      <a:pt x="16" y="9"/>
                      <a:pt x="20" y="6"/>
                      <a:pt x="24" y="3"/>
                    </a:cubicBezTo>
                    <a:cubicBezTo>
                      <a:pt x="29" y="1"/>
                      <a:pt x="34" y="0"/>
                      <a:pt x="40" y="0"/>
                    </a:cubicBezTo>
                    <a:cubicBezTo>
                      <a:pt x="46" y="0"/>
                      <a:pt x="51" y="1"/>
                      <a:pt x="56" y="4"/>
                    </a:cubicBezTo>
                    <a:cubicBezTo>
                      <a:pt x="60" y="6"/>
                      <a:pt x="63" y="10"/>
                      <a:pt x="64" y="15"/>
                    </a:cubicBezTo>
                    <a:cubicBezTo>
                      <a:pt x="71" y="5"/>
                      <a:pt x="80" y="0"/>
                      <a:pt x="91" y="0"/>
                    </a:cubicBezTo>
                    <a:cubicBezTo>
                      <a:pt x="99" y="0"/>
                      <a:pt x="106" y="2"/>
                      <a:pt x="111" y="7"/>
                    </a:cubicBezTo>
                    <a:cubicBezTo>
                      <a:pt x="115" y="11"/>
                      <a:pt x="118" y="19"/>
                      <a:pt x="118" y="29"/>
                    </a:cubicBezTo>
                    <a:lnTo>
                      <a:pt x="118" y="88"/>
                    </a:lnTo>
                    <a:lnTo>
                      <a:pt x="103" y="88"/>
                    </a:lnTo>
                    <a:lnTo>
                      <a:pt x="103" y="33"/>
                    </a:lnTo>
                    <a:cubicBezTo>
                      <a:pt x="103" y="28"/>
                      <a:pt x="103" y="23"/>
                      <a:pt x="102" y="21"/>
                    </a:cubicBezTo>
                    <a:cubicBezTo>
                      <a:pt x="101" y="18"/>
                      <a:pt x="99" y="16"/>
                      <a:pt x="96" y="15"/>
                    </a:cubicBezTo>
                    <a:cubicBezTo>
                      <a:pt x="94" y="13"/>
                      <a:pt x="91" y="12"/>
                      <a:pt x="88" y="12"/>
                    </a:cubicBezTo>
                    <a:cubicBezTo>
                      <a:pt x="82" y="12"/>
                      <a:pt x="77" y="14"/>
                      <a:pt x="73" y="18"/>
                    </a:cubicBezTo>
                    <a:cubicBezTo>
                      <a:pt x="68" y="22"/>
                      <a:pt x="66" y="29"/>
                      <a:pt x="66" y="38"/>
                    </a:cubicBezTo>
                    <a:lnTo>
                      <a:pt x="66" y="88"/>
                    </a:lnTo>
                    <a:lnTo>
                      <a:pt x="52" y="88"/>
                    </a:lnTo>
                    <a:lnTo>
                      <a:pt x="52" y="32"/>
                    </a:lnTo>
                    <a:cubicBezTo>
                      <a:pt x="52" y="25"/>
                      <a:pt x="51" y="20"/>
                      <a:pt x="48" y="17"/>
                    </a:cubicBezTo>
                    <a:cubicBezTo>
                      <a:pt x="46" y="14"/>
                      <a:pt x="42" y="12"/>
                      <a:pt x="37" y="12"/>
                    </a:cubicBezTo>
                    <a:cubicBezTo>
                      <a:pt x="32" y="12"/>
                      <a:pt x="29" y="13"/>
                      <a:pt x="25" y="15"/>
                    </a:cubicBezTo>
                    <a:cubicBezTo>
                      <a:pt x="22" y="18"/>
                      <a:pt x="19" y="21"/>
                      <a:pt x="18" y="25"/>
                    </a:cubicBezTo>
                    <a:cubicBezTo>
                      <a:pt x="16" y="29"/>
                      <a:pt x="15" y="35"/>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0">
                <a:extLst>
                  <a:ext uri="{FF2B5EF4-FFF2-40B4-BE49-F238E27FC236}">
                    <a16:creationId xmlns:a16="http://schemas.microsoft.com/office/drawing/2014/main" id="{00E06929-9F14-984B-B8DF-33532F3BE513}"/>
                  </a:ext>
                </a:extLst>
              </p:cNvPr>
              <p:cNvSpPr>
                <a:spLocks/>
              </p:cNvSpPr>
              <p:nvPr/>
            </p:nvSpPr>
            <p:spPr bwMode="auto">
              <a:xfrm>
                <a:off x="923" y="1991"/>
                <a:ext cx="50" cy="64"/>
              </a:xfrm>
              <a:custGeom>
                <a:avLst/>
                <a:gdLst>
                  <a:gd name="T0" fmla="*/ 57 w 70"/>
                  <a:gd name="T1" fmla="*/ 87 h 89"/>
                  <a:gd name="T2" fmla="*/ 57 w 70"/>
                  <a:gd name="T3" fmla="*/ 74 h 89"/>
                  <a:gd name="T4" fmla="*/ 30 w 70"/>
                  <a:gd name="T5" fmla="*/ 89 h 89"/>
                  <a:gd name="T6" fmla="*/ 15 w 70"/>
                  <a:gd name="T7" fmla="*/ 86 h 89"/>
                  <a:gd name="T8" fmla="*/ 6 w 70"/>
                  <a:gd name="T9" fmla="*/ 79 h 89"/>
                  <a:gd name="T10" fmla="*/ 1 w 70"/>
                  <a:gd name="T11" fmla="*/ 68 h 89"/>
                  <a:gd name="T12" fmla="*/ 0 w 70"/>
                  <a:gd name="T13" fmla="*/ 54 h 89"/>
                  <a:gd name="T14" fmla="*/ 0 w 70"/>
                  <a:gd name="T15" fmla="*/ 0 h 89"/>
                  <a:gd name="T16" fmla="*/ 15 w 70"/>
                  <a:gd name="T17" fmla="*/ 0 h 89"/>
                  <a:gd name="T18" fmla="*/ 15 w 70"/>
                  <a:gd name="T19" fmla="*/ 48 h 89"/>
                  <a:gd name="T20" fmla="*/ 16 w 70"/>
                  <a:gd name="T21" fmla="*/ 64 h 89"/>
                  <a:gd name="T22" fmla="*/ 22 w 70"/>
                  <a:gd name="T23" fmla="*/ 73 h 89"/>
                  <a:gd name="T24" fmla="*/ 33 w 70"/>
                  <a:gd name="T25" fmla="*/ 76 h 89"/>
                  <a:gd name="T26" fmla="*/ 45 w 70"/>
                  <a:gd name="T27" fmla="*/ 73 h 89"/>
                  <a:gd name="T28" fmla="*/ 53 w 70"/>
                  <a:gd name="T29" fmla="*/ 64 h 89"/>
                  <a:gd name="T30" fmla="*/ 56 w 70"/>
                  <a:gd name="T31" fmla="*/ 47 h 89"/>
                  <a:gd name="T32" fmla="*/ 56 w 70"/>
                  <a:gd name="T33" fmla="*/ 0 h 89"/>
                  <a:gd name="T34" fmla="*/ 70 w 70"/>
                  <a:gd name="T35" fmla="*/ 0 h 89"/>
                  <a:gd name="T36" fmla="*/ 70 w 70"/>
                  <a:gd name="T37" fmla="*/ 87 h 89"/>
                  <a:gd name="T38" fmla="*/ 57 w 70"/>
                  <a:gd name="T39"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9">
                    <a:moveTo>
                      <a:pt x="57" y="87"/>
                    </a:moveTo>
                    <a:lnTo>
                      <a:pt x="57" y="74"/>
                    </a:lnTo>
                    <a:cubicBezTo>
                      <a:pt x="50" y="84"/>
                      <a:pt x="41" y="89"/>
                      <a:pt x="30" y="89"/>
                    </a:cubicBezTo>
                    <a:cubicBezTo>
                      <a:pt x="25" y="89"/>
                      <a:pt x="20" y="88"/>
                      <a:pt x="15" y="86"/>
                    </a:cubicBezTo>
                    <a:cubicBezTo>
                      <a:pt x="11" y="84"/>
                      <a:pt x="8" y="82"/>
                      <a:pt x="6" y="79"/>
                    </a:cubicBezTo>
                    <a:cubicBezTo>
                      <a:pt x="3" y="76"/>
                      <a:pt x="2" y="72"/>
                      <a:pt x="1" y="68"/>
                    </a:cubicBezTo>
                    <a:cubicBezTo>
                      <a:pt x="0" y="65"/>
                      <a:pt x="0" y="60"/>
                      <a:pt x="0" y="54"/>
                    </a:cubicBezTo>
                    <a:lnTo>
                      <a:pt x="0" y="0"/>
                    </a:lnTo>
                    <a:lnTo>
                      <a:pt x="15" y="0"/>
                    </a:lnTo>
                    <a:lnTo>
                      <a:pt x="15" y="48"/>
                    </a:lnTo>
                    <a:cubicBezTo>
                      <a:pt x="15" y="56"/>
                      <a:pt x="15" y="61"/>
                      <a:pt x="16" y="64"/>
                    </a:cubicBezTo>
                    <a:cubicBezTo>
                      <a:pt x="17" y="68"/>
                      <a:pt x="19" y="71"/>
                      <a:pt x="22" y="73"/>
                    </a:cubicBezTo>
                    <a:cubicBezTo>
                      <a:pt x="25" y="75"/>
                      <a:pt x="28" y="76"/>
                      <a:pt x="33" y="76"/>
                    </a:cubicBezTo>
                    <a:cubicBezTo>
                      <a:pt x="37" y="76"/>
                      <a:pt x="41" y="75"/>
                      <a:pt x="45" y="73"/>
                    </a:cubicBezTo>
                    <a:cubicBezTo>
                      <a:pt x="49" y="71"/>
                      <a:pt x="52" y="68"/>
                      <a:pt x="53" y="64"/>
                    </a:cubicBezTo>
                    <a:cubicBezTo>
                      <a:pt x="55" y="60"/>
                      <a:pt x="56" y="54"/>
                      <a:pt x="56" y="47"/>
                    </a:cubicBezTo>
                    <a:lnTo>
                      <a:pt x="56" y="0"/>
                    </a:lnTo>
                    <a:lnTo>
                      <a:pt x="70" y="0"/>
                    </a:lnTo>
                    <a:lnTo>
                      <a:pt x="70" y="87"/>
                    </a:lnTo>
                    <a:lnTo>
                      <a:pt x="5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C3AE855A-C144-61BA-C2CA-2C332CB89873}"/>
                  </a:ext>
                </a:extLst>
              </p:cNvPr>
              <p:cNvSpPr>
                <a:spLocks/>
              </p:cNvSpPr>
              <p:nvPr/>
            </p:nvSpPr>
            <p:spPr bwMode="auto">
              <a:xfrm>
                <a:off x="986" y="1991"/>
                <a:ext cx="54" cy="64"/>
              </a:xfrm>
              <a:custGeom>
                <a:avLst/>
                <a:gdLst>
                  <a:gd name="T0" fmla="*/ 61 w 75"/>
                  <a:gd name="T1" fmla="*/ 56 h 90"/>
                  <a:gd name="T2" fmla="*/ 75 w 75"/>
                  <a:gd name="T3" fmla="*/ 58 h 90"/>
                  <a:gd name="T4" fmla="*/ 63 w 75"/>
                  <a:gd name="T5" fmla="*/ 81 h 90"/>
                  <a:gd name="T6" fmla="*/ 39 w 75"/>
                  <a:gd name="T7" fmla="*/ 90 h 90"/>
                  <a:gd name="T8" fmla="*/ 11 w 75"/>
                  <a:gd name="T9" fmla="*/ 78 h 90"/>
                  <a:gd name="T10" fmla="*/ 0 w 75"/>
                  <a:gd name="T11" fmla="*/ 45 h 90"/>
                  <a:gd name="T12" fmla="*/ 4 w 75"/>
                  <a:gd name="T13" fmla="*/ 21 h 90"/>
                  <a:gd name="T14" fmla="*/ 19 w 75"/>
                  <a:gd name="T15" fmla="*/ 5 h 90"/>
                  <a:gd name="T16" fmla="*/ 39 w 75"/>
                  <a:gd name="T17" fmla="*/ 0 h 90"/>
                  <a:gd name="T18" fmla="*/ 62 w 75"/>
                  <a:gd name="T19" fmla="*/ 7 h 90"/>
                  <a:gd name="T20" fmla="*/ 74 w 75"/>
                  <a:gd name="T21" fmla="*/ 27 h 90"/>
                  <a:gd name="T22" fmla="*/ 59 w 75"/>
                  <a:gd name="T23" fmla="*/ 29 h 90"/>
                  <a:gd name="T24" fmla="*/ 52 w 75"/>
                  <a:gd name="T25" fmla="*/ 16 h 90"/>
                  <a:gd name="T26" fmla="*/ 40 w 75"/>
                  <a:gd name="T27" fmla="*/ 12 h 90"/>
                  <a:gd name="T28" fmla="*/ 22 w 75"/>
                  <a:gd name="T29" fmla="*/ 20 h 90"/>
                  <a:gd name="T30" fmla="*/ 15 w 75"/>
                  <a:gd name="T31" fmla="*/ 45 h 90"/>
                  <a:gd name="T32" fmla="*/ 22 w 75"/>
                  <a:gd name="T33" fmla="*/ 70 h 90"/>
                  <a:gd name="T34" fmla="*/ 39 w 75"/>
                  <a:gd name="T35" fmla="*/ 78 h 90"/>
                  <a:gd name="T36" fmla="*/ 53 w 75"/>
                  <a:gd name="T37" fmla="*/ 73 h 90"/>
                  <a:gd name="T38" fmla="*/ 61 w 75"/>
                  <a:gd name="T39"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0">
                    <a:moveTo>
                      <a:pt x="61" y="56"/>
                    </a:moveTo>
                    <a:lnTo>
                      <a:pt x="75" y="58"/>
                    </a:lnTo>
                    <a:cubicBezTo>
                      <a:pt x="73" y="68"/>
                      <a:pt x="69" y="76"/>
                      <a:pt x="63" y="81"/>
                    </a:cubicBezTo>
                    <a:cubicBezTo>
                      <a:pt x="56" y="87"/>
                      <a:pt x="49" y="90"/>
                      <a:pt x="39" y="90"/>
                    </a:cubicBezTo>
                    <a:cubicBezTo>
                      <a:pt x="27" y="90"/>
                      <a:pt x="18" y="86"/>
                      <a:pt x="11" y="78"/>
                    </a:cubicBezTo>
                    <a:cubicBezTo>
                      <a:pt x="3" y="71"/>
                      <a:pt x="0" y="59"/>
                      <a:pt x="0" y="45"/>
                    </a:cubicBezTo>
                    <a:cubicBezTo>
                      <a:pt x="0" y="36"/>
                      <a:pt x="1" y="28"/>
                      <a:pt x="4" y="21"/>
                    </a:cubicBezTo>
                    <a:cubicBezTo>
                      <a:pt x="8" y="14"/>
                      <a:pt x="12" y="8"/>
                      <a:pt x="19" y="5"/>
                    </a:cubicBezTo>
                    <a:cubicBezTo>
                      <a:pt x="25" y="1"/>
                      <a:pt x="32" y="0"/>
                      <a:pt x="39" y="0"/>
                    </a:cubicBezTo>
                    <a:cubicBezTo>
                      <a:pt x="49" y="0"/>
                      <a:pt x="56" y="2"/>
                      <a:pt x="62" y="7"/>
                    </a:cubicBezTo>
                    <a:cubicBezTo>
                      <a:pt x="68" y="11"/>
                      <a:pt x="72" y="18"/>
                      <a:pt x="74" y="27"/>
                    </a:cubicBezTo>
                    <a:lnTo>
                      <a:pt x="59" y="29"/>
                    </a:lnTo>
                    <a:cubicBezTo>
                      <a:pt x="58" y="23"/>
                      <a:pt x="56" y="19"/>
                      <a:pt x="52" y="16"/>
                    </a:cubicBezTo>
                    <a:cubicBezTo>
                      <a:pt x="49" y="13"/>
                      <a:pt x="45" y="12"/>
                      <a:pt x="40" y="12"/>
                    </a:cubicBezTo>
                    <a:cubicBezTo>
                      <a:pt x="32" y="12"/>
                      <a:pt x="26" y="14"/>
                      <a:pt x="22" y="20"/>
                    </a:cubicBezTo>
                    <a:cubicBezTo>
                      <a:pt x="17" y="25"/>
                      <a:pt x="15" y="33"/>
                      <a:pt x="15" y="45"/>
                    </a:cubicBezTo>
                    <a:cubicBezTo>
                      <a:pt x="15" y="56"/>
                      <a:pt x="17" y="65"/>
                      <a:pt x="22" y="70"/>
                    </a:cubicBezTo>
                    <a:cubicBezTo>
                      <a:pt x="26" y="75"/>
                      <a:pt x="32" y="78"/>
                      <a:pt x="39" y="78"/>
                    </a:cubicBezTo>
                    <a:cubicBezTo>
                      <a:pt x="45" y="78"/>
                      <a:pt x="49" y="76"/>
                      <a:pt x="53" y="73"/>
                    </a:cubicBezTo>
                    <a:cubicBezTo>
                      <a:pt x="57" y="69"/>
                      <a:pt x="60" y="64"/>
                      <a:pt x="61"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2">
                <a:extLst>
                  <a:ext uri="{FF2B5EF4-FFF2-40B4-BE49-F238E27FC236}">
                    <a16:creationId xmlns:a16="http://schemas.microsoft.com/office/drawing/2014/main" id="{8FED3392-948F-84AD-5118-3C4B644C9321}"/>
                  </a:ext>
                </a:extLst>
              </p:cNvPr>
              <p:cNvSpPr>
                <a:spLocks noEditPoints="1"/>
              </p:cNvSpPr>
              <p:nvPr/>
            </p:nvSpPr>
            <p:spPr bwMode="auto">
              <a:xfrm>
                <a:off x="1045" y="1991"/>
                <a:ext cx="58" cy="64"/>
              </a:xfrm>
              <a:custGeom>
                <a:avLst/>
                <a:gdLst>
                  <a:gd name="T0" fmla="*/ 0 w 81"/>
                  <a:gd name="T1" fmla="*/ 45 h 90"/>
                  <a:gd name="T2" fmla="*/ 13 w 81"/>
                  <a:gd name="T3" fmla="*/ 9 h 90"/>
                  <a:gd name="T4" fmla="*/ 41 w 81"/>
                  <a:gd name="T5" fmla="*/ 0 h 90"/>
                  <a:gd name="T6" fmla="*/ 70 w 81"/>
                  <a:gd name="T7" fmla="*/ 11 h 90"/>
                  <a:gd name="T8" fmla="*/ 81 w 81"/>
                  <a:gd name="T9" fmla="*/ 43 h 90"/>
                  <a:gd name="T10" fmla="*/ 76 w 81"/>
                  <a:gd name="T11" fmla="*/ 70 h 90"/>
                  <a:gd name="T12" fmla="*/ 62 w 81"/>
                  <a:gd name="T13" fmla="*/ 85 h 90"/>
                  <a:gd name="T14" fmla="*/ 41 w 81"/>
                  <a:gd name="T15" fmla="*/ 90 h 90"/>
                  <a:gd name="T16" fmla="*/ 11 w 81"/>
                  <a:gd name="T17" fmla="*/ 78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4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9"/>
                    </a:cubicBezTo>
                    <a:cubicBezTo>
                      <a:pt x="21" y="3"/>
                      <a:pt x="30" y="0"/>
                      <a:pt x="41" y="0"/>
                    </a:cubicBezTo>
                    <a:cubicBezTo>
                      <a:pt x="53" y="0"/>
                      <a:pt x="62" y="3"/>
                      <a:pt x="70" y="11"/>
                    </a:cubicBezTo>
                    <a:cubicBezTo>
                      <a:pt x="77" y="19"/>
                      <a:pt x="81" y="30"/>
                      <a:pt x="81" y="43"/>
                    </a:cubicBezTo>
                    <a:cubicBezTo>
                      <a:pt x="81" y="55"/>
                      <a:pt x="79" y="63"/>
                      <a:pt x="76" y="70"/>
                    </a:cubicBezTo>
                    <a:cubicBezTo>
                      <a:pt x="73" y="76"/>
                      <a:pt x="68" y="81"/>
                      <a:pt x="62" y="85"/>
                    </a:cubicBezTo>
                    <a:cubicBezTo>
                      <a:pt x="55" y="88"/>
                      <a:pt x="48" y="90"/>
                      <a:pt x="41" y="90"/>
                    </a:cubicBezTo>
                    <a:cubicBezTo>
                      <a:pt x="29" y="90"/>
                      <a:pt x="19" y="86"/>
                      <a:pt x="11" y="78"/>
                    </a:cubicBezTo>
                    <a:cubicBezTo>
                      <a:pt x="4" y="70"/>
                      <a:pt x="0" y="59"/>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4"/>
                    </a:cubicBezTo>
                    <a:cubicBezTo>
                      <a:pt x="66" y="34"/>
                      <a:pt x="64" y="25"/>
                      <a:pt x="59" y="20"/>
                    </a:cubicBezTo>
                    <a:cubicBezTo>
                      <a:pt x="54" y="14"/>
                      <a:pt x="48" y="12"/>
                      <a:pt x="41" y="12"/>
                    </a:cubicBezTo>
                    <a:cubicBezTo>
                      <a:pt x="33" y="12"/>
                      <a:pt x="27" y="14"/>
                      <a:pt x="22" y="20"/>
                    </a:cubicBezTo>
                    <a:cubicBezTo>
                      <a:pt x="18" y="25"/>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3">
                <a:extLst>
                  <a:ext uri="{FF2B5EF4-FFF2-40B4-BE49-F238E27FC236}">
                    <a16:creationId xmlns:a16="http://schemas.microsoft.com/office/drawing/2014/main" id="{B9C82930-06D0-85CC-8DFF-B40D0E588C55}"/>
                  </a:ext>
                </a:extLst>
              </p:cNvPr>
              <p:cNvSpPr>
                <a:spLocks/>
              </p:cNvSpPr>
              <p:nvPr/>
            </p:nvSpPr>
            <p:spPr bwMode="auto">
              <a:xfrm>
                <a:off x="1111" y="1991"/>
                <a:ext cx="51" cy="64"/>
              </a:xfrm>
              <a:custGeom>
                <a:avLst/>
                <a:gdLst>
                  <a:gd name="T0" fmla="*/ 0 w 71"/>
                  <a:gd name="T1" fmla="*/ 62 h 90"/>
                  <a:gd name="T2" fmla="*/ 14 w 71"/>
                  <a:gd name="T3" fmla="*/ 60 h 90"/>
                  <a:gd name="T4" fmla="*/ 21 w 71"/>
                  <a:gd name="T5" fmla="*/ 73 h 90"/>
                  <a:gd name="T6" fmla="*/ 36 w 71"/>
                  <a:gd name="T7" fmla="*/ 78 h 90"/>
                  <a:gd name="T8" fmla="*/ 51 w 71"/>
                  <a:gd name="T9" fmla="*/ 74 h 90"/>
                  <a:gd name="T10" fmla="*/ 56 w 71"/>
                  <a:gd name="T11" fmla="*/ 64 h 90"/>
                  <a:gd name="T12" fmla="*/ 52 w 71"/>
                  <a:gd name="T13" fmla="*/ 56 h 90"/>
                  <a:gd name="T14" fmla="*/ 37 w 71"/>
                  <a:gd name="T15" fmla="*/ 51 h 90"/>
                  <a:gd name="T16" fmla="*/ 15 w 71"/>
                  <a:gd name="T17" fmla="*/ 44 h 90"/>
                  <a:gd name="T18" fmla="*/ 5 w 71"/>
                  <a:gd name="T19" fmla="*/ 36 h 90"/>
                  <a:gd name="T20" fmla="*/ 2 w 71"/>
                  <a:gd name="T21" fmla="*/ 24 h 90"/>
                  <a:gd name="T22" fmla="*/ 5 w 71"/>
                  <a:gd name="T23" fmla="*/ 14 h 90"/>
                  <a:gd name="T24" fmla="*/ 12 w 71"/>
                  <a:gd name="T25" fmla="*/ 6 h 90"/>
                  <a:gd name="T26" fmla="*/ 21 w 71"/>
                  <a:gd name="T27" fmla="*/ 1 h 90"/>
                  <a:gd name="T28" fmla="*/ 34 w 71"/>
                  <a:gd name="T29" fmla="*/ 0 h 90"/>
                  <a:gd name="T30" fmla="*/ 52 w 71"/>
                  <a:gd name="T31" fmla="*/ 2 h 90"/>
                  <a:gd name="T32" fmla="*/ 63 w 71"/>
                  <a:gd name="T33" fmla="*/ 10 h 90"/>
                  <a:gd name="T34" fmla="*/ 68 w 71"/>
                  <a:gd name="T35" fmla="*/ 24 h 90"/>
                  <a:gd name="T36" fmla="*/ 54 w 71"/>
                  <a:gd name="T37" fmla="*/ 26 h 90"/>
                  <a:gd name="T38" fmla="*/ 48 w 71"/>
                  <a:gd name="T39" fmla="*/ 15 h 90"/>
                  <a:gd name="T40" fmla="*/ 35 w 71"/>
                  <a:gd name="T41" fmla="*/ 12 h 90"/>
                  <a:gd name="T42" fmla="*/ 20 w 71"/>
                  <a:gd name="T43" fmla="*/ 15 h 90"/>
                  <a:gd name="T44" fmla="*/ 16 w 71"/>
                  <a:gd name="T45" fmla="*/ 23 h 90"/>
                  <a:gd name="T46" fmla="*/ 18 w 71"/>
                  <a:gd name="T47" fmla="*/ 28 h 90"/>
                  <a:gd name="T48" fmla="*/ 24 w 71"/>
                  <a:gd name="T49" fmla="*/ 32 h 90"/>
                  <a:gd name="T50" fmla="*/ 36 w 71"/>
                  <a:gd name="T51" fmla="*/ 35 h 90"/>
                  <a:gd name="T52" fmla="*/ 58 w 71"/>
                  <a:gd name="T53" fmla="*/ 42 h 90"/>
                  <a:gd name="T54" fmla="*/ 68 w 71"/>
                  <a:gd name="T55" fmla="*/ 50 h 90"/>
                  <a:gd name="T56" fmla="*/ 71 w 71"/>
                  <a:gd name="T57" fmla="*/ 63 h 90"/>
                  <a:gd name="T58" fmla="*/ 67 w 71"/>
                  <a:gd name="T59" fmla="*/ 76 h 90"/>
                  <a:gd name="T60" fmla="*/ 55 w 71"/>
                  <a:gd name="T61" fmla="*/ 86 h 90"/>
                  <a:gd name="T62" fmla="*/ 36 w 71"/>
                  <a:gd name="T63" fmla="*/ 90 h 90"/>
                  <a:gd name="T64" fmla="*/ 11 w 71"/>
                  <a:gd name="T65" fmla="*/ 83 h 90"/>
                  <a:gd name="T66" fmla="*/ 0 w 71"/>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0">
                    <a:moveTo>
                      <a:pt x="0" y="62"/>
                    </a:moveTo>
                    <a:lnTo>
                      <a:pt x="14" y="60"/>
                    </a:lnTo>
                    <a:cubicBezTo>
                      <a:pt x="15" y="66"/>
                      <a:pt x="17" y="70"/>
                      <a:pt x="21" y="73"/>
                    </a:cubicBezTo>
                    <a:cubicBezTo>
                      <a:pt x="24" y="76"/>
                      <a:pt x="30" y="78"/>
                      <a:pt x="36" y="78"/>
                    </a:cubicBezTo>
                    <a:cubicBezTo>
                      <a:pt x="43" y="78"/>
                      <a:pt x="48" y="76"/>
                      <a:pt x="51" y="74"/>
                    </a:cubicBezTo>
                    <a:cubicBezTo>
                      <a:pt x="55" y="71"/>
                      <a:pt x="56" y="68"/>
                      <a:pt x="56" y="64"/>
                    </a:cubicBezTo>
                    <a:cubicBezTo>
                      <a:pt x="56" y="61"/>
                      <a:pt x="55" y="58"/>
                      <a:pt x="52" y="56"/>
                    </a:cubicBezTo>
                    <a:cubicBezTo>
                      <a:pt x="50" y="55"/>
                      <a:pt x="45" y="53"/>
                      <a:pt x="37" y="51"/>
                    </a:cubicBezTo>
                    <a:cubicBezTo>
                      <a:pt x="26" y="49"/>
                      <a:pt x="19" y="46"/>
                      <a:pt x="15" y="44"/>
                    </a:cubicBezTo>
                    <a:cubicBezTo>
                      <a:pt x="10" y="42"/>
                      <a:pt x="7" y="40"/>
                      <a:pt x="5" y="36"/>
                    </a:cubicBezTo>
                    <a:cubicBezTo>
                      <a:pt x="3" y="33"/>
                      <a:pt x="2" y="29"/>
                      <a:pt x="2" y="24"/>
                    </a:cubicBezTo>
                    <a:cubicBezTo>
                      <a:pt x="2" y="21"/>
                      <a:pt x="3" y="17"/>
                      <a:pt x="5" y="14"/>
                    </a:cubicBezTo>
                    <a:cubicBezTo>
                      <a:pt x="6" y="10"/>
                      <a:pt x="9" y="8"/>
                      <a:pt x="12" y="6"/>
                    </a:cubicBezTo>
                    <a:cubicBezTo>
                      <a:pt x="14" y="4"/>
                      <a:pt x="17" y="2"/>
                      <a:pt x="21" y="1"/>
                    </a:cubicBezTo>
                    <a:cubicBezTo>
                      <a:pt x="25" y="0"/>
                      <a:pt x="29" y="0"/>
                      <a:pt x="34" y="0"/>
                    </a:cubicBezTo>
                    <a:cubicBezTo>
                      <a:pt x="41" y="0"/>
                      <a:pt x="46" y="0"/>
                      <a:pt x="52" y="2"/>
                    </a:cubicBezTo>
                    <a:cubicBezTo>
                      <a:pt x="57" y="4"/>
                      <a:pt x="61" y="7"/>
                      <a:pt x="63" y="10"/>
                    </a:cubicBezTo>
                    <a:cubicBezTo>
                      <a:pt x="65" y="14"/>
                      <a:pt x="67" y="18"/>
                      <a:pt x="68" y="24"/>
                    </a:cubicBezTo>
                    <a:lnTo>
                      <a:pt x="54" y="26"/>
                    </a:lnTo>
                    <a:cubicBezTo>
                      <a:pt x="53" y="21"/>
                      <a:pt x="51" y="18"/>
                      <a:pt x="48" y="15"/>
                    </a:cubicBezTo>
                    <a:cubicBezTo>
                      <a:pt x="45" y="13"/>
                      <a:pt x="41" y="12"/>
                      <a:pt x="35" y="12"/>
                    </a:cubicBezTo>
                    <a:cubicBezTo>
                      <a:pt x="28" y="12"/>
                      <a:pt x="23" y="13"/>
                      <a:pt x="20" y="15"/>
                    </a:cubicBezTo>
                    <a:cubicBezTo>
                      <a:pt x="18" y="17"/>
                      <a:pt x="16" y="20"/>
                      <a:pt x="16" y="23"/>
                    </a:cubicBezTo>
                    <a:cubicBezTo>
                      <a:pt x="16" y="25"/>
                      <a:pt x="17" y="26"/>
                      <a:pt x="18" y="28"/>
                    </a:cubicBezTo>
                    <a:cubicBezTo>
                      <a:pt x="19" y="29"/>
                      <a:pt x="21" y="31"/>
                      <a:pt x="24" y="32"/>
                    </a:cubicBezTo>
                    <a:cubicBezTo>
                      <a:pt x="25" y="32"/>
                      <a:pt x="29" y="34"/>
                      <a:pt x="36" y="35"/>
                    </a:cubicBezTo>
                    <a:cubicBezTo>
                      <a:pt x="47" y="38"/>
                      <a:pt x="54" y="41"/>
                      <a:pt x="58" y="42"/>
                    </a:cubicBezTo>
                    <a:cubicBezTo>
                      <a:pt x="62" y="44"/>
                      <a:pt x="65" y="47"/>
                      <a:pt x="68" y="50"/>
                    </a:cubicBezTo>
                    <a:cubicBezTo>
                      <a:pt x="70" y="53"/>
                      <a:pt x="71" y="58"/>
                      <a:pt x="71" y="63"/>
                    </a:cubicBezTo>
                    <a:cubicBezTo>
                      <a:pt x="71" y="67"/>
                      <a:pt x="70" y="72"/>
                      <a:pt x="67" y="76"/>
                    </a:cubicBezTo>
                    <a:cubicBezTo>
                      <a:pt x="64" y="81"/>
                      <a:pt x="60" y="84"/>
                      <a:pt x="55" y="86"/>
                    </a:cubicBezTo>
                    <a:cubicBezTo>
                      <a:pt x="49" y="89"/>
                      <a:pt x="43" y="90"/>
                      <a:pt x="36" y="90"/>
                    </a:cubicBezTo>
                    <a:cubicBezTo>
                      <a:pt x="25" y="90"/>
                      <a:pt x="17" y="88"/>
                      <a:pt x="11" y="83"/>
                    </a:cubicBezTo>
                    <a:cubicBezTo>
                      <a:pt x="5" y="78"/>
                      <a:pt x="1" y="71"/>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4">
                <a:extLst>
                  <a:ext uri="{FF2B5EF4-FFF2-40B4-BE49-F238E27FC236}">
                    <a16:creationId xmlns:a16="http://schemas.microsoft.com/office/drawing/2014/main" id="{17E84C68-C70B-FEF0-330D-2045B9D650E6}"/>
                  </a:ext>
                </a:extLst>
              </p:cNvPr>
              <p:cNvSpPr>
                <a:spLocks noEditPoints="1"/>
              </p:cNvSpPr>
              <p:nvPr/>
            </p:nvSpPr>
            <p:spPr bwMode="auto">
              <a:xfrm>
                <a:off x="1171" y="1991"/>
                <a:ext cx="56" cy="64"/>
              </a:xfrm>
              <a:custGeom>
                <a:avLst/>
                <a:gdLst>
                  <a:gd name="T0" fmla="*/ 61 w 79"/>
                  <a:gd name="T1" fmla="*/ 77 h 90"/>
                  <a:gd name="T2" fmla="*/ 45 w 79"/>
                  <a:gd name="T3" fmla="*/ 87 h 90"/>
                  <a:gd name="T4" fmla="*/ 29 w 79"/>
                  <a:gd name="T5" fmla="*/ 90 h 90"/>
                  <a:gd name="T6" fmla="*/ 7 w 79"/>
                  <a:gd name="T7" fmla="*/ 83 h 90"/>
                  <a:gd name="T8" fmla="*/ 0 w 79"/>
                  <a:gd name="T9" fmla="*/ 65 h 90"/>
                  <a:gd name="T10" fmla="*/ 3 w 79"/>
                  <a:gd name="T11" fmla="*/ 54 h 90"/>
                  <a:gd name="T12" fmla="*/ 10 w 79"/>
                  <a:gd name="T13" fmla="*/ 45 h 90"/>
                  <a:gd name="T14" fmla="*/ 21 w 79"/>
                  <a:gd name="T15" fmla="*/ 40 h 90"/>
                  <a:gd name="T16" fmla="*/ 34 w 79"/>
                  <a:gd name="T17" fmla="*/ 38 h 90"/>
                  <a:gd name="T18" fmla="*/ 60 w 79"/>
                  <a:gd name="T19" fmla="*/ 33 h 90"/>
                  <a:gd name="T20" fmla="*/ 60 w 79"/>
                  <a:gd name="T21" fmla="*/ 29 h 90"/>
                  <a:gd name="T22" fmla="*/ 56 w 79"/>
                  <a:gd name="T23" fmla="*/ 17 h 90"/>
                  <a:gd name="T24" fmla="*/ 39 w 79"/>
                  <a:gd name="T25" fmla="*/ 12 h 90"/>
                  <a:gd name="T26" fmla="*/ 24 w 79"/>
                  <a:gd name="T27" fmla="*/ 15 h 90"/>
                  <a:gd name="T28" fmla="*/ 17 w 79"/>
                  <a:gd name="T29" fmla="*/ 28 h 90"/>
                  <a:gd name="T30" fmla="*/ 2 w 79"/>
                  <a:gd name="T31" fmla="*/ 26 h 90"/>
                  <a:gd name="T32" fmla="*/ 9 w 79"/>
                  <a:gd name="T33" fmla="*/ 11 h 90"/>
                  <a:gd name="T34" fmla="*/ 22 w 79"/>
                  <a:gd name="T35" fmla="*/ 3 h 90"/>
                  <a:gd name="T36" fmla="*/ 41 w 79"/>
                  <a:gd name="T37" fmla="*/ 0 h 90"/>
                  <a:gd name="T38" fmla="*/ 59 w 79"/>
                  <a:gd name="T39" fmla="*/ 2 h 90"/>
                  <a:gd name="T40" fmla="*/ 69 w 79"/>
                  <a:gd name="T41" fmla="*/ 9 h 90"/>
                  <a:gd name="T42" fmla="*/ 74 w 79"/>
                  <a:gd name="T43" fmla="*/ 19 h 90"/>
                  <a:gd name="T44" fmla="*/ 75 w 79"/>
                  <a:gd name="T45" fmla="*/ 32 h 90"/>
                  <a:gd name="T46" fmla="*/ 75 w 79"/>
                  <a:gd name="T47" fmla="*/ 52 h 90"/>
                  <a:gd name="T48" fmla="*/ 76 w 79"/>
                  <a:gd name="T49" fmla="*/ 78 h 90"/>
                  <a:gd name="T50" fmla="*/ 79 w 79"/>
                  <a:gd name="T51" fmla="*/ 88 h 90"/>
                  <a:gd name="T52" fmla="*/ 64 w 79"/>
                  <a:gd name="T53" fmla="*/ 88 h 90"/>
                  <a:gd name="T54" fmla="*/ 61 w 79"/>
                  <a:gd name="T55" fmla="*/ 77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4 h 90"/>
                  <a:gd name="T68" fmla="*/ 33 w 79"/>
                  <a:gd name="T69" fmla="*/ 78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7"/>
                    </a:moveTo>
                    <a:cubicBezTo>
                      <a:pt x="56" y="82"/>
                      <a:pt x="50" y="85"/>
                      <a:pt x="45" y="87"/>
                    </a:cubicBezTo>
                    <a:cubicBezTo>
                      <a:pt x="40" y="89"/>
                      <a:pt x="35" y="90"/>
                      <a:pt x="29" y="90"/>
                    </a:cubicBezTo>
                    <a:cubicBezTo>
                      <a:pt x="20" y="90"/>
                      <a:pt x="12" y="88"/>
                      <a:pt x="7" y="83"/>
                    </a:cubicBezTo>
                    <a:cubicBezTo>
                      <a:pt x="2" y="78"/>
                      <a:pt x="0" y="72"/>
                      <a:pt x="0" y="65"/>
                    </a:cubicBezTo>
                    <a:cubicBezTo>
                      <a:pt x="0" y="61"/>
                      <a:pt x="1" y="57"/>
                      <a:pt x="3" y="54"/>
                    </a:cubicBezTo>
                    <a:cubicBezTo>
                      <a:pt x="5" y="50"/>
                      <a:pt x="7" y="47"/>
                      <a:pt x="10" y="45"/>
                    </a:cubicBezTo>
                    <a:cubicBezTo>
                      <a:pt x="13" y="43"/>
                      <a:pt x="17" y="41"/>
                      <a:pt x="21" y="40"/>
                    </a:cubicBezTo>
                    <a:cubicBezTo>
                      <a:pt x="24" y="40"/>
                      <a:pt x="28" y="39"/>
                      <a:pt x="34" y="38"/>
                    </a:cubicBezTo>
                    <a:cubicBezTo>
                      <a:pt x="46" y="37"/>
                      <a:pt x="54" y="35"/>
                      <a:pt x="60" y="33"/>
                    </a:cubicBezTo>
                    <a:cubicBezTo>
                      <a:pt x="60" y="31"/>
                      <a:pt x="60" y="30"/>
                      <a:pt x="60" y="29"/>
                    </a:cubicBezTo>
                    <a:cubicBezTo>
                      <a:pt x="60" y="23"/>
                      <a:pt x="59" y="19"/>
                      <a:pt x="56" y="17"/>
                    </a:cubicBezTo>
                    <a:cubicBezTo>
                      <a:pt x="52" y="13"/>
                      <a:pt x="47" y="12"/>
                      <a:pt x="39" y="12"/>
                    </a:cubicBezTo>
                    <a:cubicBezTo>
                      <a:pt x="32" y="12"/>
                      <a:pt x="27" y="13"/>
                      <a:pt x="24" y="15"/>
                    </a:cubicBezTo>
                    <a:cubicBezTo>
                      <a:pt x="21" y="18"/>
                      <a:pt x="18" y="22"/>
                      <a:pt x="17" y="28"/>
                    </a:cubicBezTo>
                    <a:lnTo>
                      <a:pt x="2" y="26"/>
                    </a:lnTo>
                    <a:cubicBezTo>
                      <a:pt x="4" y="20"/>
                      <a:pt x="6" y="15"/>
                      <a:pt x="9" y="11"/>
                    </a:cubicBezTo>
                    <a:cubicBezTo>
                      <a:pt x="12" y="8"/>
                      <a:pt x="16" y="5"/>
                      <a:pt x="22" y="3"/>
                    </a:cubicBezTo>
                    <a:cubicBezTo>
                      <a:pt x="27" y="1"/>
                      <a:pt x="34" y="0"/>
                      <a:pt x="41" y="0"/>
                    </a:cubicBezTo>
                    <a:cubicBezTo>
                      <a:pt x="49" y="0"/>
                      <a:pt x="55" y="0"/>
                      <a:pt x="59" y="2"/>
                    </a:cubicBezTo>
                    <a:cubicBezTo>
                      <a:pt x="64" y="4"/>
                      <a:pt x="67" y="6"/>
                      <a:pt x="69" y="9"/>
                    </a:cubicBezTo>
                    <a:cubicBezTo>
                      <a:pt x="72" y="11"/>
                      <a:pt x="73" y="15"/>
                      <a:pt x="74" y="19"/>
                    </a:cubicBezTo>
                    <a:cubicBezTo>
                      <a:pt x="74" y="21"/>
                      <a:pt x="75" y="26"/>
                      <a:pt x="75" y="32"/>
                    </a:cubicBezTo>
                    <a:lnTo>
                      <a:pt x="75" y="52"/>
                    </a:lnTo>
                    <a:cubicBezTo>
                      <a:pt x="75" y="65"/>
                      <a:pt x="75" y="74"/>
                      <a:pt x="76" y="78"/>
                    </a:cubicBezTo>
                    <a:cubicBezTo>
                      <a:pt x="76" y="81"/>
                      <a:pt x="77" y="85"/>
                      <a:pt x="79" y="88"/>
                    </a:cubicBezTo>
                    <a:lnTo>
                      <a:pt x="64" y="88"/>
                    </a:lnTo>
                    <a:cubicBezTo>
                      <a:pt x="63" y="85"/>
                      <a:pt x="62" y="81"/>
                      <a:pt x="61" y="77"/>
                    </a:cubicBezTo>
                    <a:close/>
                    <a:moveTo>
                      <a:pt x="60" y="45"/>
                    </a:moveTo>
                    <a:cubicBezTo>
                      <a:pt x="55" y="47"/>
                      <a:pt x="47" y="49"/>
                      <a:pt x="36" y="50"/>
                    </a:cubicBezTo>
                    <a:cubicBezTo>
                      <a:pt x="30" y="51"/>
                      <a:pt x="26" y="52"/>
                      <a:pt x="23" y="53"/>
                    </a:cubicBezTo>
                    <a:cubicBezTo>
                      <a:pt x="21" y="54"/>
                      <a:pt x="19" y="56"/>
                      <a:pt x="17" y="58"/>
                    </a:cubicBezTo>
                    <a:cubicBezTo>
                      <a:pt x="16" y="60"/>
                      <a:pt x="15" y="62"/>
                      <a:pt x="15" y="65"/>
                    </a:cubicBezTo>
                    <a:cubicBezTo>
                      <a:pt x="15" y="69"/>
                      <a:pt x="17" y="72"/>
                      <a:pt x="20" y="74"/>
                    </a:cubicBezTo>
                    <a:cubicBezTo>
                      <a:pt x="23" y="77"/>
                      <a:pt x="27" y="78"/>
                      <a:pt x="33" y="78"/>
                    </a:cubicBezTo>
                    <a:cubicBezTo>
                      <a:pt x="38" y="78"/>
                      <a:pt x="43" y="77"/>
                      <a:pt x="48" y="75"/>
                    </a:cubicBezTo>
                    <a:cubicBezTo>
                      <a:pt x="52" y="72"/>
                      <a:pt x="55" y="69"/>
                      <a:pt x="58" y="65"/>
                    </a:cubicBezTo>
                    <a:cubicBezTo>
                      <a:pt x="59" y="61"/>
                      <a:pt x="60" y="56"/>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5">
                <a:extLst>
                  <a:ext uri="{FF2B5EF4-FFF2-40B4-BE49-F238E27FC236}">
                    <a16:creationId xmlns:a16="http://schemas.microsoft.com/office/drawing/2014/main" id="{FADC4C59-8C92-03DF-88F5-2CA684D0796D}"/>
                  </a:ext>
                </a:extLst>
              </p:cNvPr>
              <p:cNvSpPr>
                <a:spLocks/>
              </p:cNvSpPr>
              <p:nvPr/>
            </p:nvSpPr>
            <p:spPr bwMode="auto">
              <a:xfrm>
                <a:off x="1368" y="1764"/>
                <a:ext cx="76" cy="76"/>
              </a:xfrm>
              <a:custGeom>
                <a:avLst/>
                <a:gdLst>
                  <a:gd name="T0" fmla="*/ 0 w 107"/>
                  <a:gd name="T1" fmla="*/ 107 h 107"/>
                  <a:gd name="T2" fmla="*/ 23 w 107"/>
                  <a:gd name="T3" fmla="*/ 0 h 107"/>
                  <a:gd name="T4" fmla="*/ 37 w 107"/>
                  <a:gd name="T5" fmla="*/ 0 h 107"/>
                  <a:gd name="T6" fmla="*/ 28 w 107"/>
                  <a:gd name="T7" fmla="*/ 44 h 107"/>
                  <a:gd name="T8" fmla="*/ 83 w 107"/>
                  <a:gd name="T9" fmla="*/ 44 h 107"/>
                  <a:gd name="T10" fmla="*/ 93 w 107"/>
                  <a:gd name="T11" fmla="*/ 0 h 107"/>
                  <a:gd name="T12" fmla="*/ 107 w 107"/>
                  <a:gd name="T13" fmla="*/ 0 h 107"/>
                  <a:gd name="T14" fmla="*/ 84 w 107"/>
                  <a:gd name="T15" fmla="*/ 107 h 107"/>
                  <a:gd name="T16" fmla="*/ 70 w 107"/>
                  <a:gd name="T17" fmla="*/ 107 h 107"/>
                  <a:gd name="T18" fmla="*/ 81 w 107"/>
                  <a:gd name="T19" fmla="*/ 57 h 107"/>
                  <a:gd name="T20" fmla="*/ 25 w 107"/>
                  <a:gd name="T21" fmla="*/ 57 h 107"/>
                  <a:gd name="T22" fmla="*/ 14 w 107"/>
                  <a:gd name="T23" fmla="*/ 107 h 107"/>
                  <a:gd name="T24" fmla="*/ 0 w 10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07">
                    <a:moveTo>
                      <a:pt x="0" y="107"/>
                    </a:moveTo>
                    <a:lnTo>
                      <a:pt x="23" y="0"/>
                    </a:lnTo>
                    <a:lnTo>
                      <a:pt x="37" y="0"/>
                    </a:lnTo>
                    <a:lnTo>
                      <a:pt x="28" y="44"/>
                    </a:lnTo>
                    <a:lnTo>
                      <a:pt x="83" y="44"/>
                    </a:lnTo>
                    <a:lnTo>
                      <a:pt x="93" y="0"/>
                    </a:lnTo>
                    <a:lnTo>
                      <a:pt x="107" y="0"/>
                    </a:lnTo>
                    <a:lnTo>
                      <a:pt x="84" y="107"/>
                    </a:lnTo>
                    <a:lnTo>
                      <a:pt x="70" y="107"/>
                    </a:lnTo>
                    <a:lnTo>
                      <a:pt x="81" y="57"/>
                    </a:lnTo>
                    <a:lnTo>
                      <a:pt x="25" y="57"/>
                    </a:lnTo>
                    <a:lnTo>
                      <a:pt x="14"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D348C876-614D-E35A-F45B-A28C00762154}"/>
                  </a:ext>
                </a:extLst>
              </p:cNvPr>
              <p:cNvSpPr>
                <a:spLocks/>
              </p:cNvSpPr>
              <p:nvPr/>
            </p:nvSpPr>
            <p:spPr bwMode="auto">
              <a:xfrm>
                <a:off x="1447" y="1829"/>
                <a:ext cx="13" cy="11"/>
              </a:xfrm>
              <a:custGeom>
                <a:avLst/>
                <a:gdLst>
                  <a:gd name="T0" fmla="*/ 0 w 18"/>
                  <a:gd name="T1" fmla="*/ 15 h 15"/>
                  <a:gd name="T2" fmla="*/ 3 w 18"/>
                  <a:gd name="T3" fmla="*/ 0 h 15"/>
                  <a:gd name="T4" fmla="*/ 18 w 18"/>
                  <a:gd name="T5" fmla="*/ 0 h 15"/>
                  <a:gd name="T6" fmla="*/ 15 w 18"/>
                  <a:gd name="T7" fmla="*/ 15 h 15"/>
                  <a:gd name="T8" fmla="*/ 0 w 18"/>
                  <a:gd name="T9" fmla="*/ 15 h 15"/>
                </a:gdLst>
                <a:ahLst/>
                <a:cxnLst>
                  <a:cxn ang="0">
                    <a:pos x="T0" y="T1"/>
                  </a:cxn>
                  <a:cxn ang="0">
                    <a:pos x="T2" y="T3"/>
                  </a:cxn>
                  <a:cxn ang="0">
                    <a:pos x="T4" y="T5"/>
                  </a:cxn>
                  <a:cxn ang="0">
                    <a:pos x="T6" y="T7"/>
                  </a:cxn>
                  <a:cxn ang="0">
                    <a:pos x="T8" y="T9"/>
                  </a:cxn>
                </a:cxnLst>
                <a:rect l="0" t="0" r="r" b="b"/>
                <a:pathLst>
                  <a:path w="18" h="15">
                    <a:moveTo>
                      <a:pt x="0" y="15"/>
                    </a:moveTo>
                    <a:lnTo>
                      <a:pt x="3" y="0"/>
                    </a:lnTo>
                    <a:lnTo>
                      <a:pt x="18" y="0"/>
                    </a:lnTo>
                    <a:lnTo>
                      <a:pt x="15" y="15"/>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
                <a:extLst>
                  <a:ext uri="{FF2B5EF4-FFF2-40B4-BE49-F238E27FC236}">
                    <a16:creationId xmlns:a16="http://schemas.microsoft.com/office/drawing/2014/main" id="{5A37F90D-0531-64D7-76E6-48F2A46FF057}"/>
                  </a:ext>
                </a:extLst>
              </p:cNvPr>
              <p:cNvSpPr>
                <a:spLocks noEditPoints="1"/>
              </p:cNvSpPr>
              <p:nvPr/>
            </p:nvSpPr>
            <p:spPr bwMode="auto">
              <a:xfrm>
                <a:off x="1499" y="1783"/>
                <a:ext cx="58" cy="78"/>
              </a:xfrm>
              <a:custGeom>
                <a:avLst/>
                <a:gdLst>
                  <a:gd name="T0" fmla="*/ 0 w 82"/>
                  <a:gd name="T1" fmla="*/ 109 h 109"/>
                  <a:gd name="T2" fmla="*/ 22 w 82"/>
                  <a:gd name="T3" fmla="*/ 1 h 109"/>
                  <a:gd name="T4" fmla="*/ 35 w 82"/>
                  <a:gd name="T5" fmla="*/ 1 h 109"/>
                  <a:gd name="T6" fmla="*/ 32 w 82"/>
                  <a:gd name="T7" fmla="*/ 12 h 109"/>
                  <a:gd name="T8" fmla="*/ 44 w 82"/>
                  <a:gd name="T9" fmla="*/ 3 h 109"/>
                  <a:gd name="T10" fmla="*/ 56 w 82"/>
                  <a:gd name="T11" fmla="*/ 0 h 109"/>
                  <a:gd name="T12" fmla="*/ 74 w 82"/>
                  <a:gd name="T13" fmla="*/ 8 h 109"/>
                  <a:gd name="T14" fmla="*/ 82 w 82"/>
                  <a:gd name="T15" fmla="*/ 31 h 109"/>
                  <a:gd name="T16" fmla="*/ 78 w 82"/>
                  <a:gd name="T17" fmla="*/ 53 h 109"/>
                  <a:gd name="T18" fmla="*/ 68 w 82"/>
                  <a:gd name="T19" fmla="*/ 69 h 109"/>
                  <a:gd name="T20" fmla="*/ 56 w 82"/>
                  <a:gd name="T21" fmla="*/ 78 h 109"/>
                  <a:gd name="T22" fmla="*/ 44 w 82"/>
                  <a:gd name="T23" fmla="*/ 81 h 109"/>
                  <a:gd name="T24" fmla="*/ 22 w 82"/>
                  <a:gd name="T25" fmla="*/ 67 h 109"/>
                  <a:gd name="T26" fmla="*/ 13 w 82"/>
                  <a:gd name="T27" fmla="*/ 109 h 109"/>
                  <a:gd name="T28" fmla="*/ 0 w 82"/>
                  <a:gd name="T29" fmla="*/ 109 h 109"/>
                  <a:gd name="T30" fmla="*/ 26 w 82"/>
                  <a:gd name="T31" fmla="*/ 47 h 109"/>
                  <a:gd name="T32" fmla="*/ 27 w 82"/>
                  <a:gd name="T33" fmla="*/ 60 h 109"/>
                  <a:gd name="T34" fmla="*/ 33 w 82"/>
                  <a:gd name="T35" fmla="*/ 67 h 109"/>
                  <a:gd name="T36" fmla="*/ 43 w 82"/>
                  <a:gd name="T37" fmla="*/ 70 h 109"/>
                  <a:gd name="T38" fmla="*/ 61 w 82"/>
                  <a:gd name="T39" fmla="*/ 57 h 109"/>
                  <a:gd name="T40" fmla="*/ 69 w 82"/>
                  <a:gd name="T41" fmla="*/ 31 h 109"/>
                  <a:gd name="T42" fmla="*/ 64 w 82"/>
                  <a:gd name="T43" fmla="*/ 16 h 109"/>
                  <a:gd name="T44" fmla="*/ 52 w 82"/>
                  <a:gd name="T45" fmla="*/ 10 h 109"/>
                  <a:gd name="T46" fmla="*/ 43 w 82"/>
                  <a:gd name="T47" fmla="*/ 13 h 109"/>
                  <a:gd name="T48" fmla="*/ 35 w 82"/>
                  <a:gd name="T49" fmla="*/ 21 h 109"/>
                  <a:gd name="T50" fmla="*/ 29 w 82"/>
                  <a:gd name="T51" fmla="*/ 34 h 109"/>
                  <a:gd name="T52" fmla="*/ 26 w 82"/>
                  <a:gd name="T53" fmla="*/ 4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 h="109">
                    <a:moveTo>
                      <a:pt x="0" y="109"/>
                    </a:moveTo>
                    <a:lnTo>
                      <a:pt x="22" y="1"/>
                    </a:lnTo>
                    <a:lnTo>
                      <a:pt x="35" y="1"/>
                    </a:lnTo>
                    <a:lnTo>
                      <a:pt x="32" y="12"/>
                    </a:lnTo>
                    <a:cubicBezTo>
                      <a:pt x="37" y="8"/>
                      <a:pt x="41" y="4"/>
                      <a:pt x="44" y="3"/>
                    </a:cubicBezTo>
                    <a:cubicBezTo>
                      <a:pt x="48" y="1"/>
                      <a:pt x="52" y="0"/>
                      <a:pt x="56" y="0"/>
                    </a:cubicBezTo>
                    <a:cubicBezTo>
                      <a:pt x="63" y="0"/>
                      <a:pt x="69" y="2"/>
                      <a:pt x="74" y="8"/>
                    </a:cubicBezTo>
                    <a:cubicBezTo>
                      <a:pt x="79" y="13"/>
                      <a:pt x="82" y="21"/>
                      <a:pt x="82" y="31"/>
                    </a:cubicBezTo>
                    <a:cubicBezTo>
                      <a:pt x="82" y="39"/>
                      <a:pt x="80" y="46"/>
                      <a:pt x="78" y="53"/>
                    </a:cubicBezTo>
                    <a:cubicBezTo>
                      <a:pt x="75" y="60"/>
                      <a:pt x="72" y="65"/>
                      <a:pt x="68" y="69"/>
                    </a:cubicBezTo>
                    <a:cubicBezTo>
                      <a:pt x="64" y="73"/>
                      <a:pt x="60" y="76"/>
                      <a:pt x="56" y="78"/>
                    </a:cubicBezTo>
                    <a:cubicBezTo>
                      <a:pt x="52" y="80"/>
                      <a:pt x="48" y="81"/>
                      <a:pt x="44" y="81"/>
                    </a:cubicBezTo>
                    <a:cubicBezTo>
                      <a:pt x="34" y="81"/>
                      <a:pt x="27" y="76"/>
                      <a:pt x="22" y="67"/>
                    </a:cubicBezTo>
                    <a:lnTo>
                      <a:pt x="13" y="109"/>
                    </a:lnTo>
                    <a:lnTo>
                      <a:pt x="0" y="109"/>
                    </a:lnTo>
                    <a:close/>
                    <a:moveTo>
                      <a:pt x="26" y="47"/>
                    </a:moveTo>
                    <a:cubicBezTo>
                      <a:pt x="26" y="53"/>
                      <a:pt x="27" y="57"/>
                      <a:pt x="27" y="60"/>
                    </a:cubicBezTo>
                    <a:cubicBezTo>
                      <a:pt x="29" y="63"/>
                      <a:pt x="31" y="65"/>
                      <a:pt x="33" y="67"/>
                    </a:cubicBezTo>
                    <a:cubicBezTo>
                      <a:pt x="36" y="69"/>
                      <a:pt x="39" y="70"/>
                      <a:pt x="43" y="70"/>
                    </a:cubicBezTo>
                    <a:cubicBezTo>
                      <a:pt x="51" y="70"/>
                      <a:pt x="57" y="66"/>
                      <a:pt x="61" y="57"/>
                    </a:cubicBezTo>
                    <a:cubicBezTo>
                      <a:pt x="66" y="49"/>
                      <a:pt x="69" y="40"/>
                      <a:pt x="69" y="31"/>
                    </a:cubicBezTo>
                    <a:cubicBezTo>
                      <a:pt x="69" y="24"/>
                      <a:pt x="67" y="19"/>
                      <a:pt x="64" y="16"/>
                    </a:cubicBezTo>
                    <a:cubicBezTo>
                      <a:pt x="61" y="12"/>
                      <a:pt x="57" y="10"/>
                      <a:pt x="52" y="10"/>
                    </a:cubicBezTo>
                    <a:cubicBezTo>
                      <a:pt x="49" y="10"/>
                      <a:pt x="46" y="11"/>
                      <a:pt x="43" y="13"/>
                    </a:cubicBezTo>
                    <a:cubicBezTo>
                      <a:pt x="40" y="15"/>
                      <a:pt x="37" y="18"/>
                      <a:pt x="35" y="21"/>
                    </a:cubicBezTo>
                    <a:cubicBezTo>
                      <a:pt x="32" y="25"/>
                      <a:pt x="30" y="29"/>
                      <a:pt x="29" y="34"/>
                    </a:cubicBezTo>
                    <a:cubicBezTo>
                      <a:pt x="27" y="39"/>
                      <a:pt x="26" y="44"/>
                      <a:pt x="26"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a:extLst>
                  <a:ext uri="{FF2B5EF4-FFF2-40B4-BE49-F238E27FC236}">
                    <a16:creationId xmlns:a16="http://schemas.microsoft.com/office/drawing/2014/main" id="{DC95634B-CBA6-A7B6-9B8D-550000EBF59E}"/>
                  </a:ext>
                </a:extLst>
              </p:cNvPr>
              <p:cNvSpPr>
                <a:spLocks/>
              </p:cNvSpPr>
              <p:nvPr/>
            </p:nvSpPr>
            <p:spPr bwMode="auto">
              <a:xfrm>
                <a:off x="1559" y="1784"/>
                <a:ext cx="60" cy="79"/>
              </a:xfrm>
              <a:custGeom>
                <a:avLst/>
                <a:gdLst>
                  <a:gd name="T0" fmla="*/ 0 w 84"/>
                  <a:gd name="T1" fmla="*/ 108 h 110"/>
                  <a:gd name="T2" fmla="*/ 1 w 84"/>
                  <a:gd name="T3" fmla="*/ 96 h 110"/>
                  <a:gd name="T4" fmla="*/ 9 w 84"/>
                  <a:gd name="T5" fmla="*/ 97 h 110"/>
                  <a:gd name="T6" fmla="*/ 15 w 84"/>
                  <a:gd name="T7" fmla="*/ 95 h 110"/>
                  <a:gd name="T8" fmla="*/ 22 w 84"/>
                  <a:gd name="T9" fmla="*/ 86 h 110"/>
                  <a:gd name="T10" fmla="*/ 27 w 84"/>
                  <a:gd name="T11" fmla="*/ 78 h 110"/>
                  <a:gd name="T12" fmla="*/ 14 w 84"/>
                  <a:gd name="T13" fmla="*/ 0 h 110"/>
                  <a:gd name="T14" fmla="*/ 27 w 84"/>
                  <a:gd name="T15" fmla="*/ 0 h 110"/>
                  <a:gd name="T16" fmla="*/ 32 w 84"/>
                  <a:gd name="T17" fmla="*/ 40 h 110"/>
                  <a:gd name="T18" fmla="*/ 35 w 84"/>
                  <a:gd name="T19" fmla="*/ 63 h 110"/>
                  <a:gd name="T20" fmla="*/ 70 w 84"/>
                  <a:gd name="T21" fmla="*/ 0 h 110"/>
                  <a:gd name="T22" fmla="*/ 84 w 84"/>
                  <a:gd name="T23" fmla="*/ 0 h 110"/>
                  <a:gd name="T24" fmla="*/ 34 w 84"/>
                  <a:gd name="T25" fmla="*/ 89 h 110"/>
                  <a:gd name="T26" fmla="*/ 22 w 84"/>
                  <a:gd name="T27" fmla="*/ 106 h 110"/>
                  <a:gd name="T28" fmla="*/ 9 w 84"/>
                  <a:gd name="T29" fmla="*/ 110 h 110"/>
                  <a:gd name="T30" fmla="*/ 0 w 84"/>
                  <a:gd name="T31" fmla="*/ 10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10">
                    <a:moveTo>
                      <a:pt x="0" y="108"/>
                    </a:moveTo>
                    <a:lnTo>
                      <a:pt x="1" y="96"/>
                    </a:lnTo>
                    <a:cubicBezTo>
                      <a:pt x="3" y="97"/>
                      <a:pt x="6" y="97"/>
                      <a:pt x="9" y="97"/>
                    </a:cubicBezTo>
                    <a:cubicBezTo>
                      <a:pt x="11" y="97"/>
                      <a:pt x="14" y="96"/>
                      <a:pt x="15" y="95"/>
                    </a:cubicBezTo>
                    <a:cubicBezTo>
                      <a:pt x="17" y="94"/>
                      <a:pt x="20" y="91"/>
                      <a:pt x="22" y="86"/>
                    </a:cubicBezTo>
                    <a:lnTo>
                      <a:pt x="27" y="78"/>
                    </a:lnTo>
                    <a:lnTo>
                      <a:pt x="14" y="0"/>
                    </a:lnTo>
                    <a:lnTo>
                      <a:pt x="27" y="0"/>
                    </a:lnTo>
                    <a:lnTo>
                      <a:pt x="32" y="40"/>
                    </a:lnTo>
                    <a:cubicBezTo>
                      <a:pt x="34" y="48"/>
                      <a:pt x="35" y="55"/>
                      <a:pt x="35" y="63"/>
                    </a:cubicBezTo>
                    <a:lnTo>
                      <a:pt x="70" y="0"/>
                    </a:lnTo>
                    <a:lnTo>
                      <a:pt x="84" y="0"/>
                    </a:lnTo>
                    <a:lnTo>
                      <a:pt x="34" y="89"/>
                    </a:lnTo>
                    <a:cubicBezTo>
                      <a:pt x="30" y="97"/>
                      <a:pt x="25" y="103"/>
                      <a:pt x="22" y="106"/>
                    </a:cubicBezTo>
                    <a:cubicBezTo>
                      <a:pt x="18" y="108"/>
                      <a:pt x="14" y="110"/>
                      <a:pt x="9" y="110"/>
                    </a:cubicBezTo>
                    <a:cubicBezTo>
                      <a:pt x="6" y="110"/>
                      <a:pt x="3" y="109"/>
                      <a:pt x="0" y="10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9">
                <a:extLst>
                  <a:ext uri="{FF2B5EF4-FFF2-40B4-BE49-F238E27FC236}">
                    <a16:creationId xmlns:a16="http://schemas.microsoft.com/office/drawing/2014/main" id="{94B151BF-3EAF-A142-9BF7-7337AA859025}"/>
                  </a:ext>
                </a:extLst>
              </p:cNvPr>
              <p:cNvSpPr>
                <a:spLocks/>
              </p:cNvSpPr>
              <p:nvPr/>
            </p:nvSpPr>
            <p:spPr bwMode="auto">
              <a:xfrm>
                <a:off x="1616" y="1764"/>
                <a:ext cx="25" cy="76"/>
              </a:xfrm>
              <a:custGeom>
                <a:avLst/>
                <a:gdLst>
                  <a:gd name="T0" fmla="*/ 0 w 36"/>
                  <a:gd name="T1" fmla="*/ 107 h 107"/>
                  <a:gd name="T2" fmla="*/ 22 w 36"/>
                  <a:gd name="T3" fmla="*/ 0 h 107"/>
                  <a:gd name="T4" fmla="*/ 36 w 36"/>
                  <a:gd name="T5" fmla="*/ 0 h 107"/>
                  <a:gd name="T6" fmla="*/ 13 w 36"/>
                  <a:gd name="T7" fmla="*/ 107 h 107"/>
                  <a:gd name="T8" fmla="*/ 0 w 36"/>
                  <a:gd name="T9" fmla="*/ 107 h 107"/>
                </a:gdLst>
                <a:ahLst/>
                <a:cxnLst>
                  <a:cxn ang="0">
                    <a:pos x="T0" y="T1"/>
                  </a:cxn>
                  <a:cxn ang="0">
                    <a:pos x="T2" y="T3"/>
                  </a:cxn>
                  <a:cxn ang="0">
                    <a:pos x="T4" y="T5"/>
                  </a:cxn>
                  <a:cxn ang="0">
                    <a:pos x="T6" y="T7"/>
                  </a:cxn>
                  <a:cxn ang="0">
                    <a:pos x="T8" y="T9"/>
                  </a:cxn>
                </a:cxnLst>
                <a:rect l="0" t="0" r="r" b="b"/>
                <a:pathLst>
                  <a:path w="36" h="107">
                    <a:moveTo>
                      <a:pt x="0" y="107"/>
                    </a:moveTo>
                    <a:lnTo>
                      <a:pt x="22" y="0"/>
                    </a:lnTo>
                    <a:lnTo>
                      <a:pt x="36" y="0"/>
                    </a:lnTo>
                    <a:lnTo>
                      <a:pt x="13"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0">
                <a:extLst>
                  <a:ext uri="{FF2B5EF4-FFF2-40B4-BE49-F238E27FC236}">
                    <a16:creationId xmlns:a16="http://schemas.microsoft.com/office/drawing/2014/main" id="{41A9DA5F-3BB0-28FA-EF2F-BDEE1EE0EA4C}"/>
                  </a:ext>
                </a:extLst>
              </p:cNvPr>
              <p:cNvSpPr>
                <a:spLocks noEditPoints="1"/>
              </p:cNvSpPr>
              <p:nvPr/>
            </p:nvSpPr>
            <p:spPr bwMode="auto">
              <a:xfrm>
                <a:off x="1642" y="1783"/>
                <a:ext cx="52" cy="58"/>
              </a:xfrm>
              <a:custGeom>
                <a:avLst/>
                <a:gdLst>
                  <a:gd name="T0" fmla="*/ 0 w 73"/>
                  <a:gd name="T1" fmla="*/ 50 h 81"/>
                  <a:gd name="T2" fmla="*/ 13 w 73"/>
                  <a:gd name="T3" fmla="*/ 12 h 81"/>
                  <a:gd name="T4" fmla="*/ 42 w 73"/>
                  <a:gd name="T5" fmla="*/ 0 h 81"/>
                  <a:gd name="T6" fmla="*/ 65 w 73"/>
                  <a:gd name="T7" fmla="*/ 9 h 81"/>
                  <a:gd name="T8" fmla="*/ 73 w 73"/>
                  <a:gd name="T9" fmla="*/ 32 h 81"/>
                  <a:gd name="T10" fmla="*/ 68 w 73"/>
                  <a:gd name="T11" fmla="*/ 57 h 81"/>
                  <a:gd name="T12" fmla="*/ 52 w 73"/>
                  <a:gd name="T13" fmla="*/ 75 h 81"/>
                  <a:gd name="T14" fmla="*/ 31 w 73"/>
                  <a:gd name="T15" fmla="*/ 81 h 81"/>
                  <a:gd name="T16" fmla="*/ 15 w 73"/>
                  <a:gd name="T17" fmla="*/ 77 h 81"/>
                  <a:gd name="T18" fmla="*/ 4 w 73"/>
                  <a:gd name="T19" fmla="*/ 66 h 81"/>
                  <a:gd name="T20" fmla="*/ 0 w 73"/>
                  <a:gd name="T21" fmla="*/ 50 h 81"/>
                  <a:gd name="T22" fmla="*/ 13 w 73"/>
                  <a:gd name="T23" fmla="*/ 48 h 81"/>
                  <a:gd name="T24" fmla="*/ 18 w 73"/>
                  <a:gd name="T25" fmla="*/ 65 h 81"/>
                  <a:gd name="T26" fmla="*/ 32 w 73"/>
                  <a:gd name="T27" fmla="*/ 71 h 81"/>
                  <a:gd name="T28" fmla="*/ 40 w 73"/>
                  <a:gd name="T29" fmla="*/ 69 h 81"/>
                  <a:gd name="T30" fmla="*/ 48 w 73"/>
                  <a:gd name="T31" fmla="*/ 64 h 81"/>
                  <a:gd name="T32" fmla="*/ 54 w 73"/>
                  <a:gd name="T33" fmla="*/ 56 h 81"/>
                  <a:gd name="T34" fmla="*/ 58 w 73"/>
                  <a:gd name="T35" fmla="*/ 46 h 81"/>
                  <a:gd name="T36" fmla="*/ 60 w 73"/>
                  <a:gd name="T37" fmla="*/ 32 h 81"/>
                  <a:gd name="T38" fmla="*/ 55 w 73"/>
                  <a:gd name="T39" fmla="*/ 16 h 81"/>
                  <a:gd name="T40" fmla="*/ 42 w 73"/>
                  <a:gd name="T41" fmla="*/ 10 h 81"/>
                  <a:gd name="T42" fmla="*/ 30 w 73"/>
                  <a:gd name="T43" fmla="*/ 13 h 81"/>
                  <a:gd name="T44" fmla="*/ 21 w 73"/>
                  <a:gd name="T45" fmla="*/ 22 h 81"/>
                  <a:gd name="T46" fmla="*/ 15 w 73"/>
                  <a:gd name="T47" fmla="*/ 35 h 81"/>
                  <a:gd name="T48" fmla="*/ 13 w 73"/>
                  <a:gd name="T49" fmla="*/ 4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81">
                    <a:moveTo>
                      <a:pt x="0" y="50"/>
                    </a:moveTo>
                    <a:cubicBezTo>
                      <a:pt x="0" y="35"/>
                      <a:pt x="4" y="22"/>
                      <a:pt x="13" y="12"/>
                    </a:cubicBezTo>
                    <a:cubicBezTo>
                      <a:pt x="20" y="4"/>
                      <a:pt x="30" y="0"/>
                      <a:pt x="42" y="0"/>
                    </a:cubicBezTo>
                    <a:cubicBezTo>
                      <a:pt x="51" y="0"/>
                      <a:pt x="59" y="3"/>
                      <a:pt x="65" y="9"/>
                    </a:cubicBezTo>
                    <a:cubicBezTo>
                      <a:pt x="70" y="14"/>
                      <a:pt x="73" y="22"/>
                      <a:pt x="73" y="32"/>
                    </a:cubicBezTo>
                    <a:cubicBezTo>
                      <a:pt x="73" y="41"/>
                      <a:pt x="72" y="49"/>
                      <a:pt x="68" y="57"/>
                    </a:cubicBezTo>
                    <a:cubicBezTo>
                      <a:pt x="64" y="65"/>
                      <a:pt x="59" y="71"/>
                      <a:pt x="52" y="75"/>
                    </a:cubicBezTo>
                    <a:cubicBezTo>
                      <a:pt x="46" y="79"/>
                      <a:pt x="39" y="81"/>
                      <a:pt x="31" y="81"/>
                    </a:cubicBezTo>
                    <a:cubicBezTo>
                      <a:pt x="25" y="81"/>
                      <a:pt x="20" y="80"/>
                      <a:pt x="15" y="77"/>
                    </a:cubicBezTo>
                    <a:cubicBezTo>
                      <a:pt x="10" y="75"/>
                      <a:pt x="6" y="71"/>
                      <a:pt x="4" y="66"/>
                    </a:cubicBezTo>
                    <a:cubicBezTo>
                      <a:pt x="1" y="61"/>
                      <a:pt x="0" y="56"/>
                      <a:pt x="0" y="50"/>
                    </a:cubicBezTo>
                    <a:close/>
                    <a:moveTo>
                      <a:pt x="13" y="48"/>
                    </a:moveTo>
                    <a:cubicBezTo>
                      <a:pt x="13" y="56"/>
                      <a:pt x="15" y="61"/>
                      <a:pt x="18" y="65"/>
                    </a:cubicBezTo>
                    <a:cubicBezTo>
                      <a:pt x="22" y="69"/>
                      <a:pt x="26" y="71"/>
                      <a:pt x="32" y="71"/>
                    </a:cubicBezTo>
                    <a:cubicBezTo>
                      <a:pt x="34" y="71"/>
                      <a:pt x="37" y="70"/>
                      <a:pt x="40" y="69"/>
                    </a:cubicBezTo>
                    <a:cubicBezTo>
                      <a:pt x="43" y="68"/>
                      <a:pt x="45" y="66"/>
                      <a:pt x="48" y="64"/>
                    </a:cubicBezTo>
                    <a:cubicBezTo>
                      <a:pt x="50" y="61"/>
                      <a:pt x="52" y="59"/>
                      <a:pt x="54" y="56"/>
                    </a:cubicBezTo>
                    <a:cubicBezTo>
                      <a:pt x="56" y="53"/>
                      <a:pt x="57" y="50"/>
                      <a:pt x="58" y="46"/>
                    </a:cubicBezTo>
                    <a:cubicBezTo>
                      <a:pt x="59" y="41"/>
                      <a:pt x="60" y="37"/>
                      <a:pt x="60" y="32"/>
                    </a:cubicBezTo>
                    <a:cubicBezTo>
                      <a:pt x="60" y="25"/>
                      <a:pt x="58" y="20"/>
                      <a:pt x="55" y="16"/>
                    </a:cubicBezTo>
                    <a:cubicBezTo>
                      <a:pt x="51" y="12"/>
                      <a:pt x="47" y="10"/>
                      <a:pt x="42" y="10"/>
                    </a:cubicBezTo>
                    <a:cubicBezTo>
                      <a:pt x="37" y="10"/>
                      <a:pt x="34" y="11"/>
                      <a:pt x="30" y="13"/>
                    </a:cubicBezTo>
                    <a:cubicBezTo>
                      <a:pt x="27" y="15"/>
                      <a:pt x="24" y="18"/>
                      <a:pt x="21" y="22"/>
                    </a:cubicBezTo>
                    <a:cubicBezTo>
                      <a:pt x="18" y="25"/>
                      <a:pt x="16" y="30"/>
                      <a:pt x="15" y="35"/>
                    </a:cubicBezTo>
                    <a:cubicBezTo>
                      <a:pt x="14" y="40"/>
                      <a:pt x="13" y="44"/>
                      <a:pt x="13"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1">
                <a:extLst>
                  <a:ext uri="{FF2B5EF4-FFF2-40B4-BE49-F238E27FC236}">
                    <a16:creationId xmlns:a16="http://schemas.microsoft.com/office/drawing/2014/main" id="{F221EAE1-957C-9718-3113-6164356E43A4}"/>
                  </a:ext>
                </a:extLst>
              </p:cNvPr>
              <p:cNvSpPr>
                <a:spLocks/>
              </p:cNvSpPr>
              <p:nvPr/>
            </p:nvSpPr>
            <p:spPr bwMode="auto">
              <a:xfrm>
                <a:off x="1700" y="1783"/>
                <a:ext cx="41" cy="57"/>
              </a:xfrm>
              <a:custGeom>
                <a:avLst/>
                <a:gdLst>
                  <a:gd name="T0" fmla="*/ 0 w 58"/>
                  <a:gd name="T1" fmla="*/ 79 h 79"/>
                  <a:gd name="T2" fmla="*/ 16 w 58"/>
                  <a:gd name="T3" fmla="*/ 1 h 79"/>
                  <a:gd name="T4" fmla="*/ 28 w 58"/>
                  <a:gd name="T5" fmla="*/ 1 h 79"/>
                  <a:gd name="T6" fmla="*/ 24 w 58"/>
                  <a:gd name="T7" fmla="*/ 17 h 79"/>
                  <a:gd name="T8" fmla="*/ 36 w 58"/>
                  <a:gd name="T9" fmla="*/ 4 h 79"/>
                  <a:gd name="T10" fmla="*/ 48 w 58"/>
                  <a:gd name="T11" fmla="*/ 0 h 79"/>
                  <a:gd name="T12" fmla="*/ 58 w 58"/>
                  <a:gd name="T13" fmla="*/ 3 h 79"/>
                  <a:gd name="T14" fmla="*/ 52 w 58"/>
                  <a:gd name="T15" fmla="*/ 15 h 79"/>
                  <a:gd name="T16" fmla="*/ 45 w 58"/>
                  <a:gd name="T17" fmla="*/ 12 h 79"/>
                  <a:gd name="T18" fmla="*/ 30 w 58"/>
                  <a:gd name="T19" fmla="*/ 20 h 79"/>
                  <a:gd name="T20" fmla="*/ 19 w 58"/>
                  <a:gd name="T21" fmla="*/ 48 h 79"/>
                  <a:gd name="T22" fmla="*/ 12 w 58"/>
                  <a:gd name="T23" fmla="*/ 79 h 79"/>
                  <a:gd name="T24" fmla="*/ 0 w 58"/>
                  <a:gd name="T2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79">
                    <a:moveTo>
                      <a:pt x="0" y="79"/>
                    </a:moveTo>
                    <a:lnTo>
                      <a:pt x="16" y="1"/>
                    </a:lnTo>
                    <a:lnTo>
                      <a:pt x="28" y="1"/>
                    </a:lnTo>
                    <a:lnTo>
                      <a:pt x="24" y="17"/>
                    </a:lnTo>
                    <a:cubicBezTo>
                      <a:pt x="28" y="11"/>
                      <a:pt x="32" y="7"/>
                      <a:pt x="36" y="4"/>
                    </a:cubicBezTo>
                    <a:cubicBezTo>
                      <a:pt x="40" y="1"/>
                      <a:pt x="44" y="0"/>
                      <a:pt x="48" y="0"/>
                    </a:cubicBezTo>
                    <a:cubicBezTo>
                      <a:pt x="51" y="0"/>
                      <a:pt x="54" y="1"/>
                      <a:pt x="58" y="3"/>
                    </a:cubicBezTo>
                    <a:lnTo>
                      <a:pt x="52" y="15"/>
                    </a:lnTo>
                    <a:cubicBezTo>
                      <a:pt x="50" y="13"/>
                      <a:pt x="47" y="12"/>
                      <a:pt x="45" y="12"/>
                    </a:cubicBezTo>
                    <a:cubicBezTo>
                      <a:pt x="40" y="12"/>
                      <a:pt x="35" y="15"/>
                      <a:pt x="30" y="20"/>
                    </a:cubicBezTo>
                    <a:cubicBezTo>
                      <a:pt x="26" y="25"/>
                      <a:pt x="22" y="35"/>
                      <a:pt x="19" y="48"/>
                    </a:cubicBezTo>
                    <a:lnTo>
                      <a:pt x="12" y="79"/>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2">
                <a:extLst>
                  <a:ext uri="{FF2B5EF4-FFF2-40B4-BE49-F238E27FC236}">
                    <a16:creationId xmlns:a16="http://schemas.microsoft.com/office/drawing/2014/main" id="{7DC3A52A-3C13-9AD9-E04B-5F64C6E9FC07}"/>
                  </a:ext>
                </a:extLst>
              </p:cNvPr>
              <p:cNvSpPr>
                <a:spLocks noEditPoints="1"/>
              </p:cNvSpPr>
              <p:nvPr/>
            </p:nvSpPr>
            <p:spPr bwMode="auto">
              <a:xfrm>
                <a:off x="1735" y="1764"/>
                <a:ext cx="25" cy="76"/>
              </a:xfrm>
              <a:custGeom>
                <a:avLst/>
                <a:gdLst>
                  <a:gd name="T0" fmla="*/ 20 w 36"/>
                  <a:gd name="T1" fmla="*/ 15 h 107"/>
                  <a:gd name="T2" fmla="*/ 23 w 36"/>
                  <a:gd name="T3" fmla="*/ 0 h 107"/>
                  <a:gd name="T4" fmla="*/ 36 w 36"/>
                  <a:gd name="T5" fmla="*/ 0 h 107"/>
                  <a:gd name="T6" fmla="*/ 33 w 36"/>
                  <a:gd name="T7" fmla="*/ 15 h 107"/>
                  <a:gd name="T8" fmla="*/ 20 w 36"/>
                  <a:gd name="T9" fmla="*/ 15 h 107"/>
                  <a:gd name="T10" fmla="*/ 0 w 36"/>
                  <a:gd name="T11" fmla="*/ 107 h 107"/>
                  <a:gd name="T12" fmla="*/ 17 w 36"/>
                  <a:gd name="T13" fmla="*/ 29 h 107"/>
                  <a:gd name="T14" fmla="*/ 30 w 36"/>
                  <a:gd name="T15" fmla="*/ 29 h 107"/>
                  <a:gd name="T16" fmla="*/ 14 w 36"/>
                  <a:gd name="T17" fmla="*/ 107 h 107"/>
                  <a:gd name="T18" fmla="*/ 0 w 36"/>
                  <a:gd name="T19"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07">
                    <a:moveTo>
                      <a:pt x="20" y="15"/>
                    </a:moveTo>
                    <a:lnTo>
                      <a:pt x="23" y="0"/>
                    </a:lnTo>
                    <a:lnTo>
                      <a:pt x="36" y="0"/>
                    </a:lnTo>
                    <a:lnTo>
                      <a:pt x="33" y="15"/>
                    </a:lnTo>
                    <a:lnTo>
                      <a:pt x="20" y="15"/>
                    </a:lnTo>
                    <a:close/>
                    <a:moveTo>
                      <a:pt x="0" y="107"/>
                    </a:moveTo>
                    <a:lnTo>
                      <a:pt x="17" y="29"/>
                    </a:lnTo>
                    <a:lnTo>
                      <a:pt x="30" y="29"/>
                    </a:lnTo>
                    <a:lnTo>
                      <a:pt x="14" y="107"/>
                    </a:lnTo>
                    <a:lnTo>
                      <a:pt x="0"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33">
                <a:extLst>
                  <a:ext uri="{FF2B5EF4-FFF2-40B4-BE49-F238E27FC236}">
                    <a16:creationId xmlns:a16="http://schemas.microsoft.com/office/drawing/2014/main" id="{64076709-8E2A-4261-896E-A7B9ADF8D7AC}"/>
                  </a:ext>
                </a:extLst>
              </p:cNvPr>
              <p:cNvSpPr>
                <a:spLocks noChangeArrowheads="1"/>
              </p:cNvSpPr>
              <p:nvPr/>
            </p:nvSpPr>
            <p:spPr bwMode="auto">
              <a:xfrm>
                <a:off x="2534" y="2543"/>
                <a:ext cx="583" cy="300"/>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34">
                <a:extLst>
                  <a:ext uri="{FF2B5EF4-FFF2-40B4-BE49-F238E27FC236}">
                    <a16:creationId xmlns:a16="http://schemas.microsoft.com/office/drawing/2014/main" id="{B6072912-E4A7-F8F3-D7E6-56440B9AE7BD}"/>
                  </a:ext>
                </a:extLst>
              </p:cNvPr>
              <p:cNvSpPr>
                <a:spLocks noEditPoints="1"/>
              </p:cNvSpPr>
              <p:nvPr/>
            </p:nvSpPr>
            <p:spPr bwMode="auto">
              <a:xfrm>
                <a:off x="2579" y="2588"/>
                <a:ext cx="70" cy="84"/>
              </a:xfrm>
              <a:custGeom>
                <a:avLst/>
                <a:gdLst>
                  <a:gd name="T0" fmla="*/ 0 w 98"/>
                  <a:gd name="T1" fmla="*/ 119 h 119"/>
                  <a:gd name="T2" fmla="*/ 0 w 98"/>
                  <a:gd name="T3" fmla="*/ 0 h 119"/>
                  <a:gd name="T4" fmla="*/ 41 w 98"/>
                  <a:gd name="T5" fmla="*/ 0 h 119"/>
                  <a:gd name="T6" fmla="*/ 62 w 98"/>
                  <a:gd name="T7" fmla="*/ 2 h 119"/>
                  <a:gd name="T8" fmla="*/ 79 w 98"/>
                  <a:gd name="T9" fmla="*/ 10 h 119"/>
                  <a:gd name="T10" fmla="*/ 93 w 98"/>
                  <a:gd name="T11" fmla="*/ 30 h 119"/>
                  <a:gd name="T12" fmla="*/ 98 w 98"/>
                  <a:gd name="T13" fmla="*/ 59 h 119"/>
                  <a:gd name="T14" fmla="*/ 95 w 98"/>
                  <a:gd name="T15" fmla="*/ 83 h 119"/>
                  <a:gd name="T16" fmla="*/ 87 w 98"/>
                  <a:gd name="T17" fmla="*/ 100 h 119"/>
                  <a:gd name="T18" fmla="*/ 76 w 98"/>
                  <a:gd name="T19" fmla="*/ 111 h 119"/>
                  <a:gd name="T20" fmla="*/ 62 w 98"/>
                  <a:gd name="T21" fmla="*/ 117 h 119"/>
                  <a:gd name="T22" fmla="*/ 43 w 98"/>
                  <a:gd name="T23" fmla="*/ 119 h 119"/>
                  <a:gd name="T24" fmla="*/ 0 w 98"/>
                  <a:gd name="T25" fmla="*/ 119 h 119"/>
                  <a:gd name="T26" fmla="*/ 15 w 98"/>
                  <a:gd name="T27" fmla="*/ 105 h 119"/>
                  <a:gd name="T28" fmla="*/ 41 w 98"/>
                  <a:gd name="T29" fmla="*/ 105 h 119"/>
                  <a:gd name="T30" fmla="*/ 59 w 98"/>
                  <a:gd name="T31" fmla="*/ 103 h 119"/>
                  <a:gd name="T32" fmla="*/ 70 w 98"/>
                  <a:gd name="T33" fmla="*/ 97 h 119"/>
                  <a:gd name="T34" fmla="*/ 79 w 98"/>
                  <a:gd name="T35" fmla="*/ 82 h 119"/>
                  <a:gd name="T36" fmla="*/ 82 w 98"/>
                  <a:gd name="T37" fmla="*/ 59 h 119"/>
                  <a:gd name="T38" fmla="*/ 76 w 98"/>
                  <a:gd name="T39" fmla="*/ 30 h 119"/>
                  <a:gd name="T40" fmla="*/ 61 w 98"/>
                  <a:gd name="T41" fmla="*/ 16 h 119"/>
                  <a:gd name="T42" fmla="*/ 40 w 98"/>
                  <a:gd name="T43" fmla="*/ 14 h 119"/>
                  <a:gd name="T44" fmla="*/ 15 w 98"/>
                  <a:gd name="T45" fmla="*/ 14 h 119"/>
                  <a:gd name="T46" fmla="*/ 15 w 98"/>
                  <a:gd name="T47"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19">
                    <a:moveTo>
                      <a:pt x="0" y="119"/>
                    </a:moveTo>
                    <a:lnTo>
                      <a:pt x="0" y="0"/>
                    </a:lnTo>
                    <a:lnTo>
                      <a:pt x="41" y="0"/>
                    </a:lnTo>
                    <a:cubicBezTo>
                      <a:pt x="50" y="0"/>
                      <a:pt x="57" y="0"/>
                      <a:pt x="62" y="2"/>
                    </a:cubicBezTo>
                    <a:cubicBezTo>
                      <a:pt x="69" y="3"/>
                      <a:pt x="75" y="6"/>
                      <a:pt x="79" y="10"/>
                    </a:cubicBezTo>
                    <a:cubicBezTo>
                      <a:pt x="86" y="15"/>
                      <a:pt x="90" y="22"/>
                      <a:pt x="93" y="30"/>
                    </a:cubicBezTo>
                    <a:cubicBezTo>
                      <a:pt x="97" y="39"/>
                      <a:pt x="98" y="48"/>
                      <a:pt x="98" y="59"/>
                    </a:cubicBezTo>
                    <a:cubicBezTo>
                      <a:pt x="98" y="68"/>
                      <a:pt x="97" y="76"/>
                      <a:pt x="95" y="83"/>
                    </a:cubicBezTo>
                    <a:cubicBezTo>
                      <a:pt x="93" y="90"/>
                      <a:pt x="90" y="96"/>
                      <a:pt x="87" y="100"/>
                    </a:cubicBezTo>
                    <a:cubicBezTo>
                      <a:pt x="84" y="105"/>
                      <a:pt x="80" y="108"/>
                      <a:pt x="76" y="111"/>
                    </a:cubicBezTo>
                    <a:cubicBezTo>
                      <a:pt x="72" y="114"/>
                      <a:pt x="67" y="116"/>
                      <a:pt x="62" y="117"/>
                    </a:cubicBezTo>
                    <a:cubicBezTo>
                      <a:pt x="56" y="118"/>
                      <a:pt x="50" y="119"/>
                      <a:pt x="43" y="119"/>
                    </a:cubicBezTo>
                    <a:lnTo>
                      <a:pt x="0" y="119"/>
                    </a:lnTo>
                    <a:close/>
                    <a:moveTo>
                      <a:pt x="15" y="105"/>
                    </a:moveTo>
                    <a:lnTo>
                      <a:pt x="41" y="105"/>
                    </a:lnTo>
                    <a:cubicBezTo>
                      <a:pt x="49" y="105"/>
                      <a:pt x="55" y="104"/>
                      <a:pt x="59" y="103"/>
                    </a:cubicBezTo>
                    <a:cubicBezTo>
                      <a:pt x="64" y="101"/>
                      <a:pt x="67" y="99"/>
                      <a:pt x="70" y="97"/>
                    </a:cubicBezTo>
                    <a:cubicBezTo>
                      <a:pt x="74" y="93"/>
                      <a:pt x="77" y="88"/>
                      <a:pt x="79" y="82"/>
                    </a:cubicBezTo>
                    <a:cubicBezTo>
                      <a:pt x="81" y="75"/>
                      <a:pt x="82" y="68"/>
                      <a:pt x="82" y="59"/>
                    </a:cubicBezTo>
                    <a:cubicBezTo>
                      <a:pt x="82" y="46"/>
                      <a:pt x="80" y="36"/>
                      <a:pt x="76" y="30"/>
                    </a:cubicBezTo>
                    <a:cubicBezTo>
                      <a:pt x="72" y="23"/>
                      <a:pt x="67" y="19"/>
                      <a:pt x="61" y="16"/>
                    </a:cubicBezTo>
                    <a:cubicBezTo>
                      <a:pt x="57" y="15"/>
                      <a:pt x="50" y="14"/>
                      <a:pt x="40" y="14"/>
                    </a:cubicBezTo>
                    <a:lnTo>
                      <a:pt x="15" y="14"/>
                    </a:lnTo>
                    <a:lnTo>
                      <a:pt x="15"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5">
                <a:extLst>
                  <a:ext uri="{FF2B5EF4-FFF2-40B4-BE49-F238E27FC236}">
                    <a16:creationId xmlns:a16="http://schemas.microsoft.com/office/drawing/2014/main" id="{5DCF28F8-3D10-B158-5807-AE66248C61C8}"/>
                  </a:ext>
                </a:extLst>
              </p:cNvPr>
              <p:cNvSpPr>
                <a:spLocks/>
              </p:cNvSpPr>
              <p:nvPr/>
            </p:nvSpPr>
            <p:spPr bwMode="auto">
              <a:xfrm>
                <a:off x="2663" y="2611"/>
                <a:ext cx="50" cy="63"/>
              </a:xfrm>
              <a:custGeom>
                <a:avLst/>
                <a:gdLst>
                  <a:gd name="T0" fmla="*/ 57 w 70"/>
                  <a:gd name="T1" fmla="*/ 86 h 88"/>
                  <a:gd name="T2" fmla="*/ 57 w 70"/>
                  <a:gd name="T3" fmla="*/ 73 h 88"/>
                  <a:gd name="T4" fmla="*/ 29 w 70"/>
                  <a:gd name="T5" fmla="*/ 88 h 88"/>
                  <a:gd name="T6" fmla="*/ 15 w 70"/>
                  <a:gd name="T7" fmla="*/ 85 h 88"/>
                  <a:gd name="T8" fmla="*/ 5 w 70"/>
                  <a:gd name="T9" fmla="*/ 78 h 88"/>
                  <a:gd name="T10" fmla="*/ 1 w 70"/>
                  <a:gd name="T11" fmla="*/ 67 h 88"/>
                  <a:gd name="T12" fmla="*/ 0 w 70"/>
                  <a:gd name="T13" fmla="*/ 53 h 88"/>
                  <a:gd name="T14" fmla="*/ 0 w 70"/>
                  <a:gd name="T15" fmla="*/ 0 h 88"/>
                  <a:gd name="T16" fmla="*/ 14 w 70"/>
                  <a:gd name="T17" fmla="*/ 0 h 88"/>
                  <a:gd name="T18" fmla="*/ 14 w 70"/>
                  <a:gd name="T19" fmla="*/ 48 h 88"/>
                  <a:gd name="T20" fmla="*/ 15 w 70"/>
                  <a:gd name="T21" fmla="*/ 63 h 88"/>
                  <a:gd name="T22" fmla="*/ 21 w 70"/>
                  <a:gd name="T23" fmla="*/ 72 h 88"/>
                  <a:gd name="T24" fmla="*/ 32 w 70"/>
                  <a:gd name="T25" fmla="*/ 75 h 88"/>
                  <a:gd name="T26" fmla="*/ 45 w 70"/>
                  <a:gd name="T27" fmla="*/ 72 h 88"/>
                  <a:gd name="T28" fmla="*/ 53 w 70"/>
                  <a:gd name="T29" fmla="*/ 63 h 88"/>
                  <a:gd name="T30" fmla="*/ 55 w 70"/>
                  <a:gd name="T31" fmla="*/ 46 h 88"/>
                  <a:gd name="T32" fmla="*/ 55 w 70"/>
                  <a:gd name="T33" fmla="*/ 0 h 88"/>
                  <a:gd name="T34" fmla="*/ 70 w 70"/>
                  <a:gd name="T35" fmla="*/ 0 h 88"/>
                  <a:gd name="T36" fmla="*/ 70 w 70"/>
                  <a:gd name="T37" fmla="*/ 86 h 88"/>
                  <a:gd name="T38" fmla="*/ 57 w 70"/>
                  <a:gd name="T3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8">
                    <a:moveTo>
                      <a:pt x="57" y="86"/>
                    </a:moveTo>
                    <a:lnTo>
                      <a:pt x="57" y="73"/>
                    </a:lnTo>
                    <a:cubicBezTo>
                      <a:pt x="50" y="83"/>
                      <a:pt x="41" y="88"/>
                      <a:pt x="29" y="88"/>
                    </a:cubicBezTo>
                    <a:cubicBezTo>
                      <a:pt x="24" y="88"/>
                      <a:pt x="19" y="87"/>
                      <a:pt x="15" y="85"/>
                    </a:cubicBezTo>
                    <a:cubicBezTo>
                      <a:pt x="11" y="83"/>
                      <a:pt x="7" y="81"/>
                      <a:pt x="5" y="78"/>
                    </a:cubicBezTo>
                    <a:cubicBezTo>
                      <a:pt x="3" y="75"/>
                      <a:pt x="2" y="71"/>
                      <a:pt x="1" y="67"/>
                    </a:cubicBezTo>
                    <a:cubicBezTo>
                      <a:pt x="0" y="64"/>
                      <a:pt x="0" y="59"/>
                      <a:pt x="0" y="53"/>
                    </a:cubicBezTo>
                    <a:lnTo>
                      <a:pt x="0" y="0"/>
                    </a:lnTo>
                    <a:lnTo>
                      <a:pt x="14" y="0"/>
                    </a:lnTo>
                    <a:lnTo>
                      <a:pt x="14" y="48"/>
                    </a:lnTo>
                    <a:cubicBezTo>
                      <a:pt x="14" y="55"/>
                      <a:pt x="15" y="60"/>
                      <a:pt x="15" y="63"/>
                    </a:cubicBezTo>
                    <a:cubicBezTo>
                      <a:pt x="16" y="67"/>
                      <a:pt x="18" y="70"/>
                      <a:pt x="21" y="72"/>
                    </a:cubicBezTo>
                    <a:cubicBezTo>
                      <a:pt x="24" y="74"/>
                      <a:pt x="28" y="75"/>
                      <a:pt x="32" y="75"/>
                    </a:cubicBezTo>
                    <a:cubicBezTo>
                      <a:pt x="37" y="75"/>
                      <a:pt x="41" y="74"/>
                      <a:pt x="45" y="72"/>
                    </a:cubicBezTo>
                    <a:cubicBezTo>
                      <a:pt x="48" y="70"/>
                      <a:pt x="51" y="67"/>
                      <a:pt x="53" y="63"/>
                    </a:cubicBezTo>
                    <a:cubicBezTo>
                      <a:pt x="54" y="59"/>
                      <a:pt x="55" y="53"/>
                      <a:pt x="55" y="46"/>
                    </a:cubicBezTo>
                    <a:lnTo>
                      <a:pt x="55" y="0"/>
                    </a:lnTo>
                    <a:lnTo>
                      <a:pt x="70" y="0"/>
                    </a:lnTo>
                    <a:lnTo>
                      <a:pt x="70" y="86"/>
                    </a:lnTo>
                    <a:lnTo>
                      <a:pt x="5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6">
                <a:extLst>
                  <a:ext uri="{FF2B5EF4-FFF2-40B4-BE49-F238E27FC236}">
                    <a16:creationId xmlns:a16="http://schemas.microsoft.com/office/drawing/2014/main" id="{04898F4A-53D0-CE2A-64E6-7507AF6BF462}"/>
                  </a:ext>
                </a:extLst>
              </p:cNvPr>
              <p:cNvSpPr>
                <a:spLocks noEditPoints="1"/>
              </p:cNvSpPr>
              <p:nvPr/>
            </p:nvSpPr>
            <p:spPr bwMode="auto">
              <a:xfrm>
                <a:off x="2725" y="2610"/>
                <a:ext cx="57" cy="64"/>
              </a:xfrm>
              <a:custGeom>
                <a:avLst/>
                <a:gdLst>
                  <a:gd name="T0" fmla="*/ 0 w 81"/>
                  <a:gd name="T1" fmla="*/ 45 h 90"/>
                  <a:gd name="T2" fmla="*/ 14 w 81"/>
                  <a:gd name="T3" fmla="*/ 9 h 90"/>
                  <a:gd name="T4" fmla="*/ 41 w 81"/>
                  <a:gd name="T5" fmla="*/ 0 h 90"/>
                  <a:gd name="T6" fmla="*/ 70 w 81"/>
                  <a:gd name="T7" fmla="*/ 11 h 90"/>
                  <a:gd name="T8" fmla="*/ 81 w 81"/>
                  <a:gd name="T9" fmla="*/ 44 h 90"/>
                  <a:gd name="T10" fmla="*/ 76 w 81"/>
                  <a:gd name="T11" fmla="*/ 70 h 90"/>
                  <a:gd name="T12" fmla="*/ 62 w 81"/>
                  <a:gd name="T13" fmla="*/ 85 h 90"/>
                  <a:gd name="T14" fmla="*/ 41 w 81"/>
                  <a:gd name="T15" fmla="*/ 90 h 90"/>
                  <a:gd name="T16" fmla="*/ 12 w 81"/>
                  <a:gd name="T17" fmla="*/ 78 h 90"/>
                  <a:gd name="T18" fmla="*/ 0 w 81"/>
                  <a:gd name="T19" fmla="*/ 45 h 90"/>
                  <a:gd name="T20" fmla="*/ 16 w 81"/>
                  <a:gd name="T21" fmla="*/ 45 h 90"/>
                  <a:gd name="T22" fmla="*/ 23 w 81"/>
                  <a:gd name="T23" fmla="*/ 70 h 90"/>
                  <a:gd name="T24" fmla="*/ 41 w 81"/>
                  <a:gd name="T25" fmla="*/ 78 h 90"/>
                  <a:gd name="T26" fmla="*/ 59 w 81"/>
                  <a:gd name="T27" fmla="*/ 70 h 90"/>
                  <a:gd name="T28" fmla="*/ 66 w 81"/>
                  <a:gd name="T29" fmla="*/ 44 h 90"/>
                  <a:gd name="T30" fmla="*/ 59 w 81"/>
                  <a:gd name="T31" fmla="*/ 20 h 90"/>
                  <a:gd name="T32" fmla="*/ 41 w 81"/>
                  <a:gd name="T33" fmla="*/ 12 h 90"/>
                  <a:gd name="T34" fmla="*/ 23 w 81"/>
                  <a:gd name="T35" fmla="*/ 20 h 90"/>
                  <a:gd name="T36" fmla="*/ 16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4" y="9"/>
                    </a:cubicBezTo>
                    <a:cubicBezTo>
                      <a:pt x="21" y="3"/>
                      <a:pt x="30" y="0"/>
                      <a:pt x="41" y="0"/>
                    </a:cubicBezTo>
                    <a:cubicBezTo>
                      <a:pt x="53" y="0"/>
                      <a:pt x="63" y="4"/>
                      <a:pt x="70" y="11"/>
                    </a:cubicBezTo>
                    <a:cubicBezTo>
                      <a:pt x="78" y="19"/>
                      <a:pt x="81" y="30"/>
                      <a:pt x="81" y="44"/>
                    </a:cubicBezTo>
                    <a:cubicBezTo>
                      <a:pt x="81" y="55"/>
                      <a:pt x="80" y="64"/>
                      <a:pt x="76" y="70"/>
                    </a:cubicBezTo>
                    <a:cubicBezTo>
                      <a:pt x="73" y="76"/>
                      <a:pt x="68" y="81"/>
                      <a:pt x="62" y="85"/>
                    </a:cubicBezTo>
                    <a:cubicBezTo>
                      <a:pt x="55" y="88"/>
                      <a:pt x="49" y="90"/>
                      <a:pt x="41" y="90"/>
                    </a:cubicBezTo>
                    <a:cubicBezTo>
                      <a:pt x="29" y="90"/>
                      <a:pt x="19" y="86"/>
                      <a:pt x="12" y="78"/>
                    </a:cubicBezTo>
                    <a:cubicBezTo>
                      <a:pt x="4" y="71"/>
                      <a:pt x="0" y="59"/>
                      <a:pt x="0" y="45"/>
                    </a:cubicBezTo>
                    <a:close/>
                    <a:moveTo>
                      <a:pt x="16" y="45"/>
                    </a:moveTo>
                    <a:cubicBezTo>
                      <a:pt x="16" y="56"/>
                      <a:pt x="18" y="64"/>
                      <a:pt x="23" y="70"/>
                    </a:cubicBezTo>
                    <a:cubicBezTo>
                      <a:pt x="28" y="75"/>
                      <a:pt x="34" y="78"/>
                      <a:pt x="41" y="78"/>
                    </a:cubicBezTo>
                    <a:cubicBezTo>
                      <a:pt x="48" y="78"/>
                      <a:pt x="54" y="75"/>
                      <a:pt x="59" y="70"/>
                    </a:cubicBezTo>
                    <a:cubicBezTo>
                      <a:pt x="64" y="64"/>
                      <a:pt x="66" y="56"/>
                      <a:pt x="66" y="44"/>
                    </a:cubicBezTo>
                    <a:cubicBezTo>
                      <a:pt x="66" y="34"/>
                      <a:pt x="64" y="26"/>
                      <a:pt x="59" y="20"/>
                    </a:cubicBezTo>
                    <a:cubicBezTo>
                      <a:pt x="54" y="15"/>
                      <a:pt x="48" y="12"/>
                      <a:pt x="41" y="12"/>
                    </a:cubicBezTo>
                    <a:cubicBezTo>
                      <a:pt x="34" y="12"/>
                      <a:pt x="28" y="15"/>
                      <a:pt x="23" y="20"/>
                    </a:cubicBezTo>
                    <a:cubicBezTo>
                      <a:pt x="18" y="26"/>
                      <a:pt x="16" y="34"/>
                      <a:pt x="16"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7">
                <a:extLst>
                  <a:ext uri="{FF2B5EF4-FFF2-40B4-BE49-F238E27FC236}">
                    <a16:creationId xmlns:a16="http://schemas.microsoft.com/office/drawing/2014/main" id="{28C8EA49-1F7A-B3BE-8B10-816EED6A8EF1}"/>
                  </a:ext>
                </a:extLst>
              </p:cNvPr>
              <p:cNvSpPr>
                <a:spLocks noEditPoints="1"/>
              </p:cNvSpPr>
              <p:nvPr/>
            </p:nvSpPr>
            <p:spPr bwMode="auto">
              <a:xfrm>
                <a:off x="2791" y="2588"/>
                <a:ext cx="53" cy="86"/>
              </a:xfrm>
              <a:custGeom>
                <a:avLst/>
                <a:gdLst>
                  <a:gd name="T0" fmla="*/ 62 w 75"/>
                  <a:gd name="T1" fmla="*/ 119 h 121"/>
                  <a:gd name="T2" fmla="*/ 62 w 75"/>
                  <a:gd name="T3" fmla="*/ 108 h 121"/>
                  <a:gd name="T4" fmla="*/ 38 w 75"/>
                  <a:gd name="T5" fmla="*/ 121 h 121"/>
                  <a:gd name="T6" fmla="*/ 19 w 75"/>
                  <a:gd name="T7" fmla="*/ 115 h 121"/>
                  <a:gd name="T8" fmla="*/ 5 w 75"/>
                  <a:gd name="T9" fmla="*/ 99 h 121"/>
                  <a:gd name="T10" fmla="*/ 0 w 75"/>
                  <a:gd name="T11" fmla="*/ 76 h 121"/>
                  <a:gd name="T12" fmla="*/ 5 w 75"/>
                  <a:gd name="T13" fmla="*/ 53 h 121"/>
                  <a:gd name="T14" fmla="*/ 18 w 75"/>
                  <a:gd name="T15" fmla="*/ 36 h 121"/>
                  <a:gd name="T16" fmla="*/ 37 w 75"/>
                  <a:gd name="T17" fmla="*/ 31 h 121"/>
                  <a:gd name="T18" fmla="*/ 51 w 75"/>
                  <a:gd name="T19" fmla="*/ 34 h 121"/>
                  <a:gd name="T20" fmla="*/ 61 w 75"/>
                  <a:gd name="T21" fmla="*/ 43 h 121"/>
                  <a:gd name="T22" fmla="*/ 61 w 75"/>
                  <a:gd name="T23" fmla="*/ 0 h 121"/>
                  <a:gd name="T24" fmla="*/ 75 w 75"/>
                  <a:gd name="T25" fmla="*/ 0 h 121"/>
                  <a:gd name="T26" fmla="*/ 75 w 75"/>
                  <a:gd name="T27" fmla="*/ 119 h 121"/>
                  <a:gd name="T28" fmla="*/ 62 w 75"/>
                  <a:gd name="T29" fmla="*/ 119 h 121"/>
                  <a:gd name="T30" fmla="*/ 15 w 75"/>
                  <a:gd name="T31" fmla="*/ 76 h 121"/>
                  <a:gd name="T32" fmla="*/ 22 w 75"/>
                  <a:gd name="T33" fmla="*/ 101 h 121"/>
                  <a:gd name="T34" fmla="*/ 39 w 75"/>
                  <a:gd name="T35" fmla="*/ 109 h 121"/>
                  <a:gd name="T36" fmla="*/ 55 w 75"/>
                  <a:gd name="T37" fmla="*/ 101 h 121"/>
                  <a:gd name="T38" fmla="*/ 62 w 75"/>
                  <a:gd name="T39" fmla="*/ 77 h 121"/>
                  <a:gd name="T40" fmla="*/ 55 w 75"/>
                  <a:gd name="T41" fmla="*/ 51 h 121"/>
                  <a:gd name="T42" fmla="*/ 38 w 75"/>
                  <a:gd name="T43" fmla="*/ 43 h 121"/>
                  <a:gd name="T44" fmla="*/ 22 w 75"/>
                  <a:gd name="T45" fmla="*/ 51 h 121"/>
                  <a:gd name="T46" fmla="*/ 15 w 75"/>
                  <a:gd name="T47"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5" h="121">
                    <a:moveTo>
                      <a:pt x="62" y="119"/>
                    </a:moveTo>
                    <a:lnTo>
                      <a:pt x="62" y="108"/>
                    </a:lnTo>
                    <a:cubicBezTo>
                      <a:pt x="56" y="117"/>
                      <a:pt x="48" y="121"/>
                      <a:pt x="38" y="121"/>
                    </a:cubicBezTo>
                    <a:cubicBezTo>
                      <a:pt x="31" y="121"/>
                      <a:pt x="24" y="119"/>
                      <a:pt x="19" y="115"/>
                    </a:cubicBezTo>
                    <a:cubicBezTo>
                      <a:pt x="13" y="112"/>
                      <a:pt x="8" y="106"/>
                      <a:pt x="5" y="99"/>
                    </a:cubicBezTo>
                    <a:cubicBezTo>
                      <a:pt x="2" y="93"/>
                      <a:pt x="0" y="85"/>
                      <a:pt x="0" y="76"/>
                    </a:cubicBezTo>
                    <a:cubicBezTo>
                      <a:pt x="0" y="67"/>
                      <a:pt x="2" y="60"/>
                      <a:pt x="5" y="53"/>
                    </a:cubicBezTo>
                    <a:cubicBezTo>
                      <a:pt x="8" y="45"/>
                      <a:pt x="12" y="40"/>
                      <a:pt x="18" y="36"/>
                    </a:cubicBezTo>
                    <a:cubicBezTo>
                      <a:pt x="23" y="33"/>
                      <a:pt x="30" y="31"/>
                      <a:pt x="37" y="31"/>
                    </a:cubicBezTo>
                    <a:cubicBezTo>
                      <a:pt x="42" y="31"/>
                      <a:pt x="47" y="32"/>
                      <a:pt x="51" y="34"/>
                    </a:cubicBezTo>
                    <a:cubicBezTo>
                      <a:pt x="55" y="36"/>
                      <a:pt x="58" y="39"/>
                      <a:pt x="61" y="43"/>
                    </a:cubicBezTo>
                    <a:lnTo>
                      <a:pt x="61" y="0"/>
                    </a:lnTo>
                    <a:lnTo>
                      <a:pt x="75" y="0"/>
                    </a:lnTo>
                    <a:lnTo>
                      <a:pt x="75" y="119"/>
                    </a:lnTo>
                    <a:lnTo>
                      <a:pt x="62" y="119"/>
                    </a:lnTo>
                    <a:close/>
                    <a:moveTo>
                      <a:pt x="15" y="76"/>
                    </a:moveTo>
                    <a:cubicBezTo>
                      <a:pt x="15" y="87"/>
                      <a:pt x="18" y="95"/>
                      <a:pt x="22" y="101"/>
                    </a:cubicBezTo>
                    <a:cubicBezTo>
                      <a:pt x="27" y="106"/>
                      <a:pt x="33" y="109"/>
                      <a:pt x="39" y="109"/>
                    </a:cubicBezTo>
                    <a:cubicBezTo>
                      <a:pt x="45" y="109"/>
                      <a:pt x="51" y="106"/>
                      <a:pt x="55" y="101"/>
                    </a:cubicBezTo>
                    <a:cubicBezTo>
                      <a:pt x="60" y="96"/>
                      <a:pt x="62" y="88"/>
                      <a:pt x="62" y="77"/>
                    </a:cubicBezTo>
                    <a:cubicBezTo>
                      <a:pt x="62" y="65"/>
                      <a:pt x="60" y="57"/>
                      <a:pt x="55" y="51"/>
                    </a:cubicBezTo>
                    <a:cubicBezTo>
                      <a:pt x="51" y="46"/>
                      <a:pt x="45" y="43"/>
                      <a:pt x="38" y="43"/>
                    </a:cubicBezTo>
                    <a:cubicBezTo>
                      <a:pt x="32" y="43"/>
                      <a:pt x="26" y="46"/>
                      <a:pt x="22" y="51"/>
                    </a:cubicBezTo>
                    <a:cubicBezTo>
                      <a:pt x="18" y="56"/>
                      <a:pt x="15" y="65"/>
                      <a:pt x="15" y="7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38">
                <a:extLst>
                  <a:ext uri="{FF2B5EF4-FFF2-40B4-BE49-F238E27FC236}">
                    <a16:creationId xmlns:a16="http://schemas.microsoft.com/office/drawing/2014/main" id="{380A94BE-9982-41F6-0487-16F8BA07AC39}"/>
                  </a:ext>
                </a:extLst>
              </p:cNvPr>
              <p:cNvSpPr>
                <a:spLocks noEditPoints="1"/>
              </p:cNvSpPr>
              <p:nvPr/>
            </p:nvSpPr>
            <p:spPr bwMode="auto">
              <a:xfrm>
                <a:off x="2858" y="2610"/>
                <a:ext cx="56" cy="64"/>
              </a:xfrm>
              <a:custGeom>
                <a:avLst/>
                <a:gdLst>
                  <a:gd name="T0" fmla="*/ 64 w 79"/>
                  <a:gd name="T1" fmla="*/ 60 h 90"/>
                  <a:gd name="T2" fmla="*/ 79 w 79"/>
                  <a:gd name="T3" fmla="*/ 62 h 90"/>
                  <a:gd name="T4" fmla="*/ 65 w 79"/>
                  <a:gd name="T5" fmla="*/ 83 h 90"/>
                  <a:gd name="T6" fmla="*/ 41 w 79"/>
                  <a:gd name="T7" fmla="*/ 90 h 90"/>
                  <a:gd name="T8" fmla="*/ 11 w 79"/>
                  <a:gd name="T9" fmla="*/ 78 h 90"/>
                  <a:gd name="T10" fmla="*/ 0 w 79"/>
                  <a:gd name="T11" fmla="*/ 46 h 90"/>
                  <a:gd name="T12" fmla="*/ 11 w 79"/>
                  <a:gd name="T13" fmla="*/ 12 h 90"/>
                  <a:gd name="T14" fmla="*/ 40 w 79"/>
                  <a:gd name="T15" fmla="*/ 0 h 90"/>
                  <a:gd name="T16" fmla="*/ 68 w 79"/>
                  <a:gd name="T17" fmla="*/ 12 h 90"/>
                  <a:gd name="T18" fmla="*/ 79 w 79"/>
                  <a:gd name="T19" fmla="*/ 45 h 90"/>
                  <a:gd name="T20" fmla="*/ 79 w 79"/>
                  <a:gd name="T21" fmla="*/ 49 h 90"/>
                  <a:gd name="T22" fmla="*/ 15 w 79"/>
                  <a:gd name="T23" fmla="*/ 49 h 90"/>
                  <a:gd name="T24" fmla="*/ 23 w 79"/>
                  <a:gd name="T25" fmla="*/ 70 h 90"/>
                  <a:gd name="T26" fmla="*/ 41 w 79"/>
                  <a:gd name="T27" fmla="*/ 78 h 90"/>
                  <a:gd name="T28" fmla="*/ 55 w 79"/>
                  <a:gd name="T29" fmla="*/ 74 h 90"/>
                  <a:gd name="T30" fmla="*/ 64 w 79"/>
                  <a:gd name="T31" fmla="*/ 60 h 90"/>
                  <a:gd name="T32" fmla="*/ 16 w 79"/>
                  <a:gd name="T33" fmla="*/ 37 h 90"/>
                  <a:gd name="T34" fmla="*/ 64 w 79"/>
                  <a:gd name="T35" fmla="*/ 37 h 90"/>
                  <a:gd name="T36" fmla="*/ 58 w 79"/>
                  <a:gd name="T37" fmla="*/ 20 h 90"/>
                  <a:gd name="T38" fmla="*/ 40 w 79"/>
                  <a:gd name="T39" fmla="*/ 12 h 90"/>
                  <a:gd name="T40" fmla="*/ 23 w 79"/>
                  <a:gd name="T41" fmla="*/ 19 h 90"/>
                  <a:gd name="T42" fmla="*/ 16 w 79"/>
                  <a:gd name="T43"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0">
                    <a:moveTo>
                      <a:pt x="64" y="60"/>
                    </a:moveTo>
                    <a:lnTo>
                      <a:pt x="79" y="62"/>
                    </a:lnTo>
                    <a:cubicBezTo>
                      <a:pt x="76" y="71"/>
                      <a:pt x="72" y="78"/>
                      <a:pt x="65" y="83"/>
                    </a:cubicBezTo>
                    <a:cubicBezTo>
                      <a:pt x="59" y="88"/>
                      <a:pt x="51" y="90"/>
                      <a:pt x="41" y="90"/>
                    </a:cubicBezTo>
                    <a:cubicBezTo>
                      <a:pt x="28" y="90"/>
                      <a:pt x="18" y="86"/>
                      <a:pt x="11" y="78"/>
                    </a:cubicBezTo>
                    <a:cubicBezTo>
                      <a:pt x="3" y="71"/>
                      <a:pt x="0" y="60"/>
                      <a:pt x="0" y="46"/>
                    </a:cubicBezTo>
                    <a:cubicBezTo>
                      <a:pt x="0" y="31"/>
                      <a:pt x="3" y="20"/>
                      <a:pt x="11" y="12"/>
                    </a:cubicBezTo>
                    <a:cubicBezTo>
                      <a:pt x="18" y="4"/>
                      <a:pt x="28" y="0"/>
                      <a:pt x="40" y="0"/>
                    </a:cubicBezTo>
                    <a:cubicBezTo>
                      <a:pt x="51" y="0"/>
                      <a:pt x="61" y="4"/>
                      <a:pt x="68" y="12"/>
                    </a:cubicBezTo>
                    <a:cubicBezTo>
                      <a:pt x="76" y="19"/>
                      <a:pt x="79" y="30"/>
                      <a:pt x="79" y="45"/>
                    </a:cubicBezTo>
                    <a:cubicBezTo>
                      <a:pt x="79" y="46"/>
                      <a:pt x="79" y="47"/>
                      <a:pt x="79" y="49"/>
                    </a:cubicBezTo>
                    <a:lnTo>
                      <a:pt x="15" y="49"/>
                    </a:lnTo>
                    <a:cubicBezTo>
                      <a:pt x="15" y="58"/>
                      <a:pt x="18" y="65"/>
                      <a:pt x="23" y="70"/>
                    </a:cubicBezTo>
                    <a:cubicBezTo>
                      <a:pt x="28" y="75"/>
                      <a:pt x="34" y="78"/>
                      <a:pt x="41" y="78"/>
                    </a:cubicBezTo>
                    <a:cubicBezTo>
                      <a:pt x="46" y="78"/>
                      <a:pt x="51" y="77"/>
                      <a:pt x="55" y="74"/>
                    </a:cubicBezTo>
                    <a:cubicBezTo>
                      <a:pt x="58" y="71"/>
                      <a:pt x="61" y="66"/>
                      <a:pt x="64" y="60"/>
                    </a:cubicBezTo>
                    <a:close/>
                    <a:moveTo>
                      <a:pt x="16" y="37"/>
                    </a:moveTo>
                    <a:lnTo>
                      <a:pt x="64" y="37"/>
                    </a:lnTo>
                    <a:cubicBezTo>
                      <a:pt x="63" y="29"/>
                      <a:pt x="61" y="24"/>
                      <a:pt x="58" y="20"/>
                    </a:cubicBezTo>
                    <a:cubicBezTo>
                      <a:pt x="54" y="15"/>
                      <a:pt x="48" y="12"/>
                      <a:pt x="40" y="12"/>
                    </a:cubicBezTo>
                    <a:cubicBezTo>
                      <a:pt x="33" y="12"/>
                      <a:pt x="28" y="14"/>
                      <a:pt x="23" y="19"/>
                    </a:cubicBezTo>
                    <a:cubicBezTo>
                      <a:pt x="19" y="23"/>
                      <a:pt x="16" y="29"/>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39">
                <a:extLst>
                  <a:ext uri="{FF2B5EF4-FFF2-40B4-BE49-F238E27FC236}">
                    <a16:creationId xmlns:a16="http://schemas.microsoft.com/office/drawing/2014/main" id="{E2AB2CAA-BE44-3D2E-01E0-4ACAD77BB8CA}"/>
                  </a:ext>
                </a:extLst>
              </p:cNvPr>
              <p:cNvSpPr>
                <a:spLocks/>
              </p:cNvSpPr>
              <p:nvPr/>
            </p:nvSpPr>
            <p:spPr bwMode="auto">
              <a:xfrm>
                <a:off x="2927" y="2610"/>
                <a:ext cx="50" cy="62"/>
              </a:xfrm>
              <a:custGeom>
                <a:avLst/>
                <a:gdLst>
                  <a:gd name="T0" fmla="*/ 0 w 70"/>
                  <a:gd name="T1" fmla="*/ 88 h 88"/>
                  <a:gd name="T2" fmla="*/ 0 w 70"/>
                  <a:gd name="T3" fmla="*/ 2 h 88"/>
                  <a:gd name="T4" fmla="*/ 13 w 70"/>
                  <a:gd name="T5" fmla="*/ 2 h 88"/>
                  <a:gd name="T6" fmla="*/ 13 w 70"/>
                  <a:gd name="T7" fmla="*/ 14 h 88"/>
                  <a:gd name="T8" fmla="*/ 41 w 70"/>
                  <a:gd name="T9" fmla="*/ 0 h 88"/>
                  <a:gd name="T10" fmla="*/ 55 w 70"/>
                  <a:gd name="T11" fmla="*/ 3 h 88"/>
                  <a:gd name="T12" fmla="*/ 65 w 70"/>
                  <a:gd name="T13" fmla="*/ 10 h 88"/>
                  <a:gd name="T14" fmla="*/ 70 w 70"/>
                  <a:gd name="T15" fmla="*/ 21 h 88"/>
                  <a:gd name="T16" fmla="*/ 70 w 70"/>
                  <a:gd name="T17" fmla="*/ 35 h 88"/>
                  <a:gd name="T18" fmla="*/ 70 w 70"/>
                  <a:gd name="T19" fmla="*/ 88 h 88"/>
                  <a:gd name="T20" fmla="*/ 56 w 70"/>
                  <a:gd name="T21" fmla="*/ 88 h 88"/>
                  <a:gd name="T22" fmla="*/ 56 w 70"/>
                  <a:gd name="T23" fmla="*/ 36 h 88"/>
                  <a:gd name="T24" fmla="*/ 54 w 70"/>
                  <a:gd name="T25" fmla="*/ 22 h 88"/>
                  <a:gd name="T26" fmla="*/ 48 w 70"/>
                  <a:gd name="T27" fmla="*/ 15 h 88"/>
                  <a:gd name="T28" fmla="*/ 38 w 70"/>
                  <a:gd name="T29" fmla="*/ 12 h 88"/>
                  <a:gd name="T30" fmla="*/ 22 w 70"/>
                  <a:gd name="T31" fmla="*/ 18 h 88"/>
                  <a:gd name="T32" fmla="*/ 15 w 70"/>
                  <a:gd name="T33" fmla="*/ 41 h 88"/>
                  <a:gd name="T34" fmla="*/ 15 w 70"/>
                  <a:gd name="T35" fmla="*/ 88 h 88"/>
                  <a:gd name="T36" fmla="*/ 0 w 70"/>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8">
                    <a:moveTo>
                      <a:pt x="0" y="88"/>
                    </a:moveTo>
                    <a:lnTo>
                      <a:pt x="0" y="2"/>
                    </a:lnTo>
                    <a:lnTo>
                      <a:pt x="13" y="2"/>
                    </a:lnTo>
                    <a:lnTo>
                      <a:pt x="13" y="14"/>
                    </a:lnTo>
                    <a:cubicBezTo>
                      <a:pt x="20" y="4"/>
                      <a:pt x="29" y="0"/>
                      <a:pt x="41" y="0"/>
                    </a:cubicBezTo>
                    <a:cubicBezTo>
                      <a:pt x="46" y="0"/>
                      <a:pt x="51" y="1"/>
                      <a:pt x="55" y="3"/>
                    </a:cubicBezTo>
                    <a:cubicBezTo>
                      <a:pt x="60" y="4"/>
                      <a:pt x="63" y="7"/>
                      <a:pt x="65" y="10"/>
                    </a:cubicBezTo>
                    <a:cubicBezTo>
                      <a:pt x="67" y="13"/>
                      <a:pt x="69" y="17"/>
                      <a:pt x="70" y="21"/>
                    </a:cubicBezTo>
                    <a:cubicBezTo>
                      <a:pt x="70" y="23"/>
                      <a:pt x="70" y="28"/>
                      <a:pt x="70" y="35"/>
                    </a:cubicBezTo>
                    <a:lnTo>
                      <a:pt x="70" y="88"/>
                    </a:lnTo>
                    <a:lnTo>
                      <a:pt x="56" y="88"/>
                    </a:lnTo>
                    <a:lnTo>
                      <a:pt x="56" y="36"/>
                    </a:lnTo>
                    <a:cubicBezTo>
                      <a:pt x="56" y="30"/>
                      <a:pt x="55" y="25"/>
                      <a:pt x="54" y="22"/>
                    </a:cubicBezTo>
                    <a:cubicBezTo>
                      <a:pt x="53" y="19"/>
                      <a:pt x="51" y="17"/>
                      <a:pt x="48" y="15"/>
                    </a:cubicBezTo>
                    <a:cubicBezTo>
                      <a:pt x="45" y="13"/>
                      <a:pt x="42" y="12"/>
                      <a:pt x="38" y="12"/>
                    </a:cubicBezTo>
                    <a:cubicBezTo>
                      <a:pt x="32" y="12"/>
                      <a:pt x="26" y="14"/>
                      <a:pt x="22" y="18"/>
                    </a:cubicBezTo>
                    <a:cubicBezTo>
                      <a:pt x="17" y="22"/>
                      <a:pt x="15" y="30"/>
                      <a:pt x="15" y="41"/>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0">
                <a:extLst>
                  <a:ext uri="{FF2B5EF4-FFF2-40B4-BE49-F238E27FC236}">
                    <a16:creationId xmlns:a16="http://schemas.microsoft.com/office/drawing/2014/main" id="{686CDFD0-CD1C-4B2E-1A48-F7F7871BCF28}"/>
                  </a:ext>
                </a:extLst>
              </p:cNvPr>
              <p:cNvSpPr>
                <a:spLocks noEditPoints="1"/>
              </p:cNvSpPr>
              <p:nvPr/>
            </p:nvSpPr>
            <p:spPr bwMode="auto">
              <a:xfrm>
                <a:off x="2990" y="2610"/>
                <a:ext cx="57" cy="64"/>
              </a:xfrm>
              <a:custGeom>
                <a:avLst/>
                <a:gdLst>
                  <a:gd name="T0" fmla="*/ 61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0 w 80"/>
                  <a:gd name="T13" fmla="*/ 45 h 90"/>
                  <a:gd name="T14" fmla="*/ 21 w 80"/>
                  <a:gd name="T15" fmla="*/ 40 h 90"/>
                  <a:gd name="T16" fmla="*/ 34 w 80"/>
                  <a:gd name="T17" fmla="*/ 38 h 90"/>
                  <a:gd name="T18" fmla="*/ 60 w 80"/>
                  <a:gd name="T19" fmla="*/ 33 h 90"/>
                  <a:gd name="T20" fmla="*/ 60 w 80"/>
                  <a:gd name="T21" fmla="*/ 29 h 90"/>
                  <a:gd name="T22" fmla="*/ 56 w 80"/>
                  <a:gd name="T23" fmla="*/ 17 h 90"/>
                  <a:gd name="T24" fmla="*/ 39 w 80"/>
                  <a:gd name="T25" fmla="*/ 12 h 90"/>
                  <a:gd name="T26" fmla="*/ 24 w 80"/>
                  <a:gd name="T27" fmla="*/ 16 h 90"/>
                  <a:gd name="T28" fmla="*/ 17 w 80"/>
                  <a:gd name="T29" fmla="*/ 28 h 90"/>
                  <a:gd name="T30" fmla="*/ 3 w 80"/>
                  <a:gd name="T31" fmla="*/ 26 h 90"/>
                  <a:gd name="T32" fmla="*/ 9 w 80"/>
                  <a:gd name="T33" fmla="*/ 12 h 90"/>
                  <a:gd name="T34" fmla="*/ 22 w 80"/>
                  <a:gd name="T35" fmla="*/ 3 h 90"/>
                  <a:gd name="T36" fmla="*/ 42 w 80"/>
                  <a:gd name="T37" fmla="*/ 0 h 90"/>
                  <a:gd name="T38" fmla="*/ 60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4 w 80"/>
                  <a:gd name="T53" fmla="*/ 88 h 90"/>
                  <a:gd name="T54" fmla="*/ 61 w 80"/>
                  <a:gd name="T55" fmla="*/ 77 h 90"/>
                  <a:gd name="T56" fmla="*/ 60 w 80"/>
                  <a:gd name="T57" fmla="*/ 45 h 90"/>
                  <a:gd name="T58" fmla="*/ 36 w 80"/>
                  <a:gd name="T59" fmla="*/ 50 h 90"/>
                  <a:gd name="T60" fmla="*/ 23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1" y="77"/>
                    </a:moveTo>
                    <a:cubicBezTo>
                      <a:pt x="56" y="82"/>
                      <a:pt x="51" y="85"/>
                      <a:pt x="46" y="87"/>
                    </a:cubicBezTo>
                    <a:cubicBezTo>
                      <a:pt x="41" y="89"/>
                      <a:pt x="35" y="90"/>
                      <a:pt x="30" y="90"/>
                    </a:cubicBezTo>
                    <a:cubicBezTo>
                      <a:pt x="20" y="90"/>
                      <a:pt x="13" y="88"/>
                      <a:pt x="8" y="83"/>
                    </a:cubicBezTo>
                    <a:cubicBezTo>
                      <a:pt x="3" y="78"/>
                      <a:pt x="0" y="73"/>
                      <a:pt x="0" y="65"/>
                    </a:cubicBezTo>
                    <a:cubicBezTo>
                      <a:pt x="0" y="61"/>
                      <a:pt x="1" y="57"/>
                      <a:pt x="3" y="54"/>
                    </a:cubicBezTo>
                    <a:cubicBezTo>
                      <a:pt x="5" y="50"/>
                      <a:pt x="7" y="47"/>
                      <a:pt x="10" y="45"/>
                    </a:cubicBezTo>
                    <a:cubicBezTo>
                      <a:pt x="14" y="43"/>
                      <a:pt x="17" y="42"/>
                      <a:pt x="21" y="40"/>
                    </a:cubicBezTo>
                    <a:cubicBezTo>
                      <a:pt x="24" y="40"/>
                      <a:pt x="28" y="39"/>
                      <a:pt x="34" y="38"/>
                    </a:cubicBezTo>
                    <a:cubicBezTo>
                      <a:pt x="46" y="37"/>
                      <a:pt x="55" y="35"/>
                      <a:pt x="60" y="33"/>
                    </a:cubicBezTo>
                    <a:cubicBezTo>
                      <a:pt x="60" y="31"/>
                      <a:pt x="60" y="30"/>
                      <a:pt x="60" y="29"/>
                    </a:cubicBezTo>
                    <a:cubicBezTo>
                      <a:pt x="60" y="23"/>
                      <a:pt x="59" y="19"/>
                      <a:pt x="56" y="17"/>
                    </a:cubicBezTo>
                    <a:cubicBezTo>
                      <a:pt x="52" y="13"/>
                      <a:pt x="47" y="12"/>
                      <a:pt x="39" y="12"/>
                    </a:cubicBezTo>
                    <a:cubicBezTo>
                      <a:pt x="33" y="12"/>
                      <a:pt x="27" y="13"/>
                      <a:pt x="24" y="16"/>
                    </a:cubicBezTo>
                    <a:cubicBezTo>
                      <a:pt x="21" y="18"/>
                      <a:pt x="18" y="22"/>
                      <a:pt x="17" y="28"/>
                    </a:cubicBezTo>
                    <a:lnTo>
                      <a:pt x="3" y="26"/>
                    </a:lnTo>
                    <a:cubicBezTo>
                      <a:pt x="4" y="20"/>
                      <a:pt x="6" y="15"/>
                      <a:pt x="9" y="12"/>
                    </a:cubicBezTo>
                    <a:cubicBezTo>
                      <a:pt x="12" y="8"/>
                      <a:pt x="16" y="5"/>
                      <a:pt x="22" y="3"/>
                    </a:cubicBezTo>
                    <a:cubicBezTo>
                      <a:pt x="28" y="1"/>
                      <a:pt x="34" y="0"/>
                      <a:pt x="42" y="0"/>
                    </a:cubicBezTo>
                    <a:cubicBezTo>
                      <a:pt x="49" y="0"/>
                      <a:pt x="55" y="1"/>
                      <a:pt x="60" y="2"/>
                    </a:cubicBezTo>
                    <a:cubicBezTo>
                      <a:pt x="64" y="4"/>
                      <a:pt x="68" y="6"/>
                      <a:pt x="70" y="9"/>
                    </a:cubicBezTo>
                    <a:cubicBezTo>
                      <a:pt x="72" y="12"/>
                      <a:pt x="73" y="15"/>
                      <a:pt x="74" y="19"/>
                    </a:cubicBezTo>
                    <a:cubicBezTo>
                      <a:pt x="75" y="21"/>
                      <a:pt x="75" y="26"/>
                      <a:pt x="75" y="32"/>
                    </a:cubicBezTo>
                    <a:lnTo>
                      <a:pt x="75" y="52"/>
                    </a:lnTo>
                    <a:cubicBezTo>
                      <a:pt x="75" y="66"/>
                      <a:pt x="75" y="74"/>
                      <a:pt x="76" y="78"/>
                    </a:cubicBezTo>
                    <a:cubicBezTo>
                      <a:pt x="77" y="81"/>
                      <a:pt x="78" y="85"/>
                      <a:pt x="80" y="88"/>
                    </a:cubicBezTo>
                    <a:lnTo>
                      <a:pt x="64" y="88"/>
                    </a:lnTo>
                    <a:cubicBezTo>
                      <a:pt x="63" y="85"/>
                      <a:pt x="62" y="82"/>
                      <a:pt x="61" y="77"/>
                    </a:cubicBezTo>
                    <a:close/>
                    <a:moveTo>
                      <a:pt x="60" y="45"/>
                    </a:moveTo>
                    <a:cubicBezTo>
                      <a:pt x="55" y="47"/>
                      <a:pt x="47" y="49"/>
                      <a:pt x="36" y="50"/>
                    </a:cubicBezTo>
                    <a:cubicBezTo>
                      <a:pt x="30" y="51"/>
                      <a:pt x="26" y="52"/>
                      <a:pt x="23" y="53"/>
                    </a:cubicBezTo>
                    <a:cubicBezTo>
                      <a:pt x="21" y="54"/>
                      <a:pt x="19" y="56"/>
                      <a:pt x="18" y="58"/>
                    </a:cubicBezTo>
                    <a:cubicBezTo>
                      <a:pt x="16" y="60"/>
                      <a:pt x="16" y="62"/>
                      <a:pt x="16" y="65"/>
                    </a:cubicBezTo>
                    <a:cubicBezTo>
                      <a:pt x="16" y="69"/>
                      <a:pt x="17" y="72"/>
                      <a:pt x="20" y="75"/>
                    </a:cubicBezTo>
                    <a:cubicBezTo>
                      <a:pt x="23" y="77"/>
                      <a:pt x="27" y="79"/>
                      <a:pt x="33" y="79"/>
                    </a:cubicBezTo>
                    <a:cubicBezTo>
                      <a:pt x="39" y="79"/>
                      <a:pt x="44" y="77"/>
                      <a:pt x="48" y="75"/>
                    </a:cubicBezTo>
                    <a:cubicBezTo>
                      <a:pt x="53" y="72"/>
                      <a:pt x="56" y="69"/>
                      <a:pt x="58" y="65"/>
                    </a:cubicBezTo>
                    <a:cubicBezTo>
                      <a:pt x="59" y="61"/>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1">
                <a:extLst>
                  <a:ext uri="{FF2B5EF4-FFF2-40B4-BE49-F238E27FC236}">
                    <a16:creationId xmlns:a16="http://schemas.microsoft.com/office/drawing/2014/main" id="{4C26B757-BDB4-7220-C088-9C129F5B57DF}"/>
                  </a:ext>
                </a:extLst>
              </p:cNvPr>
              <p:cNvSpPr>
                <a:spLocks noChangeArrowheads="1"/>
              </p:cNvSpPr>
              <p:nvPr/>
            </p:nvSpPr>
            <p:spPr bwMode="auto">
              <a:xfrm>
                <a:off x="3059" y="2588"/>
                <a:ext cx="10" cy="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42">
                <a:extLst>
                  <a:ext uri="{FF2B5EF4-FFF2-40B4-BE49-F238E27FC236}">
                    <a16:creationId xmlns:a16="http://schemas.microsoft.com/office/drawing/2014/main" id="{F1292F72-E32F-E22E-DFA5-85EA6F82FC1A}"/>
                  </a:ext>
                </a:extLst>
              </p:cNvPr>
              <p:cNvSpPr>
                <a:spLocks/>
              </p:cNvSpPr>
              <p:nvPr/>
            </p:nvSpPr>
            <p:spPr bwMode="auto">
              <a:xfrm>
                <a:off x="2703" y="2729"/>
                <a:ext cx="50" cy="64"/>
              </a:xfrm>
              <a:custGeom>
                <a:avLst/>
                <a:gdLst>
                  <a:gd name="T0" fmla="*/ 57 w 70"/>
                  <a:gd name="T1" fmla="*/ 87 h 89"/>
                  <a:gd name="T2" fmla="*/ 57 w 70"/>
                  <a:gd name="T3" fmla="*/ 74 h 89"/>
                  <a:gd name="T4" fmla="*/ 29 w 70"/>
                  <a:gd name="T5" fmla="*/ 89 h 89"/>
                  <a:gd name="T6" fmla="*/ 15 w 70"/>
                  <a:gd name="T7" fmla="*/ 86 h 89"/>
                  <a:gd name="T8" fmla="*/ 5 w 70"/>
                  <a:gd name="T9" fmla="*/ 78 h 89"/>
                  <a:gd name="T10" fmla="*/ 1 w 70"/>
                  <a:gd name="T11" fmla="*/ 68 h 89"/>
                  <a:gd name="T12" fmla="*/ 0 w 70"/>
                  <a:gd name="T13" fmla="*/ 54 h 89"/>
                  <a:gd name="T14" fmla="*/ 0 w 70"/>
                  <a:gd name="T15" fmla="*/ 0 h 89"/>
                  <a:gd name="T16" fmla="*/ 14 w 70"/>
                  <a:gd name="T17" fmla="*/ 0 h 89"/>
                  <a:gd name="T18" fmla="*/ 14 w 70"/>
                  <a:gd name="T19" fmla="*/ 48 h 89"/>
                  <a:gd name="T20" fmla="*/ 15 w 70"/>
                  <a:gd name="T21" fmla="*/ 64 h 89"/>
                  <a:gd name="T22" fmla="*/ 21 w 70"/>
                  <a:gd name="T23" fmla="*/ 73 h 89"/>
                  <a:gd name="T24" fmla="*/ 32 w 70"/>
                  <a:gd name="T25" fmla="*/ 76 h 89"/>
                  <a:gd name="T26" fmla="*/ 44 w 70"/>
                  <a:gd name="T27" fmla="*/ 73 h 89"/>
                  <a:gd name="T28" fmla="*/ 53 w 70"/>
                  <a:gd name="T29" fmla="*/ 64 h 89"/>
                  <a:gd name="T30" fmla="*/ 55 w 70"/>
                  <a:gd name="T31" fmla="*/ 47 h 89"/>
                  <a:gd name="T32" fmla="*/ 55 w 70"/>
                  <a:gd name="T33" fmla="*/ 0 h 89"/>
                  <a:gd name="T34" fmla="*/ 70 w 70"/>
                  <a:gd name="T35" fmla="*/ 0 h 89"/>
                  <a:gd name="T36" fmla="*/ 70 w 70"/>
                  <a:gd name="T37" fmla="*/ 87 h 89"/>
                  <a:gd name="T38" fmla="*/ 57 w 70"/>
                  <a:gd name="T39" fmla="*/ 8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9">
                    <a:moveTo>
                      <a:pt x="57" y="87"/>
                    </a:moveTo>
                    <a:lnTo>
                      <a:pt x="57" y="74"/>
                    </a:lnTo>
                    <a:cubicBezTo>
                      <a:pt x="50" y="84"/>
                      <a:pt x="41" y="89"/>
                      <a:pt x="29" y="89"/>
                    </a:cubicBezTo>
                    <a:cubicBezTo>
                      <a:pt x="24" y="89"/>
                      <a:pt x="19" y="88"/>
                      <a:pt x="15" y="86"/>
                    </a:cubicBezTo>
                    <a:cubicBezTo>
                      <a:pt x="10" y="84"/>
                      <a:pt x="7" y="81"/>
                      <a:pt x="5" y="78"/>
                    </a:cubicBezTo>
                    <a:cubicBezTo>
                      <a:pt x="3" y="75"/>
                      <a:pt x="1" y="72"/>
                      <a:pt x="1" y="68"/>
                    </a:cubicBezTo>
                    <a:cubicBezTo>
                      <a:pt x="0" y="65"/>
                      <a:pt x="0" y="60"/>
                      <a:pt x="0" y="54"/>
                    </a:cubicBezTo>
                    <a:lnTo>
                      <a:pt x="0" y="0"/>
                    </a:lnTo>
                    <a:lnTo>
                      <a:pt x="14" y="0"/>
                    </a:lnTo>
                    <a:lnTo>
                      <a:pt x="14" y="48"/>
                    </a:lnTo>
                    <a:cubicBezTo>
                      <a:pt x="14" y="56"/>
                      <a:pt x="15" y="61"/>
                      <a:pt x="15" y="64"/>
                    </a:cubicBezTo>
                    <a:cubicBezTo>
                      <a:pt x="16" y="68"/>
                      <a:pt x="18" y="71"/>
                      <a:pt x="21" y="73"/>
                    </a:cubicBezTo>
                    <a:cubicBezTo>
                      <a:pt x="24" y="75"/>
                      <a:pt x="28" y="76"/>
                      <a:pt x="32" y="76"/>
                    </a:cubicBezTo>
                    <a:cubicBezTo>
                      <a:pt x="36" y="76"/>
                      <a:pt x="41" y="75"/>
                      <a:pt x="44" y="73"/>
                    </a:cubicBezTo>
                    <a:cubicBezTo>
                      <a:pt x="48" y="70"/>
                      <a:pt x="51" y="67"/>
                      <a:pt x="53" y="64"/>
                    </a:cubicBezTo>
                    <a:cubicBezTo>
                      <a:pt x="54" y="60"/>
                      <a:pt x="55" y="54"/>
                      <a:pt x="55" y="47"/>
                    </a:cubicBezTo>
                    <a:lnTo>
                      <a:pt x="55" y="0"/>
                    </a:lnTo>
                    <a:lnTo>
                      <a:pt x="70" y="0"/>
                    </a:lnTo>
                    <a:lnTo>
                      <a:pt x="70" y="87"/>
                    </a:lnTo>
                    <a:lnTo>
                      <a:pt x="5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3">
                <a:extLst>
                  <a:ext uri="{FF2B5EF4-FFF2-40B4-BE49-F238E27FC236}">
                    <a16:creationId xmlns:a16="http://schemas.microsoft.com/office/drawing/2014/main" id="{7537A8B7-5EE0-0B2E-01C7-876EC0456BBD}"/>
                  </a:ext>
                </a:extLst>
              </p:cNvPr>
              <p:cNvSpPr>
                <a:spLocks noChangeArrowheads="1"/>
              </p:cNvSpPr>
              <p:nvPr/>
            </p:nvSpPr>
            <p:spPr bwMode="auto">
              <a:xfrm>
                <a:off x="2768" y="2706"/>
                <a:ext cx="11"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4">
                <a:extLst>
                  <a:ext uri="{FF2B5EF4-FFF2-40B4-BE49-F238E27FC236}">
                    <a16:creationId xmlns:a16="http://schemas.microsoft.com/office/drawing/2014/main" id="{DE698174-D781-DED1-F92C-5DD476A42AA8}"/>
                  </a:ext>
                </a:extLst>
              </p:cNvPr>
              <p:cNvSpPr>
                <a:spLocks/>
              </p:cNvSpPr>
              <p:nvPr/>
            </p:nvSpPr>
            <p:spPr bwMode="auto">
              <a:xfrm>
                <a:off x="2792" y="2728"/>
                <a:ext cx="54" cy="65"/>
              </a:xfrm>
              <a:custGeom>
                <a:avLst/>
                <a:gdLst>
                  <a:gd name="T0" fmla="*/ 61 w 76"/>
                  <a:gd name="T1" fmla="*/ 57 h 91"/>
                  <a:gd name="T2" fmla="*/ 76 w 76"/>
                  <a:gd name="T3" fmla="*/ 59 h 91"/>
                  <a:gd name="T4" fmla="*/ 64 w 76"/>
                  <a:gd name="T5" fmla="*/ 82 h 91"/>
                  <a:gd name="T6" fmla="*/ 40 w 76"/>
                  <a:gd name="T7" fmla="*/ 91 h 91"/>
                  <a:gd name="T8" fmla="*/ 11 w 76"/>
                  <a:gd name="T9" fmla="*/ 79 h 91"/>
                  <a:gd name="T10" fmla="*/ 0 w 76"/>
                  <a:gd name="T11" fmla="*/ 46 h 91"/>
                  <a:gd name="T12" fmla="*/ 5 w 76"/>
                  <a:gd name="T13" fmla="*/ 21 h 91"/>
                  <a:gd name="T14" fmla="*/ 19 w 76"/>
                  <a:gd name="T15" fmla="*/ 6 h 91"/>
                  <a:gd name="T16" fmla="*/ 40 w 76"/>
                  <a:gd name="T17" fmla="*/ 0 h 91"/>
                  <a:gd name="T18" fmla="*/ 63 w 76"/>
                  <a:gd name="T19" fmla="*/ 8 h 91"/>
                  <a:gd name="T20" fmla="*/ 74 w 76"/>
                  <a:gd name="T21" fmla="*/ 28 h 91"/>
                  <a:gd name="T22" fmla="*/ 60 w 76"/>
                  <a:gd name="T23" fmla="*/ 30 h 91"/>
                  <a:gd name="T24" fmla="*/ 53 w 76"/>
                  <a:gd name="T25" fmla="*/ 17 h 91"/>
                  <a:gd name="T26" fmla="*/ 40 w 76"/>
                  <a:gd name="T27" fmla="*/ 12 h 91"/>
                  <a:gd name="T28" fmla="*/ 22 w 76"/>
                  <a:gd name="T29" fmla="*/ 20 h 91"/>
                  <a:gd name="T30" fmla="*/ 15 w 76"/>
                  <a:gd name="T31" fmla="*/ 45 h 91"/>
                  <a:gd name="T32" fmla="*/ 22 w 76"/>
                  <a:gd name="T33" fmla="*/ 71 h 91"/>
                  <a:gd name="T34" fmla="*/ 40 w 76"/>
                  <a:gd name="T35" fmla="*/ 79 h 91"/>
                  <a:gd name="T36" fmla="*/ 54 w 76"/>
                  <a:gd name="T37" fmla="*/ 73 h 91"/>
                  <a:gd name="T38" fmla="*/ 61 w 76"/>
                  <a:gd name="T39" fmla="*/ 5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1">
                    <a:moveTo>
                      <a:pt x="61" y="57"/>
                    </a:moveTo>
                    <a:lnTo>
                      <a:pt x="76" y="59"/>
                    </a:lnTo>
                    <a:cubicBezTo>
                      <a:pt x="74" y="69"/>
                      <a:pt x="70" y="77"/>
                      <a:pt x="64" y="82"/>
                    </a:cubicBezTo>
                    <a:cubicBezTo>
                      <a:pt x="57" y="88"/>
                      <a:pt x="49" y="91"/>
                      <a:pt x="40" y="91"/>
                    </a:cubicBezTo>
                    <a:cubicBezTo>
                      <a:pt x="28" y="91"/>
                      <a:pt x="18" y="87"/>
                      <a:pt x="11" y="79"/>
                    </a:cubicBezTo>
                    <a:cubicBezTo>
                      <a:pt x="4" y="71"/>
                      <a:pt x="0" y="60"/>
                      <a:pt x="0" y="46"/>
                    </a:cubicBezTo>
                    <a:cubicBezTo>
                      <a:pt x="0" y="37"/>
                      <a:pt x="2" y="28"/>
                      <a:pt x="5" y="21"/>
                    </a:cubicBezTo>
                    <a:cubicBezTo>
                      <a:pt x="8" y="14"/>
                      <a:pt x="13" y="9"/>
                      <a:pt x="19" y="6"/>
                    </a:cubicBezTo>
                    <a:cubicBezTo>
                      <a:pt x="25" y="2"/>
                      <a:pt x="32" y="0"/>
                      <a:pt x="40" y="0"/>
                    </a:cubicBezTo>
                    <a:cubicBezTo>
                      <a:pt x="49" y="0"/>
                      <a:pt x="57" y="3"/>
                      <a:pt x="63" y="8"/>
                    </a:cubicBezTo>
                    <a:cubicBezTo>
                      <a:pt x="69" y="12"/>
                      <a:pt x="73" y="19"/>
                      <a:pt x="74" y="28"/>
                    </a:cubicBezTo>
                    <a:lnTo>
                      <a:pt x="60" y="30"/>
                    </a:lnTo>
                    <a:cubicBezTo>
                      <a:pt x="59" y="24"/>
                      <a:pt x="56" y="20"/>
                      <a:pt x="53" y="17"/>
                    </a:cubicBezTo>
                    <a:cubicBezTo>
                      <a:pt x="49" y="14"/>
                      <a:pt x="45" y="12"/>
                      <a:pt x="40" y="12"/>
                    </a:cubicBezTo>
                    <a:cubicBezTo>
                      <a:pt x="33" y="12"/>
                      <a:pt x="27" y="15"/>
                      <a:pt x="22" y="20"/>
                    </a:cubicBezTo>
                    <a:cubicBezTo>
                      <a:pt x="18" y="26"/>
                      <a:pt x="15" y="34"/>
                      <a:pt x="15" y="45"/>
                    </a:cubicBezTo>
                    <a:cubicBezTo>
                      <a:pt x="15" y="57"/>
                      <a:pt x="18" y="66"/>
                      <a:pt x="22" y="71"/>
                    </a:cubicBezTo>
                    <a:cubicBezTo>
                      <a:pt x="27" y="76"/>
                      <a:pt x="32" y="79"/>
                      <a:pt x="40" y="79"/>
                    </a:cubicBezTo>
                    <a:cubicBezTo>
                      <a:pt x="45" y="79"/>
                      <a:pt x="50" y="77"/>
                      <a:pt x="54" y="73"/>
                    </a:cubicBezTo>
                    <a:cubicBezTo>
                      <a:pt x="58" y="70"/>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5">
                <a:extLst>
                  <a:ext uri="{FF2B5EF4-FFF2-40B4-BE49-F238E27FC236}">
                    <a16:creationId xmlns:a16="http://schemas.microsoft.com/office/drawing/2014/main" id="{3DA5A674-3256-CAA7-432B-356564721AFD}"/>
                  </a:ext>
                </a:extLst>
              </p:cNvPr>
              <p:cNvSpPr>
                <a:spLocks noEditPoints="1"/>
              </p:cNvSpPr>
              <p:nvPr/>
            </p:nvSpPr>
            <p:spPr bwMode="auto">
              <a:xfrm>
                <a:off x="2851" y="2728"/>
                <a:ext cx="57" cy="65"/>
              </a:xfrm>
              <a:custGeom>
                <a:avLst/>
                <a:gdLst>
                  <a:gd name="T0" fmla="*/ 64 w 80"/>
                  <a:gd name="T1" fmla="*/ 61 h 91"/>
                  <a:gd name="T2" fmla="*/ 79 w 80"/>
                  <a:gd name="T3" fmla="*/ 63 h 91"/>
                  <a:gd name="T4" fmla="*/ 66 w 80"/>
                  <a:gd name="T5" fmla="*/ 83 h 91"/>
                  <a:gd name="T6" fmla="*/ 41 w 80"/>
                  <a:gd name="T7" fmla="*/ 91 h 91"/>
                  <a:gd name="T8" fmla="*/ 11 w 80"/>
                  <a:gd name="T9" fmla="*/ 79 h 91"/>
                  <a:gd name="T10" fmla="*/ 0 w 80"/>
                  <a:gd name="T11" fmla="*/ 46 h 91"/>
                  <a:gd name="T12" fmla="*/ 12 w 80"/>
                  <a:gd name="T13" fmla="*/ 12 h 91"/>
                  <a:gd name="T14" fmla="*/ 41 w 80"/>
                  <a:gd name="T15" fmla="*/ 0 h 91"/>
                  <a:gd name="T16" fmla="*/ 69 w 80"/>
                  <a:gd name="T17" fmla="*/ 12 h 91"/>
                  <a:gd name="T18" fmla="*/ 80 w 80"/>
                  <a:gd name="T19" fmla="*/ 45 h 91"/>
                  <a:gd name="T20" fmla="*/ 80 w 80"/>
                  <a:gd name="T21" fmla="*/ 49 h 91"/>
                  <a:gd name="T22" fmla="*/ 15 w 80"/>
                  <a:gd name="T23" fmla="*/ 49 h 91"/>
                  <a:gd name="T24" fmla="*/ 23 w 80"/>
                  <a:gd name="T25" fmla="*/ 71 h 91"/>
                  <a:gd name="T26" fmla="*/ 42 w 80"/>
                  <a:gd name="T27" fmla="*/ 79 h 91"/>
                  <a:gd name="T28" fmla="*/ 55 w 80"/>
                  <a:gd name="T29" fmla="*/ 74 h 91"/>
                  <a:gd name="T30" fmla="*/ 64 w 80"/>
                  <a:gd name="T31" fmla="*/ 61 h 91"/>
                  <a:gd name="T32" fmla="*/ 16 w 80"/>
                  <a:gd name="T33" fmla="*/ 37 h 91"/>
                  <a:gd name="T34" fmla="*/ 65 w 80"/>
                  <a:gd name="T35" fmla="*/ 37 h 91"/>
                  <a:gd name="T36" fmla="*/ 59 w 80"/>
                  <a:gd name="T37" fmla="*/ 21 h 91"/>
                  <a:gd name="T38" fmla="*/ 41 w 80"/>
                  <a:gd name="T39" fmla="*/ 12 h 91"/>
                  <a:gd name="T40" fmla="*/ 24 w 80"/>
                  <a:gd name="T41" fmla="*/ 19 h 91"/>
                  <a:gd name="T42" fmla="*/ 16 w 80"/>
                  <a:gd name="T43"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1">
                    <a:moveTo>
                      <a:pt x="64" y="61"/>
                    </a:moveTo>
                    <a:lnTo>
                      <a:pt x="79" y="63"/>
                    </a:lnTo>
                    <a:cubicBezTo>
                      <a:pt x="77" y="72"/>
                      <a:pt x="73" y="79"/>
                      <a:pt x="66" y="83"/>
                    </a:cubicBezTo>
                    <a:cubicBezTo>
                      <a:pt x="60" y="88"/>
                      <a:pt x="52" y="91"/>
                      <a:pt x="41" y="91"/>
                    </a:cubicBezTo>
                    <a:cubicBezTo>
                      <a:pt x="29" y="91"/>
                      <a:pt x="19" y="87"/>
                      <a:pt x="11" y="79"/>
                    </a:cubicBezTo>
                    <a:cubicBezTo>
                      <a:pt x="4" y="71"/>
                      <a:pt x="0" y="60"/>
                      <a:pt x="0" y="46"/>
                    </a:cubicBezTo>
                    <a:cubicBezTo>
                      <a:pt x="0" y="32"/>
                      <a:pt x="4" y="20"/>
                      <a:pt x="12" y="12"/>
                    </a:cubicBezTo>
                    <a:cubicBezTo>
                      <a:pt x="19" y="4"/>
                      <a:pt x="29" y="0"/>
                      <a:pt x="41" y="0"/>
                    </a:cubicBezTo>
                    <a:cubicBezTo>
                      <a:pt x="52" y="0"/>
                      <a:pt x="62" y="4"/>
                      <a:pt x="69" y="12"/>
                    </a:cubicBezTo>
                    <a:cubicBezTo>
                      <a:pt x="76" y="20"/>
                      <a:pt x="80" y="31"/>
                      <a:pt x="80" y="45"/>
                    </a:cubicBezTo>
                    <a:cubicBezTo>
                      <a:pt x="80" y="46"/>
                      <a:pt x="80" y="48"/>
                      <a:pt x="80" y="49"/>
                    </a:cubicBezTo>
                    <a:lnTo>
                      <a:pt x="15" y="49"/>
                    </a:lnTo>
                    <a:cubicBezTo>
                      <a:pt x="16" y="59"/>
                      <a:pt x="19" y="66"/>
                      <a:pt x="23" y="71"/>
                    </a:cubicBezTo>
                    <a:cubicBezTo>
                      <a:pt x="28" y="76"/>
                      <a:pt x="34" y="79"/>
                      <a:pt x="42" y="79"/>
                    </a:cubicBezTo>
                    <a:cubicBezTo>
                      <a:pt x="47" y="79"/>
                      <a:pt x="52" y="77"/>
                      <a:pt x="55" y="74"/>
                    </a:cubicBezTo>
                    <a:cubicBezTo>
                      <a:pt x="59" y="72"/>
                      <a:pt x="62" y="67"/>
                      <a:pt x="64" y="61"/>
                    </a:cubicBezTo>
                    <a:close/>
                    <a:moveTo>
                      <a:pt x="16" y="37"/>
                    </a:moveTo>
                    <a:lnTo>
                      <a:pt x="65" y="37"/>
                    </a:lnTo>
                    <a:cubicBezTo>
                      <a:pt x="64" y="30"/>
                      <a:pt x="62" y="25"/>
                      <a:pt x="59" y="21"/>
                    </a:cubicBezTo>
                    <a:cubicBezTo>
                      <a:pt x="54" y="15"/>
                      <a:pt x="48" y="12"/>
                      <a:pt x="41" y="12"/>
                    </a:cubicBezTo>
                    <a:cubicBezTo>
                      <a:pt x="34" y="12"/>
                      <a:pt x="28" y="15"/>
                      <a:pt x="24" y="19"/>
                    </a:cubicBezTo>
                    <a:cubicBezTo>
                      <a:pt x="19" y="24"/>
                      <a:pt x="17" y="30"/>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6">
                <a:extLst>
                  <a:ext uri="{FF2B5EF4-FFF2-40B4-BE49-F238E27FC236}">
                    <a16:creationId xmlns:a16="http://schemas.microsoft.com/office/drawing/2014/main" id="{30C391F2-9124-90B0-DB78-521659D546B8}"/>
                  </a:ext>
                </a:extLst>
              </p:cNvPr>
              <p:cNvSpPr>
                <a:spLocks/>
              </p:cNvSpPr>
              <p:nvPr/>
            </p:nvSpPr>
            <p:spPr bwMode="auto">
              <a:xfrm>
                <a:off x="2921" y="2728"/>
                <a:ext cx="33" cy="63"/>
              </a:xfrm>
              <a:custGeom>
                <a:avLst/>
                <a:gdLst>
                  <a:gd name="T0" fmla="*/ 0 w 47"/>
                  <a:gd name="T1" fmla="*/ 89 h 89"/>
                  <a:gd name="T2" fmla="*/ 0 w 47"/>
                  <a:gd name="T3" fmla="*/ 2 h 89"/>
                  <a:gd name="T4" fmla="*/ 13 w 47"/>
                  <a:gd name="T5" fmla="*/ 2 h 89"/>
                  <a:gd name="T6" fmla="*/ 13 w 47"/>
                  <a:gd name="T7" fmla="*/ 15 h 89"/>
                  <a:gd name="T8" fmla="*/ 22 w 47"/>
                  <a:gd name="T9" fmla="*/ 3 h 89"/>
                  <a:gd name="T10" fmla="*/ 32 w 47"/>
                  <a:gd name="T11" fmla="*/ 0 h 89"/>
                  <a:gd name="T12" fmla="*/ 47 w 47"/>
                  <a:gd name="T13" fmla="*/ 5 h 89"/>
                  <a:gd name="T14" fmla="*/ 42 w 47"/>
                  <a:gd name="T15" fmla="*/ 19 h 89"/>
                  <a:gd name="T16" fmla="*/ 31 w 47"/>
                  <a:gd name="T17" fmla="*/ 16 h 89"/>
                  <a:gd name="T18" fmla="*/ 22 w 47"/>
                  <a:gd name="T19" fmla="*/ 18 h 89"/>
                  <a:gd name="T20" fmla="*/ 17 w 47"/>
                  <a:gd name="T21" fmla="*/ 26 h 89"/>
                  <a:gd name="T22" fmla="*/ 14 w 47"/>
                  <a:gd name="T23" fmla="*/ 44 h 89"/>
                  <a:gd name="T24" fmla="*/ 14 w 47"/>
                  <a:gd name="T25" fmla="*/ 89 h 89"/>
                  <a:gd name="T26" fmla="*/ 0 w 47"/>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9">
                    <a:moveTo>
                      <a:pt x="0" y="89"/>
                    </a:moveTo>
                    <a:lnTo>
                      <a:pt x="0" y="2"/>
                    </a:lnTo>
                    <a:lnTo>
                      <a:pt x="13" y="2"/>
                    </a:lnTo>
                    <a:lnTo>
                      <a:pt x="13" y="15"/>
                    </a:lnTo>
                    <a:cubicBezTo>
                      <a:pt x="16" y="9"/>
                      <a:pt x="19" y="5"/>
                      <a:pt x="22" y="3"/>
                    </a:cubicBezTo>
                    <a:cubicBezTo>
                      <a:pt x="25" y="1"/>
                      <a:pt x="28" y="0"/>
                      <a:pt x="32" y="0"/>
                    </a:cubicBezTo>
                    <a:cubicBezTo>
                      <a:pt x="37" y="0"/>
                      <a:pt x="42" y="2"/>
                      <a:pt x="47" y="5"/>
                    </a:cubicBezTo>
                    <a:lnTo>
                      <a:pt x="42" y="19"/>
                    </a:lnTo>
                    <a:cubicBezTo>
                      <a:pt x="38" y="17"/>
                      <a:pt x="35" y="16"/>
                      <a:pt x="31" y="16"/>
                    </a:cubicBezTo>
                    <a:cubicBezTo>
                      <a:pt x="28" y="16"/>
                      <a:pt x="25" y="16"/>
                      <a:pt x="22" y="18"/>
                    </a:cubicBezTo>
                    <a:cubicBezTo>
                      <a:pt x="20" y="20"/>
                      <a:pt x="18" y="23"/>
                      <a:pt x="17" y="26"/>
                    </a:cubicBezTo>
                    <a:cubicBezTo>
                      <a:pt x="15" y="32"/>
                      <a:pt x="14" y="37"/>
                      <a:pt x="14" y="44"/>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47">
                <a:extLst>
                  <a:ext uri="{FF2B5EF4-FFF2-40B4-BE49-F238E27FC236}">
                    <a16:creationId xmlns:a16="http://schemas.microsoft.com/office/drawing/2014/main" id="{66673B1B-389C-25E5-AC93-7914D3B28BC2}"/>
                  </a:ext>
                </a:extLst>
              </p:cNvPr>
              <p:cNvSpPr>
                <a:spLocks noChangeArrowheads="1"/>
              </p:cNvSpPr>
              <p:nvPr/>
            </p:nvSpPr>
            <p:spPr bwMode="auto">
              <a:xfrm>
                <a:off x="3429" y="1965"/>
                <a:ext cx="907" cy="298"/>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48">
                <a:extLst>
                  <a:ext uri="{FF2B5EF4-FFF2-40B4-BE49-F238E27FC236}">
                    <a16:creationId xmlns:a16="http://schemas.microsoft.com/office/drawing/2014/main" id="{918AF872-FCCB-7C35-4D3E-162092B0D504}"/>
                  </a:ext>
                </a:extLst>
              </p:cNvPr>
              <p:cNvSpPr>
                <a:spLocks/>
              </p:cNvSpPr>
              <p:nvPr/>
            </p:nvSpPr>
            <p:spPr bwMode="auto">
              <a:xfrm>
                <a:off x="3638" y="2011"/>
                <a:ext cx="81" cy="84"/>
              </a:xfrm>
              <a:custGeom>
                <a:avLst/>
                <a:gdLst>
                  <a:gd name="T0" fmla="*/ 0 w 114"/>
                  <a:gd name="T1" fmla="*/ 119 h 119"/>
                  <a:gd name="T2" fmla="*/ 0 w 114"/>
                  <a:gd name="T3" fmla="*/ 0 h 119"/>
                  <a:gd name="T4" fmla="*/ 24 w 114"/>
                  <a:gd name="T5" fmla="*/ 0 h 119"/>
                  <a:gd name="T6" fmla="*/ 52 w 114"/>
                  <a:gd name="T7" fmla="*/ 85 h 119"/>
                  <a:gd name="T8" fmla="*/ 58 w 114"/>
                  <a:gd name="T9" fmla="*/ 102 h 119"/>
                  <a:gd name="T10" fmla="*/ 64 w 114"/>
                  <a:gd name="T11" fmla="*/ 83 h 119"/>
                  <a:gd name="T12" fmla="*/ 93 w 114"/>
                  <a:gd name="T13" fmla="*/ 0 h 119"/>
                  <a:gd name="T14" fmla="*/ 114 w 114"/>
                  <a:gd name="T15" fmla="*/ 0 h 119"/>
                  <a:gd name="T16" fmla="*/ 114 w 114"/>
                  <a:gd name="T17" fmla="*/ 119 h 119"/>
                  <a:gd name="T18" fmla="*/ 99 w 114"/>
                  <a:gd name="T19" fmla="*/ 119 h 119"/>
                  <a:gd name="T20" fmla="*/ 99 w 114"/>
                  <a:gd name="T21" fmla="*/ 20 h 119"/>
                  <a:gd name="T22" fmla="*/ 64 w 114"/>
                  <a:gd name="T23" fmla="*/ 119 h 119"/>
                  <a:gd name="T24" fmla="*/ 50 w 114"/>
                  <a:gd name="T25" fmla="*/ 119 h 119"/>
                  <a:gd name="T26" fmla="*/ 15 w 114"/>
                  <a:gd name="T27" fmla="*/ 18 h 119"/>
                  <a:gd name="T28" fmla="*/ 15 w 114"/>
                  <a:gd name="T29" fmla="*/ 119 h 119"/>
                  <a:gd name="T30" fmla="*/ 0 w 114"/>
                  <a:gd name="T3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119">
                    <a:moveTo>
                      <a:pt x="0" y="119"/>
                    </a:moveTo>
                    <a:lnTo>
                      <a:pt x="0" y="0"/>
                    </a:lnTo>
                    <a:lnTo>
                      <a:pt x="24" y="0"/>
                    </a:lnTo>
                    <a:lnTo>
                      <a:pt x="52" y="85"/>
                    </a:lnTo>
                    <a:cubicBezTo>
                      <a:pt x="55" y="93"/>
                      <a:pt x="57" y="98"/>
                      <a:pt x="58" y="102"/>
                    </a:cubicBezTo>
                    <a:cubicBezTo>
                      <a:pt x="59" y="98"/>
                      <a:pt x="61" y="92"/>
                      <a:pt x="64" y="83"/>
                    </a:cubicBezTo>
                    <a:lnTo>
                      <a:pt x="93" y="0"/>
                    </a:lnTo>
                    <a:lnTo>
                      <a:pt x="114" y="0"/>
                    </a:lnTo>
                    <a:lnTo>
                      <a:pt x="114" y="119"/>
                    </a:lnTo>
                    <a:lnTo>
                      <a:pt x="99" y="119"/>
                    </a:lnTo>
                    <a:lnTo>
                      <a:pt x="99" y="20"/>
                    </a:lnTo>
                    <a:lnTo>
                      <a:pt x="64" y="119"/>
                    </a:lnTo>
                    <a:lnTo>
                      <a:pt x="50" y="119"/>
                    </a:lnTo>
                    <a:lnTo>
                      <a:pt x="15" y="18"/>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9">
                <a:extLst>
                  <a:ext uri="{FF2B5EF4-FFF2-40B4-BE49-F238E27FC236}">
                    <a16:creationId xmlns:a16="http://schemas.microsoft.com/office/drawing/2014/main" id="{50811115-ECF9-FD1C-7FDB-30A5991E5519}"/>
                  </a:ext>
                </a:extLst>
              </p:cNvPr>
              <p:cNvSpPr>
                <a:spLocks/>
              </p:cNvSpPr>
              <p:nvPr/>
            </p:nvSpPr>
            <p:spPr bwMode="auto">
              <a:xfrm>
                <a:off x="3736" y="2034"/>
                <a:ext cx="50" cy="63"/>
              </a:xfrm>
              <a:custGeom>
                <a:avLst/>
                <a:gdLst>
                  <a:gd name="T0" fmla="*/ 57 w 71"/>
                  <a:gd name="T1" fmla="*/ 86 h 88"/>
                  <a:gd name="T2" fmla="*/ 57 w 71"/>
                  <a:gd name="T3" fmla="*/ 74 h 88"/>
                  <a:gd name="T4" fmla="*/ 30 w 71"/>
                  <a:gd name="T5" fmla="*/ 88 h 88"/>
                  <a:gd name="T6" fmla="*/ 16 w 71"/>
                  <a:gd name="T7" fmla="*/ 86 h 88"/>
                  <a:gd name="T8" fmla="*/ 6 w 71"/>
                  <a:gd name="T9" fmla="*/ 78 h 88"/>
                  <a:gd name="T10" fmla="*/ 1 w 71"/>
                  <a:gd name="T11" fmla="*/ 67 h 88"/>
                  <a:gd name="T12" fmla="*/ 0 w 71"/>
                  <a:gd name="T13" fmla="*/ 54 h 88"/>
                  <a:gd name="T14" fmla="*/ 0 w 71"/>
                  <a:gd name="T15" fmla="*/ 0 h 88"/>
                  <a:gd name="T16" fmla="*/ 15 w 71"/>
                  <a:gd name="T17" fmla="*/ 0 h 88"/>
                  <a:gd name="T18" fmla="*/ 15 w 71"/>
                  <a:gd name="T19" fmla="*/ 48 h 88"/>
                  <a:gd name="T20" fmla="*/ 16 w 71"/>
                  <a:gd name="T21" fmla="*/ 63 h 88"/>
                  <a:gd name="T22" fmla="*/ 22 w 71"/>
                  <a:gd name="T23" fmla="*/ 73 h 88"/>
                  <a:gd name="T24" fmla="*/ 33 w 71"/>
                  <a:gd name="T25" fmla="*/ 76 h 88"/>
                  <a:gd name="T26" fmla="*/ 45 w 71"/>
                  <a:gd name="T27" fmla="*/ 72 h 88"/>
                  <a:gd name="T28" fmla="*/ 53 w 71"/>
                  <a:gd name="T29" fmla="*/ 63 h 88"/>
                  <a:gd name="T30" fmla="*/ 56 w 71"/>
                  <a:gd name="T31" fmla="*/ 46 h 88"/>
                  <a:gd name="T32" fmla="*/ 56 w 71"/>
                  <a:gd name="T33" fmla="*/ 0 h 88"/>
                  <a:gd name="T34" fmla="*/ 71 w 71"/>
                  <a:gd name="T35" fmla="*/ 0 h 88"/>
                  <a:gd name="T36" fmla="*/ 71 w 71"/>
                  <a:gd name="T37" fmla="*/ 86 h 88"/>
                  <a:gd name="T38" fmla="*/ 57 w 71"/>
                  <a:gd name="T3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8">
                    <a:moveTo>
                      <a:pt x="57" y="86"/>
                    </a:moveTo>
                    <a:lnTo>
                      <a:pt x="57" y="74"/>
                    </a:lnTo>
                    <a:cubicBezTo>
                      <a:pt x="51" y="84"/>
                      <a:pt x="42" y="88"/>
                      <a:pt x="30" y="88"/>
                    </a:cubicBezTo>
                    <a:cubicBezTo>
                      <a:pt x="25" y="88"/>
                      <a:pt x="20" y="87"/>
                      <a:pt x="16" y="86"/>
                    </a:cubicBezTo>
                    <a:cubicBezTo>
                      <a:pt x="11" y="84"/>
                      <a:pt x="8" y="81"/>
                      <a:pt x="6" y="78"/>
                    </a:cubicBezTo>
                    <a:cubicBezTo>
                      <a:pt x="4" y="75"/>
                      <a:pt x="2" y="72"/>
                      <a:pt x="1" y="67"/>
                    </a:cubicBezTo>
                    <a:cubicBezTo>
                      <a:pt x="1" y="64"/>
                      <a:pt x="0" y="60"/>
                      <a:pt x="0" y="54"/>
                    </a:cubicBezTo>
                    <a:lnTo>
                      <a:pt x="0" y="0"/>
                    </a:lnTo>
                    <a:lnTo>
                      <a:pt x="15" y="0"/>
                    </a:lnTo>
                    <a:lnTo>
                      <a:pt x="15" y="48"/>
                    </a:lnTo>
                    <a:cubicBezTo>
                      <a:pt x="15" y="56"/>
                      <a:pt x="15" y="61"/>
                      <a:pt x="16" y="63"/>
                    </a:cubicBezTo>
                    <a:cubicBezTo>
                      <a:pt x="17" y="67"/>
                      <a:pt x="19" y="70"/>
                      <a:pt x="22" y="73"/>
                    </a:cubicBezTo>
                    <a:cubicBezTo>
                      <a:pt x="25" y="75"/>
                      <a:pt x="29" y="76"/>
                      <a:pt x="33" y="76"/>
                    </a:cubicBezTo>
                    <a:cubicBezTo>
                      <a:pt x="37" y="76"/>
                      <a:pt x="41" y="75"/>
                      <a:pt x="45" y="72"/>
                    </a:cubicBezTo>
                    <a:cubicBezTo>
                      <a:pt x="49" y="70"/>
                      <a:pt x="52" y="67"/>
                      <a:pt x="53" y="63"/>
                    </a:cubicBezTo>
                    <a:cubicBezTo>
                      <a:pt x="55" y="59"/>
                      <a:pt x="56" y="54"/>
                      <a:pt x="56" y="46"/>
                    </a:cubicBezTo>
                    <a:lnTo>
                      <a:pt x="56" y="0"/>
                    </a:lnTo>
                    <a:lnTo>
                      <a:pt x="71" y="0"/>
                    </a:lnTo>
                    <a:lnTo>
                      <a:pt x="71" y="86"/>
                    </a:lnTo>
                    <a:lnTo>
                      <a:pt x="57"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0">
                <a:extLst>
                  <a:ext uri="{FF2B5EF4-FFF2-40B4-BE49-F238E27FC236}">
                    <a16:creationId xmlns:a16="http://schemas.microsoft.com/office/drawing/2014/main" id="{79DAA6B5-0A1E-DA74-A802-BC96EE21E61C}"/>
                  </a:ext>
                </a:extLst>
              </p:cNvPr>
              <p:cNvSpPr>
                <a:spLocks noChangeArrowheads="1"/>
              </p:cNvSpPr>
              <p:nvPr/>
            </p:nvSpPr>
            <p:spPr bwMode="auto">
              <a:xfrm>
                <a:off x="3802" y="2011"/>
                <a:ext cx="10" cy="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1">
                <a:extLst>
                  <a:ext uri="{FF2B5EF4-FFF2-40B4-BE49-F238E27FC236}">
                    <a16:creationId xmlns:a16="http://schemas.microsoft.com/office/drawing/2014/main" id="{4387B99E-0430-531F-FB20-68B2573B8E61}"/>
                  </a:ext>
                </a:extLst>
              </p:cNvPr>
              <p:cNvSpPr>
                <a:spLocks/>
              </p:cNvSpPr>
              <p:nvPr/>
            </p:nvSpPr>
            <p:spPr bwMode="auto">
              <a:xfrm>
                <a:off x="3823" y="2013"/>
                <a:ext cx="30" cy="84"/>
              </a:xfrm>
              <a:custGeom>
                <a:avLst/>
                <a:gdLst>
                  <a:gd name="T0" fmla="*/ 40 w 42"/>
                  <a:gd name="T1" fmla="*/ 103 h 118"/>
                  <a:gd name="T2" fmla="*/ 42 w 42"/>
                  <a:gd name="T3" fmla="*/ 116 h 118"/>
                  <a:gd name="T4" fmla="*/ 31 w 42"/>
                  <a:gd name="T5" fmla="*/ 118 h 118"/>
                  <a:gd name="T6" fmla="*/ 18 w 42"/>
                  <a:gd name="T7" fmla="*/ 115 h 118"/>
                  <a:gd name="T8" fmla="*/ 12 w 42"/>
                  <a:gd name="T9" fmla="*/ 109 h 118"/>
                  <a:gd name="T10" fmla="*/ 10 w 42"/>
                  <a:gd name="T11" fmla="*/ 91 h 118"/>
                  <a:gd name="T12" fmla="*/ 10 w 42"/>
                  <a:gd name="T13" fmla="*/ 41 h 118"/>
                  <a:gd name="T14" fmla="*/ 0 w 42"/>
                  <a:gd name="T15" fmla="*/ 41 h 118"/>
                  <a:gd name="T16" fmla="*/ 0 w 42"/>
                  <a:gd name="T17" fmla="*/ 30 h 118"/>
                  <a:gd name="T18" fmla="*/ 10 w 42"/>
                  <a:gd name="T19" fmla="*/ 30 h 118"/>
                  <a:gd name="T20" fmla="*/ 10 w 42"/>
                  <a:gd name="T21" fmla="*/ 9 h 118"/>
                  <a:gd name="T22" fmla="*/ 25 w 42"/>
                  <a:gd name="T23" fmla="*/ 0 h 118"/>
                  <a:gd name="T24" fmla="*/ 25 w 42"/>
                  <a:gd name="T25" fmla="*/ 30 h 118"/>
                  <a:gd name="T26" fmla="*/ 40 w 42"/>
                  <a:gd name="T27" fmla="*/ 30 h 118"/>
                  <a:gd name="T28" fmla="*/ 40 w 42"/>
                  <a:gd name="T29" fmla="*/ 41 h 118"/>
                  <a:gd name="T30" fmla="*/ 25 w 42"/>
                  <a:gd name="T31" fmla="*/ 41 h 118"/>
                  <a:gd name="T32" fmla="*/ 25 w 42"/>
                  <a:gd name="T33" fmla="*/ 92 h 118"/>
                  <a:gd name="T34" fmla="*/ 26 w 42"/>
                  <a:gd name="T35" fmla="*/ 100 h 118"/>
                  <a:gd name="T36" fmla="*/ 28 w 42"/>
                  <a:gd name="T37" fmla="*/ 103 h 118"/>
                  <a:gd name="T38" fmla="*/ 33 w 42"/>
                  <a:gd name="T39" fmla="*/ 104 h 118"/>
                  <a:gd name="T40" fmla="*/ 40 w 42"/>
                  <a:gd name="T41"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3"/>
                    </a:moveTo>
                    <a:lnTo>
                      <a:pt x="42" y="116"/>
                    </a:lnTo>
                    <a:cubicBezTo>
                      <a:pt x="38" y="117"/>
                      <a:pt x="34" y="118"/>
                      <a:pt x="31" y="118"/>
                    </a:cubicBezTo>
                    <a:cubicBezTo>
                      <a:pt x="25" y="118"/>
                      <a:pt x="21" y="117"/>
                      <a:pt x="18" y="115"/>
                    </a:cubicBezTo>
                    <a:cubicBezTo>
                      <a:pt x="15" y="113"/>
                      <a:pt x="13" y="111"/>
                      <a:pt x="12" y="109"/>
                    </a:cubicBezTo>
                    <a:cubicBezTo>
                      <a:pt x="11" y="106"/>
                      <a:pt x="10" y="100"/>
                      <a:pt x="10" y="91"/>
                    </a:cubicBezTo>
                    <a:lnTo>
                      <a:pt x="10" y="41"/>
                    </a:lnTo>
                    <a:lnTo>
                      <a:pt x="0" y="41"/>
                    </a:lnTo>
                    <a:lnTo>
                      <a:pt x="0" y="30"/>
                    </a:lnTo>
                    <a:lnTo>
                      <a:pt x="10" y="30"/>
                    </a:lnTo>
                    <a:lnTo>
                      <a:pt x="10" y="9"/>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4"/>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2">
                <a:extLst>
                  <a:ext uri="{FF2B5EF4-FFF2-40B4-BE49-F238E27FC236}">
                    <a16:creationId xmlns:a16="http://schemas.microsoft.com/office/drawing/2014/main" id="{0AE36BCA-CA20-9428-C0C1-9539673E8910}"/>
                  </a:ext>
                </a:extLst>
              </p:cNvPr>
              <p:cNvSpPr>
                <a:spLocks noEditPoints="1"/>
              </p:cNvSpPr>
              <p:nvPr/>
            </p:nvSpPr>
            <p:spPr bwMode="auto">
              <a:xfrm>
                <a:off x="3862" y="2011"/>
                <a:ext cx="10" cy="84"/>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3">
                <a:extLst>
                  <a:ext uri="{FF2B5EF4-FFF2-40B4-BE49-F238E27FC236}">
                    <a16:creationId xmlns:a16="http://schemas.microsoft.com/office/drawing/2014/main" id="{7962375A-9661-2BF5-B97B-0B1D45BFA718}"/>
                  </a:ext>
                </a:extLst>
              </p:cNvPr>
              <p:cNvSpPr>
                <a:spLocks/>
              </p:cNvSpPr>
              <p:nvPr/>
            </p:nvSpPr>
            <p:spPr bwMode="auto">
              <a:xfrm>
                <a:off x="3881" y="2009"/>
                <a:ext cx="36" cy="86"/>
              </a:xfrm>
              <a:custGeom>
                <a:avLst/>
                <a:gdLst>
                  <a:gd name="T0" fmla="*/ 13 w 50"/>
                  <a:gd name="T1" fmla="*/ 121 h 121"/>
                  <a:gd name="T2" fmla="*/ 13 w 50"/>
                  <a:gd name="T3" fmla="*/ 46 h 121"/>
                  <a:gd name="T4" fmla="*/ 0 w 50"/>
                  <a:gd name="T5" fmla="*/ 46 h 121"/>
                  <a:gd name="T6" fmla="*/ 0 w 50"/>
                  <a:gd name="T7" fmla="*/ 35 h 121"/>
                  <a:gd name="T8" fmla="*/ 13 w 50"/>
                  <a:gd name="T9" fmla="*/ 35 h 121"/>
                  <a:gd name="T10" fmla="*/ 13 w 50"/>
                  <a:gd name="T11" fmla="*/ 26 h 121"/>
                  <a:gd name="T12" fmla="*/ 14 w 50"/>
                  <a:gd name="T13" fmla="*/ 13 h 121"/>
                  <a:gd name="T14" fmla="*/ 21 w 50"/>
                  <a:gd name="T15" fmla="*/ 4 h 121"/>
                  <a:gd name="T16" fmla="*/ 36 w 50"/>
                  <a:gd name="T17" fmla="*/ 0 h 121"/>
                  <a:gd name="T18" fmla="*/ 50 w 50"/>
                  <a:gd name="T19" fmla="*/ 2 h 121"/>
                  <a:gd name="T20" fmla="*/ 48 w 50"/>
                  <a:gd name="T21" fmla="*/ 14 h 121"/>
                  <a:gd name="T22" fmla="*/ 39 w 50"/>
                  <a:gd name="T23" fmla="*/ 14 h 121"/>
                  <a:gd name="T24" fmla="*/ 30 w 50"/>
                  <a:gd name="T25" fmla="*/ 16 h 121"/>
                  <a:gd name="T26" fmla="*/ 27 w 50"/>
                  <a:gd name="T27" fmla="*/ 27 h 121"/>
                  <a:gd name="T28" fmla="*/ 27 w 50"/>
                  <a:gd name="T29" fmla="*/ 35 h 121"/>
                  <a:gd name="T30" fmla="*/ 44 w 50"/>
                  <a:gd name="T31" fmla="*/ 35 h 121"/>
                  <a:gd name="T32" fmla="*/ 44 w 50"/>
                  <a:gd name="T33" fmla="*/ 46 h 121"/>
                  <a:gd name="T34" fmla="*/ 27 w 50"/>
                  <a:gd name="T35" fmla="*/ 46 h 121"/>
                  <a:gd name="T36" fmla="*/ 27 w 50"/>
                  <a:gd name="T37" fmla="*/ 121 h 121"/>
                  <a:gd name="T38" fmla="*/ 13 w 50"/>
                  <a:gd name="T3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21">
                    <a:moveTo>
                      <a:pt x="13" y="121"/>
                    </a:moveTo>
                    <a:lnTo>
                      <a:pt x="13" y="46"/>
                    </a:lnTo>
                    <a:lnTo>
                      <a:pt x="0" y="46"/>
                    </a:lnTo>
                    <a:lnTo>
                      <a:pt x="0" y="35"/>
                    </a:lnTo>
                    <a:lnTo>
                      <a:pt x="13" y="35"/>
                    </a:lnTo>
                    <a:lnTo>
                      <a:pt x="13" y="26"/>
                    </a:lnTo>
                    <a:cubicBezTo>
                      <a:pt x="13" y="20"/>
                      <a:pt x="13" y="16"/>
                      <a:pt x="14" y="13"/>
                    </a:cubicBezTo>
                    <a:cubicBezTo>
                      <a:pt x="15" y="9"/>
                      <a:pt x="18" y="6"/>
                      <a:pt x="21" y="4"/>
                    </a:cubicBezTo>
                    <a:cubicBezTo>
                      <a:pt x="25" y="1"/>
                      <a:pt x="30" y="0"/>
                      <a:pt x="36" y="0"/>
                    </a:cubicBezTo>
                    <a:cubicBezTo>
                      <a:pt x="41" y="0"/>
                      <a:pt x="45" y="1"/>
                      <a:pt x="50" y="2"/>
                    </a:cubicBezTo>
                    <a:lnTo>
                      <a:pt x="48" y="14"/>
                    </a:lnTo>
                    <a:cubicBezTo>
                      <a:pt x="45" y="14"/>
                      <a:pt x="42" y="14"/>
                      <a:pt x="39" y="14"/>
                    </a:cubicBezTo>
                    <a:cubicBezTo>
                      <a:pt x="35" y="14"/>
                      <a:pt x="32" y="15"/>
                      <a:pt x="30" y="16"/>
                    </a:cubicBezTo>
                    <a:cubicBezTo>
                      <a:pt x="28" y="18"/>
                      <a:pt x="27" y="22"/>
                      <a:pt x="27" y="27"/>
                    </a:cubicBezTo>
                    <a:lnTo>
                      <a:pt x="27" y="35"/>
                    </a:lnTo>
                    <a:lnTo>
                      <a:pt x="44" y="35"/>
                    </a:lnTo>
                    <a:lnTo>
                      <a:pt x="44" y="46"/>
                    </a:lnTo>
                    <a:lnTo>
                      <a:pt x="27" y="46"/>
                    </a:lnTo>
                    <a:lnTo>
                      <a:pt x="27" y="121"/>
                    </a:lnTo>
                    <a:lnTo>
                      <a:pt x="13"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4">
                <a:extLst>
                  <a:ext uri="{FF2B5EF4-FFF2-40B4-BE49-F238E27FC236}">
                    <a16:creationId xmlns:a16="http://schemas.microsoft.com/office/drawing/2014/main" id="{2CC16EE5-AC22-AE92-42A9-36A948F0D456}"/>
                  </a:ext>
                </a:extLst>
              </p:cNvPr>
              <p:cNvSpPr>
                <a:spLocks noEditPoints="1"/>
              </p:cNvSpPr>
              <p:nvPr/>
            </p:nvSpPr>
            <p:spPr bwMode="auto">
              <a:xfrm>
                <a:off x="3917" y="2033"/>
                <a:ext cx="58" cy="64"/>
              </a:xfrm>
              <a:custGeom>
                <a:avLst/>
                <a:gdLst>
                  <a:gd name="T0" fmla="*/ 0 w 81"/>
                  <a:gd name="T1" fmla="*/ 45 h 90"/>
                  <a:gd name="T2" fmla="*/ 13 w 81"/>
                  <a:gd name="T3" fmla="*/ 10 h 90"/>
                  <a:gd name="T4" fmla="*/ 40 w 81"/>
                  <a:gd name="T5" fmla="*/ 0 h 90"/>
                  <a:gd name="T6" fmla="*/ 69 w 81"/>
                  <a:gd name="T7" fmla="*/ 12 h 90"/>
                  <a:gd name="T8" fmla="*/ 81 w 81"/>
                  <a:gd name="T9" fmla="*/ 44 h 90"/>
                  <a:gd name="T10" fmla="*/ 76 w 81"/>
                  <a:gd name="T11" fmla="*/ 70 h 90"/>
                  <a:gd name="T12" fmla="*/ 61 w 81"/>
                  <a:gd name="T13" fmla="*/ 85 h 90"/>
                  <a:gd name="T14" fmla="*/ 40 w 81"/>
                  <a:gd name="T15" fmla="*/ 90 h 90"/>
                  <a:gd name="T16" fmla="*/ 11 w 81"/>
                  <a:gd name="T17" fmla="*/ 79 h 90"/>
                  <a:gd name="T18" fmla="*/ 0 w 81"/>
                  <a:gd name="T19" fmla="*/ 45 h 90"/>
                  <a:gd name="T20" fmla="*/ 15 w 81"/>
                  <a:gd name="T21" fmla="*/ 45 h 90"/>
                  <a:gd name="T22" fmla="*/ 22 w 81"/>
                  <a:gd name="T23" fmla="*/ 70 h 90"/>
                  <a:gd name="T24" fmla="*/ 40 w 81"/>
                  <a:gd name="T25" fmla="*/ 78 h 90"/>
                  <a:gd name="T26" fmla="*/ 58 w 81"/>
                  <a:gd name="T27" fmla="*/ 70 h 90"/>
                  <a:gd name="T28" fmla="*/ 66 w 81"/>
                  <a:gd name="T29" fmla="*/ 45 h 90"/>
                  <a:gd name="T30" fmla="*/ 58 w 81"/>
                  <a:gd name="T31" fmla="*/ 21 h 90"/>
                  <a:gd name="T32" fmla="*/ 40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4" y="17"/>
                      <a:pt x="13" y="10"/>
                    </a:cubicBezTo>
                    <a:cubicBezTo>
                      <a:pt x="21" y="3"/>
                      <a:pt x="30" y="0"/>
                      <a:pt x="40" y="0"/>
                    </a:cubicBezTo>
                    <a:cubicBezTo>
                      <a:pt x="52" y="0"/>
                      <a:pt x="62" y="4"/>
                      <a:pt x="69" y="12"/>
                    </a:cubicBezTo>
                    <a:cubicBezTo>
                      <a:pt x="77" y="20"/>
                      <a:pt x="81" y="30"/>
                      <a:pt x="81" y="44"/>
                    </a:cubicBezTo>
                    <a:cubicBezTo>
                      <a:pt x="81" y="55"/>
                      <a:pt x="79" y="64"/>
                      <a:pt x="76" y="70"/>
                    </a:cubicBezTo>
                    <a:cubicBezTo>
                      <a:pt x="72" y="77"/>
                      <a:pt x="68" y="82"/>
                      <a:pt x="61" y="85"/>
                    </a:cubicBezTo>
                    <a:cubicBezTo>
                      <a:pt x="55" y="89"/>
                      <a:pt x="48" y="90"/>
                      <a:pt x="40" y="90"/>
                    </a:cubicBezTo>
                    <a:cubicBezTo>
                      <a:pt x="28" y="90"/>
                      <a:pt x="18" y="87"/>
                      <a:pt x="11" y="79"/>
                    </a:cubicBezTo>
                    <a:cubicBezTo>
                      <a:pt x="4" y="71"/>
                      <a:pt x="0" y="60"/>
                      <a:pt x="0" y="45"/>
                    </a:cubicBezTo>
                    <a:close/>
                    <a:moveTo>
                      <a:pt x="15" y="45"/>
                    </a:moveTo>
                    <a:cubicBezTo>
                      <a:pt x="15" y="56"/>
                      <a:pt x="17" y="65"/>
                      <a:pt x="22" y="70"/>
                    </a:cubicBezTo>
                    <a:cubicBezTo>
                      <a:pt x="27" y="76"/>
                      <a:pt x="33" y="78"/>
                      <a:pt x="40" y="78"/>
                    </a:cubicBezTo>
                    <a:cubicBezTo>
                      <a:pt x="48" y="78"/>
                      <a:pt x="54" y="76"/>
                      <a:pt x="58" y="70"/>
                    </a:cubicBezTo>
                    <a:cubicBezTo>
                      <a:pt x="63" y="65"/>
                      <a:pt x="66" y="56"/>
                      <a:pt x="66" y="45"/>
                    </a:cubicBezTo>
                    <a:cubicBezTo>
                      <a:pt x="66" y="34"/>
                      <a:pt x="63" y="26"/>
                      <a:pt x="58" y="21"/>
                    </a:cubicBezTo>
                    <a:cubicBezTo>
                      <a:pt x="54" y="15"/>
                      <a:pt x="48" y="12"/>
                      <a:pt x="40" y="12"/>
                    </a:cubicBezTo>
                    <a:cubicBezTo>
                      <a:pt x="33" y="12"/>
                      <a:pt x="27" y="15"/>
                      <a:pt x="22" y="20"/>
                    </a:cubicBezTo>
                    <a:cubicBezTo>
                      <a:pt x="17"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5">
                <a:extLst>
                  <a:ext uri="{FF2B5EF4-FFF2-40B4-BE49-F238E27FC236}">
                    <a16:creationId xmlns:a16="http://schemas.microsoft.com/office/drawing/2014/main" id="{0614D679-F21A-58FE-CD24-9A6A6A73C502}"/>
                  </a:ext>
                </a:extLst>
              </p:cNvPr>
              <p:cNvSpPr>
                <a:spLocks/>
              </p:cNvSpPr>
              <p:nvPr/>
            </p:nvSpPr>
            <p:spPr bwMode="auto">
              <a:xfrm>
                <a:off x="3984" y="2033"/>
                <a:ext cx="53" cy="64"/>
              </a:xfrm>
              <a:custGeom>
                <a:avLst/>
                <a:gdLst>
                  <a:gd name="T0" fmla="*/ 60 w 75"/>
                  <a:gd name="T1" fmla="*/ 57 h 90"/>
                  <a:gd name="T2" fmla="*/ 75 w 75"/>
                  <a:gd name="T3" fmla="*/ 59 h 90"/>
                  <a:gd name="T4" fmla="*/ 63 w 75"/>
                  <a:gd name="T5" fmla="*/ 82 h 90"/>
                  <a:gd name="T6" fmla="*/ 39 w 75"/>
                  <a:gd name="T7" fmla="*/ 90 h 90"/>
                  <a:gd name="T8" fmla="*/ 10 w 75"/>
                  <a:gd name="T9" fmla="*/ 79 h 90"/>
                  <a:gd name="T10" fmla="*/ 0 w 75"/>
                  <a:gd name="T11" fmla="*/ 46 h 90"/>
                  <a:gd name="T12" fmla="*/ 4 w 75"/>
                  <a:gd name="T13" fmla="*/ 21 h 90"/>
                  <a:gd name="T14" fmla="*/ 18 w 75"/>
                  <a:gd name="T15" fmla="*/ 5 h 90"/>
                  <a:gd name="T16" fmla="*/ 39 w 75"/>
                  <a:gd name="T17" fmla="*/ 0 h 90"/>
                  <a:gd name="T18" fmla="*/ 62 w 75"/>
                  <a:gd name="T19" fmla="*/ 7 h 90"/>
                  <a:gd name="T20" fmla="*/ 73 w 75"/>
                  <a:gd name="T21" fmla="*/ 27 h 90"/>
                  <a:gd name="T22" fmla="*/ 59 w 75"/>
                  <a:gd name="T23" fmla="*/ 30 h 90"/>
                  <a:gd name="T24" fmla="*/ 52 w 75"/>
                  <a:gd name="T25" fmla="*/ 17 h 90"/>
                  <a:gd name="T26" fmla="*/ 40 w 75"/>
                  <a:gd name="T27" fmla="*/ 12 h 90"/>
                  <a:gd name="T28" fmla="*/ 22 w 75"/>
                  <a:gd name="T29" fmla="*/ 20 h 90"/>
                  <a:gd name="T30" fmla="*/ 15 w 75"/>
                  <a:gd name="T31" fmla="*/ 45 h 90"/>
                  <a:gd name="T32" fmla="*/ 21 w 75"/>
                  <a:gd name="T33" fmla="*/ 70 h 90"/>
                  <a:gd name="T34" fmla="*/ 39 w 75"/>
                  <a:gd name="T35" fmla="*/ 78 h 90"/>
                  <a:gd name="T36" fmla="*/ 53 w 75"/>
                  <a:gd name="T37" fmla="*/ 73 h 90"/>
                  <a:gd name="T38" fmla="*/ 60 w 75"/>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0">
                    <a:moveTo>
                      <a:pt x="60" y="57"/>
                    </a:moveTo>
                    <a:lnTo>
                      <a:pt x="75" y="59"/>
                    </a:lnTo>
                    <a:cubicBezTo>
                      <a:pt x="73" y="69"/>
                      <a:pt x="69" y="76"/>
                      <a:pt x="63" y="82"/>
                    </a:cubicBezTo>
                    <a:cubicBezTo>
                      <a:pt x="56" y="88"/>
                      <a:pt x="48" y="90"/>
                      <a:pt x="39" y="90"/>
                    </a:cubicBezTo>
                    <a:cubicBezTo>
                      <a:pt x="27" y="90"/>
                      <a:pt x="18" y="87"/>
                      <a:pt x="10" y="79"/>
                    </a:cubicBezTo>
                    <a:cubicBezTo>
                      <a:pt x="3" y="71"/>
                      <a:pt x="0" y="60"/>
                      <a:pt x="0" y="46"/>
                    </a:cubicBezTo>
                    <a:cubicBezTo>
                      <a:pt x="0" y="36"/>
                      <a:pt x="1" y="28"/>
                      <a:pt x="4" y="21"/>
                    </a:cubicBezTo>
                    <a:cubicBezTo>
                      <a:pt x="7" y="14"/>
                      <a:pt x="12" y="9"/>
                      <a:pt x="18" y="5"/>
                    </a:cubicBezTo>
                    <a:cubicBezTo>
                      <a:pt x="25" y="2"/>
                      <a:pt x="32" y="0"/>
                      <a:pt x="39" y="0"/>
                    </a:cubicBezTo>
                    <a:cubicBezTo>
                      <a:pt x="48" y="0"/>
                      <a:pt x="56" y="2"/>
                      <a:pt x="62" y="7"/>
                    </a:cubicBezTo>
                    <a:cubicBezTo>
                      <a:pt x="68" y="12"/>
                      <a:pt x="72" y="19"/>
                      <a:pt x="73" y="27"/>
                    </a:cubicBezTo>
                    <a:lnTo>
                      <a:pt x="59" y="30"/>
                    </a:lnTo>
                    <a:cubicBezTo>
                      <a:pt x="58" y="24"/>
                      <a:pt x="55" y="19"/>
                      <a:pt x="52" y="17"/>
                    </a:cubicBezTo>
                    <a:cubicBezTo>
                      <a:pt x="49" y="14"/>
                      <a:pt x="44" y="12"/>
                      <a:pt x="40" y="12"/>
                    </a:cubicBezTo>
                    <a:cubicBezTo>
                      <a:pt x="32" y="12"/>
                      <a:pt x="26" y="15"/>
                      <a:pt x="22" y="20"/>
                    </a:cubicBezTo>
                    <a:cubicBezTo>
                      <a:pt x="17" y="25"/>
                      <a:pt x="15" y="34"/>
                      <a:pt x="15" y="45"/>
                    </a:cubicBezTo>
                    <a:cubicBezTo>
                      <a:pt x="15" y="57"/>
                      <a:pt x="17" y="65"/>
                      <a:pt x="21" y="70"/>
                    </a:cubicBezTo>
                    <a:cubicBezTo>
                      <a:pt x="26" y="76"/>
                      <a:pt x="32" y="78"/>
                      <a:pt x="39" y="78"/>
                    </a:cubicBezTo>
                    <a:cubicBezTo>
                      <a:pt x="44" y="78"/>
                      <a:pt x="49" y="77"/>
                      <a:pt x="53" y="73"/>
                    </a:cubicBezTo>
                    <a:cubicBezTo>
                      <a:pt x="57" y="70"/>
                      <a:pt x="59" y="64"/>
                      <a:pt x="60"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56">
                <a:extLst>
                  <a:ext uri="{FF2B5EF4-FFF2-40B4-BE49-F238E27FC236}">
                    <a16:creationId xmlns:a16="http://schemas.microsoft.com/office/drawing/2014/main" id="{344A81CE-5547-7514-17ED-C3CB4A85D819}"/>
                  </a:ext>
                </a:extLst>
              </p:cNvPr>
              <p:cNvSpPr>
                <a:spLocks noEditPoints="1"/>
              </p:cNvSpPr>
              <p:nvPr/>
            </p:nvSpPr>
            <p:spPr bwMode="auto">
              <a:xfrm>
                <a:off x="4042" y="2033"/>
                <a:ext cx="57" cy="64"/>
              </a:xfrm>
              <a:custGeom>
                <a:avLst/>
                <a:gdLst>
                  <a:gd name="T0" fmla="*/ 62 w 80"/>
                  <a:gd name="T1" fmla="*/ 78 h 90"/>
                  <a:gd name="T2" fmla="*/ 46 w 80"/>
                  <a:gd name="T3" fmla="*/ 88 h 90"/>
                  <a:gd name="T4" fmla="*/ 30 w 80"/>
                  <a:gd name="T5" fmla="*/ 90 h 90"/>
                  <a:gd name="T6" fmla="*/ 8 w 80"/>
                  <a:gd name="T7" fmla="*/ 84 h 90"/>
                  <a:gd name="T8" fmla="*/ 0 w 80"/>
                  <a:gd name="T9" fmla="*/ 66 h 90"/>
                  <a:gd name="T10" fmla="*/ 3 w 80"/>
                  <a:gd name="T11" fmla="*/ 54 h 90"/>
                  <a:gd name="T12" fmla="*/ 11 w 80"/>
                  <a:gd name="T13" fmla="*/ 46 h 90"/>
                  <a:gd name="T14" fmla="*/ 21 w 80"/>
                  <a:gd name="T15" fmla="*/ 41 h 90"/>
                  <a:gd name="T16" fmla="*/ 34 w 80"/>
                  <a:gd name="T17" fmla="*/ 39 h 90"/>
                  <a:gd name="T18" fmla="*/ 61 w 80"/>
                  <a:gd name="T19" fmla="*/ 34 h 90"/>
                  <a:gd name="T20" fmla="*/ 61 w 80"/>
                  <a:gd name="T21" fmla="*/ 30 h 90"/>
                  <a:gd name="T22" fmla="*/ 56 w 80"/>
                  <a:gd name="T23" fmla="*/ 17 h 90"/>
                  <a:gd name="T24" fmla="*/ 40 w 80"/>
                  <a:gd name="T25" fmla="*/ 12 h 90"/>
                  <a:gd name="T26" fmla="*/ 24 w 80"/>
                  <a:gd name="T27" fmla="*/ 16 h 90"/>
                  <a:gd name="T28" fmla="*/ 17 w 80"/>
                  <a:gd name="T29" fmla="*/ 29 h 90"/>
                  <a:gd name="T30" fmla="*/ 3 w 80"/>
                  <a:gd name="T31" fmla="*/ 27 h 90"/>
                  <a:gd name="T32" fmla="*/ 9 w 80"/>
                  <a:gd name="T33" fmla="*/ 12 h 90"/>
                  <a:gd name="T34" fmla="*/ 22 w 80"/>
                  <a:gd name="T35" fmla="*/ 3 h 90"/>
                  <a:gd name="T36" fmla="*/ 42 w 80"/>
                  <a:gd name="T37" fmla="*/ 0 h 90"/>
                  <a:gd name="T38" fmla="*/ 60 w 80"/>
                  <a:gd name="T39" fmla="*/ 3 h 90"/>
                  <a:gd name="T40" fmla="*/ 70 w 80"/>
                  <a:gd name="T41" fmla="*/ 9 h 90"/>
                  <a:gd name="T42" fmla="*/ 75 w 80"/>
                  <a:gd name="T43" fmla="*/ 19 h 90"/>
                  <a:gd name="T44" fmla="*/ 75 w 80"/>
                  <a:gd name="T45" fmla="*/ 33 h 90"/>
                  <a:gd name="T46" fmla="*/ 75 w 80"/>
                  <a:gd name="T47" fmla="*/ 52 h 90"/>
                  <a:gd name="T48" fmla="*/ 76 w 80"/>
                  <a:gd name="T49" fmla="*/ 78 h 90"/>
                  <a:gd name="T50" fmla="*/ 80 w 80"/>
                  <a:gd name="T51" fmla="*/ 88 h 90"/>
                  <a:gd name="T52" fmla="*/ 65 w 80"/>
                  <a:gd name="T53" fmla="*/ 88 h 90"/>
                  <a:gd name="T54" fmla="*/ 62 w 80"/>
                  <a:gd name="T55" fmla="*/ 78 h 90"/>
                  <a:gd name="T56" fmla="*/ 61 w 80"/>
                  <a:gd name="T57" fmla="*/ 45 h 90"/>
                  <a:gd name="T58" fmla="*/ 37 w 80"/>
                  <a:gd name="T59" fmla="*/ 51 h 90"/>
                  <a:gd name="T60" fmla="*/ 24 w 80"/>
                  <a:gd name="T61" fmla="*/ 54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1 w 80"/>
                  <a:gd name="T75" fmla="*/ 50 h 90"/>
                  <a:gd name="T76" fmla="*/ 61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8"/>
                    </a:moveTo>
                    <a:cubicBezTo>
                      <a:pt x="56" y="82"/>
                      <a:pt x="51" y="86"/>
                      <a:pt x="46" y="88"/>
                    </a:cubicBezTo>
                    <a:cubicBezTo>
                      <a:pt x="41" y="89"/>
                      <a:pt x="36" y="90"/>
                      <a:pt x="30" y="90"/>
                    </a:cubicBezTo>
                    <a:cubicBezTo>
                      <a:pt x="20" y="90"/>
                      <a:pt x="13" y="88"/>
                      <a:pt x="8" y="84"/>
                    </a:cubicBezTo>
                    <a:cubicBezTo>
                      <a:pt x="3" y="79"/>
                      <a:pt x="0" y="73"/>
                      <a:pt x="0" y="66"/>
                    </a:cubicBezTo>
                    <a:cubicBezTo>
                      <a:pt x="0" y="61"/>
                      <a:pt x="1" y="58"/>
                      <a:pt x="3" y="54"/>
                    </a:cubicBezTo>
                    <a:cubicBezTo>
                      <a:pt x="5" y="51"/>
                      <a:pt x="8" y="48"/>
                      <a:pt x="11" y="46"/>
                    </a:cubicBezTo>
                    <a:cubicBezTo>
                      <a:pt x="14" y="44"/>
                      <a:pt x="17" y="42"/>
                      <a:pt x="21" y="41"/>
                    </a:cubicBezTo>
                    <a:cubicBezTo>
                      <a:pt x="24" y="40"/>
                      <a:pt x="29" y="39"/>
                      <a:pt x="34" y="39"/>
                    </a:cubicBezTo>
                    <a:cubicBezTo>
                      <a:pt x="46" y="37"/>
                      <a:pt x="55" y="36"/>
                      <a:pt x="61" y="34"/>
                    </a:cubicBezTo>
                    <a:cubicBezTo>
                      <a:pt x="61" y="32"/>
                      <a:pt x="61" y="30"/>
                      <a:pt x="61" y="30"/>
                    </a:cubicBezTo>
                    <a:cubicBezTo>
                      <a:pt x="61" y="24"/>
                      <a:pt x="59" y="20"/>
                      <a:pt x="56" y="17"/>
                    </a:cubicBezTo>
                    <a:cubicBezTo>
                      <a:pt x="53" y="14"/>
                      <a:pt x="47" y="12"/>
                      <a:pt x="40" y="12"/>
                    </a:cubicBezTo>
                    <a:cubicBezTo>
                      <a:pt x="33" y="12"/>
                      <a:pt x="28" y="13"/>
                      <a:pt x="24" y="16"/>
                    </a:cubicBezTo>
                    <a:cubicBezTo>
                      <a:pt x="21" y="18"/>
                      <a:pt x="19" y="23"/>
                      <a:pt x="17" y="29"/>
                    </a:cubicBezTo>
                    <a:lnTo>
                      <a:pt x="3" y="27"/>
                    </a:lnTo>
                    <a:cubicBezTo>
                      <a:pt x="4" y="21"/>
                      <a:pt x="6" y="16"/>
                      <a:pt x="9" y="12"/>
                    </a:cubicBezTo>
                    <a:cubicBezTo>
                      <a:pt x="12" y="8"/>
                      <a:pt x="17" y="5"/>
                      <a:pt x="22" y="3"/>
                    </a:cubicBezTo>
                    <a:cubicBezTo>
                      <a:pt x="28" y="1"/>
                      <a:pt x="34" y="0"/>
                      <a:pt x="42" y="0"/>
                    </a:cubicBezTo>
                    <a:cubicBezTo>
                      <a:pt x="49" y="0"/>
                      <a:pt x="55" y="1"/>
                      <a:pt x="60" y="3"/>
                    </a:cubicBezTo>
                    <a:cubicBezTo>
                      <a:pt x="64" y="4"/>
                      <a:pt x="68" y="7"/>
                      <a:pt x="70" y="9"/>
                    </a:cubicBezTo>
                    <a:cubicBezTo>
                      <a:pt x="72" y="12"/>
                      <a:pt x="74" y="15"/>
                      <a:pt x="75" y="19"/>
                    </a:cubicBezTo>
                    <a:cubicBezTo>
                      <a:pt x="75" y="22"/>
                      <a:pt x="75" y="26"/>
                      <a:pt x="75" y="33"/>
                    </a:cubicBezTo>
                    <a:lnTo>
                      <a:pt x="75" y="52"/>
                    </a:lnTo>
                    <a:cubicBezTo>
                      <a:pt x="75" y="66"/>
                      <a:pt x="76" y="75"/>
                      <a:pt x="76" y="78"/>
                    </a:cubicBezTo>
                    <a:cubicBezTo>
                      <a:pt x="77" y="82"/>
                      <a:pt x="78" y="85"/>
                      <a:pt x="80" y="88"/>
                    </a:cubicBezTo>
                    <a:lnTo>
                      <a:pt x="65" y="88"/>
                    </a:lnTo>
                    <a:cubicBezTo>
                      <a:pt x="63" y="85"/>
                      <a:pt x="62" y="82"/>
                      <a:pt x="62" y="78"/>
                    </a:cubicBezTo>
                    <a:close/>
                    <a:moveTo>
                      <a:pt x="61" y="45"/>
                    </a:moveTo>
                    <a:cubicBezTo>
                      <a:pt x="55" y="47"/>
                      <a:pt x="47" y="49"/>
                      <a:pt x="37" y="51"/>
                    </a:cubicBezTo>
                    <a:cubicBezTo>
                      <a:pt x="31" y="52"/>
                      <a:pt x="26" y="52"/>
                      <a:pt x="24" y="54"/>
                    </a:cubicBezTo>
                    <a:cubicBezTo>
                      <a:pt x="21" y="55"/>
                      <a:pt x="19" y="56"/>
                      <a:pt x="18" y="58"/>
                    </a:cubicBezTo>
                    <a:cubicBezTo>
                      <a:pt x="17" y="60"/>
                      <a:pt x="16" y="63"/>
                      <a:pt x="16" y="65"/>
                    </a:cubicBezTo>
                    <a:cubicBezTo>
                      <a:pt x="16" y="69"/>
                      <a:pt x="17" y="72"/>
                      <a:pt x="20" y="75"/>
                    </a:cubicBezTo>
                    <a:cubicBezTo>
                      <a:pt x="23" y="78"/>
                      <a:pt x="28" y="79"/>
                      <a:pt x="33" y="79"/>
                    </a:cubicBezTo>
                    <a:cubicBezTo>
                      <a:pt x="39" y="79"/>
                      <a:pt x="44" y="78"/>
                      <a:pt x="48" y="75"/>
                    </a:cubicBezTo>
                    <a:cubicBezTo>
                      <a:pt x="53" y="73"/>
                      <a:pt x="56" y="69"/>
                      <a:pt x="58" y="65"/>
                    </a:cubicBezTo>
                    <a:cubicBezTo>
                      <a:pt x="60" y="62"/>
                      <a:pt x="61" y="57"/>
                      <a:pt x="61" y="50"/>
                    </a:cubicBezTo>
                    <a:lnTo>
                      <a:pt x="6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7">
                <a:extLst>
                  <a:ext uri="{FF2B5EF4-FFF2-40B4-BE49-F238E27FC236}">
                    <a16:creationId xmlns:a16="http://schemas.microsoft.com/office/drawing/2014/main" id="{5B1FB5C9-ADAB-9E6F-AFE7-AFED4EBAEABA}"/>
                  </a:ext>
                </a:extLst>
              </p:cNvPr>
              <p:cNvSpPr>
                <a:spLocks noChangeArrowheads="1"/>
              </p:cNvSpPr>
              <p:nvPr/>
            </p:nvSpPr>
            <p:spPr bwMode="auto">
              <a:xfrm>
                <a:off x="4112" y="2011"/>
                <a:ext cx="10" cy="8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58">
                <a:extLst>
                  <a:ext uri="{FF2B5EF4-FFF2-40B4-BE49-F238E27FC236}">
                    <a16:creationId xmlns:a16="http://schemas.microsoft.com/office/drawing/2014/main" id="{CABFF08F-C20A-E55A-E31D-E16F002B625C}"/>
                  </a:ext>
                </a:extLst>
              </p:cNvPr>
              <p:cNvSpPr>
                <a:spLocks noEditPoints="1"/>
              </p:cNvSpPr>
              <p:nvPr/>
            </p:nvSpPr>
            <p:spPr bwMode="auto">
              <a:xfrm>
                <a:off x="3452" y="2152"/>
                <a:ext cx="57" cy="64"/>
              </a:xfrm>
              <a:custGeom>
                <a:avLst/>
                <a:gdLst>
                  <a:gd name="T0" fmla="*/ 61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0 w 80"/>
                  <a:gd name="T13" fmla="*/ 45 h 90"/>
                  <a:gd name="T14" fmla="*/ 21 w 80"/>
                  <a:gd name="T15" fmla="*/ 41 h 90"/>
                  <a:gd name="T16" fmla="*/ 34 w 80"/>
                  <a:gd name="T17" fmla="*/ 38 h 90"/>
                  <a:gd name="T18" fmla="*/ 60 w 80"/>
                  <a:gd name="T19" fmla="*/ 33 h 90"/>
                  <a:gd name="T20" fmla="*/ 60 w 80"/>
                  <a:gd name="T21" fmla="*/ 29 h 90"/>
                  <a:gd name="T22" fmla="*/ 56 w 80"/>
                  <a:gd name="T23" fmla="*/ 17 h 90"/>
                  <a:gd name="T24" fmla="*/ 39 w 80"/>
                  <a:gd name="T25" fmla="*/ 12 h 90"/>
                  <a:gd name="T26" fmla="*/ 24 w 80"/>
                  <a:gd name="T27" fmla="*/ 16 h 90"/>
                  <a:gd name="T28" fmla="*/ 17 w 80"/>
                  <a:gd name="T29" fmla="*/ 28 h 90"/>
                  <a:gd name="T30" fmla="*/ 2 w 80"/>
                  <a:gd name="T31" fmla="*/ 26 h 90"/>
                  <a:gd name="T32" fmla="*/ 9 w 80"/>
                  <a:gd name="T33" fmla="*/ 12 h 90"/>
                  <a:gd name="T34" fmla="*/ 22 w 80"/>
                  <a:gd name="T35" fmla="*/ 3 h 90"/>
                  <a:gd name="T36" fmla="*/ 41 w 80"/>
                  <a:gd name="T37" fmla="*/ 0 h 90"/>
                  <a:gd name="T38" fmla="*/ 59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4 w 80"/>
                  <a:gd name="T53" fmla="*/ 88 h 90"/>
                  <a:gd name="T54" fmla="*/ 61 w 80"/>
                  <a:gd name="T55" fmla="*/ 77 h 90"/>
                  <a:gd name="T56" fmla="*/ 60 w 80"/>
                  <a:gd name="T57" fmla="*/ 45 h 90"/>
                  <a:gd name="T58" fmla="*/ 36 w 80"/>
                  <a:gd name="T59" fmla="*/ 50 h 90"/>
                  <a:gd name="T60" fmla="*/ 23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1" y="77"/>
                    </a:moveTo>
                    <a:cubicBezTo>
                      <a:pt x="56" y="82"/>
                      <a:pt x="51" y="85"/>
                      <a:pt x="46" y="87"/>
                    </a:cubicBezTo>
                    <a:cubicBezTo>
                      <a:pt x="41" y="89"/>
                      <a:pt x="35" y="90"/>
                      <a:pt x="30" y="90"/>
                    </a:cubicBezTo>
                    <a:cubicBezTo>
                      <a:pt x="20" y="90"/>
                      <a:pt x="13" y="88"/>
                      <a:pt x="8" y="83"/>
                    </a:cubicBezTo>
                    <a:cubicBezTo>
                      <a:pt x="3" y="79"/>
                      <a:pt x="0" y="73"/>
                      <a:pt x="0" y="65"/>
                    </a:cubicBezTo>
                    <a:cubicBezTo>
                      <a:pt x="0" y="61"/>
                      <a:pt x="1" y="57"/>
                      <a:pt x="3" y="54"/>
                    </a:cubicBezTo>
                    <a:cubicBezTo>
                      <a:pt x="5" y="50"/>
                      <a:pt x="7" y="47"/>
                      <a:pt x="10" y="45"/>
                    </a:cubicBezTo>
                    <a:cubicBezTo>
                      <a:pt x="14" y="43"/>
                      <a:pt x="17" y="42"/>
                      <a:pt x="21" y="41"/>
                    </a:cubicBezTo>
                    <a:cubicBezTo>
                      <a:pt x="24" y="40"/>
                      <a:pt x="28" y="39"/>
                      <a:pt x="34" y="38"/>
                    </a:cubicBezTo>
                    <a:cubicBezTo>
                      <a:pt x="46" y="37"/>
                      <a:pt x="55" y="35"/>
                      <a:pt x="60" y="33"/>
                    </a:cubicBezTo>
                    <a:cubicBezTo>
                      <a:pt x="60" y="31"/>
                      <a:pt x="60" y="30"/>
                      <a:pt x="60" y="29"/>
                    </a:cubicBezTo>
                    <a:cubicBezTo>
                      <a:pt x="60" y="24"/>
                      <a:pt x="59" y="19"/>
                      <a:pt x="56" y="17"/>
                    </a:cubicBezTo>
                    <a:cubicBezTo>
                      <a:pt x="52" y="14"/>
                      <a:pt x="47" y="12"/>
                      <a:pt x="39" y="12"/>
                    </a:cubicBezTo>
                    <a:cubicBezTo>
                      <a:pt x="32" y="12"/>
                      <a:pt x="27" y="13"/>
                      <a:pt x="24" y="16"/>
                    </a:cubicBezTo>
                    <a:cubicBezTo>
                      <a:pt x="21" y="18"/>
                      <a:pt x="18" y="22"/>
                      <a:pt x="17" y="28"/>
                    </a:cubicBezTo>
                    <a:lnTo>
                      <a:pt x="2" y="26"/>
                    </a:lnTo>
                    <a:cubicBezTo>
                      <a:pt x="4" y="20"/>
                      <a:pt x="6" y="15"/>
                      <a:pt x="9" y="12"/>
                    </a:cubicBezTo>
                    <a:cubicBezTo>
                      <a:pt x="12" y="8"/>
                      <a:pt x="16" y="5"/>
                      <a:pt x="22" y="3"/>
                    </a:cubicBezTo>
                    <a:cubicBezTo>
                      <a:pt x="28" y="1"/>
                      <a:pt x="34" y="0"/>
                      <a:pt x="41" y="0"/>
                    </a:cubicBezTo>
                    <a:cubicBezTo>
                      <a:pt x="49" y="0"/>
                      <a:pt x="55" y="1"/>
                      <a:pt x="59" y="2"/>
                    </a:cubicBezTo>
                    <a:cubicBezTo>
                      <a:pt x="64" y="4"/>
                      <a:pt x="67" y="6"/>
                      <a:pt x="70" y="9"/>
                    </a:cubicBezTo>
                    <a:cubicBezTo>
                      <a:pt x="72" y="12"/>
                      <a:pt x="73" y="15"/>
                      <a:pt x="74" y="19"/>
                    </a:cubicBezTo>
                    <a:cubicBezTo>
                      <a:pt x="75" y="21"/>
                      <a:pt x="75" y="26"/>
                      <a:pt x="75" y="32"/>
                    </a:cubicBezTo>
                    <a:lnTo>
                      <a:pt x="75" y="52"/>
                    </a:lnTo>
                    <a:cubicBezTo>
                      <a:pt x="75" y="66"/>
                      <a:pt x="75" y="74"/>
                      <a:pt x="76" y="78"/>
                    </a:cubicBezTo>
                    <a:cubicBezTo>
                      <a:pt x="76" y="81"/>
                      <a:pt x="78" y="85"/>
                      <a:pt x="80" y="88"/>
                    </a:cubicBezTo>
                    <a:lnTo>
                      <a:pt x="64" y="88"/>
                    </a:lnTo>
                    <a:cubicBezTo>
                      <a:pt x="63" y="85"/>
                      <a:pt x="62" y="82"/>
                      <a:pt x="61" y="77"/>
                    </a:cubicBezTo>
                    <a:close/>
                    <a:moveTo>
                      <a:pt x="60" y="45"/>
                    </a:moveTo>
                    <a:cubicBezTo>
                      <a:pt x="55" y="47"/>
                      <a:pt x="47" y="49"/>
                      <a:pt x="36" y="50"/>
                    </a:cubicBezTo>
                    <a:cubicBezTo>
                      <a:pt x="30" y="51"/>
                      <a:pt x="26" y="52"/>
                      <a:pt x="23" y="53"/>
                    </a:cubicBezTo>
                    <a:cubicBezTo>
                      <a:pt x="21" y="54"/>
                      <a:pt x="19" y="56"/>
                      <a:pt x="18" y="58"/>
                    </a:cubicBezTo>
                    <a:cubicBezTo>
                      <a:pt x="16" y="60"/>
                      <a:pt x="16" y="62"/>
                      <a:pt x="16" y="65"/>
                    </a:cubicBezTo>
                    <a:cubicBezTo>
                      <a:pt x="16" y="69"/>
                      <a:pt x="17" y="72"/>
                      <a:pt x="20" y="75"/>
                    </a:cubicBezTo>
                    <a:cubicBezTo>
                      <a:pt x="23" y="77"/>
                      <a:pt x="27" y="79"/>
                      <a:pt x="33" y="79"/>
                    </a:cubicBezTo>
                    <a:cubicBezTo>
                      <a:pt x="39" y="79"/>
                      <a:pt x="44" y="77"/>
                      <a:pt x="48" y="75"/>
                    </a:cubicBezTo>
                    <a:cubicBezTo>
                      <a:pt x="52" y="72"/>
                      <a:pt x="56" y="69"/>
                      <a:pt x="58" y="65"/>
                    </a:cubicBezTo>
                    <a:cubicBezTo>
                      <a:pt x="59" y="61"/>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9">
                <a:extLst>
                  <a:ext uri="{FF2B5EF4-FFF2-40B4-BE49-F238E27FC236}">
                    <a16:creationId xmlns:a16="http://schemas.microsoft.com/office/drawing/2014/main" id="{058C496F-77F8-3C14-A40B-B7B61157FAE6}"/>
                  </a:ext>
                </a:extLst>
              </p:cNvPr>
              <p:cNvSpPr>
                <a:spLocks/>
              </p:cNvSpPr>
              <p:nvPr/>
            </p:nvSpPr>
            <p:spPr bwMode="auto">
              <a:xfrm>
                <a:off x="3516" y="2132"/>
                <a:ext cx="30" cy="83"/>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6"/>
                      <a:pt x="18" y="115"/>
                    </a:cubicBezTo>
                    <a:cubicBezTo>
                      <a:pt x="15" y="113"/>
                      <a:pt x="13" y="111"/>
                      <a:pt x="12" y="108"/>
                    </a:cubicBezTo>
                    <a:cubicBezTo>
                      <a:pt x="11" y="105"/>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0">
                <a:extLst>
                  <a:ext uri="{FF2B5EF4-FFF2-40B4-BE49-F238E27FC236}">
                    <a16:creationId xmlns:a16="http://schemas.microsoft.com/office/drawing/2014/main" id="{8153A327-3D4A-DEC3-6FB3-4517972207E1}"/>
                  </a:ext>
                </a:extLst>
              </p:cNvPr>
              <p:cNvSpPr>
                <a:spLocks/>
              </p:cNvSpPr>
              <p:nvPr/>
            </p:nvSpPr>
            <p:spPr bwMode="auto">
              <a:xfrm>
                <a:off x="3555" y="2152"/>
                <a:ext cx="33" cy="62"/>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4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1"/>
                      <a:pt x="47" y="4"/>
                    </a:cubicBezTo>
                    <a:lnTo>
                      <a:pt x="42" y="18"/>
                    </a:lnTo>
                    <a:cubicBezTo>
                      <a:pt x="38" y="16"/>
                      <a:pt x="35" y="15"/>
                      <a:pt x="31" y="15"/>
                    </a:cubicBezTo>
                    <a:cubicBezTo>
                      <a:pt x="28" y="15"/>
                      <a:pt x="25" y="16"/>
                      <a:pt x="22" y="18"/>
                    </a:cubicBezTo>
                    <a:cubicBezTo>
                      <a:pt x="20" y="20"/>
                      <a:pt x="18" y="22"/>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1">
                <a:extLst>
                  <a:ext uri="{FF2B5EF4-FFF2-40B4-BE49-F238E27FC236}">
                    <a16:creationId xmlns:a16="http://schemas.microsoft.com/office/drawing/2014/main" id="{E43BC7A5-58B0-CE18-FDF9-9722AFD9AB79}"/>
                  </a:ext>
                </a:extLst>
              </p:cNvPr>
              <p:cNvSpPr>
                <a:spLocks noEditPoints="1"/>
              </p:cNvSpPr>
              <p:nvPr/>
            </p:nvSpPr>
            <p:spPr bwMode="auto">
              <a:xfrm>
                <a:off x="3590" y="2152"/>
                <a:ext cx="58" cy="64"/>
              </a:xfrm>
              <a:custGeom>
                <a:avLst/>
                <a:gdLst>
                  <a:gd name="T0" fmla="*/ 0 w 81"/>
                  <a:gd name="T1" fmla="*/ 45 h 90"/>
                  <a:gd name="T2" fmla="*/ 13 w 81"/>
                  <a:gd name="T3" fmla="*/ 9 h 90"/>
                  <a:gd name="T4" fmla="*/ 41 w 81"/>
                  <a:gd name="T5" fmla="*/ 0 h 90"/>
                  <a:gd name="T6" fmla="*/ 70 w 81"/>
                  <a:gd name="T7" fmla="*/ 11 h 90"/>
                  <a:gd name="T8" fmla="*/ 81 w 81"/>
                  <a:gd name="T9" fmla="*/ 44 h 90"/>
                  <a:gd name="T10" fmla="*/ 76 w 81"/>
                  <a:gd name="T11" fmla="*/ 70 h 90"/>
                  <a:gd name="T12" fmla="*/ 62 w 81"/>
                  <a:gd name="T13" fmla="*/ 85 h 90"/>
                  <a:gd name="T14" fmla="*/ 41 w 81"/>
                  <a:gd name="T15" fmla="*/ 90 h 90"/>
                  <a:gd name="T16" fmla="*/ 11 w 81"/>
                  <a:gd name="T17" fmla="*/ 78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4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9"/>
                    </a:cubicBezTo>
                    <a:cubicBezTo>
                      <a:pt x="21" y="3"/>
                      <a:pt x="30" y="0"/>
                      <a:pt x="41" y="0"/>
                    </a:cubicBezTo>
                    <a:cubicBezTo>
                      <a:pt x="53" y="0"/>
                      <a:pt x="62" y="4"/>
                      <a:pt x="70" y="11"/>
                    </a:cubicBezTo>
                    <a:cubicBezTo>
                      <a:pt x="77" y="19"/>
                      <a:pt x="81" y="30"/>
                      <a:pt x="81" y="44"/>
                    </a:cubicBezTo>
                    <a:cubicBezTo>
                      <a:pt x="81" y="55"/>
                      <a:pt x="79" y="64"/>
                      <a:pt x="76" y="70"/>
                    </a:cubicBezTo>
                    <a:cubicBezTo>
                      <a:pt x="73" y="76"/>
                      <a:pt x="68" y="81"/>
                      <a:pt x="62" y="85"/>
                    </a:cubicBezTo>
                    <a:cubicBezTo>
                      <a:pt x="55" y="88"/>
                      <a:pt x="48" y="90"/>
                      <a:pt x="41" y="90"/>
                    </a:cubicBezTo>
                    <a:cubicBezTo>
                      <a:pt x="29" y="90"/>
                      <a:pt x="19" y="86"/>
                      <a:pt x="11" y="78"/>
                    </a:cubicBezTo>
                    <a:cubicBezTo>
                      <a:pt x="4" y="71"/>
                      <a:pt x="0" y="60"/>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4"/>
                    </a:cubicBezTo>
                    <a:cubicBezTo>
                      <a:pt x="66" y="34"/>
                      <a:pt x="64" y="26"/>
                      <a:pt x="59" y="20"/>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2">
                <a:extLst>
                  <a:ext uri="{FF2B5EF4-FFF2-40B4-BE49-F238E27FC236}">
                    <a16:creationId xmlns:a16="http://schemas.microsoft.com/office/drawing/2014/main" id="{355E6BA8-9B19-4B47-A6C4-239888364517}"/>
                  </a:ext>
                </a:extLst>
              </p:cNvPr>
              <p:cNvSpPr>
                <a:spLocks noEditPoints="1"/>
              </p:cNvSpPr>
              <p:nvPr/>
            </p:nvSpPr>
            <p:spPr bwMode="auto">
              <a:xfrm>
                <a:off x="3660" y="2152"/>
                <a:ext cx="53" cy="86"/>
              </a:xfrm>
              <a:custGeom>
                <a:avLst/>
                <a:gdLst>
                  <a:gd name="T0" fmla="*/ 0 w 75"/>
                  <a:gd name="T1" fmla="*/ 121 h 121"/>
                  <a:gd name="T2" fmla="*/ 0 w 75"/>
                  <a:gd name="T3" fmla="*/ 2 h 121"/>
                  <a:gd name="T4" fmla="*/ 14 w 75"/>
                  <a:gd name="T5" fmla="*/ 2 h 121"/>
                  <a:gd name="T6" fmla="*/ 14 w 75"/>
                  <a:gd name="T7" fmla="*/ 13 h 121"/>
                  <a:gd name="T8" fmla="*/ 24 w 75"/>
                  <a:gd name="T9" fmla="*/ 3 h 121"/>
                  <a:gd name="T10" fmla="*/ 39 w 75"/>
                  <a:gd name="T11" fmla="*/ 0 h 121"/>
                  <a:gd name="T12" fmla="*/ 58 w 75"/>
                  <a:gd name="T13" fmla="*/ 5 h 121"/>
                  <a:gd name="T14" fmla="*/ 71 w 75"/>
                  <a:gd name="T15" fmla="*/ 22 h 121"/>
                  <a:gd name="T16" fmla="*/ 75 w 75"/>
                  <a:gd name="T17" fmla="*/ 44 h 121"/>
                  <a:gd name="T18" fmla="*/ 71 w 75"/>
                  <a:gd name="T19" fmla="*/ 68 h 121"/>
                  <a:gd name="T20" fmla="*/ 57 w 75"/>
                  <a:gd name="T21" fmla="*/ 84 h 121"/>
                  <a:gd name="T22" fmla="*/ 38 w 75"/>
                  <a:gd name="T23" fmla="*/ 90 h 121"/>
                  <a:gd name="T24" fmla="*/ 25 w 75"/>
                  <a:gd name="T25" fmla="*/ 87 h 121"/>
                  <a:gd name="T26" fmla="*/ 15 w 75"/>
                  <a:gd name="T27" fmla="*/ 79 h 121"/>
                  <a:gd name="T28" fmla="*/ 15 w 75"/>
                  <a:gd name="T29" fmla="*/ 121 h 121"/>
                  <a:gd name="T30" fmla="*/ 0 w 75"/>
                  <a:gd name="T31" fmla="*/ 121 h 121"/>
                  <a:gd name="T32" fmla="*/ 14 w 75"/>
                  <a:gd name="T33" fmla="*/ 45 h 121"/>
                  <a:gd name="T34" fmla="*/ 20 w 75"/>
                  <a:gd name="T35" fmla="*/ 70 h 121"/>
                  <a:gd name="T36" fmla="*/ 37 w 75"/>
                  <a:gd name="T37" fmla="*/ 78 h 121"/>
                  <a:gd name="T38" fmla="*/ 53 w 75"/>
                  <a:gd name="T39" fmla="*/ 70 h 121"/>
                  <a:gd name="T40" fmla="*/ 60 w 75"/>
                  <a:gd name="T41" fmla="*/ 44 h 121"/>
                  <a:gd name="T42" fmla="*/ 54 w 75"/>
                  <a:gd name="T43" fmla="*/ 19 h 121"/>
                  <a:gd name="T44" fmla="*/ 37 w 75"/>
                  <a:gd name="T45" fmla="*/ 11 h 121"/>
                  <a:gd name="T46" fmla="*/ 21 w 75"/>
                  <a:gd name="T47" fmla="*/ 20 h 121"/>
                  <a:gd name="T48" fmla="*/ 14 w 75"/>
                  <a:gd name="T49" fmla="*/ 4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1">
                    <a:moveTo>
                      <a:pt x="0" y="121"/>
                    </a:moveTo>
                    <a:lnTo>
                      <a:pt x="0" y="2"/>
                    </a:lnTo>
                    <a:lnTo>
                      <a:pt x="14" y="2"/>
                    </a:lnTo>
                    <a:lnTo>
                      <a:pt x="14" y="13"/>
                    </a:lnTo>
                    <a:cubicBezTo>
                      <a:pt x="17" y="9"/>
                      <a:pt x="20" y="5"/>
                      <a:pt x="24" y="3"/>
                    </a:cubicBezTo>
                    <a:cubicBezTo>
                      <a:pt x="28" y="1"/>
                      <a:pt x="33" y="0"/>
                      <a:pt x="39" y="0"/>
                    </a:cubicBezTo>
                    <a:cubicBezTo>
                      <a:pt x="46" y="0"/>
                      <a:pt x="53" y="2"/>
                      <a:pt x="58" y="5"/>
                    </a:cubicBezTo>
                    <a:cubicBezTo>
                      <a:pt x="64" y="9"/>
                      <a:pt x="68" y="15"/>
                      <a:pt x="71" y="22"/>
                    </a:cubicBezTo>
                    <a:cubicBezTo>
                      <a:pt x="74" y="28"/>
                      <a:pt x="75" y="36"/>
                      <a:pt x="75" y="44"/>
                    </a:cubicBezTo>
                    <a:cubicBezTo>
                      <a:pt x="75" y="53"/>
                      <a:pt x="74" y="61"/>
                      <a:pt x="71" y="68"/>
                    </a:cubicBezTo>
                    <a:cubicBezTo>
                      <a:pt x="67" y="75"/>
                      <a:pt x="63" y="81"/>
                      <a:pt x="57" y="84"/>
                    </a:cubicBezTo>
                    <a:cubicBezTo>
                      <a:pt x="51" y="88"/>
                      <a:pt x="44" y="90"/>
                      <a:pt x="38" y="90"/>
                    </a:cubicBezTo>
                    <a:cubicBezTo>
                      <a:pt x="33" y="90"/>
                      <a:pt x="28" y="89"/>
                      <a:pt x="25" y="87"/>
                    </a:cubicBezTo>
                    <a:cubicBezTo>
                      <a:pt x="21" y="85"/>
                      <a:pt x="18" y="82"/>
                      <a:pt x="15" y="79"/>
                    </a:cubicBezTo>
                    <a:lnTo>
                      <a:pt x="15" y="121"/>
                    </a:lnTo>
                    <a:lnTo>
                      <a:pt x="0" y="121"/>
                    </a:lnTo>
                    <a:close/>
                    <a:moveTo>
                      <a:pt x="14" y="45"/>
                    </a:moveTo>
                    <a:cubicBezTo>
                      <a:pt x="14" y="57"/>
                      <a:pt x="16" y="65"/>
                      <a:pt x="20" y="70"/>
                    </a:cubicBezTo>
                    <a:cubicBezTo>
                      <a:pt x="25" y="75"/>
                      <a:pt x="30" y="78"/>
                      <a:pt x="37" y="78"/>
                    </a:cubicBezTo>
                    <a:cubicBezTo>
                      <a:pt x="43" y="78"/>
                      <a:pt x="49" y="75"/>
                      <a:pt x="53" y="70"/>
                    </a:cubicBezTo>
                    <a:cubicBezTo>
                      <a:pt x="58" y="64"/>
                      <a:pt x="60" y="56"/>
                      <a:pt x="60" y="44"/>
                    </a:cubicBezTo>
                    <a:cubicBezTo>
                      <a:pt x="60" y="33"/>
                      <a:pt x="58" y="25"/>
                      <a:pt x="54" y="19"/>
                    </a:cubicBezTo>
                    <a:cubicBezTo>
                      <a:pt x="49" y="14"/>
                      <a:pt x="44" y="11"/>
                      <a:pt x="37" y="11"/>
                    </a:cubicBezTo>
                    <a:cubicBezTo>
                      <a:pt x="31" y="11"/>
                      <a:pt x="26" y="14"/>
                      <a:pt x="21" y="20"/>
                    </a:cubicBezTo>
                    <a:cubicBezTo>
                      <a:pt x="16" y="26"/>
                      <a:pt x="14" y="34"/>
                      <a:pt x="14"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3">
                <a:extLst>
                  <a:ext uri="{FF2B5EF4-FFF2-40B4-BE49-F238E27FC236}">
                    <a16:creationId xmlns:a16="http://schemas.microsoft.com/office/drawing/2014/main" id="{3592FF0E-A568-615E-98C1-37AE6E48B660}"/>
                  </a:ext>
                </a:extLst>
              </p:cNvPr>
              <p:cNvSpPr>
                <a:spLocks/>
              </p:cNvSpPr>
              <p:nvPr/>
            </p:nvSpPr>
            <p:spPr bwMode="auto">
              <a:xfrm>
                <a:off x="3726" y="2130"/>
                <a:ext cx="51" cy="84"/>
              </a:xfrm>
              <a:custGeom>
                <a:avLst/>
                <a:gdLst>
                  <a:gd name="T0" fmla="*/ 0 w 71"/>
                  <a:gd name="T1" fmla="*/ 119 h 119"/>
                  <a:gd name="T2" fmla="*/ 0 w 71"/>
                  <a:gd name="T3" fmla="*/ 0 h 119"/>
                  <a:gd name="T4" fmla="*/ 15 w 71"/>
                  <a:gd name="T5" fmla="*/ 0 h 119"/>
                  <a:gd name="T6" fmla="*/ 15 w 71"/>
                  <a:gd name="T7" fmla="*/ 43 h 119"/>
                  <a:gd name="T8" fmla="*/ 41 w 71"/>
                  <a:gd name="T9" fmla="*/ 31 h 119"/>
                  <a:gd name="T10" fmla="*/ 57 w 71"/>
                  <a:gd name="T11" fmla="*/ 35 h 119"/>
                  <a:gd name="T12" fmla="*/ 67 w 71"/>
                  <a:gd name="T13" fmla="*/ 45 h 119"/>
                  <a:gd name="T14" fmla="*/ 71 w 71"/>
                  <a:gd name="T15" fmla="*/ 64 h 119"/>
                  <a:gd name="T16" fmla="*/ 71 w 71"/>
                  <a:gd name="T17" fmla="*/ 119 h 119"/>
                  <a:gd name="T18" fmla="*/ 56 w 71"/>
                  <a:gd name="T19" fmla="*/ 119 h 119"/>
                  <a:gd name="T20" fmla="*/ 56 w 71"/>
                  <a:gd name="T21" fmla="*/ 64 h 119"/>
                  <a:gd name="T22" fmla="*/ 51 w 71"/>
                  <a:gd name="T23" fmla="*/ 48 h 119"/>
                  <a:gd name="T24" fmla="*/ 38 w 71"/>
                  <a:gd name="T25" fmla="*/ 43 h 119"/>
                  <a:gd name="T26" fmla="*/ 25 w 71"/>
                  <a:gd name="T27" fmla="*/ 47 h 119"/>
                  <a:gd name="T28" fmla="*/ 17 w 71"/>
                  <a:gd name="T29" fmla="*/ 56 h 119"/>
                  <a:gd name="T30" fmla="*/ 15 w 71"/>
                  <a:gd name="T31" fmla="*/ 72 h 119"/>
                  <a:gd name="T32" fmla="*/ 15 w 71"/>
                  <a:gd name="T33" fmla="*/ 119 h 119"/>
                  <a:gd name="T34" fmla="*/ 0 w 71"/>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19">
                    <a:moveTo>
                      <a:pt x="0" y="119"/>
                    </a:moveTo>
                    <a:lnTo>
                      <a:pt x="0" y="0"/>
                    </a:lnTo>
                    <a:lnTo>
                      <a:pt x="15" y="0"/>
                    </a:lnTo>
                    <a:lnTo>
                      <a:pt x="15" y="43"/>
                    </a:lnTo>
                    <a:cubicBezTo>
                      <a:pt x="22" y="35"/>
                      <a:pt x="30" y="31"/>
                      <a:pt x="41" y="31"/>
                    </a:cubicBezTo>
                    <a:cubicBezTo>
                      <a:pt x="47" y="31"/>
                      <a:pt x="53" y="32"/>
                      <a:pt x="57" y="35"/>
                    </a:cubicBezTo>
                    <a:cubicBezTo>
                      <a:pt x="62" y="37"/>
                      <a:pt x="65" y="41"/>
                      <a:pt x="67" y="45"/>
                    </a:cubicBezTo>
                    <a:cubicBezTo>
                      <a:pt x="70" y="49"/>
                      <a:pt x="71" y="56"/>
                      <a:pt x="71" y="64"/>
                    </a:cubicBezTo>
                    <a:lnTo>
                      <a:pt x="71" y="119"/>
                    </a:lnTo>
                    <a:lnTo>
                      <a:pt x="56" y="119"/>
                    </a:lnTo>
                    <a:lnTo>
                      <a:pt x="56" y="64"/>
                    </a:lnTo>
                    <a:cubicBezTo>
                      <a:pt x="56" y="57"/>
                      <a:pt x="54" y="52"/>
                      <a:pt x="51" y="48"/>
                    </a:cubicBezTo>
                    <a:cubicBezTo>
                      <a:pt x="48" y="45"/>
                      <a:pt x="43" y="43"/>
                      <a:pt x="38" y="43"/>
                    </a:cubicBezTo>
                    <a:cubicBezTo>
                      <a:pt x="33" y="43"/>
                      <a:pt x="29" y="45"/>
                      <a:pt x="25" y="47"/>
                    </a:cubicBezTo>
                    <a:cubicBezTo>
                      <a:pt x="22" y="49"/>
                      <a:pt x="19" y="52"/>
                      <a:pt x="17" y="56"/>
                    </a:cubicBezTo>
                    <a:cubicBezTo>
                      <a:pt x="16" y="60"/>
                      <a:pt x="15" y="65"/>
                      <a:pt x="15" y="72"/>
                    </a:cubicBez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4">
                <a:extLst>
                  <a:ext uri="{FF2B5EF4-FFF2-40B4-BE49-F238E27FC236}">
                    <a16:creationId xmlns:a16="http://schemas.microsoft.com/office/drawing/2014/main" id="{2AD5A5DF-8E03-FAA1-BAA9-FD7356C55C67}"/>
                  </a:ext>
                </a:extLst>
              </p:cNvPr>
              <p:cNvSpPr>
                <a:spLocks noEditPoints="1"/>
              </p:cNvSpPr>
              <p:nvPr/>
            </p:nvSpPr>
            <p:spPr bwMode="auto">
              <a:xfrm>
                <a:off x="3792" y="2130"/>
                <a:ext cx="11" cy="84"/>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5">
                <a:extLst>
                  <a:ext uri="{FF2B5EF4-FFF2-40B4-BE49-F238E27FC236}">
                    <a16:creationId xmlns:a16="http://schemas.microsoft.com/office/drawing/2014/main" id="{9A4BBA66-25FD-E5B1-EA9E-4A3C46A132AD}"/>
                  </a:ext>
                </a:extLst>
              </p:cNvPr>
              <p:cNvSpPr>
                <a:spLocks/>
              </p:cNvSpPr>
              <p:nvPr/>
            </p:nvSpPr>
            <p:spPr bwMode="auto">
              <a:xfrm>
                <a:off x="3816" y="2152"/>
                <a:ext cx="53" cy="64"/>
              </a:xfrm>
              <a:custGeom>
                <a:avLst/>
                <a:gdLst>
                  <a:gd name="T0" fmla="*/ 60 w 75"/>
                  <a:gd name="T1" fmla="*/ 56 h 90"/>
                  <a:gd name="T2" fmla="*/ 75 w 75"/>
                  <a:gd name="T3" fmla="*/ 58 h 90"/>
                  <a:gd name="T4" fmla="*/ 63 w 75"/>
                  <a:gd name="T5" fmla="*/ 82 h 90"/>
                  <a:gd name="T6" fmla="*/ 39 w 75"/>
                  <a:gd name="T7" fmla="*/ 90 h 90"/>
                  <a:gd name="T8" fmla="*/ 10 w 75"/>
                  <a:gd name="T9" fmla="*/ 79 h 90"/>
                  <a:gd name="T10" fmla="*/ 0 w 75"/>
                  <a:gd name="T11" fmla="*/ 45 h 90"/>
                  <a:gd name="T12" fmla="*/ 4 w 75"/>
                  <a:gd name="T13" fmla="*/ 21 h 90"/>
                  <a:gd name="T14" fmla="*/ 18 w 75"/>
                  <a:gd name="T15" fmla="*/ 5 h 90"/>
                  <a:gd name="T16" fmla="*/ 39 w 75"/>
                  <a:gd name="T17" fmla="*/ 0 h 90"/>
                  <a:gd name="T18" fmla="*/ 62 w 75"/>
                  <a:gd name="T19" fmla="*/ 7 h 90"/>
                  <a:gd name="T20" fmla="*/ 73 w 75"/>
                  <a:gd name="T21" fmla="*/ 27 h 90"/>
                  <a:gd name="T22" fmla="*/ 59 w 75"/>
                  <a:gd name="T23" fmla="*/ 29 h 90"/>
                  <a:gd name="T24" fmla="*/ 52 w 75"/>
                  <a:gd name="T25" fmla="*/ 16 h 90"/>
                  <a:gd name="T26" fmla="*/ 40 w 75"/>
                  <a:gd name="T27" fmla="*/ 12 h 90"/>
                  <a:gd name="T28" fmla="*/ 22 w 75"/>
                  <a:gd name="T29" fmla="*/ 20 h 90"/>
                  <a:gd name="T30" fmla="*/ 15 w 75"/>
                  <a:gd name="T31" fmla="*/ 45 h 90"/>
                  <a:gd name="T32" fmla="*/ 21 w 75"/>
                  <a:gd name="T33" fmla="*/ 70 h 90"/>
                  <a:gd name="T34" fmla="*/ 39 w 75"/>
                  <a:gd name="T35" fmla="*/ 78 h 90"/>
                  <a:gd name="T36" fmla="*/ 53 w 75"/>
                  <a:gd name="T37" fmla="*/ 73 h 90"/>
                  <a:gd name="T38" fmla="*/ 60 w 75"/>
                  <a:gd name="T39"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0">
                    <a:moveTo>
                      <a:pt x="60" y="56"/>
                    </a:moveTo>
                    <a:lnTo>
                      <a:pt x="75" y="58"/>
                    </a:lnTo>
                    <a:cubicBezTo>
                      <a:pt x="73" y="68"/>
                      <a:pt x="69" y="76"/>
                      <a:pt x="63" y="82"/>
                    </a:cubicBezTo>
                    <a:cubicBezTo>
                      <a:pt x="56" y="87"/>
                      <a:pt x="48" y="90"/>
                      <a:pt x="39" y="90"/>
                    </a:cubicBezTo>
                    <a:cubicBezTo>
                      <a:pt x="27" y="90"/>
                      <a:pt x="18" y="86"/>
                      <a:pt x="10" y="79"/>
                    </a:cubicBezTo>
                    <a:cubicBezTo>
                      <a:pt x="3" y="71"/>
                      <a:pt x="0" y="60"/>
                      <a:pt x="0" y="45"/>
                    </a:cubicBezTo>
                    <a:cubicBezTo>
                      <a:pt x="0" y="36"/>
                      <a:pt x="1" y="28"/>
                      <a:pt x="4" y="21"/>
                    </a:cubicBezTo>
                    <a:cubicBezTo>
                      <a:pt x="7" y="14"/>
                      <a:pt x="12" y="9"/>
                      <a:pt x="18" y="5"/>
                    </a:cubicBezTo>
                    <a:cubicBezTo>
                      <a:pt x="25" y="2"/>
                      <a:pt x="32" y="0"/>
                      <a:pt x="39" y="0"/>
                    </a:cubicBezTo>
                    <a:cubicBezTo>
                      <a:pt x="48" y="0"/>
                      <a:pt x="56" y="2"/>
                      <a:pt x="62" y="7"/>
                    </a:cubicBezTo>
                    <a:cubicBezTo>
                      <a:pt x="68" y="12"/>
                      <a:pt x="72" y="18"/>
                      <a:pt x="73" y="27"/>
                    </a:cubicBezTo>
                    <a:lnTo>
                      <a:pt x="59" y="29"/>
                    </a:lnTo>
                    <a:cubicBezTo>
                      <a:pt x="58" y="24"/>
                      <a:pt x="55" y="19"/>
                      <a:pt x="52" y="16"/>
                    </a:cubicBezTo>
                    <a:cubicBezTo>
                      <a:pt x="49" y="13"/>
                      <a:pt x="44" y="12"/>
                      <a:pt x="40" y="12"/>
                    </a:cubicBezTo>
                    <a:cubicBezTo>
                      <a:pt x="32" y="12"/>
                      <a:pt x="26" y="14"/>
                      <a:pt x="22" y="20"/>
                    </a:cubicBezTo>
                    <a:cubicBezTo>
                      <a:pt x="17" y="25"/>
                      <a:pt x="15" y="33"/>
                      <a:pt x="15" y="45"/>
                    </a:cubicBezTo>
                    <a:cubicBezTo>
                      <a:pt x="15" y="56"/>
                      <a:pt x="17" y="65"/>
                      <a:pt x="21" y="70"/>
                    </a:cubicBezTo>
                    <a:cubicBezTo>
                      <a:pt x="26" y="75"/>
                      <a:pt x="32" y="78"/>
                      <a:pt x="39" y="78"/>
                    </a:cubicBezTo>
                    <a:cubicBezTo>
                      <a:pt x="44" y="78"/>
                      <a:pt x="49" y="76"/>
                      <a:pt x="53" y="73"/>
                    </a:cubicBezTo>
                    <a:cubicBezTo>
                      <a:pt x="57" y="69"/>
                      <a:pt x="59" y="64"/>
                      <a:pt x="60"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6">
                <a:extLst>
                  <a:ext uri="{FF2B5EF4-FFF2-40B4-BE49-F238E27FC236}">
                    <a16:creationId xmlns:a16="http://schemas.microsoft.com/office/drawing/2014/main" id="{CE2C78B8-7E3C-95D5-8D3F-9515A7EAEC18}"/>
                  </a:ext>
                </a:extLst>
              </p:cNvPr>
              <p:cNvSpPr>
                <a:spLocks noEditPoints="1"/>
              </p:cNvSpPr>
              <p:nvPr/>
            </p:nvSpPr>
            <p:spPr bwMode="auto">
              <a:xfrm>
                <a:off x="3907" y="2152"/>
                <a:ext cx="54" cy="87"/>
              </a:xfrm>
              <a:custGeom>
                <a:avLst/>
                <a:gdLst>
                  <a:gd name="T0" fmla="*/ 3 w 76"/>
                  <a:gd name="T1" fmla="*/ 95 h 123"/>
                  <a:gd name="T2" fmla="*/ 17 w 76"/>
                  <a:gd name="T3" fmla="*/ 97 h 123"/>
                  <a:gd name="T4" fmla="*/ 22 w 76"/>
                  <a:gd name="T5" fmla="*/ 107 h 123"/>
                  <a:gd name="T6" fmla="*/ 37 w 76"/>
                  <a:gd name="T7" fmla="*/ 111 h 123"/>
                  <a:gd name="T8" fmla="*/ 53 w 76"/>
                  <a:gd name="T9" fmla="*/ 107 h 123"/>
                  <a:gd name="T10" fmla="*/ 60 w 76"/>
                  <a:gd name="T11" fmla="*/ 96 h 123"/>
                  <a:gd name="T12" fmla="*/ 61 w 76"/>
                  <a:gd name="T13" fmla="*/ 77 h 123"/>
                  <a:gd name="T14" fmla="*/ 37 w 76"/>
                  <a:gd name="T15" fmla="*/ 88 h 123"/>
                  <a:gd name="T16" fmla="*/ 10 w 76"/>
                  <a:gd name="T17" fmla="*/ 75 h 123"/>
                  <a:gd name="T18" fmla="*/ 0 w 76"/>
                  <a:gd name="T19" fmla="*/ 44 h 123"/>
                  <a:gd name="T20" fmla="*/ 4 w 76"/>
                  <a:gd name="T21" fmla="*/ 22 h 123"/>
                  <a:gd name="T22" fmla="*/ 17 w 76"/>
                  <a:gd name="T23" fmla="*/ 5 h 123"/>
                  <a:gd name="T24" fmla="*/ 37 w 76"/>
                  <a:gd name="T25" fmla="*/ 0 h 123"/>
                  <a:gd name="T26" fmla="*/ 63 w 76"/>
                  <a:gd name="T27" fmla="*/ 12 h 123"/>
                  <a:gd name="T28" fmla="*/ 63 w 76"/>
                  <a:gd name="T29" fmla="*/ 2 h 123"/>
                  <a:gd name="T30" fmla="*/ 76 w 76"/>
                  <a:gd name="T31" fmla="*/ 2 h 123"/>
                  <a:gd name="T32" fmla="*/ 76 w 76"/>
                  <a:gd name="T33" fmla="*/ 76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2 w 76"/>
                  <a:gd name="T53" fmla="*/ 44 h 123"/>
                  <a:gd name="T54" fmla="*/ 55 w 76"/>
                  <a:gd name="T55" fmla="*/ 20 h 123"/>
                  <a:gd name="T56" fmla="*/ 38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7"/>
                    </a:lnTo>
                    <a:cubicBezTo>
                      <a:pt x="18" y="102"/>
                      <a:pt x="19" y="105"/>
                      <a:pt x="22" y="107"/>
                    </a:cubicBezTo>
                    <a:cubicBezTo>
                      <a:pt x="26" y="110"/>
                      <a:pt x="31" y="111"/>
                      <a:pt x="37" y="111"/>
                    </a:cubicBezTo>
                    <a:cubicBezTo>
                      <a:pt x="44" y="111"/>
                      <a:pt x="49" y="110"/>
                      <a:pt x="53" y="107"/>
                    </a:cubicBezTo>
                    <a:cubicBezTo>
                      <a:pt x="56" y="104"/>
                      <a:pt x="59" y="101"/>
                      <a:pt x="60" y="96"/>
                    </a:cubicBezTo>
                    <a:cubicBezTo>
                      <a:pt x="61" y="93"/>
                      <a:pt x="61" y="86"/>
                      <a:pt x="61" y="77"/>
                    </a:cubicBezTo>
                    <a:cubicBezTo>
                      <a:pt x="55" y="84"/>
                      <a:pt x="47" y="88"/>
                      <a:pt x="37" y="88"/>
                    </a:cubicBezTo>
                    <a:cubicBezTo>
                      <a:pt x="25" y="88"/>
                      <a:pt x="16" y="84"/>
                      <a:pt x="10" y="75"/>
                    </a:cubicBezTo>
                    <a:cubicBezTo>
                      <a:pt x="3" y="67"/>
                      <a:pt x="0" y="56"/>
                      <a:pt x="0" y="44"/>
                    </a:cubicBezTo>
                    <a:cubicBezTo>
                      <a:pt x="0" y="36"/>
                      <a:pt x="1" y="29"/>
                      <a:pt x="4" y="22"/>
                    </a:cubicBezTo>
                    <a:cubicBezTo>
                      <a:pt x="7" y="15"/>
                      <a:pt x="12" y="9"/>
                      <a:pt x="17" y="5"/>
                    </a:cubicBezTo>
                    <a:cubicBezTo>
                      <a:pt x="23" y="2"/>
                      <a:pt x="30" y="0"/>
                      <a:pt x="37" y="0"/>
                    </a:cubicBezTo>
                    <a:cubicBezTo>
                      <a:pt x="48" y="0"/>
                      <a:pt x="56" y="4"/>
                      <a:pt x="63" y="12"/>
                    </a:cubicBezTo>
                    <a:lnTo>
                      <a:pt x="63" y="2"/>
                    </a:lnTo>
                    <a:lnTo>
                      <a:pt x="76" y="2"/>
                    </a:lnTo>
                    <a:lnTo>
                      <a:pt x="76" y="76"/>
                    </a:lnTo>
                    <a:cubicBezTo>
                      <a:pt x="76" y="90"/>
                      <a:pt x="75" y="99"/>
                      <a:pt x="72" y="105"/>
                    </a:cubicBezTo>
                    <a:cubicBezTo>
                      <a:pt x="69" y="111"/>
                      <a:pt x="65" y="115"/>
                      <a:pt x="59" y="118"/>
                    </a:cubicBezTo>
                    <a:cubicBezTo>
                      <a:pt x="53" y="122"/>
                      <a:pt x="46" y="123"/>
                      <a:pt x="37" y="123"/>
                    </a:cubicBezTo>
                    <a:cubicBezTo>
                      <a:pt x="27" y="123"/>
                      <a:pt x="18" y="121"/>
                      <a:pt x="12" y="116"/>
                    </a:cubicBezTo>
                    <a:cubicBezTo>
                      <a:pt x="6" y="112"/>
                      <a:pt x="3" y="105"/>
                      <a:pt x="3" y="95"/>
                    </a:cubicBezTo>
                    <a:close/>
                    <a:moveTo>
                      <a:pt x="15" y="43"/>
                    </a:moveTo>
                    <a:cubicBezTo>
                      <a:pt x="15" y="55"/>
                      <a:pt x="17" y="63"/>
                      <a:pt x="22" y="68"/>
                    </a:cubicBezTo>
                    <a:cubicBezTo>
                      <a:pt x="26" y="73"/>
                      <a:pt x="32" y="76"/>
                      <a:pt x="39" y="76"/>
                    </a:cubicBezTo>
                    <a:cubicBezTo>
                      <a:pt x="45" y="76"/>
                      <a:pt x="51" y="73"/>
                      <a:pt x="56" y="68"/>
                    </a:cubicBezTo>
                    <a:cubicBezTo>
                      <a:pt x="60" y="63"/>
                      <a:pt x="62" y="55"/>
                      <a:pt x="62" y="44"/>
                    </a:cubicBezTo>
                    <a:cubicBezTo>
                      <a:pt x="62" y="33"/>
                      <a:pt x="60" y="25"/>
                      <a:pt x="55" y="20"/>
                    </a:cubicBezTo>
                    <a:cubicBezTo>
                      <a:pt x="51" y="15"/>
                      <a:pt x="45" y="12"/>
                      <a:pt x="38" y="12"/>
                    </a:cubicBezTo>
                    <a:cubicBezTo>
                      <a:pt x="32" y="12"/>
                      <a:pt x="26" y="15"/>
                      <a:pt x="22" y="20"/>
                    </a:cubicBezTo>
                    <a:cubicBezTo>
                      <a:pt x="17"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67">
                <a:extLst>
                  <a:ext uri="{FF2B5EF4-FFF2-40B4-BE49-F238E27FC236}">
                    <a16:creationId xmlns:a16="http://schemas.microsoft.com/office/drawing/2014/main" id="{264102C3-3C88-DC0E-11DF-0CD3E2DB7253}"/>
                  </a:ext>
                </a:extLst>
              </p:cNvPr>
              <p:cNvSpPr>
                <a:spLocks noEditPoints="1"/>
              </p:cNvSpPr>
              <p:nvPr/>
            </p:nvSpPr>
            <p:spPr bwMode="auto">
              <a:xfrm>
                <a:off x="3973" y="2152"/>
                <a:ext cx="57" cy="64"/>
              </a:xfrm>
              <a:custGeom>
                <a:avLst/>
                <a:gdLst>
                  <a:gd name="T0" fmla="*/ 62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1 w 80"/>
                  <a:gd name="T13" fmla="*/ 45 h 90"/>
                  <a:gd name="T14" fmla="*/ 21 w 80"/>
                  <a:gd name="T15" fmla="*/ 41 h 90"/>
                  <a:gd name="T16" fmla="*/ 34 w 80"/>
                  <a:gd name="T17" fmla="*/ 38 h 90"/>
                  <a:gd name="T18" fmla="*/ 61 w 80"/>
                  <a:gd name="T19" fmla="*/ 33 h 90"/>
                  <a:gd name="T20" fmla="*/ 61 w 80"/>
                  <a:gd name="T21" fmla="*/ 29 h 90"/>
                  <a:gd name="T22" fmla="*/ 56 w 80"/>
                  <a:gd name="T23" fmla="*/ 17 h 90"/>
                  <a:gd name="T24" fmla="*/ 40 w 80"/>
                  <a:gd name="T25" fmla="*/ 12 h 90"/>
                  <a:gd name="T26" fmla="*/ 24 w 80"/>
                  <a:gd name="T27" fmla="*/ 16 h 90"/>
                  <a:gd name="T28" fmla="*/ 17 w 80"/>
                  <a:gd name="T29" fmla="*/ 28 h 90"/>
                  <a:gd name="T30" fmla="*/ 3 w 80"/>
                  <a:gd name="T31" fmla="*/ 26 h 90"/>
                  <a:gd name="T32" fmla="*/ 9 w 80"/>
                  <a:gd name="T33" fmla="*/ 12 h 90"/>
                  <a:gd name="T34" fmla="*/ 22 w 80"/>
                  <a:gd name="T35" fmla="*/ 3 h 90"/>
                  <a:gd name="T36" fmla="*/ 42 w 80"/>
                  <a:gd name="T37" fmla="*/ 0 h 90"/>
                  <a:gd name="T38" fmla="*/ 60 w 80"/>
                  <a:gd name="T39" fmla="*/ 2 h 90"/>
                  <a:gd name="T40" fmla="*/ 70 w 80"/>
                  <a:gd name="T41" fmla="*/ 9 h 90"/>
                  <a:gd name="T42" fmla="*/ 75 w 80"/>
                  <a:gd name="T43" fmla="*/ 19 h 90"/>
                  <a:gd name="T44" fmla="*/ 75 w 80"/>
                  <a:gd name="T45" fmla="*/ 32 h 90"/>
                  <a:gd name="T46" fmla="*/ 75 w 80"/>
                  <a:gd name="T47" fmla="*/ 52 h 90"/>
                  <a:gd name="T48" fmla="*/ 76 w 80"/>
                  <a:gd name="T49" fmla="*/ 78 h 90"/>
                  <a:gd name="T50" fmla="*/ 80 w 80"/>
                  <a:gd name="T51" fmla="*/ 88 h 90"/>
                  <a:gd name="T52" fmla="*/ 65 w 80"/>
                  <a:gd name="T53" fmla="*/ 88 h 90"/>
                  <a:gd name="T54" fmla="*/ 62 w 80"/>
                  <a:gd name="T55" fmla="*/ 77 h 90"/>
                  <a:gd name="T56" fmla="*/ 61 w 80"/>
                  <a:gd name="T57" fmla="*/ 45 h 90"/>
                  <a:gd name="T58" fmla="*/ 37 w 80"/>
                  <a:gd name="T59" fmla="*/ 50 h 90"/>
                  <a:gd name="T60" fmla="*/ 24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1 w 80"/>
                  <a:gd name="T75" fmla="*/ 50 h 90"/>
                  <a:gd name="T76" fmla="*/ 61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7"/>
                    </a:moveTo>
                    <a:cubicBezTo>
                      <a:pt x="56" y="82"/>
                      <a:pt x="51" y="85"/>
                      <a:pt x="46" y="87"/>
                    </a:cubicBezTo>
                    <a:cubicBezTo>
                      <a:pt x="41" y="89"/>
                      <a:pt x="36" y="90"/>
                      <a:pt x="30" y="90"/>
                    </a:cubicBezTo>
                    <a:cubicBezTo>
                      <a:pt x="20" y="90"/>
                      <a:pt x="13" y="88"/>
                      <a:pt x="8" y="83"/>
                    </a:cubicBezTo>
                    <a:cubicBezTo>
                      <a:pt x="3" y="79"/>
                      <a:pt x="0" y="73"/>
                      <a:pt x="0" y="65"/>
                    </a:cubicBezTo>
                    <a:cubicBezTo>
                      <a:pt x="0" y="61"/>
                      <a:pt x="1" y="57"/>
                      <a:pt x="3" y="54"/>
                    </a:cubicBezTo>
                    <a:cubicBezTo>
                      <a:pt x="5" y="50"/>
                      <a:pt x="8" y="47"/>
                      <a:pt x="11" y="45"/>
                    </a:cubicBezTo>
                    <a:cubicBezTo>
                      <a:pt x="14" y="43"/>
                      <a:pt x="17" y="42"/>
                      <a:pt x="21" y="41"/>
                    </a:cubicBezTo>
                    <a:cubicBezTo>
                      <a:pt x="24" y="40"/>
                      <a:pt x="29" y="39"/>
                      <a:pt x="34" y="38"/>
                    </a:cubicBezTo>
                    <a:cubicBezTo>
                      <a:pt x="46" y="37"/>
                      <a:pt x="55" y="35"/>
                      <a:pt x="61" y="33"/>
                    </a:cubicBezTo>
                    <a:cubicBezTo>
                      <a:pt x="61" y="31"/>
                      <a:pt x="61" y="30"/>
                      <a:pt x="61" y="29"/>
                    </a:cubicBezTo>
                    <a:cubicBezTo>
                      <a:pt x="61" y="24"/>
                      <a:pt x="59" y="19"/>
                      <a:pt x="56" y="17"/>
                    </a:cubicBezTo>
                    <a:cubicBezTo>
                      <a:pt x="53" y="14"/>
                      <a:pt x="47" y="12"/>
                      <a:pt x="40" y="12"/>
                    </a:cubicBezTo>
                    <a:cubicBezTo>
                      <a:pt x="33" y="12"/>
                      <a:pt x="28" y="13"/>
                      <a:pt x="24" y="16"/>
                    </a:cubicBezTo>
                    <a:cubicBezTo>
                      <a:pt x="21" y="18"/>
                      <a:pt x="19" y="22"/>
                      <a:pt x="17" y="28"/>
                    </a:cubicBezTo>
                    <a:lnTo>
                      <a:pt x="3" y="26"/>
                    </a:lnTo>
                    <a:cubicBezTo>
                      <a:pt x="4" y="20"/>
                      <a:pt x="6" y="15"/>
                      <a:pt x="9" y="12"/>
                    </a:cubicBezTo>
                    <a:cubicBezTo>
                      <a:pt x="12" y="8"/>
                      <a:pt x="17" y="5"/>
                      <a:pt x="22" y="3"/>
                    </a:cubicBezTo>
                    <a:cubicBezTo>
                      <a:pt x="28" y="1"/>
                      <a:pt x="34" y="0"/>
                      <a:pt x="42" y="0"/>
                    </a:cubicBezTo>
                    <a:cubicBezTo>
                      <a:pt x="49" y="0"/>
                      <a:pt x="55" y="1"/>
                      <a:pt x="60" y="2"/>
                    </a:cubicBezTo>
                    <a:cubicBezTo>
                      <a:pt x="64" y="4"/>
                      <a:pt x="68" y="6"/>
                      <a:pt x="70" y="9"/>
                    </a:cubicBezTo>
                    <a:cubicBezTo>
                      <a:pt x="72" y="12"/>
                      <a:pt x="74" y="15"/>
                      <a:pt x="75" y="19"/>
                    </a:cubicBezTo>
                    <a:cubicBezTo>
                      <a:pt x="75" y="21"/>
                      <a:pt x="75" y="26"/>
                      <a:pt x="75" y="32"/>
                    </a:cubicBezTo>
                    <a:lnTo>
                      <a:pt x="75" y="52"/>
                    </a:lnTo>
                    <a:cubicBezTo>
                      <a:pt x="75" y="66"/>
                      <a:pt x="76" y="74"/>
                      <a:pt x="76" y="78"/>
                    </a:cubicBezTo>
                    <a:cubicBezTo>
                      <a:pt x="77" y="81"/>
                      <a:pt x="78" y="85"/>
                      <a:pt x="80" y="88"/>
                    </a:cubicBezTo>
                    <a:lnTo>
                      <a:pt x="65" y="88"/>
                    </a:lnTo>
                    <a:cubicBezTo>
                      <a:pt x="63" y="85"/>
                      <a:pt x="62" y="82"/>
                      <a:pt x="62" y="77"/>
                    </a:cubicBezTo>
                    <a:close/>
                    <a:moveTo>
                      <a:pt x="61" y="45"/>
                    </a:moveTo>
                    <a:cubicBezTo>
                      <a:pt x="55" y="47"/>
                      <a:pt x="47" y="49"/>
                      <a:pt x="37" y="50"/>
                    </a:cubicBezTo>
                    <a:cubicBezTo>
                      <a:pt x="31" y="51"/>
                      <a:pt x="26" y="52"/>
                      <a:pt x="24" y="53"/>
                    </a:cubicBezTo>
                    <a:cubicBezTo>
                      <a:pt x="21" y="54"/>
                      <a:pt x="19" y="56"/>
                      <a:pt x="18" y="58"/>
                    </a:cubicBezTo>
                    <a:cubicBezTo>
                      <a:pt x="17" y="60"/>
                      <a:pt x="16" y="62"/>
                      <a:pt x="16" y="65"/>
                    </a:cubicBezTo>
                    <a:cubicBezTo>
                      <a:pt x="16" y="69"/>
                      <a:pt x="17" y="72"/>
                      <a:pt x="20" y="75"/>
                    </a:cubicBezTo>
                    <a:cubicBezTo>
                      <a:pt x="23" y="77"/>
                      <a:pt x="28" y="79"/>
                      <a:pt x="33" y="79"/>
                    </a:cubicBezTo>
                    <a:cubicBezTo>
                      <a:pt x="39" y="79"/>
                      <a:pt x="44" y="77"/>
                      <a:pt x="48" y="75"/>
                    </a:cubicBezTo>
                    <a:cubicBezTo>
                      <a:pt x="53" y="72"/>
                      <a:pt x="56" y="69"/>
                      <a:pt x="58" y="65"/>
                    </a:cubicBezTo>
                    <a:cubicBezTo>
                      <a:pt x="60" y="61"/>
                      <a:pt x="61" y="57"/>
                      <a:pt x="61" y="50"/>
                    </a:cubicBezTo>
                    <a:lnTo>
                      <a:pt x="61"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8">
                <a:extLst>
                  <a:ext uri="{FF2B5EF4-FFF2-40B4-BE49-F238E27FC236}">
                    <a16:creationId xmlns:a16="http://schemas.microsoft.com/office/drawing/2014/main" id="{E905611B-2569-4007-559A-37F7F4CDABAD}"/>
                  </a:ext>
                </a:extLst>
              </p:cNvPr>
              <p:cNvSpPr>
                <a:spLocks/>
              </p:cNvSpPr>
              <p:nvPr/>
            </p:nvSpPr>
            <p:spPr bwMode="auto">
              <a:xfrm>
                <a:off x="4039" y="2152"/>
                <a:ext cx="51" cy="64"/>
              </a:xfrm>
              <a:custGeom>
                <a:avLst/>
                <a:gdLst>
                  <a:gd name="T0" fmla="*/ 0 w 72"/>
                  <a:gd name="T1" fmla="*/ 62 h 90"/>
                  <a:gd name="T2" fmla="*/ 15 w 72"/>
                  <a:gd name="T3" fmla="*/ 60 h 90"/>
                  <a:gd name="T4" fmla="*/ 22 w 72"/>
                  <a:gd name="T5" fmla="*/ 73 h 90"/>
                  <a:gd name="T6" fmla="*/ 37 w 72"/>
                  <a:gd name="T7" fmla="*/ 78 h 90"/>
                  <a:gd name="T8" fmla="*/ 52 w 72"/>
                  <a:gd name="T9" fmla="*/ 74 h 90"/>
                  <a:gd name="T10" fmla="*/ 57 w 72"/>
                  <a:gd name="T11" fmla="*/ 64 h 90"/>
                  <a:gd name="T12" fmla="*/ 53 w 72"/>
                  <a:gd name="T13" fmla="*/ 56 h 90"/>
                  <a:gd name="T14" fmla="*/ 38 w 72"/>
                  <a:gd name="T15" fmla="*/ 52 h 90"/>
                  <a:gd name="T16" fmla="*/ 15 w 72"/>
                  <a:gd name="T17" fmla="*/ 45 h 90"/>
                  <a:gd name="T18" fmla="*/ 6 w 72"/>
                  <a:gd name="T19" fmla="*/ 36 h 90"/>
                  <a:gd name="T20" fmla="*/ 3 w 72"/>
                  <a:gd name="T21" fmla="*/ 25 h 90"/>
                  <a:gd name="T22" fmla="*/ 5 w 72"/>
                  <a:gd name="T23" fmla="*/ 14 h 90"/>
                  <a:gd name="T24" fmla="*/ 13 w 72"/>
                  <a:gd name="T25" fmla="*/ 6 h 90"/>
                  <a:gd name="T26" fmla="*/ 22 w 72"/>
                  <a:gd name="T27" fmla="*/ 2 h 90"/>
                  <a:gd name="T28" fmla="*/ 35 w 72"/>
                  <a:gd name="T29" fmla="*/ 0 h 90"/>
                  <a:gd name="T30" fmla="*/ 52 w 72"/>
                  <a:gd name="T31" fmla="*/ 3 h 90"/>
                  <a:gd name="T32" fmla="*/ 64 w 72"/>
                  <a:gd name="T33" fmla="*/ 11 h 90"/>
                  <a:gd name="T34" fmla="*/ 69 w 72"/>
                  <a:gd name="T35" fmla="*/ 24 h 90"/>
                  <a:gd name="T36" fmla="*/ 54 w 72"/>
                  <a:gd name="T37" fmla="*/ 26 h 90"/>
                  <a:gd name="T38" fmla="*/ 49 w 72"/>
                  <a:gd name="T39" fmla="*/ 16 h 90"/>
                  <a:gd name="T40" fmla="*/ 36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3 h 90"/>
                  <a:gd name="T54" fmla="*/ 69 w 72"/>
                  <a:gd name="T55" fmla="*/ 50 h 90"/>
                  <a:gd name="T56" fmla="*/ 72 w 72"/>
                  <a:gd name="T57" fmla="*/ 63 h 90"/>
                  <a:gd name="T58" fmla="*/ 68 w 72"/>
                  <a:gd name="T59" fmla="*/ 77 h 90"/>
                  <a:gd name="T60" fmla="*/ 55 w 72"/>
                  <a:gd name="T61" fmla="*/ 87 h 90"/>
                  <a:gd name="T62" fmla="*/ 37 w 72"/>
                  <a:gd name="T63" fmla="*/ 90 h 90"/>
                  <a:gd name="T64" fmla="*/ 12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6" y="66"/>
                      <a:pt x="18" y="70"/>
                      <a:pt x="22" y="73"/>
                    </a:cubicBezTo>
                    <a:cubicBezTo>
                      <a:pt x="25" y="77"/>
                      <a:pt x="30" y="78"/>
                      <a:pt x="37" y="78"/>
                    </a:cubicBezTo>
                    <a:cubicBezTo>
                      <a:pt x="44" y="78"/>
                      <a:pt x="49" y="77"/>
                      <a:pt x="52" y="74"/>
                    </a:cubicBezTo>
                    <a:cubicBezTo>
                      <a:pt x="55" y="71"/>
                      <a:pt x="57" y="68"/>
                      <a:pt x="57" y="64"/>
                    </a:cubicBezTo>
                    <a:cubicBezTo>
                      <a:pt x="57" y="61"/>
                      <a:pt x="56" y="58"/>
                      <a:pt x="53" y="56"/>
                    </a:cubicBezTo>
                    <a:cubicBezTo>
                      <a:pt x="51" y="55"/>
                      <a:pt x="46" y="54"/>
                      <a:pt x="38" y="52"/>
                    </a:cubicBezTo>
                    <a:cubicBezTo>
                      <a:pt x="27" y="49"/>
                      <a:pt x="20" y="46"/>
                      <a:pt x="15" y="45"/>
                    </a:cubicBezTo>
                    <a:cubicBezTo>
                      <a:pt x="11" y="43"/>
                      <a:pt x="8" y="40"/>
                      <a:pt x="6" y="36"/>
                    </a:cubicBezTo>
                    <a:cubicBezTo>
                      <a:pt x="4" y="33"/>
                      <a:pt x="3" y="29"/>
                      <a:pt x="3" y="25"/>
                    </a:cubicBezTo>
                    <a:cubicBezTo>
                      <a:pt x="3" y="21"/>
                      <a:pt x="4" y="17"/>
                      <a:pt x="5" y="14"/>
                    </a:cubicBezTo>
                    <a:cubicBezTo>
                      <a:pt x="7" y="11"/>
                      <a:pt x="10" y="8"/>
                      <a:pt x="13" y="6"/>
                    </a:cubicBezTo>
                    <a:cubicBezTo>
                      <a:pt x="15" y="4"/>
                      <a:pt x="18" y="3"/>
                      <a:pt x="22" y="2"/>
                    </a:cubicBezTo>
                    <a:cubicBezTo>
                      <a:pt x="26" y="0"/>
                      <a:pt x="30" y="0"/>
                      <a:pt x="35" y="0"/>
                    </a:cubicBezTo>
                    <a:cubicBezTo>
                      <a:pt x="41" y="0"/>
                      <a:pt x="47" y="1"/>
                      <a:pt x="52" y="3"/>
                    </a:cubicBezTo>
                    <a:cubicBezTo>
                      <a:pt x="58" y="5"/>
                      <a:pt x="61" y="7"/>
                      <a:pt x="64" y="11"/>
                    </a:cubicBezTo>
                    <a:cubicBezTo>
                      <a:pt x="66" y="14"/>
                      <a:pt x="68" y="18"/>
                      <a:pt x="69" y="24"/>
                    </a:cubicBezTo>
                    <a:lnTo>
                      <a:pt x="54" y="26"/>
                    </a:lnTo>
                    <a:cubicBezTo>
                      <a:pt x="54" y="22"/>
                      <a:pt x="52" y="18"/>
                      <a:pt x="49" y="16"/>
                    </a:cubicBezTo>
                    <a:cubicBezTo>
                      <a:pt x="46" y="13"/>
                      <a:pt x="41" y="12"/>
                      <a:pt x="36" y="12"/>
                    </a:cubicBezTo>
                    <a:cubicBezTo>
                      <a:pt x="29" y="12"/>
                      <a:pt x="24" y="13"/>
                      <a:pt x="21" y="15"/>
                    </a:cubicBezTo>
                    <a:cubicBezTo>
                      <a:pt x="18" y="17"/>
                      <a:pt x="17" y="20"/>
                      <a:pt x="17" y="23"/>
                    </a:cubicBezTo>
                    <a:cubicBezTo>
                      <a:pt x="17" y="25"/>
                      <a:pt x="17" y="27"/>
                      <a:pt x="19" y="28"/>
                    </a:cubicBezTo>
                    <a:cubicBezTo>
                      <a:pt x="20" y="30"/>
                      <a:pt x="22" y="31"/>
                      <a:pt x="24" y="32"/>
                    </a:cubicBezTo>
                    <a:cubicBezTo>
                      <a:pt x="26" y="33"/>
                      <a:pt x="30" y="34"/>
                      <a:pt x="37" y="36"/>
                    </a:cubicBezTo>
                    <a:cubicBezTo>
                      <a:pt x="48" y="39"/>
                      <a:pt x="55" y="41"/>
                      <a:pt x="59" y="43"/>
                    </a:cubicBezTo>
                    <a:cubicBezTo>
                      <a:pt x="63" y="44"/>
                      <a:pt x="66" y="47"/>
                      <a:pt x="69" y="50"/>
                    </a:cubicBezTo>
                    <a:cubicBezTo>
                      <a:pt x="71" y="54"/>
                      <a:pt x="72" y="58"/>
                      <a:pt x="72" y="63"/>
                    </a:cubicBezTo>
                    <a:cubicBezTo>
                      <a:pt x="72" y="68"/>
                      <a:pt x="71" y="72"/>
                      <a:pt x="68" y="77"/>
                    </a:cubicBezTo>
                    <a:cubicBezTo>
                      <a:pt x="65" y="81"/>
                      <a:pt x="61" y="84"/>
                      <a:pt x="55" y="87"/>
                    </a:cubicBezTo>
                    <a:cubicBezTo>
                      <a:pt x="50" y="89"/>
                      <a:pt x="44" y="90"/>
                      <a:pt x="37" y="90"/>
                    </a:cubicBezTo>
                    <a:cubicBezTo>
                      <a:pt x="26" y="90"/>
                      <a:pt x="17" y="88"/>
                      <a:pt x="12" y="83"/>
                    </a:cubicBezTo>
                    <a:cubicBezTo>
                      <a:pt x="6" y="78"/>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9">
                <a:extLst>
                  <a:ext uri="{FF2B5EF4-FFF2-40B4-BE49-F238E27FC236}">
                    <a16:creationId xmlns:a16="http://schemas.microsoft.com/office/drawing/2014/main" id="{951BBB72-67CE-0F35-3E86-308AB1339BE8}"/>
                  </a:ext>
                </a:extLst>
              </p:cNvPr>
              <p:cNvSpPr>
                <a:spLocks/>
              </p:cNvSpPr>
              <p:nvPr/>
            </p:nvSpPr>
            <p:spPr bwMode="auto">
              <a:xfrm>
                <a:off x="4096" y="2132"/>
                <a:ext cx="31" cy="83"/>
              </a:xfrm>
              <a:custGeom>
                <a:avLst/>
                <a:gdLst>
                  <a:gd name="T0" fmla="*/ 40 w 43"/>
                  <a:gd name="T1" fmla="*/ 103 h 117"/>
                  <a:gd name="T2" fmla="*/ 43 w 43"/>
                  <a:gd name="T3" fmla="*/ 116 h 117"/>
                  <a:gd name="T4" fmla="*/ 31 w 43"/>
                  <a:gd name="T5" fmla="*/ 117 h 117"/>
                  <a:gd name="T6" fmla="*/ 19 w 43"/>
                  <a:gd name="T7" fmla="*/ 115 h 117"/>
                  <a:gd name="T8" fmla="*/ 13 w 43"/>
                  <a:gd name="T9" fmla="*/ 108 h 117"/>
                  <a:gd name="T10" fmla="*/ 11 w 43"/>
                  <a:gd name="T11" fmla="*/ 91 h 117"/>
                  <a:gd name="T12" fmla="*/ 11 w 43"/>
                  <a:gd name="T13" fmla="*/ 41 h 117"/>
                  <a:gd name="T14" fmla="*/ 0 w 43"/>
                  <a:gd name="T15" fmla="*/ 41 h 117"/>
                  <a:gd name="T16" fmla="*/ 0 w 43"/>
                  <a:gd name="T17" fmla="*/ 30 h 117"/>
                  <a:gd name="T18" fmla="*/ 11 w 43"/>
                  <a:gd name="T19" fmla="*/ 30 h 117"/>
                  <a:gd name="T20" fmla="*/ 11 w 43"/>
                  <a:gd name="T21" fmla="*/ 8 h 117"/>
                  <a:gd name="T22" fmla="*/ 26 w 43"/>
                  <a:gd name="T23" fmla="*/ 0 h 117"/>
                  <a:gd name="T24" fmla="*/ 26 w 43"/>
                  <a:gd name="T25" fmla="*/ 30 h 117"/>
                  <a:gd name="T26" fmla="*/ 40 w 43"/>
                  <a:gd name="T27" fmla="*/ 30 h 117"/>
                  <a:gd name="T28" fmla="*/ 40 w 43"/>
                  <a:gd name="T29" fmla="*/ 41 h 117"/>
                  <a:gd name="T30" fmla="*/ 26 w 43"/>
                  <a:gd name="T31" fmla="*/ 41 h 117"/>
                  <a:gd name="T32" fmla="*/ 26 w 43"/>
                  <a:gd name="T33" fmla="*/ 92 h 117"/>
                  <a:gd name="T34" fmla="*/ 26 w 43"/>
                  <a:gd name="T35" fmla="*/ 100 h 117"/>
                  <a:gd name="T36" fmla="*/ 29 w 43"/>
                  <a:gd name="T37" fmla="*/ 103 h 117"/>
                  <a:gd name="T38" fmla="*/ 34 w 43"/>
                  <a:gd name="T39" fmla="*/ 104 h 117"/>
                  <a:gd name="T40" fmla="*/ 40 w 43"/>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17">
                    <a:moveTo>
                      <a:pt x="40" y="103"/>
                    </a:moveTo>
                    <a:lnTo>
                      <a:pt x="43"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0">
                <a:extLst>
                  <a:ext uri="{FF2B5EF4-FFF2-40B4-BE49-F238E27FC236}">
                    <a16:creationId xmlns:a16="http://schemas.microsoft.com/office/drawing/2014/main" id="{0C33BBBF-2D3E-3411-6C4E-17709E1A327E}"/>
                  </a:ext>
                </a:extLst>
              </p:cNvPr>
              <p:cNvSpPr>
                <a:spLocks/>
              </p:cNvSpPr>
              <p:nvPr/>
            </p:nvSpPr>
            <p:spPr bwMode="auto">
              <a:xfrm>
                <a:off x="4136" y="2152"/>
                <a:ext cx="32" cy="62"/>
              </a:xfrm>
              <a:custGeom>
                <a:avLst/>
                <a:gdLst>
                  <a:gd name="T0" fmla="*/ 0 w 46"/>
                  <a:gd name="T1" fmla="*/ 88 h 88"/>
                  <a:gd name="T2" fmla="*/ 0 w 46"/>
                  <a:gd name="T3" fmla="*/ 2 h 88"/>
                  <a:gd name="T4" fmla="*/ 13 w 46"/>
                  <a:gd name="T5" fmla="*/ 2 h 88"/>
                  <a:gd name="T6" fmla="*/ 13 w 46"/>
                  <a:gd name="T7" fmla="*/ 15 h 88"/>
                  <a:gd name="T8" fmla="*/ 22 w 46"/>
                  <a:gd name="T9" fmla="*/ 3 h 88"/>
                  <a:gd name="T10" fmla="*/ 31 w 46"/>
                  <a:gd name="T11" fmla="*/ 0 h 88"/>
                  <a:gd name="T12" fmla="*/ 46 w 46"/>
                  <a:gd name="T13" fmla="*/ 4 h 88"/>
                  <a:gd name="T14" fmla="*/ 41 w 46"/>
                  <a:gd name="T15" fmla="*/ 18 h 88"/>
                  <a:gd name="T16" fmla="*/ 31 w 46"/>
                  <a:gd name="T17" fmla="*/ 15 h 88"/>
                  <a:gd name="T18" fmla="*/ 22 w 46"/>
                  <a:gd name="T19" fmla="*/ 18 h 88"/>
                  <a:gd name="T20" fmla="*/ 17 w 46"/>
                  <a:gd name="T21" fmla="*/ 26 h 88"/>
                  <a:gd name="T22" fmla="*/ 14 w 46"/>
                  <a:gd name="T23" fmla="*/ 43 h 88"/>
                  <a:gd name="T24" fmla="*/ 14 w 46"/>
                  <a:gd name="T25" fmla="*/ 88 h 88"/>
                  <a:gd name="T26" fmla="*/ 0 w 46"/>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88">
                    <a:moveTo>
                      <a:pt x="0" y="88"/>
                    </a:moveTo>
                    <a:lnTo>
                      <a:pt x="0" y="2"/>
                    </a:lnTo>
                    <a:lnTo>
                      <a:pt x="13" y="2"/>
                    </a:lnTo>
                    <a:lnTo>
                      <a:pt x="13" y="15"/>
                    </a:lnTo>
                    <a:cubicBezTo>
                      <a:pt x="16" y="9"/>
                      <a:pt x="19" y="5"/>
                      <a:pt x="22" y="3"/>
                    </a:cubicBezTo>
                    <a:cubicBezTo>
                      <a:pt x="25" y="1"/>
                      <a:pt x="28" y="0"/>
                      <a:pt x="31" y="0"/>
                    </a:cubicBezTo>
                    <a:cubicBezTo>
                      <a:pt x="36" y="0"/>
                      <a:pt x="41" y="1"/>
                      <a:pt x="46" y="4"/>
                    </a:cubicBezTo>
                    <a:lnTo>
                      <a:pt x="41" y="18"/>
                    </a:lnTo>
                    <a:cubicBezTo>
                      <a:pt x="38" y="16"/>
                      <a:pt x="34" y="15"/>
                      <a:pt x="31" y="15"/>
                    </a:cubicBezTo>
                    <a:cubicBezTo>
                      <a:pt x="27" y="15"/>
                      <a:pt x="25" y="16"/>
                      <a:pt x="22" y="18"/>
                    </a:cubicBezTo>
                    <a:cubicBezTo>
                      <a:pt x="20" y="20"/>
                      <a:pt x="18" y="22"/>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1">
                <a:extLst>
                  <a:ext uri="{FF2B5EF4-FFF2-40B4-BE49-F238E27FC236}">
                    <a16:creationId xmlns:a16="http://schemas.microsoft.com/office/drawing/2014/main" id="{C84B8438-77B1-17B3-6688-1CB157798F77}"/>
                  </a:ext>
                </a:extLst>
              </p:cNvPr>
              <p:cNvSpPr>
                <a:spLocks noEditPoints="1"/>
              </p:cNvSpPr>
              <p:nvPr/>
            </p:nvSpPr>
            <p:spPr bwMode="auto">
              <a:xfrm>
                <a:off x="4175" y="2130"/>
                <a:ext cx="10" cy="84"/>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2">
                <a:extLst>
                  <a:ext uri="{FF2B5EF4-FFF2-40B4-BE49-F238E27FC236}">
                    <a16:creationId xmlns:a16="http://schemas.microsoft.com/office/drawing/2014/main" id="{DA3033CA-72B4-92BF-0C72-E66E68958256}"/>
                  </a:ext>
                </a:extLst>
              </p:cNvPr>
              <p:cNvSpPr>
                <a:spLocks/>
              </p:cNvSpPr>
              <p:nvPr/>
            </p:nvSpPr>
            <p:spPr bwMode="auto">
              <a:xfrm>
                <a:off x="4195" y="2132"/>
                <a:ext cx="31" cy="83"/>
              </a:xfrm>
              <a:custGeom>
                <a:avLst/>
                <a:gdLst>
                  <a:gd name="T0" fmla="*/ 40 w 43"/>
                  <a:gd name="T1" fmla="*/ 103 h 117"/>
                  <a:gd name="T2" fmla="*/ 43 w 43"/>
                  <a:gd name="T3" fmla="*/ 116 h 117"/>
                  <a:gd name="T4" fmla="*/ 31 w 43"/>
                  <a:gd name="T5" fmla="*/ 117 h 117"/>
                  <a:gd name="T6" fmla="*/ 19 w 43"/>
                  <a:gd name="T7" fmla="*/ 115 h 117"/>
                  <a:gd name="T8" fmla="*/ 13 w 43"/>
                  <a:gd name="T9" fmla="*/ 108 h 117"/>
                  <a:gd name="T10" fmla="*/ 11 w 43"/>
                  <a:gd name="T11" fmla="*/ 91 h 117"/>
                  <a:gd name="T12" fmla="*/ 11 w 43"/>
                  <a:gd name="T13" fmla="*/ 41 h 117"/>
                  <a:gd name="T14" fmla="*/ 0 w 43"/>
                  <a:gd name="T15" fmla="*/ 41 h 117"/>
                  <a:gd name="T16" fmla="*/ 0 w 43"/>
                  <a:gd name="T17" fmla="*/ 30 h 117"/>
                  <a:gd name="T18" fmla="*/ 11 w 43"/>
                  <a:gd name="T19" fmla="*/ 30 h 117"/>
                  <a:gd name="T20" fmla="*/ 11 w 43"/>
                  <a:gd name="T21" fmla="*/ 8 h 117"/>
                  <a:gd name="T22" fmla="*/ 26 w 43"/>
                  <a:gd name="T23" fmla="*/ 0 h 117"/>
                  <a:gd name="T24" fmla="*/ 26 w 43"/>
                  <a:gd name="T25" fmla="*/ 30 h 117"/>
                  <a:gd name="T26" fmla="*/ 40 w 43"/>
                  <a:gd name="T27" fmla="*/ 30 h 117"/>
                  <a:gd name="T28" fmla="*/ 40 w 43"/>
                  <a:gd name="T29" fmla="*/ 41 h 117"/>
                  <a:gd name="T30" fmla="*/ 26 w 43"/>
                  <a:gd name="T31" fmla="*/ 41 h 117"/>
                  <a:gd name="T32" fmla="*/ 26 w 43"/>
                  <a:gd name="T33" fmla="*/ 92 h 117"/>
                  <a:gd name="T34" fmla="*/ 26 w 43"/>
                  <a:gd name="T35" fmla="*/ 100 h 117"/>
                  <a:gd name="T36" fmla="*/ 29 w 43"/>
                  <a:gd name="T37" fmla="*/ 103 h 117"/>
                  <a:gd name="T38" fmla="*/ 34 w 43"/>
                  <a:gd name="T39" fmla="*/ 104 h 117"/>
                  <a:gd name="T40" fmla="*/ 40 w 43"/>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17">
                    <a:moveTo>
                      <a:pt x="40" y="103"/>
                    </a:moveTo>
                    <a:lnTo>
                      <a:pt x="43"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3">
                <a:extLst>
                  <a:ext uri="{FF2B5EF4-FFF2-40B4-BE49-F238E27FC236}">
                    <a16:creationId xmlns:a16="http://schemas.microsoft.com/office/drawing/2014/main" id="{DF60EE69-F01E-5E77-837B-B6A1E99C5FDB}"/>
                  </a:ext>
                </a:extLst>
              </p:cNvPr>
              <p:cNvSpPr>
                <a:spLocks noEditPoints="1"/>
              </p:cNvSpPr>
              <p:nvPr/>
            </p:nvSpPr>
            <p:spPr bwMode="auto">
              <a:xfrm>
                <a:off x="4235" y="2130"/>
                <a:ext cx="10" cy="84"/>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4">
                <a:extLst>
                  <a:ext uri="{FF2B5EF4-FFF2-40B4-BE49-F238E27FC236}">
                    <a16:creationId xmlns:a16="http://schemas.microsoft.com/office/drawing/2014/main" id="{12381B1C-59FF-A86B-B40E-C56D5D6569CE}"/>
                  </a:ext>
                </a:extLst>
              </p:cNvPr>
              <p:cNvSpPr>
                <a:spLocks/>
              </p:cNvSpPr>
              <p:nvPr/>
            </p:nvSpPr>
            <p:spPr bwMode="auto">
              <a:xfrm>
                <a:off x="4257" y="2152"/>
                <a:ext cx="51" cy="64"/>
              </a:xfrm>
              <a:custGeom>
                <a:avLst/>
                <a:gdLst>
                  <a:gd name="T0" fmla="*/ 0 w 72"/>
                  <a:gd name="T1" fmla="*/ 62 h 90"/>
                  <a:gd name="T2" fmla="*/ 14 w 72"/>
                  <a:gd name="T3" fmla="*/ 60 h 90"/>
                  <a:gd name="T4" fmla="*/ 21 w 72"/>
                  <a:gd name="T5" fmla="*/ 73 h 90"/>
                  <a:gd name="T6" fmla="*/ 37 w 72"/>
                  <a:gd name="T7" fmla="*/ 78 h 90"/>
                  <a:gd name="T8" fmla="*/ 52 w 72"/>
                  <a:gd name="T9" fmla="*/ 74 h 90"/>
                  <a:gd name="T10" fmla="*/ 57 w 72"/>
                  <a:gd name="T11" fmla="*/ 64 h 90"/>
                  <a:gd name="T12" fmla="*/ 52 w 72"/>
                  <a:gd name="T13" fmla="*/ 56 h 90"/>
                  <a:gd name="T14" fmla="*/ 37 w 72"/>
                  <a:gd name="T15" fmla="*/ 52 h 90"/>
                  <a:gd name="T16" fmla="*/ 15 w 72"/>
                  <a:gd name="T17" fmla="*/ 45 h 90"/>
                  <a:gd name="T18" fmla="*/ 6 w 72"/>
                  <a:gd name="T19" fmla="*/ 36 h 90"/>
                  <a:gd name="T20" fmla="*/ 2 w 72"/>
                  <a:gd name="T21" fmla="*/ 25 h 90"/>
                  <a:gd name="T22" fmla="*/ 5 w 72"/>
                  <a:gd name="T23" fmla="*/ 14 h 90"/>
                  <a:gd name="T24" fmla="*/ 12 w 72"/>
                  <a:gd name="T25" fmla="*/ 6 h 90"/>
                  <a:gd name="T26" fmla="*/ 22 w 72"/>
                  <a:gd name="T27" fmla="*/ 2 h 90"/>
                  <a:gd name="T28" fmla="*/ 34 w 72"/>
                  <a:gd name="T29" fmla="*/ 0 h 90"/>
                  <a:gd name="T30" fmla="*/ 52 w 72"/>
                  <a:gd name="T31" fmla="*/ 3 h 90"/>
                  <a:gd name="T32" fmla="*/ 63 w 72"/>
                  <a:gd name="T33" fmla="*/ 11 h 90"/>
                  <a:gd name="T34" fmla="*/ 68 w 72"/>
                  <a:gd name="T35" fmla="*/ 24 h 90"/>
                  <a:gd name="T36" fmla="*/ 54 w 72"/>
                  <a:gd name="T37" fmla="*/ 26 h 90"/>
                  <a:gd name="T38" fmla="*/ 48 w 72"/>
                  <a:gd name="T39" fmla="*/ 16 h 90"/>
                  <a:gd name="T40" fmla="*/ 35 w 72"/>
                  <a:gd name="T41" fmla="*/ 12 h 90"/>
                  <a:gd name="T42" fmla="*/ 21 w 72"/>
                  <a:gd name="T43" fmla="*/ 15 h 90"/>
                  <a:gd name="T44" fmla="*/ 17 w 72"/>
                  <a:gd name="T45" fmla="*/ 23 h 90"/>
                  <a:gd name="T46" fmla="*/ 18 w 72"/>
                  <a:gd name="T47" fmla="*/ 28 h 90"/>
                  <a:gd name="T48" fmla="*/ 24 w 72"/>
                  <a:gd name="T49" fmla="*/ 32 h 90"/>
                  <a:gd name="T50" fmla="*/ 37 w 72"/>
                  <a:gd name="T51" fmla="*/ 36 h 90"/>
                  <a:gd name="T52" fmla="*/ 59 w 72"/>
                  <a:gd name="T53" fmla="*/ 43 h 90"/>
                  <a:gd name="T54" fmla="*/ 68 w 72"/>
                  <a:gd name="T55" fmla="*/ 50 h 90"/>
                  <a:gd name="T56" fmla="*/ 72 w 72"/>
                  <a:gd name="T57" fmla="*/ 63 h 90"/>
                  <a:gd name="T58" fmla="*/ 67 w 72"/>
                  <a:gd name="T59" fmla="*/ 77 h 90"/>
                  <a:gd name="T60" fmla="*/ 55 w 72"/>
                  <a:gd name="T61" fmla="*/ 87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4" y="60"/>
                    </a:lnTo>
                    <a:cubicBezTo>
                      <a:pt x="15" y="66"/>
                      <a:pt x="17" y="70"/>
                      <a:pt x="21" y="73"/>
                    </a:cubicBezTo>
                    <a:cubicBezTo>
                      <a:pt x="25" y="77"/>
                      <a:pt x="30" y="78"/>
                      <a:pt x="37" y="78"/>
                    </a:cubicBezTo>
                    <a:cubicBezTo>
                      <a:pt x="44" y="78"/>
                      <a:pt x="49" y="77"/>
                      <a:pt x="52" y="74"/>
                    </a:cubicBezTo>
                    <a:cubicBezTo>
                      <a:pt x="55" y="71"/>
                      <a:pt x="57" y="68"/>
                      <a:pt x="57" y="64"/>
                    </a:cubicBezTo>
                    <a:cubicBezTo>
                      <a:pt x="57" y="61"/>
                      <a:pt x="55" y="58"/>
                      <a:pt x="52" y="56"/>
                    </a:cubicBezTo>
                    <a:cubicBezTo>
                      <a:pt x="50" y="55"/>
                      <a:pt x="45" y="54"/>
                      <a:pt x="37" y="52"/>
                    </a:cubicBezTo>
                    <a:cubicBezTo>
                      <a:pt x="27" y="49"/>
                      <a:pt x="19" y="46"/>
                      <a:pt x="15" y="45"/>
                    </a:cubicBezTo>
                    <a:cubicBezTo>
                      <a:pt x="11" y="43"/>
                      <a:pt x="8" y="40"/>
                      <a:pt x="6" y="36"/>
                    </a:cubicBezTo>
                    <a:cubicBezTo>
                      <a:pt x="3" y="33"/>
                      <a:pt x="2" y="29"/>
                      <a:pt x="2" y="25"/>
                    </a:cubicBezTo>
                    <a:cubicBezTo>
                      <a:pt x="2" y="21"/>
                      <a:pt x="3" y="17"/>
                      <a:pt x="5" y="14"/>
                    </a:cubicBezTo>
                    <a:cubicBezTo>
                      <a:pt x="7" y="11"/>
                      <a:pt x="9" y="8"/>
                      <a:pt x="12" y="6"/>
                    </a:cubicBezTo>
                    <a:cubicBezTo>
                      <a:pt x="15" y="4"/>
                      <a:pt x="18" y="3"/>
                      <a:pt x="22" y="2"/>
                    </a:cubicBezTo>
                    <a:cubicBezTo>
                      <a:pt x="25" y="0"/>
                      <a:pt x="30" y="0"/>
                      <a:pt x="34" y="0"/>
                    </a:cubicBezTo>
                    <a:cubicBezTo>
                      <a:pt x="41" y="0"/>
                      <a:pt x="47" y="1"/>
                      <a:pt x="52" y="3"/>
                    </a:cubicBezTo>
                    <a:cubicBezTo>
                      <a:pt x="57" y="5"/>
                      <a:pt x="61" y="7"/>
                      <a:pt x="63" y="11"/>
                    </a:cubicBezTo>
                    <a:cubicBezTo>
                      <a:pt x="66" y="14"/>
                      <a:pt x="68" y="18"/>
                      <a:pt x="68" y="24"/>
                    </a:cubicBezTo>
                    <a:lnTo>
                      <a:pt x="54" y="26"/>
                    </a:lnTo>
                    <a:cubicBezTo>
                      <a:pt x="53" y="22"/>
                      <a:pt x="52" y="18"/>
                      <a:pt x="48" y="16"/>
                    </a:cubicBezTo>
                    <a:cubicBezTo>
                      <a:pt x="45" y="13"/>
                      <a:pt x="41" y="12"/>
                      <a:pt x="35" y="12"/>
                    </a:cubicBezTo>
                    <a:cubicBezTo>
                      <a:pt x="29" y="12"/>
                      <a:pt x="24" y="13"/>
                      <a:pt x="21" y="15"/>
                    </a:cubicBezTo>
                    <a:cubicBezTo>
                      <a:pt x="18" y="17"/>
                      <a:pt x="17" y="20"/>
                      <a:pt x="17" y="23"/>
                    </a:cubicBezTo>
                    <a:cubicBezTo>
                      <a:pt x="17" y="25"/>
                      <a:pt x="17" y="27"/>
                      <a:pt x="18" y="28"/>
                    </a:cubicBezTo>
                    <a:cubicBezTo>
                      <a:pt x="20" y="30"/>
                      <a:pt x="21" y="31"/>
                      <a:pt x="24" y="32"/>
                    </a:cubicBezTo>
                    <a:cubicBezTo>
                      <a:pt x="25" y="33"/>
                      <a:pt x="30" y="34"/>
                      <a:pt x="37" y="36"/>
                    </a:cubicBezTo>
                    <a:cubicBezTo>
                      <a:pt x="47" y="39"/>
                      <a:pt x="54" y="41"/>
                      <a:pt x="59" y="43"/>
                    </a:cubicBezTo>
                    <a:cubicBezTo>
                      <a:pt x="63" y="44"/>
                      <a:pt x="66" y="47"/>
                      <a:pt x="68" y="50"/>
                    </a:cubicBezTo>
                    <a:cubicBezTo>
                      <a:pt x="71" y="54"/>
                      <a:pt x="72" y="58"/>
                      <a:pt x="72" y="63"/>
                    </a:cubicBezTo>
                    <a:cubicBezTo>
                      <a:pt x="72" y="68"/>
                      <a:pt x="70" y="72"/>
                      <a:pt x="67" y="77"/>
                    </a:cubicBezTo>
                    <a:cubicBezTo>
                      <a:pt x="65" y="81"/>
                      <a:pt x="60" y="84"/>
                      <a:pt x="55" y="87"/>
                    </a:cubicBezTo>
                    <a:cubicBezTo>
                      <a:pt x="50" y="89"/>
                      <a:pt x="44" y="90"/>
                      <a:pt x="37" y="90"/>
                    </a:cubicBezTo>
                    <a:cubicBezTo>
                      <a:pt x="26" y="90"/>
                      <a:pt x="17" y="88"/>
                      <a:pt x="11" y="83"/>
                    </a:cubicBezTo>
                    <a:cubicBezTo>
                      <a:pt x="5" y="78"/>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5">
                <a:extLst>
                  <a:ext uri="{FF2B5EF4-FFF2-40B4-BE49-F238E27FC236}">
                    <a16:creationId xmlns:a16="http://schemas.microsoft.com/office/drawing/2014/main" id="{336D487D-2776-0A95-44A2-35C9B19E840B}"/>
                  </a:ext>
                </a:extLst>
              </p:cNvPr>
              <p:cNvSpPr>
                <a:spLocks noChangeArrowheads="1"/>
              </p:cNvSpPr>
              <p:nvPr/>
            </p:nvSpPr>
            <p:spPr bwMode="auto">
              <a:xfrm>
                <a:off x="3793" y="2446"/>
                <a:ext cx="748" cy="298"/>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6">
                <a:extLst>
                  <a:ext uri="{FF2B5EF4-FFF2-40B4-BE49-F238E27FC236}">
                    <a16:creationId xmlns:a16="http://schemas.microsoft.com/office/drawing/2014/main" id="{A8238AF2-0E18-52F8-6BD8-CDC05A621F74}"/>
                  </a:ext>
                </a:extLst>
              </p:cNvPr>
              <p:cNvSpPr>
                <a:spLocks noChangeArrowheads="1"/>
              </p:cNvSpPr>
              <p:nvPr/>
            </p:nvSpPr>
            <p:spPr bwMode="auto">
              <a:xfrm>
                <a:off x="3945" y="2491"/>
                <a:ext cx="11" cy="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77">
                <a:extLst>
                  <a:ext uri="{FF2B5EF4-FFF2-40B4-BE49-F238E27FC236}">
                    <a16:creationId xmlns:a16="http://schemas.microsoft.com/office/drawing/2014/main" id="{459538E4-2143-A495-0B2F-20789860C622}"/>
                  </a:ext>
                </a:extLst>
              </p:cNvPr>
              <p:cNvSpPr>
                <a:spLocks/>
              </p:cNvSpPr>
              <p:nvPr/>
            </p:nvSpPr>
            <p:spPr bwMode="auto">
              <a:xfrm>
                <a:off x="3975" y="2514"/>
                <a:ext cx="50" cy="63"/>
              </a:xfrm>
              <a:custGeom>
                <a:avLst/>
                <a:gdLst>
                  <a:gd name="T0" fmla="*/ 0 w 70"/>
                  <a:gd name="T1" fmla="*/ 89 h 89"/>
                  <a:gd name="T2" fmla="*/ 0 w 70"/>
                  <a:gd name="T3" fmla="*/ 2 h 89"/>
                  <a:gd name="T4" fmla="*/ 13 w 70"/>
                  <a:gd name="T5" fmla="*/ 2 h 89"/>
                  <a:gd name="T6" fmla="*/ 13 w 70"/>
                  <a:gd name="T7" fmla="*/ 14 h 89"/>
                  <a:gd name="T8" fmla="*/ 40 w 70"/>
                  <a:gd name="T9" fmla="*/ 0 h 89"/>
                  <a:gd name="T10" fmla="*/ 55 w 70"/>
                  <a:gd name="T11" fmla="*/ 3 h 89"/>
                  <a:gd name="T12" fmla="*/ 65 w 70"/>
                  <a:gd name="T13" fmla="*/ 10 h 89"/>
                  <a:gd name="T14" fmla="*/ 69 w 70"/>
                  <a:gd name="T15" fmla="*/ 21 h 89"/>
                  <a:gd name="T16" fmla="*/ 70 w 70"/>
                  <a:gd name="T17" fmla="*/ 35 h 89"/>
                  <a:gd name="T18" fmla="*/ 70 w 70"/>
                  <a:gd name="T19" fmla="*/ 89 h 89"/>
                  <a:gd name="T20" fmla="*/ 55 w 70"/>
                  <a:gd name="T21" fmla="*/ 89 h 89"/>
                  <a:gd name="T22" fmla="*/ 55 w 70"/>
                  <a:gd name="T23" fmla="*/ 36 h 89"/>
                  <a:gd name="T24" fmla="*/ 54 w 70"/>
                  <a:gd name="T25" fmla="*/ 23 h 89"/>
                  <a:gd name="T26" fmla="*/ 48 w 70"/>
                  <a:gd name="T27" fmla="*/ 16 h 89"/>
                  <a:gd name="T28" fmla="*/ 37 w 70"/>
                  <a:gd name="T29" fmla="*/ 13 h 89"/>
                  <a:gd name="T30" fmla="*/ 21 w 70"/>
                  <a:gd name="T31" fmla="*/ 19 h 89"/>
                  <a:gd name="T32" fmla="*/ 14 w 70"/>
                  <a:gd name="T33" fmla="*/ 41 h 89"/>
                  <a:gd name="T34" fmla="*/ 14 w 70"/>
                  <a:gd name="T35" fmla="*/ 89 h 89"/>
                  <a:gd name="T36" fmla="*/ 0 w 70"/>
                  <a:gd name="T3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9">
                    <a:moveTo>
                      <a:pt x="0" y="89"/>
                    </a:moveTo>
                    <a:lnTo>
                      <a:pt x="0" y="2"/>
                    </a:lnTo>
                    <a:lnTo>
                      <a:pt x="13" y="2"/>
                    </a:lnTo>
                    <a:lnTo>
                      <a:pt x="13" y="14"/>
                    </a:lnTo>
                    <a:cubicBezTo>
                      <a:pt x="19" y="5"/>
                      <a:pt x="28" y="0"/>
                      <a:pt x="40" y="0"/>
                    </a:cubicBezTo>
                    <a:cubicBezTo>
                      <a:pt x="46" y="0"/>
                      <a:pt x="50" y="1"/>
                      <a:pt x="55" y="3"/>
                    </a:cubicBezTo>
                    <a:cubicBezTo>
                      <a:pt x="59" y="5"/>
                      <a:pt x="62" y="7"/>
                      <a:pt x="65" y="10"/>
                    </a:cubicBezTo>
                    <a:cubicBezTo>
                      <a:pt x="67" y="13"/>
                      <a:pt x="68" y="17"/>
                      <a:pt x="69" y="21"/>
                    </a:cubicBezTo>
                    <a:cubicBezTo>
                      <a:pt x="70" y="24"/>
                      <a:pt x="70" y="29"/>
                      <a:pt x="70" y="35"/>
                    </a:cubicBezTo>
                    <a:lnTo>
                      <a:pt x="70" y="89"/>
                    </a:lnTo>
                    <a:lnTo>
                      <a:pt x="55" y="89"/>
                    </a:lnTo>
                    <a:lnTo>
                      <a:pt x="55" y="36"/>
                    </a:lnTo>
                    <a:cubicBezTo>
                      <a:pt x="55" y="30"/>
                      <a:pt x="55" y="26"/>
                      <a:pt x="54" y="23"/>
                    </a:cubicBezTo>
                    <a:cubicBezTo>
                      <a:pt x="53" y="20"/>
                      <a:pt x="50" y="17"/>
                      <a:pt x="48" y="16"/>
                    </a:cubicBezTo>
                    <a:cubicBezTo>
                      <a:pt x="45" y="14"/>
                      <a:pt x="41" y="13"/>
                      <a:pt x="37" y="13"/>
                    </a:cubicBezTo>
                    <a:cubicBezTo>
                      <a:pt x="31" y="13"/>
                      <a:pt x="26" y="15"/>
                      <a:pt x="21" y="19"/>
                    </a:cubicBezTo>
                    <a:cubicBezTo>
                      <a:pt x="17" y="23"/>
                      <a:pt x="14" y="30"/>
                      <a:pt x="14" y="41"/>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78">
                <a:extLst>
                  <a:ext uri="{FF2B5EF4-FFF2-40B4-BE49-F238E27FC236}">
                    <a16:creationId xmlns:a16="http://schemas.microsoft.com/office/drawing/2014/main" id="{A15B6FA3-CE0A-E212-6CA6-EA8F1CE303A1}"/>
                  </a:ext>
                </a:extLst>
              </p:cNvPr>
              <p:cNvSpPr>
                <a:spLocks/>
              </p:cNvSpPr>
              <p:nvPr/>
            </p:nvSpPr>
            <p:spPr bwMode="auto">
              <a:xfrm>
                <a:off x="4035" y="2494"/>
                <a:ext cx="30" cy="84"/>
              </a:xfrm>
              <a:custGeom>
                <a:avLst/>
                <a:gdLst>
                  <a:gd name="T0" fmla="*/ 41 w 43"/>
                  <a:gd name="T1" fmla="*/ 104 h 118"/>
                  <a:gd name="T2" fmla="*/ 43 w 43"/>
                  <a:gd name="T3" fmla="*/ 116 h 118"/>
                  <a:gd name="T4" fmla="*/ 32 w 43"/>
                  <a:gd name="T5" fmla="*/ 118 h 118"/>
                  <a:gd name="T6" fmla="*/ 19 w 43"/>
                  <a:gd name="T7" fmla="*/ 115 h 118"/>
                  <a:gd name="T8" fmla="*/ 13 w 43"/>
                  <a:gd name="T9" fmla="*/ 109 h 118"/>
                  <a:gd name="T10" fmla="*/ 11 w 43"/>
                  <a:gd name="T11" fmla="*/ 91 h 118"/>
                  <a:gd name="T12" fmla="*/ 11 w 43"/>
                  <a:gd name="T13" fmla="*/ 42 h 118"/>
                  <a:gd name="T14" fmla="*/ 0 w 43"/>
                  <a:gd name="T15" fmla="*/ 42 h 118"/>
                  <a:gd name="T16" fmla="*/ 0 w 43"/>
                  <a:gd name="T17" fmla="*/ 30 h 118"/>
                  <a:gd name="T18" fmla="*/ 11 w 43"/>
                  <a:gd name="T19" fmla="*/ 30 h 118"/>
                  <a:gd name="T20" fmla="*/ 11 w 43"/>
                  <a:gd name="T21" fmla="*/ 9 h 118"/>
                  <a:gd name="T22" fmla="*/ 26 w 43"/>
                  <a:gd name="T23" fmla="*/ 0 h 118"/>
                  <a:gd name="T24" fmla="*/ 26 w 43"/>
                  <a:gd name="T25" fmla="*/ 30 h 118"/>
                  <a:gd name="T26" fmla="*/ 41 w 43"/>
                  <a:gd name="T27" fmla="*/ 30 h 118"/>
                  <a:gd name="T28" fmla="*/ 41 w 43"/>
                  <a:gd name="T29" fmla="*/ 42 h 118"/>
                  <a:gd name="T30" fmla="*/ 26 w 43"/>
                  <a:gd name="T31" fmla="*/ 42 h 118"/>
                  <a:gd name="T32" fmla="*/ 26 w 43"/>
                  <a:gd name="T33" fmla="*/ 92 h 118"/>
                  <a:gd name="T34" fmla="*/ 27 w 43"/>
                  <a:gd name="T35" fmla="*/ 100 h 118"/>
                  <a:gd name="T36" fmla="*/ 29 w 43"/>
                  <a:gd name="T37" fmla="*/ 103 h 118"/>
                  <a:gd name="T38" fmla="*/ 34 w 43"/>
                  <a:gd name="T39" fmla="*/ 104 h 118"/>
                  <a:gd name="T40" fmla="*/ 41 w 43"/>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118">
                    <a:moveTo>
                      <a:pt x="41" y="104"/>
                    </a:moveTo>
                    <a:lnTo>
                      <a:pt x="43" y="116"/>
                    </a:lnTo>
                    <a:cubicBezTo>
                      <a:pt x="39" y="117"/>
                      <a:pt x="35" y="118"/>
                      <a:pt x="32" y="118"/>
                    </a:cubicBezTo>
                    <a:cubicBezTo>
                      <a:pt x="26" y="118"/>
                      <a:pt x="22" y="117"/>
                      <a:pt x="19" y="115"/>
                    </a:cubicBezTo>
                    <a:cubicBezTo>
                      <a:pt x="16" y="114"/>
                      <a:pt x="14" y="111"/>
                      <a:pt x="13" y="109"/>
                    </a:cubicBezTo>
                    <a:cubicBezTo>
                      <a:pt x="12" y="106"/>
                      <a:pt x="11" y="100"/>
                      <a:pt x="11" y="91"/>
                    </a:cubicBezTo>
                    <a:lnTo>
                      <a:pt x="11" y="42"/>
                    </a:lnTo>
                    <a:lnTo>
                      <a:pt x="0" y="42"/>
                    </a:lnTo>
                    <a:lnTo>
                      <a:pt x="0" y="30"/>
                    </a:lnTo>
                    <a:lnTo>
                      <a:pt x="11" y="30"/>
                    </a:lnTo>
                    <a:lnTo>
                      <a:pt x="11" y="9"/>
                    </a:lnTo>
                    <a:lnTo>
                      <a:pt x="26" y="0"/>
                    </a:lnTo>
                    <a:lnTo>
                      <a:pt x="26" y="30"/>
                    </a:lnTo>
                    <a:lnTo>
                      <a:pt x="41" y="30"/>
                    </a:lnTo>
                    <a:lnTo>
                      <a:pt x="41" y="42"/>
                    </a:lnTo>
                    <a:lnTo>
                      <a:pt x="26" y="42"/>
                    </a:lnTo>
                    <a:lnTo>
                      <a:pt x="26" y="92"/>
                    </a:lnTo>
                    <a:cubicBezTo>
                      <a:pt x="26" y="96"/>
                      <a:pt x="26" y="99"/>
                      <a:pt x="27" y="100"/>
                    </a:cubicBezTo>
                    <a:cubicBezTo>
                      <a:pt x="27" y="101"/>
                      <a:pt x="28" y="102"/>
                      <a:pt x="29" y="103"/>
                    </a:cubicBezTo>
                    <a:cubicBezTo>
                      <a:pt x="30" y="104"/>
                      <a:pt x="32" y="104"/>
                      <a:pt x="34" y="104"/>
                    </a:cubicBezTo>
                    <a:cubicBezTo>
                      <a:pt x="36" y="104"/>
                      <a:pt x="38" y="104"/>
                      <a:pt x="41"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79">
                <a:extLst>
                  <a:ext uri="{FF2B5EF4-FFF2-40B4-BE49-F238E27FC236}">
                    <a16:creationId xmlns:a16="http://schemas.microsoft.com/office/drawing/2014/main" id="{A8CE2057-9DAB-E907-B0CC-8A241D2BE5F8}"/>
                  </a:ext>
                </a:extLst>
              </p:cNvPr>
              <p:cNvSpPr>
                <a:spLocks noEditPoints="1"/>
              </p:cNvSpPr>
              <p:nvPr/>
            </p:nvSpPr>
            <p:spPr bwMode="auto">
              <a:xfrm>
                <a:off x="4070" y="2514"/>
                <a:ext cx="57" cy="64"/>
              </a:xfrm>
              <a:custGeom>
                <a:avLst/>
                <a:gdLst>
                  <a:gd name="T0" fmla="*/ 64 w 80"/>
                  <a:gd name="T1" fmla="*/ 61 h 91"/>
                  <a:gd name="T2" fmla="*/ 79 w 80"/>
                  <a:gd name="T3" fmla="*/ 63 h 91"/>
                  <a:gd name="T4" fmla="*/ 66 w 80"/>
                  <a:gd name="T5" fmla="*/ 83 h 91"/>
                  <a:gd name="T6" fmla="*/ 41 w 80"/>
                  <a:gd name="T7" fmla="*/ 91 h 91"/>
                  <a:gd name="T8" fmla="*/ 11 w 80"/>
                  <a:gd name="T9" fmla="*/ 79 h 91"/>
                  <a:gd name="T10" fmla="*/ 0 w 80"/>
                  <a:gd name="T11" fmla="*/ 46 h 91"/>
                  <a:gd name="T12" fmla="*/ 11 w 80"/>
                  <a:gd name="T13" fmla="*/ 12 h 91"/>
                  <a:gd name="T14" fmla="*/ 40 w 80"/>
                  <a:gd name="T15" fmla="*/ 0 h 91"/>
                  <a:gd name="T16" fmla="*/ 69 w 80"/>
                  <a:gd name="T17" fmla="*/ 12 h 91"/>
                  <a:gd name="T18" fmla="*/ 80 w 80"/>
                  <a:gd name="T19" fmla="*/ 45 h 91"/>
                  <a:gd name="T20" fmla="*/ 79 w 80"/>
                  <a:gd name="T21" fmla="*/ 49 h 91"/>
                  <a:gd name="T22" fmla="*/ 15 w 80"/>
                  <a:gd name="T23" fmla="*/ 49 h 91"/>
                  <a:gd name="T24" fmla="*/ 23 w 80"/>
                  <a:gd name="T25" fmla="*/ 71 h 91"/>
                  <a:gd name="T26" fmla="*/ 41 w 80"/>
                  <a:gd name="T27" fmla="*/ 79 h 91"/>
                  <a:gd name="T28" fmla="*/ 55 w 80"/>
                  <a:gd name="T29" fmla="*/ 74 h 91"/>
                  <a:gd name="T30" fmla="*/ 64 w 80"/>
                  <a:gd name="T31" fmla="*/ 61 h 91"/>
                  <a:gd name="T32" fmla="*/ 16 w 80"/>
                  <a:gd name="T33" fmla="*/ 37 h 91"/>
                  <a:gd name="T34" fmla="*/ 64 w 80"/>
                  <a:gd name="T35" fmla="*/ 37 h 91"/>
                  <a:gd name="T36" fmla="*/ 59 w 80"/>
                  <a:gd name="T37" fmla="*/ 21 h 91"/>
                  <a:gd name="T38" fmla="*/ 40 w 80"/>
                  <a:gd name="T39" fmla="*/ 12 h 91"/>
                  <a:gd name="T40" fmla="*/ 23 w 80"/>
                  <a:gd name="T41" fmla="*/ 19 h 91"/>
                  <a:gd name="T42" fmla="*/ 16 w 80"/>
                  <a:gd name="T43"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1">
                    <a:moveTo>
                      <a:pt x="64" y="61"/>
                    </a:moveTo>
                    <a:lnTo>
                      <a:pt x="79" y="63"/>
                    </a:lnTo>
                    <a:cubicBezTo>
                      <a:pt x="77" y="71"/>
                      <a:pt x="72" y="78"/>
                      <a:pt x="66" y="83"/>
                    </a:cubicBezTo>
                    <a:cubicBezTo>
                      <a:pt x="59" y="88"/>
                      <a:pt x="51" y="91"/>
                      <a:pt x="41" y="91"/>
                    </a:cubicBezTo>
                    <a:cubicBezTo>
                      <a:pt x="28" y="91"/>
                      <a:pt x="18" y="87"/>
                      <a:pt x="11" y="79"/>
                    </a:cubicBezTo>
                    <a:cubicBezTo>
                      <a:pt x="4" y="71"/>
                      <a:pt x="0" y="60"/>
                      <a:pt x="0" y="46"/>
                    </a:cubicBezTo>
                    <a:cubicBezTo>
                      <a:pt x="0" y="32"/>
                      <a:pt x="4" y="20"/>
                      <a:pt x="11" y="12"/>
                    </a:cubicBezTo>
                    <a:cubicBezTo>
                      <a:pt x="19" y="4"/>
                      <a:pt x="28" y="0"/>
                      <a:pt x="40" y="0"/>
                    </a:cubicBezTo>
                    <a:cubicBezTo>
                      <a:pt x="52" y="0"/>
                      <a:pt x="61" y="4"/>
                      <a:pt x="69" y="12"/>
                    </a:cubicBezTo>
                    <a:cubicBezTo>
                      <a:pt x="76" y="20"/>
                      <a:pt x="80" y="31"/>
                      <a:pt x="80" y="45"/>
                    </a:cubicBezTo>
                    <a:cubicBezTo>
                      <a:pt x="80" y="46"/>
                      <a:pt x="80" y="47"/>
                      <a:pt x="79" y="49"/>
                    </a:cubicBezTo>
                    <a:lnTo>
                      <a:pt x="15" y="49"/>
                    </a:lnTo>
                    <a:cubicBezTo>
                      <a:pt x="16" y="59"/>
                      <a:pt x="18" y="66"/>
                      <a:pt x="23" y="71"/>
                    </a:cubicBezTo>
                    <a:cubicBezTo>
                      <a:pt x="28" y="76"/>
                      <a:pt x="34" y="79"/>
                      <a:pt x="41" y="79"/>
                    </a:cubicBezTo>
                    <a:cubicBezTo>
                      <a:pt x="47" y="79"/>
                      <a:pt x="51" y="77"/>
                      <a:pt x="55" y="74"/>
                    </a:cubicBezTo>
                    <a:cubicBezTo>
                      <a:pt x="59" y="71"/>
                      <a:pt x="62" y="67"/>
                      <a:pt x="64" y="61"/>
                    </a:cubicBezTo>
                    <a:close/>
                    <a:moveTo>
                      <a:pt x="16" y="37"/>
                    </a:moveTo>
                    <a:lnTo>
                      <a:pt x="64" y="37"/>
                    </a:lnTo>
                    <a:cubicBezTo>
                      <a:pt x="63" y="30"/>
                      <a:pt x="62" y="24"/>
                      <a:pt x="59" y="21"/>
                    </a:cubicBezTo>
                    <a:cubicBezTo>
                      <a:pt x="54" y="15"/>
                      <a:pt x="48" y="12"/>
                      <a:pt x="40" y="12"/>
                    </a:cubicBezTo>
                    <a:cubicBezTo>
                      <a:pt x="34" y="12"/>
                      <a:pt x="28" y="15"/>
                      <a:pt x="23" y="19"/>
                    </a:cubicBezTo>
                    <a:cubicBezTo>
                      <a:pt x="19" y="24"/>
                      <a:pt x="16" y="30"/>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0">
                <a:extLst>
                  <a:ext uri="{FF2B5EF4-FFF2-40B4-BE49-F238E27FC236}">
                    <a16:creationId xmlns:a16="http://schemas.microsoft.com/office/drawing/2014/main" id="{8D2916E5-8B43-D0AC-61DB-5E51A1F4F2B8}"/>
                  </a:ext>
                </a:extLst>
              </p:cNvPr>
              <p:cNvSpPr>
                <a:spLocks/>
              </p:cNvSpPr>
              <p:nvPr/>
            </p:nvSpPr>
            <p:spPr bwMode="auto">
              <a:xfrm>
                <a:off x="4136" y="2514"/>
                <a:ext cx="50" cy="64"/>
              </a:xfrm>
              <a:custGeom>
                <a:avLst/>
                <a:gdLst>
                  <a:gd name="T0" fmla="*/ 0 w 71"/>
                  <a:gd name="T1" fmla="*/ 63 h 91"/>
                  <a:gd name="T2" fmla="*/ 14 w 71"/>
                  <a:gd name="T3" fmla="*/ 61 h 91"/>
                  <a:gd name="T4" fmla="*/ 21 w 71"/>
                  <a:gd name="T5" fmla="*/ 74 h 91"/>
                  <a:gd name="T6" fmla="*/ 37 w 71"/>
                  <a:gd name="T7" fmla="*/ 79 h 91"/>
                  <a:gd name="T8" fmla="*/ 52 w 71"/>
                  <a:gd name="T9" fmla="*/ 74 h 91"/>
                  <a:gd name="T10" fmla="*/ 56 w 71"/>
                  <a:gd name="T11" fmla="*/ 65 h 91"/>
                  <a:gd name="T12" fmla="*/ 52 w 71"/>
                  <a:gd name="T13" fmla="*/ 57 h 91"/>
                  <a:gd name="T14" fmla="*/ 37 w 71"/>
                  <a:gd name="T15" fmla="*/ 52 h 91"/>
                  <a:gd name="T16" fmla="*/ 15 w 71"/>
                  <a:gd name="T17" fmla="*/ 45 h 91"/>
                  <a:gd name="T18" fmla="*/ 5 w 71"/>
                  <a:gd name="T19" fmla="*/ 37 h 91"/>
                  <a:gd name="T20" fmla="*/ 2 w 71"/>
                  <a:gd name="T21" fmla="*/ 25 h 91"/>
                  <a:gd name="T22" fmla="*/ 5 w 71"/>
                  <a:gd name="T23" fmla="*/ 14 h 91"/>
                  <a:gd name="T24" fmla="*/ 12 w 71"/>
                  <a:gd name="T25" fmla="*/ 6 h 91"/>
                  <a:gd name="T26" fmla="*/ 21 w 71"/>
                  <a:gd name="T27" fmla="*/ 2 h 91"/>
                  <a:gd name="T28" fmla="*/ 34 w 71"/>
                  <a:gd name="T29" fmla="*/ 0 h 91"/>
                  <a:gd name="T30" fmla="*/ 52 w 71"/>
                  <a:gd name="T31" fmla="*/ 3 h 91"/>
                  <a:gd name="T32" fmla="*/ 63 w 71"/>
                  <a:gd name="T33" fmla="*/ 11 h 91"/>
                  <a:gd name="T34" fmla="*/ 68 w 71"/>
                  <a:gd name="T35" fmla="*/ 24 h 91"/>
                  <a:gd name="T36" fmla="*/ 54 w 71"/>
                  <a:gd name="T37" fmla="*/ 26 h 91"/>
                  <a:gd name="T38" fmla="*/ 48 w 71"/>
                  <a:gd name="T39" fmla="*/ 16 h 91"/>
                  <a:gd name="T40" fmla="*/ 35 w 71"/>
                  <a:gd name="T41" fmla="*/ 12 h 91"/>
                  <a:gd name="T42" fmla="*/ 21 w 71"/>
                  <a:gd name="T43" fmla="*/ 16 h 91"/>
                  <a:gd name="T44" fmla="*/ 16 w 71"/>
                  <a:gd name="T45" fmla="*/ 23 h 91"/>
                  <a:gd name="T46" fmla="*/ 18 w 71"/>
                  <a:gd name="T47" fmla="*/ 29 h 91"/>
                  <a:gd name="T48" fmla="*/ 24 w 71"/>
                  <a:gd name="T49" fmla="*/ 32 h 91"/>
                  <a:gd name="T50" fmla="*/ 37 w 71"/>
                  <a:gd name="T51" fmla="*/ 36 h 91"/>
                  <a:gd name="T52" fmla="*/ 58 w 71"/>
                  <a:gd name="T53" fmla="*/ 43 h 91"/>
                  <a:gd name="T54" fmla="*/ 68 w 71"/>
                  <a:gd name="T55" fmla="*/ 51 h 91"/>
                  <a:gd name="T56" fmla="*/ 71 w 71"/>
                  <a:gd name="T57" fmla="*/ 63 h 91"/>
                  <a:gd name="T58" fmla="*/ 67 w 71"/>
                  <a:gd name="T59" fmla="*/ 77 h 91"/>
                  <a:gd name="T60" fmla="*/ 55 w 71"/>
                  <a:gd name="T61" fmla="*/ 87 h 91"/>
                  <a:gd name="T62" fmla="*/ 37 w 71"/>
                  <a:gd name="T63" fmla="*/ 91 h 91"/>
                  <a:gd name="T64" fmla="*/ 11 w 71"/>
                  <a:gd name="T65" fmla="*/ 84 h 91"/>
                  <a:gd name="T66" fmla="*/ 0 w 71"/>
                  <a:gd name="T67"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91">
                    <a:moveTo>
                      <a:pt x="0" y="63"/>
                    </a:moveTo>
                    <a:lnTo>
                      <a:pt x="14" y="61"/>
                    </a:lnTo>
                    <a:cubicBezTo>
                      <a:pt x="15" y="66"/>
                      <a:pt x="17" y="71"/>
                      <a:pt x="21" y="74"/>
                    </a:cubicBezTo>
                    <a:cubicBezTo>
                      <a:pt x="25" y="77"/>
                      <a:pt x="30" y="79"/>
                      <a:pt x="37" y="79"/>
                    </a:cubicBezTo>
                    <a:cubicBezTo>
                      <a:pt x="43" y="79"/>
                      <a:pt x="48" y="77"/>
                      <a:pt x="52" y="74"/>
                    </a:cubicBezTo>
                    <a:cubicBezTo>
                      <a:pt x="55" y="72"/>
                      <a:pt x="56" y="68"/>
                      <a:pt x="56" y="65"/>
                    </a:cubicBezTo>
                    <a:cubicBezTo>
                      <a:pt x="56" y="61"/>
                      <a:pt x="55" y="59"/>
                      <a:pt x="52" y="57"/>
                    </a:cubicBezTo>
                    <a:cubicBezTo>
                      <a:pt x="50" y="56"/>
                      <a:pt x="45" y="54"/>
                      <a:pt x="37" y="52"/>
                    </a:cubicBezTo>
                    <a:cubicBezTo>
                      <a:pt x="26" y="49"/>
                      <a:pt x="19" y="47"/>
                      <a:pt x="15" y="45"/>
                    </a:cubicBezTo>
                    <a:cubicBezTo>
                      <a:pt x="11" y="43"/>
                      <a:pt x="7" y="40"/>
                      <a:pt x="5" y="37"/>
                    </a:cubicBezTo>
                    <a:cubicBezTo>
                      <a:pt x="3" y="33"/>
                      <a:pt x="2" y="29"/>
                      <a:pt x="2" y="25"/>
                    </a:cubicBezTo>
                    <a:cubicBezTo>
                      <a:pt x="2" y="21"/>
                      <a:pt x="3" y="18"/>
                      <a:pt x="5" y="14"/>
                    </a:cubicBezTo>
                    <a:cubicBezTo>
                      <a:pt x="7" y="11"/>
                      <a:pt x="9" y="8"/>
                      <a:pt x="12" y="6"/>
                    </a:cubicBezTo>
                    <a:cubicBezTo>
                      <a:pt x="14" y="5"/>
                      <a:pt x="17" y="3"/>
                      <a:pt x="21" y="2"/>
                    </a:cubicBezTo>
                    <a:cubicBezTo>
                      <a:pt x="25" y="1"/>
                      <a:pt x="29" y="0"/>
                      <a:pt x="34" y="0"/>
                    </a:cubicBezTo>
                    <a:cubicBezTo>
                      <a:pt x="41" y="0"/>
                      <a:pt x="47" y="1"/>
                      <a:pt x="52" y="3"/>
                    </a:cubicBezTo>
                    <a:cubicBezTo>
                      <a:pt x="57" y="5"/>
                      <a:pt x="61" y="8"/>
                      <a:pt x="63" y="11"/>
                    </a:cubicBezTo>
                    <a:cubicBezTo>
                      <a:pt x="66" y="14"/>
                      <a:pt x="67" y="19"/>
                      <a:pt x="68" y="24"/>
                    </a:cubicBezTo>
                    <a:lnTo>
                      <a:pt x="54" y="26"/>
                    </a:lnTo>
                    <a:cubicBezTo>
                      <a:pt x="53" y="22"/>
                      <a:pt x="51" y="19"/>
                      <a:pt x="48" y="16"/>
                    </a:cubicBezTo>
                    <a:cubicBezTo>
                      <a:pt x="45" y="14"/>
                      <a:pt x="41" y="12"/>
                      <a:pt x="35" y="12"/>
                    </a:cubicBezTo>
                    <a:cubicBezTo>
                      <a:pt x="28" y="12"/>
                      <a:pt x="23" y="13"/>
                      <a:pt x="21" y="16"/>
                    </a:cubicBezTo>
                    <a:cubicBezTo>
                      <a:pt x="18" y="18"/>
                      <a:pt x="16" y="20"/>
                      <a:pt x="16" y="23"/>
                    </a:cubicBezTo>
                    <a:cubicBezTo>
                      <a:pt x="16" y="25"/>
                      <a:pt x="17" y="27"/>
                      <a:pt x="18" y="29"/>
                    </a:cubicBezTo>
                    <a:cubicBezTo>
                      <a:pt x="19" y="30"/>
                      <a:pt x="21" y="31"/>
                      <a:pt x="24" y="32"/>
                    </a:cubicBezTo>
                    <a:cubicBezTo>
                      <a:pt x="25" y="33"/>
                      <a:pt x="29" y="34"/>
                      <a:pt x="37" y="36"/>
                    </a:cubicBezTo>
                    <a:cubicBezTo>
                      <a:pt x="47" y="39"/>
                      <a:pt x="54" y="41"/>
                      <a:pt x="58" y="43"/>
                    </a:cubicBezTo>
                    <a:cubicBezTo>
                      <a:pt x="62" y="45"/>
                      <a:pt x="66" y="47"/>
                      <a:pt x="68" y="51"/>
                    </a:cubicBezTo>
                    <a:cubicBezTo>
                      <a:pt x="70" y="54"/>
                      <a:pt x="71" y="58"/>
                      <a:pt x="71" y="63"/>
                    </a:cubicBezTo>
                    <a:cubicBezTo>
                      <a:pt x="71" y="68"/>
                      <a:pt x="70" y="73"/>
                      <a:pt x="67" y="77"/>
                    </a:cubicBezTo>
                    <a:cubicBezTo>
                      <a:pt x="64" y="81"/>
                      <a:pt x="60" y="85"/>
                      <a:pt x="55" y="87"/>
                    </a:cubicBezTo>
                    <a:cubicBezTo>
                      <a:pt x="49" y="89"/>
                      <a:pt x="43" y="91"/>
                      <a:pt x="37" y="91"/>
                    </a:cubicBezTo>
                    <a:cubicBezTo>
                      <a:pt x="25" y="91"/>
                      <a:pt x="17" y="88"/>
                      <a:pt x="11" y="84"/>
                    </a:cubicBezTo>
                    <a:cubicBezTo>
                      <a:pt x="5" y="79"/>
                      <a:pt x="1" y="72"/>
                      <a:pt x="0"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1">
                <a:extLst>
                  <a:ext uri="{FF2B5EF4-FFF2-40B4-BE49-F238E27FC236}">
                    <a16:creationId xmlns:a16="http://schemas.microsoft.com/office/drawing/2014/main" id="{52073DC9-E30F-2959-71B7-806340F18F48}"/>
                  </a:ext>
                </a:extLst>
              </p:cNvPr>
              <p:cNvSpPr>
                <a:spLocks/>
              </p:cNvSpPr>
              <p:nvPr/>
            </p:nvSpPr>
            <p:spPr bwMode="auto">
              <a:xfrm>
                <a:off x="4193" y="2494"/>
                <a:ext cx="30" cy="84"/>
              </a:xfrm>
              <a:custGeom>
                <a:avLst/>
                <a:gdLst>
                  <a:gd name="T0" fmla="*/ 40 w 42"/>
                  <a:gd name="T1" fmla="*/ 104 h 118"/>
                  <a:gd name="T2" fmla="*/ 42 w 42"/>
                  <a:gd name="T3" fmla="*/ 116 h 118"/>
                  <a:gd name="T4" fmla="*/ 31 w 42"/>
                  <a:gd name="T5" fmla="*/ 118 h 118"/>
                  <a:gd name="T6" fmla="*/ 19 w 42"/>
                  <a:gd name="T7" fmla="*/ 115 h 118"/>
                  <a:gd name="T8" fmla="*/ 12 w 42"/>
                  <a:gd name="T9" fmla="*/ 109 h 118"/>
                  <a:gd name="T10" fmla="*/ 11 w 42"/>
                  <a:gd name="T11" fmla="*/ 91 h 118"/>
                  <a:gd name="T12" fmla="*/ 11 w 42"/>
                  <a:gd name="T13" fmla="*/ 42 h 118"/>
                  <a:gd name="T14" fmla="*/ 0 w 42"/>
                  <a:gd name="T15" fmla="*/ 42 h 118"/>
                  <a:gd name="T16" fmla="*/ 0 w 42"/>
                  <a:gd name="T17" fmla="*/ 30 h 118"/>
                  <a:gd name="T18" fmla="*/ 11 w 42"/>
                  <a:gd name="T19" fmla="*/ 30 h 118"/>
                  <a:gd name="T20" fmla="*/ 11 w 42"/>
                  <a:gd name="T21" fmla="*/ 9 h 118"/>
                  <a:gd name="T22" fmla="*/ 25 w 42"/>
                  <a:gd name="T23" fmla="*/ 0 h 118"/>
                  <a:gd name="T24" fmla="*/ 25 w 42"/>
                  <a:gd name="T25" fmla="*/ 30 h 118"/>
                  <a:gd name="T26" fmla="*/ 40 w 42"/>
                  <a:gd name="T27" fmla="*/ 30 h 118"/>
                  <a:gd name="T28" fmla="*/ 40 w 42"/>
                  <a:gd name="T29" fmla="*/ 42 h 118"/>
                  <a:gd name="T30" fmla="*/ 25 w 42"/>
                  <a:gd name="T31" fmla="*/ 42 h 118"/>
                  <a:gd name="T32" fmla="*/ 25 w 42"/>
                  <a:gd name="T33" fmla="*/ 92 h 118"/>
                  <a:gd name="T34" fmla="*/ 26 w 42"/>
                  <a:gd name="T35" fmla="*/ 100 h 118"/>
                  <a:gd name="T36" fmla="*/ 28 w 42"/>
                  <a:gd name="T37" fmla="*/ 103 h 118"/>
                  <a:gd name="T38" fmla="*/ 33 w 42"/>
                  <a:gd name="T39" fmla="*/ 104 h 118"/>
                  <a:gd name="T40" fmla="*/ 40 w 42"/>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4"/>
                    </a:moveTo>
                    <a:lnTo>
                      <a:pt x="42" y="116"/>
                    </a:lnTo>
                    <a:cubicBezTo>
                      <a:pt x="38" y="117"/>
                      <a:pt x="34" y="118"/>
                      <a:pt x="31" y="118"/>
                    </a:cubicBezTo>
                    <a:cubicBezTo>
                      <a:pt x="26" y="118"/>
                      <a:pt x="21" y="117"/>
                      <a:pt x="19" y="115"/>
                    </a:cubicBezTo>
                    <a:cubicBezTo>
                      <a:pt x="16" y="114"/>
                      <a:pt x="14" y="111"/>
                      <a:pt x="12" y="109"/>
                    </a:cubicBezTo>
                    <a:cubicBezTo>
                      <a:pt x="11" y="106"/>
                      <a:pt x="11" y="100"/>
                      <a:pt x="11" y="91"/>
                    </a:cubicBezTo>
                    <a:lnTo>
                      <a:pt x="11" y="42"/>
                    </a:lnTo>
                    <a:lnTo>
                      <a:pt x="0" y="42"/>
                    </a:lnTo>
                    <a:lnTo>
                      <a:pt x="0" y="30"/>
                    </a:lnTo>
                    <a:lnTo>
                      <a:pt x="11" y="30"/>
                    </a:lnTo>
                    <a:lnTo>
                      <a:pt x="11" y="9"/>
                    </a:lnTo>
                    <a:lnTo>
                      <a:pt x="25" y="0"/>
                    </a:lnTo>
                    <a:lnTo>
                      <a:pt x="25" y="30"/>
                    </a:lnTo>
                    <a:lnTo>
                      <a:pt x="40" y="30"/>
                    </a:lnTo>
                    <a:lnTo>
                      <a:pt x="40" y="42"/>
                    </a:lnTo>
                    <a:lnTo>
                      <a:pt x="25" y="42"/>
                    </a:lnTo>
                    <a:lnTo>
                      <a:pt x="25" y="92"/>
                    </a:lnTo>
                    <a:cubicBezTo>
                      <a:pt x="25" y="96"/>
                      <a:pt x="25" y="99"/>
                      <a:pt x="26" y="100"/>
                    </a:cubicBezTo>
                    <a:cubicBezTo>
                      <a:pt x="26" y="101"/>
                      <a:pt x="27" y="102"/>
                      <a:pt x="28" y="103"/>
                    </a:cubicBezTo>
                    <a:cubicBezTo>
                      <a:pt x="30" y="104"/>
                      <a:pt x="31" y="104"/>
                      <a:pt x="33" y="104"/>
                    </a:cubicBezTo>
                    <a:cubicBezTo>
                      <a:pt x="35" y="104"/>
                      <a:pt x="37" y="104"/>
                      <a:pt x="40"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2">
                <a:extLst>
                  <a:ext uri="{FF2B5EF4-FFF2-40B4-BE49-F238E27FC236}">
                    <a16:creationId xmlns:a16="http://schemas.microsoft.com/office/drawing/2014/main" id="{89861A29-7B5F-501B-7837-4BE79CE1BA8A}"/>
                  </a:ext>
                </a:extLst>
              </p:cNvPr>
              <p:cNvSpPr>
                <a:spLocks noEditPoints="1"/>
              </p:cNvSpPr>
              <p:nvPr/>
            </p:nvSpPr>
            <p:spPr bwMode="auto">
              <a:xfrm>
                <a:off x="4232" y="2491"/>
                <a:ext cx="10" cy="86"/>
              </a:xfrm>
              <a:custGeom>
                <a:avLst/>
                <a:gdLst>
                  <a:gd name="T0" fmla="*/ 0 w 15"/>
                  <a:gd name="T1" fmla="*/ 17 h 120"/>
                  <a:gd name="T2" fmla="*/ 0 w 15"/>
                  <a:gd name="T3" fmla="*/ 0 h 120"/>
                  <a:gd name="T4" fmla="*/ 15 w 15"/>
                  <a:gd name="T5" fmla="*/ 0 h 120"/>
                  <a:gd name="T6" fmla="*/ 15 w 15"/>
                  <a:gd name="T7" fmla="*/ 17 h 120"/>
                  <a:gd name="T8" fmla="*/ 0 w 15"/>
                  <a:gd name="T9" fmla="*/ 17 h 120"/>
                  <a:gd name="T10" fmla="*/ 0 w 15"/>
                  <a:gd name="T11" fmla="*/ 120 h 120"/>
                  <a:gd name="T12" fmla="*/ 0 w 15"/>
                  <a:gd name="T13" fmla="*/ 33 h 120"/>
                  <a:gd name="T14" fmla="*/ 15 w 15"/>
                  <a:gd name="T15" fmla="*/ 33 h 120"/>
                  <a:gd name="T16" fmla="*/ 15 w 15"/>
                  <a:gd name="T17" fmla="*/ 120 h 120"/>
                  <a:gd name="T18" fmla="*/ 0 w 15"/>
                  <a:gd name="T1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20">
                    <a:moveTo>
                      <a:pt x="0" y="17"/>
                    </a:moveTo>
                    <a:lnTo>
                      <a:pt x="0" y="0"/>
                    </a:lnTo>
                    <a:lnTo>
                      <a:pt x="15" y="0"/>
                    </a:lnTo>
                    <a:lnTo>
                      <a:pt x="15" y="17"/>
                    </a:lnTo>
                    <a:lnTo>
                      <a:pt x="0" y="17"/>
                    </a:lnTo>
                    <a:close/>
                    <a:moveTo>
                      <a:pt x="0" y="120"/>
                    </a:moveTo>
                    <a:lnTo>
                      <a:pt x="0" y="33"/>
                    </a:lnTo>
                    <a:lnTo>
                      <a:pt x="15" y="33"/>
                    </a:lnTo>
                    <a:lnTo>
                      <a:pt x="15" y="12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83">
                <a:extLst>
                  <a:ext uri="{FF2B5EF4-FFF2-40B4-BE49-F238E27FC236}">
                    <a16:creationId xmlns:a16="http://schemas.microsoft.com/office/drawing/2014/main" id="{E3843C40-F108-F3BE-E90A-F04F92B17007}"/>
                  </a:ext>
                </a:extLst>
              </p:cNvPr>
              <p:cNvSpPr>
                <a:spLocks/>
              </p:cNvSpPr>
              <p:nvPr/>
            </p:nvSpPr>
            <p:spPr bwMode="auto">
              <a:xfrm>
                <a:off x="4258" y="2514"/>
                <a:ext cx="50" cy="63"/>
              </a:xfrm>
              <a:custGeom>
                <a:avLst/>
                <a:gdLst>
                  <a:gd name="T0" fmla="*/ 0 w 70"/>
                  <a:gd name="T1" fmla="*/ 89 h 89"/>
                  <a:gd name="T2" fmla="*/ 0 w 70"/>
                  <a:gd name="T3" fmla="*/ 2 h 89"/>
                  <a:gd name="T4" fmla="*/ 13 w 70"/>
                  <a:gd name="T5" fmla="*/ 2 h 89"/>
                  <a:gd name="T6" fmla="*/ 13 w 70"/>
                  <a:gd name="T7" fmla="*/ 14 h 89"/>
                  <a:gd name="T8" fmla="*/ 41 w 70"/>
                  <a:gd name="T9" fmla="*/ 0 h 89"/>
                  <a:gd name="T10" fmla="*/ 55 w 70"/>
                  <a:gd name="T11" fmla="*/ 3 h 89"/>
                  <a:gd name="T12" fmla="*/ 65 w 70"/>
                  <a:gd name="T13" fmla="*/ 10 h 89"/>
                  <a:gd name="T14" fmla="*/ 70 w 70"/>
                  <a:gd name="T15" fmla="*/ 21 h 89"/>
                  <a:gd name="T16" fmla="*/ 70 w 70"/>
                  <a:gd name="T17" fmla="*/ 35 h 89"/>
                  <a:gd name="T18" fmla="*/ 70 w 70"/>
                  <a:gd name="T19" fmla="*/ 89 h 89"/>
                  <a:gd name="T20" fmla="*/ 56 w 70"/>
                  <a:gd name="T21" fmla="*/ 89 h 89"/>
                  <a:gd name="T22" fmla="*/ 56 w 70"/>
                  <a:gd name="T23" fmla="*/ 36 h 89"/>
                  <a:gd name="T24" fmla="*/ 54 w 70"/>
                  <a:gd name="T25" fmla="*/ 23 h 89"/>
                  <a:gd name="T26" fmla="*/ 48 w 70"/>
                  <a:gd name="T27" fmla="*/ 16 h 89"/>
                  <a:gd name="T28" fmla="*/ 38 w 70"/>
                  <a:gd name="T29" fmla="*/ 13 h 89"/>
                  <a:gd name="T30" fmla="*/ 22 w 70"/>
                  <a:gd name="T31" fmla="*/ 19 h 89"/>
                  <a:gd name="T32" fmla="*/ 15 w 70"/>
                  <a:gd name="T33" fmla="*/ 41 h 89"/>
                  <a:gd name="T34" fmla="*/ 15 w 70"/>
                  <a:gd name="T35" fmla="*/ 89 h 89"/>
                  <a:gd name="T36" fmla="*/ 0 w 70"/>
                  <a:gd name="T3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9">
                    <a:moveTo>
                      <a:pt x="0" y="89"/>
                    </a:moveTo>
                    <a:lnTo>
                      <a:pt x="0" y="2"/>
                    </a:lnTo>
                    <a:lnTo>
                      <a:pt x="13" y="2"/>
                    </a:lnTo>
                    <a:lnTo>
                      <a:pt x="13" y="14"/>
                    </a:lnTo>
                    <a:cubicBezTo>
                      <a:pt x="20" y="5"/>
                      <a:pt x="29" y="0"/>
                      <a:pt x="41" y="0"/>
                    </a:cubicBezTo>
                    <a:cubicBezTo>
                      <a:pt x="46" y="0"/>
                      <a:pt x="51" y="1"/>
                      <a:pt x="55" y="3"/>
                    </a:cubicBezTo>
                    <a:cubicBezTo>
                      <a:pt x="60" y="5"/>
                      <a:pt x="63" y="7"/>
                      <a:pt x="65" y="10"/>
                    </a:cubicBezTo>
                    <a:cubicBezTo>
                      <a:pt x="67" y="13"/>
                      <a:pt x="69" y="17"/>
                      <a:pt x="70" y="21"/>
                    </a:cubicBezTo>
                    <a:cubicBezTo>
                      <a:pt x="70" y="24"/>
                      <a:pt x="70" y="29"/>
                      <a:pt x="70" y="35"/>
                    </a:cubicBezTo>
                    <a:lnTo>
                      <a:pt x="70" y="89"/>
                    </a:lnTo>
                    <a:lnTo>
                      <a:pt x="56" y="89"/>
                    </a:lnTo>
                    <a:lnTo>
                      <a:pt x="56" y="36"/>
                    </a:lnTo>
                    <a:cubicBezTo>
                      <a:pt x="56" y="30"/>
                      <a:pt x="55" y="26"/>
                      <a:pt x="54" y="23"/>
                    </a:cubicBezTo>
                    <a:cubicBezTo>
                      <a:pt x="53" y="20"/>
                      <a:pt x="51" y="17"/>
                      <a:pt x="48" y="16"/>
                    </a:cubicBezTo>
                    <a:cubicBezTo>
                      <a:pt x="45" y="14"/>
                      <a:pt x="42" y="13"/>
                      <a:pt x="38" y="13"/>
                    </a:cubicBezTo>
                    <a:cubicBezTo>
                      <a:pt x="32" y="13"/>
                      <a:pt x="26" y="15"/>
                      <a:pt x="22" y="19"/>
                    </a:cubicBezTo>
                    <a:cubicBezTo>
                      <a:pt x="17" y="23"/>
                      <a:pt x="15" y="30"/>
                      <a:pt x="15" y="41"/>
                    </a:cubicBezTo>
                    <a:lnTo>
                      <a:pt x="15"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84">
                <a:extLst>
                  <a:ext uri="{FF2B5EF4-FFF2-40B4-BE49-F238E27FC236}">
                    <a16:creationId xmlns:a16="http://schemas.microsoft.com/office/drawing/2014/main" id="{27BDD75F-F37E-646E-B83D-11A6D6981975}"/>
                  </a:ext>
                </a:extLst>
              </p:cNvPr>
              <p:cNvSpPr>
                <a:spLocks noEditPoints="1"/>
              </p:cNvSpPr>
              <p:nvPr/>
            </p:nvSpPr>
            <p:spPr bwMode="auto">
              <a:xfrm>
                <a:off x="4321" y="2514"/>
                <a:ext cx="57" cy="64"/>
              </a:xfrm>
              <a:custGeom>
                <a:avLst/>
                <a:gdLst>
                  <a:gd name="T0" fmla="*/ 61 w 80"/>
                  <a:gd name="T1" fmla="*/ 78 h 91"/>
                  <a:gd name="T2" fmla="*/ 46 w 80"/>
                  <a:gd name="T3" fmla="*/ 88 h 91"/>
                  <a:gd name="T4" fmla="*/ 30 w 80"/>
                  <a:gd name="T5" fmla="*/ 91 h 91"/>
                  <a:gd name="T6" fmla="*/ 8 w 80"/>
                  <a:gd name="T7" fmla="*/ 84 h 91"/>
                  <a:gd name="T8" fmla="*/ 0 w 80"/>
                  <a:gd name="T9" fmla="*/ 66 h 91"/>
                  <a:gd name="T10" fmla="*/ 3 w 80"/>
                  <a:gd name="T11" fmla="*/ 54 h 91"/>
                  <a:gd name="T12" fmla="*/ 10 w 80"/>
                  <a:gd name="T13" fmla="*/ 46 h 91"/>
                  <a:gd name="T14" fmla="*/ 21 w 80"/>
                  <a:gd name="T15" fmla="*/ 41 h 91"/>
                  <a:gd name="T16" fmla="*/ 34 w 80"/>
                  <a:gd name="T17" fmla="*/ 39 h 91"/>
                  <a:gd name="T18" fmla="*/ 60 w 80"/>
                  <a:gd name="T19" fmla="*/ 34 h 91"/>
                  <a:gd name="T20" fmla="*/ 60 w 80"/>
                  <a:gd name="T21" fmla="*/ 30 h 91"/>
                  <a:gd name="T22" fmla="*/ 56 w 80"/>
                  <a:gd name="T23" fmla="*/ 17 h 91"/>
                  <a:gd name="T24" fmla="*/ 39 w 80"/>
                  <a:gd name="T25" fmla="*/ 12 h 91"/>
                  <a:gd name="T26" fmla="*/ 24 w 80"/>
                  <a:gd name="T27" fmla="*/ 16 h 91"/>
                  <a:gd name="T28" fmla="*/ 17 w 80"/>
                  <a:gd name="T29" fmla="*/ 29 h 91"/>
                  <a:gd name="T30" fmla="*/ 3 w 80"/>
                  <a:gd name="T31" fmla="*/ 27 h 91"/>
                  <a:gd name="T32" fmla="*/ 9 w 80"/>
                  <a:gd name="T33" fmla="*/ 12 h 91"/>
                  <a:gd name="T34" fmla="*/ 22 w 80"/>
                  <a:gd name="T35" fmla="*/ 3 h 91"/>
                  <a:gd name="T36" fmla="*/ 42 w 80"/>
                  <a:gd name="T37" fmla="*/ 0 h 91"/>
                  <a:gd name="T38" fmla="*/ 60 w 80"/>
                  <a:gd name="T39" fmla="*/ 3 h 91"/>
                  <a:gd name="T40" fmla="*/ 70 w 80"/>
                  <a:gd name="T41" fmla="*/ 9 h 91"/>
                  <a:gd name="T42" fmla="*/ 74 w 80"/>
                  <a:gd name="T43" fmla="*/ 19 h 91"/>
                  <a:gd name="T44" fmla="*/ 75 w 80"/>
                  <a:gd name="T45" fmla="*/ 33 h 91"/>
                  <a:gd name="T46" fmla="*/ 75 w 80"/>
                  <a:gd name="T47" fmla="*/ 52 h 91"/>
                  <a:gd name="T48" fmla="*/ 76 w 80"/>
                  <a:gd name="T49" fmla="*/ 78 h 91"/>
                  <a:gd name="T50" fmla="*/ 80 w 80"/>
                  <a:gd name="T51" fmla="*/ 89 h 91"/>
                  <a:gd name="T52" fmla="*/ 64 w 80"/>
                  <a:gd name="T53" fmla="*/ 89 h 91"/>
                  <a:gd name="T54" fmla="*/ 61 w 80"/>
                  <a:gd name="T55" fmla="*/ 78 h 91"/>
                  <a:gd name="T56" fmla="*/ 60 w 80"/>
                  <a:gd name="T57" fmla="*/ 45 h 91"/>
                  <a:gd name="T58" fmla="*/ 36 w 80"/>
                  <a:gd name="T59" fmla="*/ 51 h 91"/>
                  <a:gd name="T60" fmla="*/ 23 w 80"/>
                  <a:gd name="T61" fmla="*/ 54 h 91"/>
                  <a:gd name="T62" fmla="*/ 18 w 80"/>
                  <a:gd name="T63" fmla="*/ 58 h 91"/>
                  <a:gd name="T64" fmla="*/ 16 w 80"/>
                  <a:gd name="T65" fmla="*/ 65 h 91"/>
                  <a:gd name="T66" fmla="*/ 20 w 80"/>
                  <a:gd name="T67" fmla="*/ 75 h 91"/>
                  <a:gd name="T68" fmla="*/ 33 w 80"/>
                  <a:gd name="T69" fmla="*/ 79 h 91"/>
                  <a:gd name="T70" fmla="*/ 48 w 80"/>
                  <a:gd name="T71" fmla="*/ 75 h 91"/>
                  <a:gd name="T72" fmla="*/ 58 w 80"/>
                  <a:gd name="T73" fmla="*/ 65 h 91"/>
                  <a:gd name="T74" fmla="*/ 60 w 80"/>
                  <a:gd name="T75" fmla="*/ 51 h 91"/>
                  <a:gd name="T76" fmla="*/ 60 w 80"/>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1">
                    <a:moveTo>
                      <a:pt x="61" y="78"/>
                    </a:moveTo>
                    <a:cubicBezTo>
                      <a:pt x="56" y="83"/>
                      <a:pt x="51" y="86"/>
                      <a:pt x="46" y="88"/>
                    </a:cubicBezTo>
                    <a:cubicBezTo>
                      <a:pt x="41" y="90"/>
                      <a:pt x="35" y="91"/>
                      <a:pt x="30" y="91"/>
                    </a:cubicBezTo>
                    <a:cubicBezTo>
                      <a:pt x="20" y="91"/>
                      <a:pt x="13" y="88"/>
                      <a:pt x="8" y="84"/>
                    </a:cubicBezTo>
                    <a:cubicBezTo>
                      <a:pt x="3" y="79"/>
                      <a:pt x="0" y="73"/>
                      <a:pt x="0" y="66"/>
                    </a:cubicBezTo>
                    <a:cubicBezTo>
                      <a:pt x="0" y="62"/>
                      <a:pt x="1" y="58"/>
                      <a:pt x="3" y="54"/>
                    </a:cubicBezTo>
                    <a:cubicBezTo>
                      <a:pt x="5" y="51"/>
                      <a:pt x="7" y="48"/>
                      <a:pt x="10" y="46"/>
                    </a:cubicBezTo>
                    <a:cubicBezTo>
                      <a:pt x="14" y="44"/>
                      <a:pt x="17" y="42"/>
                      <a:pt x="21" y="41"/>
                    </a:cubicBezTo>
                    <a:cubicBezTo>
                      <a:pt x="24" y="40"/>
                      <a:pt x="28" y="40"/>
                      <a:pt x="34" y="39"/>
                    </a:cubicBezTo>
                    <a:cubicBezTo>
                      <a:pt x="46" y="37"/>
                      <a:pt x="55" y="36"/>
                      <a:pt x="60" y="34"/>
                    </a:cubicBezTo>
                    <a:cubicBezTo>
                      <a:pt x="60" y="32"/>
                      <a:pt x="60" y="30"/>
                      <a:pt x="60" y="30"/>
                    </a:cubicBezTo>
                    <a:cubicBezTo>
                      <a:pt x="60" y="24"/>
                      <a:pt x="59" y="20"/>
                      <a:pt x="56" y="17"/>
                    </a:cubicBezTo>
                    <a:cubicBezTo>
                      <a:pt x="52" y="14"/>
                      <a:pt x="47" y="12"/>
                      <a:pt x="39" y="12"/>
                    </a:cubicBezTo>
                    <a:cubicBezTo>
                      <a:pt x="33" y="12"/>
                      <a:pt x="27" y="14"/>
                      <a:pt x="24" y="16"/>
                    </a:cubicBezTo>
                    <a:cubicBezTo>
                      <a:pt x="21" y="18"/>
                      <a:pt x="18" y="23"/>
                      <a:pt x="17" y="29"/>
                    </a:cubicBezTo>
                    <a:lnTo>
                      <a:pt x="3" y="27"/>
                    </a:lnTo>
                    <a:cubicBezTo>
                      <a:pt x="4" y="21"/>
                      <a:pt x="6" y="16"/>
                      <a:pt x="9" y="12"/>
                    </a:cubicBezTo>
                    <a:cubicBezTo>
                      <a:pt x="12" y="8"/>
                      <a:pt x="16" y="5"/>
                      <a:pt x="22" y="3"/>
                    </a:cubicBezTo>
                    <a:cubicBezTo>
                      <a:pt x="28" y="1"/>
                      <a:pt x="34" y="0"/>
                      <a:pt x="42" y="0"/>
                    </a:cubicBezTo>
                    <a:cubicBezTo>
                      <a:pt x="49" y="0"/>
                      <a:pt x="55" y="1"/>
                      <a:pt x="60" y="3"/>
                    </a:cubicBezTo>
                    <a:cubicBezTo>
                      <a:pt x="64" y="5"/>
                      <a:pt x="68" y="7"/>
                      <a:pt x="70" y="9"/>
                    </a:cubicBezTo>
                    <a:cubicBezTo>
                      <a:pt x="72" y="12"/>
                      <a:pt x="73" y="15"/>
                      <a:pt x="74" y="19"/>
                    </a:cubicBezTo>
                    <a:cubicBezTo>
                      <a:pt x="75" y="22"/>
                      <a:pt x="75" y="26"/>
                      <a:pt x="75" y="33"/>
                    </a:cubicBezTo>
                    <a:lnTo>
                      <a:pt x="75" y="52"/>
                    </a:lnTo>
                    <a:cubicBezTo>
                      <a:pt x="75" y="66"/>
                      <a:pt x="75" y="75"/>
                      <a:pt x="76" y="78"/>
                    </a:cubicBezTo>
                    <a:cubicBezTo>
                      <a:pt x="77" y="82"/>
                      <a:pt x="78" y="85"/>
                      <a:pt x="80" y="89"/>
                    </a:cubicBezTo>
                    <a:lnTo>
                      <a:pt x="64" y="89"/>
                    </a:lnTo>
                    <a:cubicBezTo>
                      <a:pt x="63" y="86"/>
                      <a:pt x="62" y="82"/>
                      <a:pt x="61" y="78"/>
                    </a:cubicBezTo>
                    <a:close/>
                    <a:moveTo>
                      <a:pt x="60" y="45"/>
                    </a:moveTo>
                    <a:cubicBezTo>
                      <a:pt x="55" y="47"/>
                      <a:pt x="47" y="49"/>
                      <a:pt x="36" y="51"/>
                    </a:cubicBezTo>
                    <a:cubicBezTo>
                      <a:pt x="30" y="52"/>
                      <a:pt x="26" y="53"/>
                      <a:pt x="23" y="54"/>
                    </a:cubicBezTo>
                    <a:cubicBezTo>
                      <a:pt x="21" y="55"/>
                      <a:pt x="19" y="56"/>
                      <a:pt x="18" y="58"/>
                    </a:cubicBezTo>
                    <a:cubicBezTo>
                      <a:pt x="16" y="61"/>
                      <a:pt x="16" y="63"/>
                      <a:pt x="16" y="65"/>
                    </a:cubicBezTo>
                    <a:cubicBezTo>
                      <a:pt x="16" y="69"/>
                      <a:pt x="17" y="73"/>
                      <a:pt x="20" y="75"/>
                    </a:cubicBezTo>
                    <a:cubicBezTo>
                      <a:pt x="23" y="78"/>
                      <a:pt x="27" y="79"/>
                      <a:pt x="33" y="79"/>
                    </a:cubicBezTo>
                    <a:cubicBezTo>
                      <a:pt x="39" y="79"/>
                      <a:pt x="44" y="78"/>
                      <a:pt x="48" y="75"/>
                    </a:cubicBezTo>
                    <a:cubicBezTo>
                      <a:pt x="53" y="73"/>
                      <a:pt x="56" y="70"/>
                      <a:pt x="58"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85">
                <a:extLst>
                  <a:ext uri="{FF2B5EF4-FFF2-40B4-BE49-F238E27FC236}">
                    <a16:creationId xmlns:a16="http://schemas.microsoft.com/office/drawing/2014/main" id="{3AE94E52-DAD4-8AC6-C212-853CC0B7CEB1}"/>
                  </a:ext>
                </a:extLst>
              </p:cNvPr>
              <p:cNvSpPr>
                <a:spLocks noChangeArrowheads="1"/>
              </p:cNvSpPr>
              <p:nvPr/>
            </p:nvSpPr>
            <p:spPr bwMode="auto">
              <a:xfrm>
                <a:off x="4390" y="2491"/>
                <a:ext cx="10" cy="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86">
                <a:extLst>
                  <a:ext uri="{FF2B5EF4-FFF2-40B4-BE49-F238E27FC236}">
                    <a16:creationId xmlns:a16="http://schemas.microsoft.com/office/drawing/2014/main" id="{B3CC5994-9309-4D71-A219-E098EC87CB5A}"/>
                  </a:ext>
                </a:extLst>
              </p:cNvPr>
              <p:cNvSpPr>
                <a:spLocks/>
              </p:cNvSpPr>
              <p:nvPr/>
            </p:nvSpPr>
            <p:spPr bwMode="auto">
              <a:xfrm>
                <a:off x="3892" y="2632"/>
                <a:ext cx="83" cy="63"/>
              </a:xfrm>
              <a:custGeom>
                <a:avLst/>
                <a:gdLst>
                  <a:gd name="T0" fmla="*/ 0 w 117"/>
                  <a:gd name="T1" fmla="*/ 88 h 88"/>
                  <a:gd name="T2" fmla="*/ 0 w 117"/>
                  <a:gd name="T3" fmla="*/ 2 h 88"/>
                  <a:gd name="T4" fmla="*/ 13 w 117"/>
                  <a:gd name="T5" fmla="*/ 2 h 88"/>
                  <a:gd name="T6" fmla="*/ 13 w 117"/>
                  <a:gd name="T7" fmla="*/ 14 h 88"/>
                  <a:gd name="T8" fmla="*/ 24 w 117"/>
                  <a:gd name="T9" fmla="*/ 4 h 88"/>
                  <a:gd name="T10" fmla="*/ 39 w 117"/>
                  <a:gd name="T11" fmla="*/ 0 h 88"/>
                  <a:gd name="T12" fmla="*/ 55 w 117"/>
                  <a:gd name="T13" fmla="*/ 4 h 88"/>
                  <a:gd name="T14" fmla="*/ 64 w 117"/>
                  <a:gd name="T15" fmla="*/ 15 h 88"/>
                  <a:gd name="T16" fmla="*/ 90 w 117"/>
                  <a:gd name="T17" fmla="*/ 0 h 88"/>
                  <a:gd name="T18" fmla="*/ 110 w 117"/>
                  <a:gd name="T19" fmla="*/ 7 h 88"/>
                  <a:gd name="T20" fmla="*/ 117 w 117"/>
                  <a:gd name="T21" fmla="*/ 29 h 88"/>
                  <a:gd name="T22" fmla="*/ 117 w 117"/>
                  <a:gd name="T23" fmla="*/ 88 h 88"/>
                  <a:gd name="T24" fmla="*/ 102 w 117"/>
                  <a:gd name="T25" fmla="*/ 88 h 88"/>
                  <a:gd name="T26" fmla="*/ 102 w 117"/>
                  <a:gd name="T27" fmla="*/ 34 h 88"/>
                  <a:gd name="T28" fmla="*/ 101 w 117"/>
                  <a:gd name="T29" fmla="*/ 21 h 88"/>
                  <a:gd name="T30" fmla="*/ 96 w 117"/>
                  <a:gd name="T31" fmla="*/ 15 h 88"/>
                  <a:gd name="T32" fmla="*/ 87 w 117"/>
                  <a:gd name="T33" fmla="*/ 13 h 88"/>
                  <a:gd name="T34" fmla="*/ 72 w 117"/>
                  <a:gd name="T35" fmla="*/ 19 h 88"/>
                  <a:gd name="T36" fmla="*/ 66 w 117"/>
                  <a:gd name="T37" fmla="*/ 38 h 88"/>
                  <a:gd name="T38" fmla="*/ 66 w 117"/>
                  <a:gd name="T39" fmla="*/ 88 h 88"/>
                  <a:gd name="T40" fmla="*/ 51 w 117"/>
                  <a:gd name="T41" fmla="*/ 88 h 88"/>
                  <a:gd name="T42" fmla="*/ 51 w 117"/>
                  <a:gd name="T43" fmla="*/ 32 h 88"/>
                  <a:gd name="T44" fmla="*/ 48 w 117"/>
                  <a:gd name="T45" fmla="*/ 17 h 88"/>
                  <a:gd name="T46" fmla="*/ 36 w 117"/>
                  <a:gd name="T47" fmla="*/ 13 h 88"/>
                  <a:gd name="T48" fmla="*/ 24 w 117"/>
                  <a:gd name="T49" fmla="*/ 16 h 88"/>
                  <a:gd name="T50" fmla="*/ 17 w 117"/>
                  <a:gd name="T51" fmla="*/ 25 h 88"/>
                  <a:gd name="T52" fmla="*/ 15 w 117"/>
                  <a:gd name="T53" fmla="*/ 43 h 88"/>
                  <a:gd name="T54" fmla="*/ 15 w 117"/>
                  <a:gd name="T55" fmla="*/ 88 h 88"/>
                  <a:gd name="T56" fmla="*/ 0 w 117"/>
                  <a:gd name="T5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88">
                    <a:moveTo>
                      <a:pt x="0" y="88"/>
                    </a:moveTo>
                    <a:lnTo>
                      <a:pt x="0" y="2"/>
                    </a:lnTo>
                    <a:lnTo>
                      <a:pt x="13" y="2"/>
                    </a:lnTo>
                    <a:lnTo>
                      <a:pt x="13" y="14"/>
                    </a:lnTo>
                    <a:cubicBezTo>
                      <a:pt x="16" y="10"/>
                      <a:pt x="19" y="6"/>
                      <a:pt x="24" y="4"/>
                    </a:cubicBezTo>
                    <a:cubicBezTo>
                      <a:pt x="28" y="1"/>
                      <a:pt x="33" y="0"/>
                      <a:pt x="39" y="0"/>
                    </a:cubicBezTo>
                    <a:cubicBezTo>
                      <a:pt x="46" y="0"/>
                      <a:pt x="51" y="1"/>
                      <a:pt x="55" y="4"/>
                    </a:cubicBezTo>
                    <a:cubicBezTo>
                      <a:pt x="59" y="7"/>
                      <a:pt x="62" y="10"/>
                      <a:pt x="64" y="15"/>
                    </a:cubicBezTo>
                    <a:cubicBezTo>
                      <a:pt x="70" y="5"/>
                      <a:pt x="79" y="0"/>
                      <a:pt x="90" y="0"/>
                    </a:cubicBezTo>
                    <a:cubicBezTo>
                      <a:pt x="99" y="0"/>
                      <a:pt x="105" y="2"/>
                      <a:pt x="110" y="7"/>
                    </a:cubicBezTo>
                    <a:cubicBezTo>
                      <a:pt x="115" y="12"/>
                      <a:pt x="117" y="19"/>
                      <a:pt x="117" y="29"/>
                    </a:cubicBezTo>
                    <a:lnTo>
                      <a:pt x="117" y="88"/>
                    </a:lnTo>
                    <a:lnTo>
                      <a:pt x="102" y="88"/>
                    </a:lnTo>
                    <a:lnTo>
                      <a:pt x="102" y="34"/>
                    </a:lnTo>
                    <a:cubicBezTo>
                      <a:pt x="102" y="28"/>
                      <a:pt x="102" y="24"/>
                      <a:pt x="101" y="21"/>
                    </a:cubicBezTo>
                    <a:cubicBezTo>
                      <a:pt x="100" y="19"/>
                      <a:pt x="98" y="17"/>
                      <a:pt x="96" y="15"/>
                    </a:cubicBezTo>
                    <a:cubicBezTo>
                      <a:pt x="93" y="13"/>
                      <a:pt x="90" y="13"/>
                      <a:pt x="87" y="13"/>
                    </a:cubicBezTo>
                    <a:cubicBezTo>
                      <a:pt x="81" y="13"/>
                      <a:pt x="76" y="15"/>
                      <a:pt x="72" y="19"/>
                    </a:cubicBezTo>
                    <a:cubicBezTo>
                      <a:pt x="68" y="23"/>
                      <a:pt x="66" y="29"/>
                      <a:pt x="66" y="38"/>
                    </a:cubicBezTo>
                    <a:lnTo>
                      <a:pt x="66" y="88"/>
                    </a:lnTo>
                    <a:lnTo>
                      <a:pt x="51" y="88"/>
                    </a:lnTo>
                    <a:lnTo>
                      <a:pt x="51" y="32"/>
                    </a:lnTo>
                    <a:cubicBezTo>
                      <a:pt x="51" y="26"/>
                      <a:pt x="50" y="21"/>
                      <a:pt x="48" y="17"/>
                    </a:cubicBezTo>
                    <a:cubicBezTo>
                      <a:pt x="45" y="14"/>
                      <a:pt x="41" y="13"/>
                      <a:pt x="36" y="13"/>
                    </a:cubicBezTo>
                    <a:cubicBezTo>
                      <a:pt x="32" y="13"/>
                      <a:pt x="28" y="14"/>
                      <a:pt x="24" y="16"/>
                    </a:cubicBezTo>
                    <a:cubicBezTo>
                      <a:pt x="21" y="18"/>
                      <a:pt x="18" y="21"/>
                      <a:pt x="17" y="25"/>
                    </a:cubicBezTo>
                    <a:cubicBezTo>
                      <a:pt x="15" y="30"/>
                      <a:pt x="15" y="36"/>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87">
                <a:extLst>
                  <a:ext uri="{FF2B5EF4-FFF2-40B4-BE49-F238E27FC236}">
                    <a16:creationId xmlns:a16="http://schemas.microsoft.com/office/drawing/2014/main" id="{FC374901-23B3-F357-20BA-A7ED74A06FF8}"/>
                  </a:ext>
                </a:extLst>
              </p:cNvPr>
              <p:cNvSpPr>
                <a:spLocks noEditPoints="1"/>
              </p:cNvSpPr>
              <p:nvPr/>
            </p:nvSpPr>
            <p:spPr bwMode="auto">
              <a:xfrm>
                <a:off x="3988" y="2632"/>
                <a:ext cx="56" cy="65"/>
              </a:xfrm>
              <a:custGeom>
                <a:avLst/>
                <a:gdLst>
                  <a:gd name="T0" fmla="*/ 64 w 80"/>
                  <a:gd name="T1" fmla="*/ 60 h 90"/>
                  <a:gd name="T2" fmla="*/ 79 w 80"/>
                  <a:gd name="T3" fmla="*/ 62 h 90"/>
                  <a:gd name="T4" fmla="*/ 66 w 80"/>
                  <a:gd name="T5" fmla="*/ 83 h 90"/>
                  <a:gd name="T6" fmla="*/ 41 w 80"/>
                  <a:gd name="T7" fmla="*/ 90 h 90"/>
                  <a:gd name="T8" fmla="*/ 11 w 80"/>
                  <a:gd name="T9" fmla="*/ 79 h 90"/>
                  <a:gd name="T10" fmla="*/ 0 w 80"/>
                  <a:gd name="T11" fmla="*/ 46 h 90"/>
                  <a:gd name="T12" fmla="*/ 11 w 80"/>
                  <a:gd name="T13" fmla="*/ 12 h 90"/>
                  <a:gd name="T14" fmla="*/ 40 w 80"/>
                  <a:gd name="T15" fmla="*/ 0 h 90"/>
                  <a:gd name="T16" fmla="*/ 69 w 80"/>
                  <a:gd name="T17" fmla="*/ 12 h 90"/>
                  <a:gd name="T18" fmla="*/ 80 w 80"/>
                  <a:gd name="T19" fmla="*/ 45 h 90"/>
                  <a:gd name="T20" fmla="*/ 80 w 80"/>
                  <a:gd name="T21" fmla="*/ 49 h 90"/>
                  <a:gd name="T22" fmla="*/ 15 w 80"/>
                  <a:gd name="T23" fmla="*/ 49 h 90"/>
                  <a:gd name="T24" fmla="*/ 23 w 80"/>
                  <a:gd name="T25" fmla="*/ 71 h 90"/>
                  <a:gd name="T26" fmla="*/ 41 w 80"/>
                  <a:gd name="T27" fmla="*/ 78 h 90"/>
                  <a:gd name="T28" fmla="*/ 55 w 80"/>
                  <a:gd name="T29" fmla="*/ 74 h 90"/>
                  <a:gd name="T30" fmla="*/ 64 w 80"/>
                  <a:gd name="T31" fmla="*/ 60 h 90"/>
                  <a:gd name="T32" fmla="*/ 16 w 80"/>
                  <a:gd name="T33" fmla="*/ 37 h 90"/>
                  <a:gd name="T34" fmla="*/ 64 w 80"/>
                  <a:gd name="T35" fmla="*/ 37 h 90"/>
                  <a:gd name="T36" fmla="*/ 59 w 80"/>
                  <a:gd name="T37" fmla="*/ 20 h 90"/>
                  <a:gd name="T38" fmla="*/ 41 w 80"/>
                  <a:gd name="T39" fmla="*/ 12 h 90"/>
                  <a:gd name="T40" fmla="*/ 24 w 80"/>
                  <a:gd name="T41" fmla="*/ 19 h 90"/>
                  <a:gd name="T42" fmla="*/ 16 w 80"/>
                  <a:gd name="T43"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0">
                    <a:moveTo>
                      <a:pt x="64" y="60"/>
                    </a:moveTo>
                    <a:lnTo>
                      <a:pt x="79" y="62"/>
                    </a:lnTo>
                    <a:cubicBezTo>
                      <a:pt x="77" y="71"/>
                      <a:pt x="72" y="78"/>
                      <a:pt x="66" y="83"/>
                    </a:cubicBezTo>
                    <a:cubicBezTo>
                      <a:pt x="59" y="88"/>
                      <a:pt x="51" y="90"/>
                      <a:pt x="41" y="90"/>
                    </a:cubicBezTo>
                    <a:cubicBezTo>
                      <a:pt x="29" y="90"/>
                      <a:pt x="19" y="86"/>
                      <a:pt x="11" y="79"/>
                    </a:cubicBezTo>
                    <a:cubicBezTo>
                      <a:pt x="4" y="71"/>
                      <a:pt x="0" y="60"/>
                      <a:pt x="0" y="46"/>
                    </a:cubicBezTo>
                    <a:cubicBezTo>
                      <a:pt x="0" y="31"/>
                      <a:pt x="4" y="20"/>
                      <a:pt x="11" y="12"/>
                    </a:cubicBezTo>
                    <a:cubicBezTo>
                      <a:pt x="19" y="4"/>
                      <a:pt x="28" y="0"/>
                      <a:pt x="40" y="0"/>
                    </a:cubicBezTo>
                    <a:cubicBezTo>
                      <a:pt x="52" y="0"/>
                      <a:pt x="61" y="4"/>
                      <a:pt x="69" y="12"/>
                    </a:cubicBezTo>
                    <a:cubicBezTo>
                      <a:pt x="76" y="20"/>
                      <a:pt x="80" y="31"/>
                      <a:pt x="80" y="45"/>
                    </a:cubicBezTo>
                    <a:cubicBezTo>
                      <a:pt x="80" y="46"/>
                      <a:pt x="80" y="47"/>
                      <a:pt x="80" y="49"/>
                    </a:cubicBezTo>
                    <a:lnTo>
                      <a:pt x="15" y="49"/>
                    </a:lnTo>
                    <a:cubicBezTo>
                      <a:pt x="16" y="58"/>
                      <a:pt x="18" y="66"/>
                      <a:pt x="23" y="71"/>
                    </a:cubicBezTo>
                    <a:cubicBezTo>
                      <a:pt x="28" y="76"/>
                      <a:pt x="34" y="78"/>
                      <a:pt x="41" y="78"/>
                    </a:cubicBezTo>
                    <a:cubicBezTo>
                      <a:pt x="47" y="78"/>
                      <a:pt x="51" y="77"/>
                      <a:pt x="55" y="74"/>
                    </a:cubicBezTo>
                    <a:cubicBezTo>
                      <a:pt x="59" y="71"/>
                      <a:pt x="62" y="67"/>
                      <a:pt x="64" y="60"/>
                    </a:cubicBezTo>
                    <a:close/>
                    <a:moveTo>
                      <a:pt x="16" y="37"/>
                    </a:moveTo>
                    <a:lnTo>
                      <a:pt x="64" y="37"/>
                    </a:lnTo>
                    <a:cubicBezTo>
                      <a:pt x="64" y="29"/>
                      <a:pt x="62" y="24"/>
                      <a:pt x="59" y="20"/>
                    </a:cubicBezTo>
                    <a:cubicBezTo>
                      <a:pt x="54" y="15"/>
                      <a:pt x="48" y="12"/>
                      <a:pt x="41" y="12"/>
                    </a:cubicBezTo>
                    <a:cubicBezTo>
                      <a:pt x="34" y="12"/>
                      <a:pt x="28" y="14"/>
                      <a:pt x="24" y="19"/>
                    </a:cubicBezTo>
                    <a:cubicBezTo>
                      <a:pt x="19" y="23"/>
                      <a:pt x="16" y="29"/>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88">
                <a:extLst>
                  <a:ext uri="{FF2B5EF4-FFF2-40B4-BE49-F238E27FC236}">
                    <a16:creationId xmlns:a16="http://schemas.microsoft.com/office/drawing/2014/main" id="{3A177BF8-5BF3-4A57-9C30-2BC4AEAE0C2B}"/>
                  </a:ext>
                </a:extLst>
              </p:cNvPr>
              <p:cNvSpPr>
                <a:spLocks/>
              </p:cNvSpPr>
              <p:nvPr/>
            </p:nvSpPr>
            <p:spPr bwMode="auto">
              <a:xfrm>
                <a:off x="4052" y="2613"/>
                <a:ext cx="29" cy="83"/>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7"/>
                      <a:pt x="18" y="115"/>
                    </a:cubicBezTo>
                    <a:cubicBezTo>
                      <a:pt x="15" y="113"/>
                      <a:pt x="13" y="111"/>
                      <a:pt x="12" y="108"/>
                    </a:cubicBezTo>
                    <a:cubicBezTo>
                      <a:pt x="11" y="106"/>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89">
                <a:extLst>
                  <a:ext uri="{FF2B5EF4-FFF2-40B4-BE49-F238E27FC236}">
                    <a16:creationId xmlns:a16="http://schemas.microsoft.com/office/drawing/2014/main" id="{E746342E-B0E7-DE29-9C39-7132A206E5A8}"/>
                  </a:ext>
                </a:extLst>
              </p:cNvPr>
              <p:cNvSpPr>
                <a:spLocks noEditPoints="1"/>
              </p:cNvSpPr>
              <p:nvPr/>
            </p:nvSpPr>
            <p:spPr bwMode="auto">
              <a:xfrm>
                <a:off x="4086" y="2632"/>
                <a:ext cx="57" cy="65"/>
              </a:xfrm>
              <a:custGeom>
                <a:avLst/>
                <a:gdLst>
                  <a:gd name="T0" fmla="*/ 61 w 80"/>
                  <a:gd name="T1" fmla="*/ 78 h 90"/>
                  <a:gd name="T2" fmla="*/ 46 w 80"/>
                  <a:gd name="T3" fmla="*/ 87 h 90"/>
                  <a:gd name="T4" fmla="*/ 29 w 80"/>
                  <a:gd name="T5" fmla="*/ 90 h 90"/>
                  <a:gd name="T6" fmla="*/ 8 w 80"/>
                  <a:gd name="T7" fmla="*/ 83 h 90"/>
                  <a:gd name="T8" fmla="*/ 0 w 80"/>
                  <a:gd name="T9" fmla="*/ 65 h 90"/>
                  <a:gd name="T10" fmla="*/ 3 w 80"/>
                  <a:gd name="T11" fmla="*/ 54 h 90"/>
                  <a:gd name="T12" fmla="*/ 10 w 80"/>
                  <a:gd name="T13" fmla="*/ 45 h 90"/>
                  <a:gd name="T14" fmla="*/ 21 w 80"/>
                  <a:gd name="T15" fmla="*/ 41 h 90"/>
                  <a:gd name="T16" fmla="*/ 34 w 80"/>
                  <a:gd name="T17" fmla="*/ 38 h 90"/>
                  <a:gd name="T18" fmla="*/ 60 w 80"/>
                  <a:gd name="T19" fmla="*/ 33 h 90"/>
                  <a:gd name="T20" fmla="*/ 60 w 80"/>
                  <a:gd name="T21" fmla="*/ 30 h 90"/>
                  <a:gd name="T22" fmla="*/ 56 w 80"/>
                  <a:gd name="T23" fmla="*/ 17 h 90"/>
                  <a:gd name="T24" fmla="*/ 39 w 80"/>
                  <a:gd name="T25" fmla="*/ 12 h 90"/>
                  <a:gd name="T26" fmla="*/ 24 w 80"/>
                  <a:gd name="T27" fmla="*/ 16 h 90"/>
                  <a:gd name="T28" fmla="*/ 17 w 80"/>
                  <a:gd name="T29" fmla="*/ 28 h 90"/>
                  <a:gd name="T30" fmla="*/ 2 w 80"/>
                  <a:gd name="T31" fmla="*/ 27 h 90"/>
                  <a:gd name="T32" fmla="*/ 9 w 80"/>
                  <a:gd name="T33" fmla="*/ 12 h 90"/>
                  <a:gd name="T34" fmla="*/ 22 w 80"/>
                  <a:gd name="T35" fmla="*/ 3 h 90"/>
                  <a:gd name="T36" fmla="*/ 41 w 80"/>
                  <a:gd name="T37" fmla="*/ 0 h 90"/>
                  <a:gd name="T38" fmla="*/ 59 w 80"/>
                  <a:gd name="T39" fmla="*/ 2 h 90"/>
                  <a:gd name="T40" fmla="*/ 70 w 80"/>
                  <a:gd name="T41" fmla="*/ 9 h 90"/>
                  <a:gd name="T42" fmla="*/ 74 w 80"/>
                  <a:gd name="T43" fmla="*/ 19 h 90"/>
                  <a:gd name="T44" fmla="*/ 75 w 80"/>
                  <a:gd name="T45" fmla="*/ 33 h 90"/>
                  <a:gd name="T46" fmla="*/ 75 w 80"/>
                  <a:gd name="T47" fmla="*/ 52 h 90"/>
                  <a:gd name="T48" fmla="*/ 76 w 80"/>
                  <a:gd name="T49" fmla="*/ 78 h 90"/>
                  <a:gd name="T50" fmla="*/ 80 w 80"/>
                  <a:gd name="T51" fmla="*/ 88 h 90"/>
                  <a:gd name="T52" fmla="*/ 64 w 80"/>
                  <a:gd name="T53" fmla="*/ 88 h 90"/>
                  <a:gd name="T54" fmla="*/ 61 w 80"/>
                  <a:gd name="T55" fmla="*/ 78 h 90"/>
                  <a:gd name="T56" fmla="*/ 60 w 80"/>
                  <a:gd name="T57" fmla="*/ 45 h 90"/>
                  <a:gd name="T58" fmla="*/ 36 w 80"/>
                  <a:gd name="T59" fmla="*/ 50 h 90"/>
                  <a:gd name="T60" fmla="*/ 23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1" y="78"/>
                    </a:moveTo>
                    <a:cubicBezTo>
                      <a:pt x="56" y="82"/>
                      <a:pt x="51" y="85"/>
                      <a:pt x="46" y="87"/>
                    </a:cubicBezTo>
                    <a:cubicBezTo>
                      <a:pt x="41" y="89"/>
                      <a:pt x="35" y="90"/>
                      <a:pt x="29" y="90"/>
                    </a:cubicBezTo>
                    <a:cubicBezTo>
                      <a:pt x="20" y="90"/>
                      <a:pt x="13" y="88"/>
                      <a:pt x="8" y="83"/>
                    </a:cubicBezTo>
                    <a:cubicBezTo>
                      <a:pt x="2" y="79"/>
                      <a:pt x="0" y="73"/>
                      <a:pt x="0" y="65"/>
                    </a:cubicBezTo>
                    <a:cubicBezTo>
                      <a:pt x="0" y="61"/>
                      <a:pt x="1" y="57"/>
                      <a:pt x="3" y="54"/>
                    </a:cubicBezTo>
                    <a:cubicBezTo>
                      <a:pt x="5" y="50"/>
                      <a:pt x="7" y="48"/>
                      <a:pt x="10" y="45"/>
                    </a:cubicBezTo>
                    <a:cubicBezTo>
                      <a:pt x="13" y="43"/>
                      <a:pt x="17" y="42"/>
                      <a:pt x="21" y="41"/>
                    </a:cubicBezTo>
                    <a:cubicBezTo>
                      <a:pt x="24" y="40"/>
                      <a:pt x="28" y="39"/>
                      <a:pt x="34" y="38"/>
                    </a:cubicBezTo>
                    <a:cubicBezTo>
                      <a:pt x="46" y="37"/>
                      <a:pt x="54" y="35"/>
                      <a:pt x="60" y="33"/>
                    </a:cubicBezTo>
                    <a:cubicBezTo>
                      <a:pt x="60" y="31"/>
                      <a:pt x="60" y="30"/>
                      <a:pt x="60" y="30"/>
                    </a:cubicBezTo>
                    <a:cubicBezTo>
                      <a:pt x="60" y="24"/>
                      <a:pt x="59" y="19"/>
                      <a:pt x="56" y="17"/>
                    </a:cubicBezTo>
                    <a:cubicBezTo>
                      <a:pt x="52" y="14"/>
                      <a:pt x="47" y="12"/>
                      <a:pt x="39" y="12"/>
                    </a:cubicBezTo>
                    <a:cubicBezTo>
                      <a:pt x="32" y="12"/>
                      <a:pt x="27" y="13"/>
                      <a:pt x="24" y="16"/>
                    </a:cubicBezTo>
                    <a:cubicBezTo>
                      <a:pt x="21" y="18"/>
                      <a:pt x="18" y="22"/>
                      <a:pt x="17" y="28"/>
                    </a:cubicBezTo>
                    <a:lnTo>
                      <a:pt x="2" y="27"/>
                    </a:lnTo>
                    <a:cubicBezTo>
                      <a:pt x="4" y="20"/>
                      <a:pt x="6" y="15"/>
                      <a:pt x="9" y="12"/>
                    </a:cubicBezTo>
                    <a:cubicBezTo>
                      <a:pt x="12" y="8"/>
                      <a:pt x="16" y="5"/>
                      <a:pt x="22" y="3"/>
                    </a:cubicBezTo>
                    <a:cubicBezTo>
                      <a:pt x="27" y="1"/>
                      <a:pt x="34" y="0"/>
                      <a:pt x="41" y="0"/>
                    </a:cubicBezTo>
                    <a:cubicBezTo>
                      <a:pt x="49" y="0"/>
                      <a:pt x="55" y="1"/>
                      <a:pt x="59" y="2"/>
                    </a:cubicBezTo>
                    <a:cubicBezTo>
                      <a:pt x="64" y="4"/>
                      <a:pt x="67" y="6"/>
                      <a:pt x="70" y="9"/>
                    </a:cubicBezTo>
                    <a:cubicBezTo>
                      <a:pt x="72" y="12"/>
                      <a:pt x="73" y="15"/>
                      <a:pt x="74" y="19"/>
                    </a:cubicBezTo>
                    <a:cubicBezTo>
                      <a:pt x="75" y="22"/>
                      <a:pt x="75" y="26"/>
                      <a:pt x="75" y="33"/>
                    </a:cubicBezTo>
                    <a:lnTo>
                      <a:pt x="75" y="52"/>
                    </a:lnTo>
                    <a:cubicBezTo>
                      <a:pt x="75" y="66"/>
                      <a:pt x="75" y="74"/>
                      <a:pt x="76" y="78"/>
                    </a:cubicBezTo>
                    <a:cubicBezTo>
                      <a:pt x="76" y="82"/>
                      <a:pt x="78" y="85"/>
                      <a:pt x="80" y="88"/>
                    </a:cubicBezTo>
                    <a:lnTo>
                      <a:pt x="64" y="88"/>
                    </a:lnTo>
                    <a:cubicBezTo>
                      <a:pt x="63" y="85"/>
                      <a:pt x="62" y="82"/>
                      <a:pt x="61" y="78"/>
                    </a:cubicBezTo>
                    <a:close/>
                    <a:moveTo>
                      <a:pt x="60" y="45"/>
                    </a:moveTo>
                    <a:cubicBezTo>
                      <a:pt x="55" y="47"/>
                      <a:pt x="47" y="49"/>
                      <a:pt x="36" y="50"/>
                    </a:cubicBezTo>
                    <a:cubicBezTo>
                      <a:pt x="30" y="51"/>
                      <a:pt x="26" y="52"/>
                      <a:pt x="23" y="53"/>
                    </a:cubicBezTo>
                    <a:cubicBezTo>
                      <a:pt x="21" y="54"/>
                      <a:pt x="19" y="56"/>
                      <a:pt x="18" y="58"/>
                    </a:cubicBezTo>
                    <a:cubicBezTo>
                      <a:pt x="16" y="60"/>
                      <a:pt x="16" y="63"/>
                      <a:pt x="16" y="65"/>
                    </a:cubicBezTo>
                    <a:cubicBezTo>
                      <a:pt x="16" y="69"/>
                      <a:pt x="17" y="72"/>
                      <a:pt x="20" y="75"/>
                    </a:cubicBezTo>
                    <a:cubicBezTo>
                      <a:pt x="23" y="77"/>
                      <a:pt x="27" y="79"/>
                      <a:pt x="33" y="79"/>
                    </a:cubicBezTo>
                    <a:cubicBezTo>
                      <a:pt x="39" y="79"/>
                      <a:pt x="44"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90">
                <a:extLst>
                  <a:ext uri="{FF2B5EF4-FFF2-40B4-BE49-F238E27FC236}">
                    <a16:creationId xmlns:a16="http://schemas.microsoft.com/office/drawing/2014/main" id="{7E1952B6-1B58-527F-624C-E17E57EE049F}"/>
                  </a:ext>
                </a:extLst>
              </p:cNvPr>
              <p:cNvSpPr>
                <a:spLocks noEditPoints="1"/>
              </p:cNvSpPr>
              <p:nvPr/>
            </p:nvSpPr>
            <p:spPr bwMode="auto">
              <a:xfrm>
                <a:off x="4156" y="2632"/>
                <a:ext cx="54" cy="87"/>
              </a:xfrm>
              <a:custGeom>
                <a:avLst/>
                <a:gdLst>
                  <a:gd name="T0" fmla="*/ 0 w 75"/>
                  <a:gd name="T1" fmla="*/ 121 h 121"/>
                  <a:gd name="T2" fmla="*/ 0 w 75"/>
                  <a:gd name="T3" fmla="*/ 2 h 121"/>
                  <a:gd name="T4" fmla="*/ 13 w 75"/>
                  <a:gd name="T5" fmla="*/ 2 h 121"/>
                  <a:gd name="T6" fmla="*/ 13 w 75"/>
                  <a:gd name="T7" fmla="*/ 13 h 121"/>
                  <a:gd name="T8" fmla="*/ 24 w 75"/>
                  <a:gd name="T9" fmla="*/ 3 h 121"/>
                  <a:gd name="T10" fmla="*/ 38 w 75"/>
                  <a:gd name="T11" fmla="*/ 0 h 121"/>
                  <a:gd name="T12" fmla="*/ 58 w 75"/>
                  <a:gd name="T13" fmla="*/ 6 h 121"/>
                  <a:gd name="T14" fmla="*/ 70 w 75"/>
                  <a:gd name="T15" fmla="*/ 22 h 121"/>
                  <a:gd name="T16" fmla="*/ 75 w 75"/>
                  <a:gd name="T17" fmla="*/ 44 h 121"/>
                  <a:gd name="T18" fmla="*/ 70 w 75"/>
                  <a:gd name="T19" fmla="*/ 68 h 121"/>
                  <a:gd name="T20" fmla="*/ 56 w 75"/>
                  <a:gd name="T21" fmla="*/ 85 h 121"/>
                  <a:gd name="T22" fmla="*/ 37 w 75"/>
                  <a:gd name="T23" fmla="*/ 90 h 121"/>
                  <a:gd name="T24" fmla="*/ 24 w 75"/>
                  <a:gd name="T25" fmla="*/ 87 h 121"/>
                  <a:gd name="T26" fmla="*/ 14 w 75"/>
                  <a:gd name="T27" fmla="*/ 79 h 121"/>
                  <a:gd name="T28" fmla="*/ 14 w 75"/>
                  <a:gd name="T29" fmla="*/ 121 h 121"/>
                  <a:gd name="T30" fmla="*/ 0 w 75"/>
                  <a:gd name="T31" fmla="*/ 121 h 121"/>
                  <a:gd name="T32" fmla="*/ 13 w 75"/>
                  <a:gd name="T33" fmla="*/ 46 h 121"/>
                  <a:gd name="T34" fmla="*/ 20 w 75"/>
                  <a:gd name="T35" fmla="*/ 70 h 121"/>
                  <a:gd name="T36" fmla="*/ 36 w 75"/>
                  <a:gd name="T37" fmla="*/ 78 h 121"/>
                  <a:gd name="T38" fmla="*/ 53 w 75"/>
                  <a:gd name="T39" fmla="*/ 70 h 121"/>
                  <a:gd name="T40" fmla="*/ 60 w 75"/>
                  <a:gd name="T41" fmla="*/ 44 h 121"/>
                  <a:gd name="T42" fmla="*/ 53 w 75"/>
                  <a:gd name="T43" fmla="*/ 20 h 121"/>
                  <a:gd name="T44" fmla="*/ 37 w 75"/>
                  <a:gd name="T45" fmla="*/ 11 h 121"/>
                  <a:gd name="T46" fmla="*/ 20 w 75"/>
                  <a:gd name="T47" fmla="*/ 20 h 121"/>
                  <a:gd name="T48" fmla="*/ 13 w 75"/>
                  <a:gd name="T49" fmla="*/ 4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1">
                    <a:moveTo>
                      <a:pt x="0" y="121"/>
                    </a:moveTo>
                    <a:lnTo>
                      <a:pt x="0" y="2"/>
                    </a:lnTo>
                    <a:lnTo>
                      <a:pt x="13" y="2"/>
                    </a:lnTo>
                    <a:lnTo>
                      <a:pt x="13" y="13"/>
                    </a:lnTo>
                    <a:cubicBezTo>
                      <a:pt x="16" y="9"/>
                      <a:pt x="20" y="5"/>
                      <a:pt x="24" y="3"/>
                    </a:cubicBezTo>
                    <a:cubicBezTo>
                      <a:pt x="28" y="1"/>
                      <a:pt x="32" y="0"/>
                      <a:pt x="38" y="0"/>
                    </a:cubicBezTo>
                    <a:cubicBezTo>
                      <a:pt x="45" y="0"/>
                      <a:pt x="52" y="2"/>
                      <a:pt x="58" y="6"/>
                    </a:cubicBezTo>
                    <a:cubicBezTo>
                      <a:pt x="63" y="9"/>
                      <a:pt x="68" y="15"/>
                      <a:pt x="70" y="22"/>
                    </a:cubicBezTo>
                    <a:cubicBezTo>
                      <a:pt x="73" y="29"/>
                      <a:pt x="75" y="36"/>
                      <a:pt x="75" y="44"/>
                    </a:cubicBezTo>
                    <a:cubicBezTo>
                      <a:pt x="75" y="53"/>
                      <a:pt x="73" y="61"/>
                      <a:pt x="70" y="68"/>
                    </a:cubicBezTo>
                    <a:cubicBezTo>
                      <a:pt x="67" y="75"/>
                      <a:pt x="62" y="81"/>
                      <a:pt x="56" y="85"/>
                    </a:cubicBezTo>
                    <a:cubicBezTo>
                      <a:pt x="50" y="88"/>
                      <a:pt x="44" y="90"/>
                      <a:pt x="37" y="90"/>
                    </a:cubicBezTo>
                    <a:cubicBezTo>
                      <a:pt x="32" y="90"/>
                      <a:pt x="28" y="89"/>
                      <a:pt x="24" y="87"/>
                    </a:cubicBezTo>
                    <a:cubicBezTo>
                      <a:pt x="20" y="85"/>
                      <a:pt x="17" y="82"/>
                      <a:pt x="14" y="79"/>
                    </a:cubicBezTo>
                    <a:lnTo>
                      <a:pt x="14" y="121"/>
                    </a:lnTo>
                    <a:lnTo>
                      <a:pt x="0" y="121"/>
                    </a:lnTo>
                    <a:close/>
                    <a:moveTo>
                      <a:pt x="13" y="46"/>
                    </a:moveTo>
                    <a:cubicBezTo>
                      <a:pt x="13" y="57"/>
                      <a:pt x="15" y="65"/>
                      <a:pt x="20" y="70"/>
                    </a:cubicBezTo>
                    <a:cubicBezTo>
                      <a:pt x="24" y="76"/>
                      <a:pt x="30" y="78"/>
                      <a:pt x="36" y="78"/>
                    </a:cubicBezTo>
                    <a:cubicBezTo>
                      <a:pt x="43" y="78"/>
                      <a:pt x="48" y="75"/>
                      <a:pt x="53" y="70"/>
                    </a:cubicBezTo>
                    <a:cubicBezTo>
                      <a:pt x="57" y="64"/>
                      <a:pt x="60" y="56"/>
                      <a:pt x="60" y="44"/>
                    </a:cubicBezTo>
                    <a:cubicBezTo>
                      <a:pt x="60" y="33"/>
                      <a:pt x="57" y="25"/>
                      <a:pt x="53" y="20"/>
                    </a:cubicBezTo>
                    <a:cubicBezTo>
                      <a:pt x="48" y="14"/>
                      <a:pt x="43" y="11"/>
                      <a:pt x="37" y="11"/>
                    </a:cubicBezTo>
                    <a:cubicBezTo>
                      <a:pt x="30" y="11"/>
                      <a:pt x="25" y="14"/>
                      <a:pt x="20" y="20"/>
                    </a:cubicBezTo>
                    <a:cubicBezTo>
                      <a:pt x="15" y="26"/>
                      <a:pt x="13" y="34"/>
                      <a:pt x="13"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91">
                <a:extLst>
                  <a:ext uri="{FF2B5EF4-FFF2-40B4-BE49-F238E27FC236}">
                    <a16:creationId xmlns:a16="http://schemas.microsoft.com/office/drawing/2014/main" id="{F2E8C41B-0955-20A3-26C1-90D3081C22D1}"/>
                  </a:ext>
                </a:extLst>
              </p:cNvPr>
              <p:cNvSpPr>
                <a:spLocks noChangeArrowheads="1"/>
              </p:cNvSpPr>
              <p:nvPr/>
            </p:nvSpPr>
            <p:spPr bwMode="auto">
              <a:xfrm>
                <a:off x="4222" y="2610"/>
                <a:ext cx="10"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2">
                <a:extLst>
                  <a:ext uri="{FF2B5EF4-FFF2-40B4-BE49-F238E27FC236}">
                    <a16:creationId xmlns:a16="http://schemas.microsoft.com/office/drawing/2014/main" id="{483EC467-3DE7-ED22-A887-604ED6F69100}"/>
                  </a:ext>
                </a:extLst>
              </p:cNvPr>
              <p:cNvSpPr>
                <a:spLocks noEditPoints="1"/>
              </p:cNvSpPr>
              <p:nvPr/>
            </p:nvSpPr>
            <p:spPr bwMode="auto">
              <a:xfrm>
                <a:off x="4245" y="2632"/>
                <a:ext cx="56" cy="65"/>
              </a:xfrm>
              <a:custGeom>
                <a:avLst/>
                <a:gdLst>
                  <a:gd name="T0" fmla="*/ 61 w 79"/>
                  <a:gd name="T1" fmla="*/ 78 h 90"/>
                  <a:gd name="T2" fmla="*/ 45 w 79"/>
                  <a:gd name="T3" fmla="*/ 87 h 90"/>
                  <a:gd name="T4" fmla="*/ 29 w 79"/>
                  <a:gd name="T5" fmla="*/ 90 h 90"/>
                  <a:gd name="T6" fmla="*/ 7 w 79"/>
                  <a:gd name="T7" fmla="*/ 83 h 90"/>
                  <a:gd name="T8" fmla="*/ 0 w 79"/>
                  <a:gd name="T9" fmla="*/ 65 h 90"/>
                  <a:gd name="T10" fmla="*/ 2 w 79"/>
                  <a:gd name="T11" fmla="*/ 54 h 90"/>
                  <a:gd name="T12" fmla="*/ 10 w 79"/>
                  <a:gd name="T13" fmla="*/ 45 h 90"/>
                  <a:gd name="T14" fmla="*/ 21 w 79"/>
                  <a:gd name="T15" fmla="*/ 41 h 90"/>
                  <a:gd name="T16" fmla="*/ 34 w 79"/>
                  <a:gd name="T17" fmla="*/ 38 h 90"/>
                  <a:gd name="T18" fmla="*/ 60 w 79"/>
                  <a:gd name="T19" fmla="*/ 33 h 90"/>
                  <a:gd name="T20" fmla="*/ 60 w 79"/>
                  <a:gd name="T21" fmla="*/ 30 h 90"/>
                  <a:gd name="T22" fmla="*/ 56 w 79"/>
                  <a:gd name="T23" fmla="*/ 17 h 90"/>
                  <a:gd name="T24" fmla="*/ 39 w 79"/>
                  <a:gd name="T25" fmla="*/ 12 h 90"/>
                  <a:gd name="T26" fmla="*/ 24 w 79"/>
                  <a:gd name="T27" fmla="*/ 16 h 90"/>
                  <a:gd name="T28" fmla="*/ 16 w 79"/>
                  <a:gd name="T29" fmla="*/ 28 h 90"/>
                  <a:gd name="T30" fmla="*/ 2 w 79"/>
                  <a:gd name="T31" fmla="*/ 27 h 90"/>
                  <a:gd name="T32" fmla="*/ 9 w 79"/>
                  <a:gd name="T33" fmla="*/ 12 h 90"/>
                  <a:gd name="T34" fmla="*/ 21 w 79"/>
                  <a:gd name="T35" fmla="*/ 3 h 90"/>
                  <a:gd name="T36" fmla="*/ 41 w 79"/>
                  <a:gd name="T37" fmla="*/ 0 h 90"/>
                  <a:gd name="T38" fmla="*/ 59 w 79"/>
                  <a:gd name="T39" fmla="*/ 2 h 90"/>
                  <a:gd name="T40" fmla="*/ 69 w 79"/>
                  <a:gd name="T41" fmla="*/ 9 h 90"/>
                  <a:gd name="T42" fmla="*/ 74 w 79"/>
                  <a:gd name="T43" fmla="*/ 19 h 90"/>
                  <a:gd name="T44" fmla="*/ 75 w 79"/>
                  <a:gd name="T45" fmla="*/ 33 h 90"/>
                  <a:gd name="T46" fmla="*/ 75 w 79"/>
                  <a:gd name="T47" fmla="*/ 52 h 90"/>
                  <a:gd name="T48" fmla="*/ 75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5 h 90"/>
                  <a:gd name="T68" fmla="*/ 33 w 79"/>
                  <a:gd name="T69" fmla="*/ 79 h 90"/>
                  <a:gd name="T70" fmla="*/ 48 w 79"/>
                  <a:gd name="T71" fmla="*/ 75 h 90"/>
                  <a:gd name="T72" fmla="*/ 57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0" y="85"/>
                      <a:pt x="45" y="87"/>
                    </a:cubicBezTo>
                    <a:cubicBezTo>
                      <a:pt x="40" y="89"/>
                      <a:pt x="35" y="90"/>
                      <a:pt x="29" y="90"/>
                    </a:cubicBezTo>
                    <a:cubicBezTo>
                      <a:pt x="20" y="90"/>
                      <a:pt x="12" y="88"/>
                      <a:pt x="7" y="83"/>
                    </a:cubicBezTo>
                    <a:cubicBezTo>
                      <a:pt x="2" y="79"/>
                      <a:pt x="0" y="73"/>
                      <a:pt x="0" y="65"/>
                    </a:cubicBezTo>
                    <a:cubicBezTo>
                      <a:pt x="0" y="61"/>
                      <a:pt x="1" y="57"/>
                      <a:pt x="2" y="54"/>
                    </a:cubicBezTo>
                    <a:cubicBezTo>
                      <a:pt x="4" y="50"/>
                      <a:pt x="7" y="48"/>
                      <a:pt x="10" y="45"/>
                    </a:cubicBezTo>
                    <a:cubicBezTo>
                      <a:pt x="13" y="43"/>
                      <a:pt x="17" y="42"/>
                      <a:pt x="21" y="41"/>
                    </a:cubicBezTo>
                    <a:cubicBezTo>
                      <a:pt x="23" y="40"/>
                      <a:pt x="28" y="39"/>
                      <a:pt x="34" y="38"/>
                    </a:cubicBezTo>
                    <a:cubicBezTo>
                      <a:pt x="45" y="37"/>
                      <a:pt x="54" y="35"/>
                      <a:pt x="60" y="33"/>
                    </a:cubicBezTo>
                    <a:cubicBezTo>
                      <a:pt x="60" y="31"/>
                      <a:pt x="60" y="30"/>
                      <a:pt x="60" y="30"/>
                    </a:cubicBezTo>
                    <a:cubicBezTo>
                      <a:pt x="60" y="24"/>
                      <a:pt x="58" y="19"/>
                      <a:pt x="56" y="17"/>
                    </a:cubicBezTo>
                    <a:cubicBezTo>
                      <a:pt x="52" y="14"/>
                      <a:pt x="46" y="12"/>
                      <a:pt x="39" y="12"/>
                    </a:cubicBezTo>
                    <a:cubicBezTo>
                      <a:pt x="32" y="12"/>
                      <a:pt x="27" y="13"/>
                      <a:pt x="24" y="16"/>
                    </a:cubicBezTo>
                    <a:cubicBezTo>
                      <a:pt x="20" y="18"/>
                      <a:pt x="18" y="22"/>
                      <a:pt x="16" y="28"/>
                    </a:cubicBezTo>
                    <a:lnTo>
                      <a:pt x="2" y="27"/>
                    </a:lnTo>
                    <a:cubicBezTo>
                      <a:pt x="3" y="20"/>
                      <a:pt x="6" y="15"/>
                      <a:pt x="9" y="12"/>
                    </a:cubicBezTo>
                    <a:cubicBezTo>
                      <a:pt x="12" y="8"/>
                      <a:pt x="16" y="5"/>
                      <a:pt x="21" y="3"/>
                    </a:cubicBezTo>
                    <a:cubicBezTo>
                      <a:pt x="27" y="1"/>
                      <a:pt x="34" y="0"/>
                      <a:pt x="41" y="0"/>
                    </a:cubicBezTo>
                    <a:cubicBezTo>
                      <a:pt x="48" y="0"/>
                      <a:pt x="54" y="1"/>
                      <a:pt x="59" y="2"/>
                    </a:cubicBezTo>
                    <a:cubicBezTo>
                      <a:pt x="64" y="4"/>
                      <a:pt x="67" y="6"/>
                      <a:pt x="69" y="9"/>
                    </a:cubicBezTo>
                    <a:cubicBezTo>
                      <a:pt x="71" y="12"/>
                      <a:pt x="73" y="15"/>
                      <a:pt x="74" y="19"/>
                    </a:cubicBezTo>
                    <a:cubicBezTo>
                      <a:pt x="74" y="22"/>
                      <a:pt x="75" y="26"/>
                      <a:pt x="75" y="33"/>
                    </a:cubicBezTo>
                    <a:lnTo>
                      <a:pt x="75" y="52"/>
                    </a:lnTo>
                    <a:cubicBezTo>
                      <a:pt x="75" y="66"/>
                      <a:pt x="75" y="74"/>
                      <a:pt x="75" y="78"/>
                    </a:cubicBezTo>
                    <a:cubicBezTo>
                      <a:pt x="76" y="82"/>
                      <a:pt x="77" y="85"/>
                      <a:pt x="79" y="88"/>
                    </a:cubicBezTo>
                    <a:lnTo>
                      <a:pt x="64" y="88"/>
                    </a:lnTo>
                    <a:cubicBezTo>
                      <a:pt x="62" y="85"/>
                      <a:pt x="61" y="82"/>
                      <a:pt x="61" y="78"/>
                    </a:cubicBezTo>
                    <a:close/>
                    <a:moveTo>
                      <a:pt x="60" y="45"/>
                    </a:moveTo>
                    <a:cubicBezTo>
                      <a:pt x="54" y="47"/>
                      <a:pt x="46" y="49"/>
                      <a:pt x="36" y="50"/>
                    </a:cubicBezTo>
                    <a:cubicBezTo>
                      <a:pt x="30" y="51"/>
                      <a:pt x="26" y="52"/>
                      <a:pt x="23" y="53"/>
                    </a:cubicBezTo>
                    <a:cubicBezTo>
                      <a:pt x="21" y="54"/>
                      <a:pt x="19" y="56"/>
                      <a:pt x="17" y="58"/>
                    </a:cubicBezTo>
                    <a:cubicBezTo>
                      <a:pt x="16" y="60"/>
                      <a:pt x="15" y="63"/>
                      <a:pt x="15" y="65"/>
                    </a:cubicBezTo>
                    <a:cubicBezTo>
                      <a:pt x="15" y="69"/>
                      <a:pt x="17" y="72"/>
                      <a:pt x="20" y="75"/>
                    </a:cubicBezTo>
                    <a:cubicBezTo>
                      <a:pt x="23" y="77"/>
                      <a:pt x="27" y="79"/>
                      <a:pt x="33" y="79"/>
                    </a:cubicBezTo>
                    <a:cubicBezTo>
                      <a:pt x="38" y="79"/>
                      <a:pt x="43" y="78"/>
                      <a:pt x="48" y="75"/>
                    </a:cubicBezTo>
                    <a:cubicBezTo>
                      <a:pt x="52" y="73"/>
                      <a:pt x="55" y="69"/>
                      <a:pt x="57"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3">
                <a:extLst>
                  <a:ext uri="{FF2B5EF4-FFF2-40B4-BE49-F238E27FC236}">
                    <a16:creationId xmlns:a16="http://schemas.microsoft.com/office/drawing/2014/main" id="{27DD1D9C-565C-EE62-930B-91895C9F9E46}"/>
                  </a:ext>
                </a:extLst>
              </p:cNvPr>
              <p:cNvSpPr>
                <a:spLocks/>
              </p:cNvSpPr>
              <p:nvPr/>
            </p:nvSpPr>
            <p:spPr bwMode="auto">
              <a:xfrm>
                <a:off x="4310" y="2632"/>
                <a:ext cx="51" cy="65"/>
              </a:xfrm>
              <a:custGeom>
                <a:avLst/>
                <a:gdLst>
                  <a:gd name="T0" fmla="*/ 0 w 72"/>
                  <a:gd name="T1" fmla="*/ 62 h 90"/>
                  <a:gd name="T2" fmla="*/ 15 w 72"/>
                  <a:gd name="T3" fmla="*/ 60 h 90"/>
                  <a:gd name="T4" fmla="*/ 22 w 72"/>
                  <a:gd name="T5" fmla="*/ 74 h 90"/>
                  <a:gd name="T6" fmla="*/ 37 w 72"/>
                  <a:gd name="T7" fmla="*/ 78 h 90"/>
                  <a:gd name="T8" fmla="*/ 52 w 72"/>
                  <a:gd name="T9" fmla="*/ 74 h 90"/>
                  <a:gd name="T10" fmla="*/ 57 w 72"/>
                  <a:gd name="T11" fmla="*/ 64 h 90"/>
                  <a:gd name="T12" fmla="*/ 53 w 72"/>
                  <a:gd name="T13" fmla="*/ 57 h 90"/>
                  <a:gd name="T14" fmla="*/ 38 w 72"/>
                  <a:gd name="T15" fmla="*/ 52 h 90"/>
                  <a:gd name="T16" fmla="*/ 16 w 72"/>
                  <a:gd name="T17" fmla="*/ 45 h 90"/>
                  <a:gd name="T18" fmla="*/ 6 w 72"/>
                  <a:gd name="T19" fmla="*/ 36 h 90"/>
                  <a:gd name="T20" fmla="*/ 3 w 72"/>
                  <a:gd name="T21" fmla="*/ 25 h 90"/>
                  <a:gd name="T22" fmla="*/ 6 w 72"/>
                  <a:gd name="T23" fmla="*/ 14 h 90"/>
                  <a:gd name="T24" fmla="*/ 13 w 72"/>
                  <a:gd name="T25" fmla="*/ 6 h 90"/>
                  <a:gd name="T26" fmla="*/ 22 w 72"/>
                  <a:gd name="T27" fmla="*/ 2 h 90"/>
                  <a:gd name="T28" fmla="*/ 35 w 72"/>
                  <a:gd name="T29" fmla="*/ 0 h 90"/>
                  <a:gd name="T30" fmla="*/ 53 w 72"/>
                  <a:gd name="T31" fmla="*/ 3 h 90"/>
                  <a:gd name="T32" fmla="*/ 64 w 72"/>
                  <a:gd name="T33" fmla="*/ 11 h 90"/>
                  <a:gd name="T34" fmla="*/ 69 w 72"/>
                  <a:gd name="T35" fmla="*/ 24 h 90"/>
                  <a:gd name="T36" fmla="*/ 55 w 72"/>
                  <a:gd name="T37" fmla="*/ 26 h 90"/>
                  <a:gd name="T38" fmla="*/ 49 w 72"/>
                  <a:gd name="T39" fmla="*/ 16 h 90"/>
                  <a:gd name="T40" fmla="*/ 36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3 h 90"/>
                  <a:gd name="T54" fmla="*/ 69 w 72"/>
                  <a:gd name="T55" fmla="*/ 50 h 90"/>
                  <a:gd name="T56" fmla="*/ 72 w 72"/>
                  <a:gd name="T57" fmla="*/ 63 h 90"/>
                  <a:gd name="T58" fmla="*/ 68 w 72"/>
                  <a:gd name="T59" fmla="*/ 77 h 90"/>
                  <a:gd name="T60" fmla="*/ 56 w 72"/>
                  <a:gd name="T61" fmla="*/ 87 h 90"/>
                  <a:gd name="T62" fmla="*/ 37 w 72"/>
                  <a:gd name="T63" fmla="*/ 90 h 90"/>
                  <a:gd name="T64" fmla="*/ 12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6" y="66"/>
                      <a:pt x="18" y="70"/>
                      <a:pt x="22" y="74"/>
                    </a:cubicBezTo>
                    <a:cubicBezTo>
                      <a:pt x="25" y="77"/>
                      <a:pt x="31" y="78"/>
                      <a:pt x="37" y="78"/>
                    </a:cubicBezTo>
                    <a:cubicBezTo>
                      <a:pt x="44" y="78"/>
                      <a:pt x="49" y="77"/>
                      <a:pt x="52" y="74"/>
                    </a:cubicBezTo>
                    <a:cubicBezTo>
                      <a:pt x="56" y="71"/>
                      <a:pt x="57" y="68"/>
                      <a:pt x="57" y="64"/>
                    </a:cubicBezTo>
                    <a:cubicBezTo>
                      <a:pt x="57" y="61"/>
                      <a:pt x="56" y="59"/>
                      <a:pt x="53" y="57"/>
                    </a:cubicBezTo>
                    <a:cubicBezTo>
                      <a:pt x="51" y="55"/>
                      <a:pt x="46" y="54"/>
                      <a:pt x="38" y="52"/>
                    </a:cubicBezTo>
                    <a:cubicBezTo>
                      <a:pt x="27" y="49"/>
                      <a:pt x="20" y="47"/>
                      <a:pt x="16" y="45"/>
                    </a:cubicBezTo>
                    <a:cubicBezTo>
                      <a:pt x="11" y="43"/>
                      <a:pt x="8" y="40"/>
                      <a:pt x="6" y="36"/>
                    </a:cubicBezTo>
                    <a:cubicBezTo>
                      <a:pt x="4" y="33"/>
                      <a:pt x="3" y="29"/>
                      <a:pt x="3" y="25"/>
                    </a:cubicBezTo>
                    <a:cubicBezTo>
                      <a:pt x="3" y="21"/>
                      <a:pt x="4" y="17"/>
                      <a:pt x="6" y="14"/>
                    </a:cubicBezTo>
                    <a:cubicBezTo>
                      <a:pt x="7" y="11"/>
                      <a:pt x="10" y="8"/>
                      <a:pt x="13" y="6"/>
                    </a:cubicBezTo>
                    <a:cubicBezTo>
                      <a:pt x="15" y="4"/>
                      <a:pt x="18" y="3"/>
                      <a:pt x="22" y="2"/>
                    </a:cubicBezTo>
                    <a:cubicBezTo>
                      <a:pt x="26" y="0"/>
                      <a:pt x="30" y="0"/>
                      <a:pt x="35" y="0"/>
                    </a:cubicBezTo>
                    <a:cubicBezTo>
                      <a:pt x="41" y="0"/>
                      <a:pt x="47" y="1"/>
                      <a:pt x="53" y="3"/>
                    </a:cubicBezTo>
                    <a:cubicBezTo>
                      <a:pt x="58" y="5"/>
                      <a:pt x="61" y="7"/>
                      <a:pt x="64" y="11"/>
                    </a:cubicBezTo>
                    <a:cubicBezTo>
                      <a:pt x="66" y="14"/>
                      <a:pt x="68" y="19"/>
                      <a:pt x="69" y="24"/>
                    </a:cubicBezTo>
                    <a:lnTo>
                      <a:pt x="55" y="26"/>
                    </a:lnTo>
                    <a:cubicBezTo>
                      <a:pt x="54" y="22"/>
                      <a:pt x="52" y="18"/>
                      <a:pt x="49" y="16"/>
                    </a:cubicBezTo>
                    <a:cubicBezTo>
                      <a:pt x="46" y="13"/>
                      <a:pt x="41" y="12"/>
                      <a:pt x="36" y="12"/>
                    </a:cubicBezTo>
                    <a:cubicBezTo>
                      <a:pt x="29" y="12"/>
                      <a:pt x="24" y="13"/>
                      <a:pt x="21" y="15"/>
                    </a:cubicBezTo>
                    <a:cubicBezTo>
                      <a:pt x="18" y="17"/>
                      <a:pt x="17" y="20"/>
                      <a:pt x="17" y="23"/>
                    </a:cubicBezTo>
                    <a:cubicBezTo>
                      <a:pt x="17" y="25"/>
                      <a:pt x="18" y="27"/>
                      <a:pt x="19" y="28"/>
                    </a:cubicBezTo>
                    <a:cubicBezTo>
                      <a:pt x="20" y="30"/>
                      <a:pt x="22" y="31"/>
                      <a:pt x="24" y="32"/>
                    </a:cubicBezTo>
                    <a:cubicBezTo>
                      <a:pt x="26" y="33"/>
                      <a:pt x="30" y="34"/>
                      <a:pt x="37" y="36"/>
                    </a:cubicBezTo>
                    <a:cubicBezTo>
                      <a:pt x="48" y="39"/>
                      <a:pt x="55" y="41"/>
                      <a:pt x="59" y="43"/>
                    </a:cubicBezTo>
                    <a:cubicBezTo>
                      <a:pt x="63" y="44"/>
                      <a:pt x="66" y="47"/>
                      <a:pt x="69" y="50"/>
                    </a:cubicBezTo>
                    <a:cubicBezTo>
                      <a:pt x="71" y="54"/>
                      <a:pt x="72" y="58"/>
                      <a:pt x="72" y="63"/>
                    </a:cubicBezTo>
                    <a:cubicBezTo>
                      <a:pt x="72" y="68"/>
                      <a:pt x="71" y="72"/>
                      <a:pt x="68" y="77"/>
                    </a:cubicBezTo>
                    <a:cubicBezTo>
                      <a:pt x="65" y="81"/>
                      <a:pt x="61" y="84"/>
                      <a:pt x="56" y="87"/>
                    </a:cubicBezTo>
                    <a:cubicBezTo>
                      <a:pt x="50" y="89"/>
                      <a:pt x="44" y="90"/>
                      <a:pt x="37" y="90"/>
                    </a:cubicBezTo>
                    <a:cubicBezTo>
                      <a:pt x="26" y="90"/>
                      <a:pt x="18" y="88"/>
                      <a:pt x="12" y="83"/>
                    </a:cubicBezTo>
                    <a:cubicBezTo>
                      <a:pt x="6" y="79"/>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94">
                <a:extLst>
                  <a:ext uri="{FF2B5EF4-FFF2-40B4-BE49-F238E27FC236}">
                    <a16:creationId xmlns:a16="http://schemas.microsoft.com/office/drawing/2014/main" id="{5A5281BC-C2D6-9DA9-A932-68968DA38F00}"/>
                  </a:ext>
                </a:extLst>
              </p:cNvPr>
              <p:cNvSpPr>
                <a:spLocks noEditPoints="1"/>
              </p:cNvSpPr>
              <p:nvPr/>
            </p:nvSpPr>
            <p:spPr bwMode="auto">
              <a:xfrm>
                <a:off x="4374" y="2610"/>
                <a:ext cx="10" cy="85"/>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5">
                <a:extLst>
                  <a:ext uri="{FF2B5EF4-FFF2-40B4-BE49-F238E27FC236}">
                    <a16:creationId xmlns:a16="http://schemas.microsoft.com/office/drawing/2014/main" id="{85B6DD19-713D-2544-50D6-D21C67985E42}"/>
                  </a:ext>
                </a:extLst>
              </p:cNvPr>
              <p:cNvSpPr>
                <a:spLocks noEditPoints="1"/>
              </p:cNvSpPr>
              <p:nvPr/>
            </p:nvSpPr>
            <p:spPr bwMode="auto">
              <a:xfrm>
                <a:off x="4397" y="2632"/>
                <a:ext cx="56" cy="65"/>
              </a:xfrm>
              <a:custGeom>
                <a:avLst/>
                <a:gdLst>
                  <a:gd name="T0" fmla="*/ 61 w 79"/>
                  <a:gd name="T1" fmla="*/ 78 h 90"/>
                  <a:gd name="T2" fmla="*/ 45 w 79"/>
                  <a:gd name="T3" fmla="*/ 87 h 90"/>
                  <a:gd name="T4" fmla="*/ 29 w 79"/>
                  <a:gd name="T5" fmla="*/ 90 h 90"/>
                  <a:gd name="T6" fmla="*/ 7 w 79"/>
                  <a:gd name="T7" fmla="*/ 83 h 90"/>
                  <a:gd name="T8" fmla="*/ 0 w 79"/>
                  <a:gd name="T9" fmla="*/ 65 h 90"/>
                  <a:gd name="T10" fmla="*/ 3 w 79"/>
                  <a:gd name="T11" fmla="*/ 54 h 90"/>
                  <a:gd name="T12" fmla="*/ 10 w 79"/>
                  <a:gd name="T13" fmla="*/ 45 h 90"/>
                  <a:gd name="T14" fmla="*/ 21 w 79"/>
                  <a:gd name="T15" fmla="*/ 41 h 90"/>
                  <a:gd name="T16" fmla="*/ 34 w 79"/>
                  <a:gd name="T17" fmla="*/ 38 h 90"/>
                  <a:gd name="T18" fmla="*/ 60 w 79"/>
                  <a:gd name="T19" fmla="*/ 33 h 90"/>
                  <a:gd name="T20" fmla="*/ 60 w 79"/>
                  <a:gd name="T21" fmla="*/ 30 h 90"/>
                  <a:gd name="T22" fmla="*/ 56 w 79"/>
                  <a:gd name="T23" fmla="*/ 17 h 90"/>
                  <a:gd name="T24" fmla="*/ 39 w 79"/>
                  <a:gd name="T25" fmla="*/ 12 h 90"/>
                  <a:gd name="T26" fmla="*/ 24 w 79"/>
                  <a:gd name="T27" fmla="*/ 16 h 90"/>
                  <a:gd name="T28" fmla="*/ 17 w 79"/>
                  <a:gd name="T29" fmla="*/ 28 h 90"/>
                  <a:gd name="T30" fmla="*/ 2 w 79"/>
                  <a:gd name="T31" fmla="*/ 27 h 90"/>
                  <a:gd name="T32" fmla="*/ 9 w 79"/>
                  <a:gd name="T33" fmla="*/ 12 h 90"/>
                  <a:gd name="T34" fmla="*/ 22 w 79"/>
                  <a:gd name="T35" fmla="*/ 3 h 90"/>
                  <a:gd name="T36" fmla="*/ 41 w 79"/>
                  <a:gd name="T37" fmla="*/ 0 h 90"/>
                  <a:gd name="T38" fmla="*/ 59 w 79"/>
                  <a:gd name="T39" fmla="*/ 2 h 90"/>
                  <a:gd name="T40" fmla="*/ 69 w 79"/>
                  <a:gd name="T41" fmla="*/ 9 h 90"/>
                  <a:gd name="T42" fmla="*/ 74 w 79"/>
                  <a:gd name="T43" fmla="*/ 19 h 90"/>
                  <a:gd name="T44" fmla="*/ 75 w 79"/>
                  <a:gd name="T45" fmla="*/ 33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7 w 79"/>
                  <a:gd name="T63" fmla="*/ 58 h 90"/>
                  <a:gd name="T64" fmla="*/ 15 w 79"/>
                  <a:gd name="T65" fmla="*/ 65 h 90"/>
                  <a:gd name="T66" fmla="*/ 20 w 79"/>
                  <a:gd name="T67" fmla="*/ 75 h 90"/>
                  <a:gd name="T68" fmla="*/ 33 w 79"/>
                  <a:gd name="T69" fmla="*/ 79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0" y="85"/>
                      <a:pt x="45" y="87"/>
                    </a:cubicBezTo>
                    <a:cubicBezTo>
                      <a:pt x="40" y="89"/>
                      <a:pt x="35" y="90"/>
                      <a:pt x="29" y="90"/>
                    </a:cubicBezTo>
                    <a:cubicBezTo>
                      <a:pt x="20" y="90"/>
                      <a:pt x="13" y="88"/>
                      <a:pt x="7" y="83"/>
                    </a:cubicBezTo>
                    <a:cubicBezTo>
                      <a:pt x="2" y="79"/>
                      <a:pt x="0" y="73"/>
                      <a:pt x="0" y="65"/>
                    </a:cubicBezTo>
                    <a:cubicBezTo>
                      <a:pt x="0" y="61"/>
                      <a:pt x="1" y="57"/>
                      <a:pt x="3" y="54"/>
                    </a:cubicBezTo>
                    <a:cubicBezTo>
                      <a:pt x="5" y="50"/>
                      <a:pt x="7" y="48"/>
                      <a:pt x="10" y="45"/>
                    </a:cubicBezTo>
                    <a:cubicBezTo>
                      <a:pt x="13" y="43"/>
                      <a:pt x="17" y="42"/>
                      <a:pt x="21" y="41"/>
                    </a:cubicBezTo>
                    <a:cubicBezTo>
                      <a:pt x="24" y="40"/>
                      <a:pt x="28" y="39"/>
                      <a:pt x="34" y="38"/>
                    </a:cubicBezTo>
                    <a:cubicBezTo>
                      <a:pt x="46" y="37"/>
                      <a:pt x="54" y="35"/>
                      <a:pt x="60" y="33"/>
                    </a:cubicBezTo>
                    <a:cubicBezTo>
                      <a:pt x="60" y="31"/>
                      <a:pt x="60" y="30"/>
                      <a:pt x="60" y="30"/>
                    </a:cubicBezTo>
                    <a:cubicBezTo>
                      <a:pt x="60" y="24"/>
                      <a:pt x="59" y="19"/>
                      <a:pt x="56" y="17"/>
                    </a:cubicBezTo>
                    <a:cubicBezTo>
                      <a:pt x="52" y="14"/>
                      <a:pt x="47" y="12"/>
                      <a:pt x="39" y="12"/>
                    </a:cubicBezTo>
                    <a:cubicBezTo>
                      <a:pt x="32" y="12"/>
                      <a:pt x="27" y="13"/>
                      <a:pt x="24" y="16"/>
                    </a:cubicBezTo>
                    <a:cubicBezTo>
                      <a:pt x="21" y="18"/>
                      <a:pt x="18" y="22"/>
                      <a:pt x="17" y="28"/>
                    </a:cubicBezTo>
                    <a:lnTo>
                      <a:pt x="2" y="27"/>
                    </a:lnTo>
                    <a:cubicBezTo>
                      <a:pt x="4" y="20"/>
                      <a:pt x="6" y="15"/>
                      <a:pt x="9" y="12"/>
                    </a:cubicBezTo>
                    <a:cubicBezTo>
                      <a:pt x="12" y="8"/>
                      <a:pt x="16" y="5"/>
                      <a:pt x="22" y="3"/>
                    </a:cubicBezTo>
                    <a:cubicBezTo>
                      <a:pt x="27" y="1"/>
                      <a:pt x="34" y="0"/>
                      <a:pt x="41" y="0"/>
                    </a:cubicBezTo>
                    <a:cubicBezTo>
                      <a:pt x="49" y="0"/>
                      <a:pt x="55" y="1"/>
                      <a:pt x="59" y="2"/>
                    </a:cubicBezTo>
                    <a:cubicBezTo>
                      <a:pt x="64" y="4"/>
                      <a:pt x="67" y="6"/>
                      <a:pt x="69" y="9"/>
                    </a:cubicBezTo>
                    <a:cubicBezTo>
                      <a:pt x="72" y="12"/>
                      <a:pt x="73" y="15"/>
                      <a:pt x="74" y="19"/>
                    </a:cubicBezTo>
                    <a:cubicBezTo>
                      <a:pt x="75" y="22"/>
                      <a:pt x="75" y="26"/>
                      <a:pt x="75" y="33"/>
                    </a:cubicBezTo>
                    <a:lnTo>
                      <a:pt x="75" y="52"/>
                    </a:lnTo>
                    <a:cubicBezTo>
                      <a:pt x="75" y="66"/>
                      <a:pt x="75" y="74"/>
                      <a:pt x="76" y="78"/>
                    </a:cubicBezTo>
                    <a:cubicBezTo>
                      <a:pt x="76" y="82"/>
                      <a:pt x="78" y="85"/>
                      <a:pt x="79" y="88"/>
                    </a:cubicBezTo>
                    <a:lnTo>
                      <a:pt x="64" y="88"/>
                    </a:lnTo>
                    <a:cubicBezTo>
                      <a:pt x="63" y="85"/>
                      <a:pt x="62" y="82"/>
                      <a:pt x="61" y="78"/>
                    </a:cubicBezTo>
                    <a:close/>
                    <a:moveTo>
                      <a:pt x="60" y="45"/>
                    </a:moveTo>
                    <a:cubicBezTo>
                      <a:pt x="55" y="47"/>
                      <a:pt x="47" y="49"/>
                      <a:pt x="36" y="50"/>
                    </a:cubicBezTo>
                    <a:cubicBezTo>
                      <a:pt x="30" y="51"/>
                      <a:pt x="26" y="52"/>
                      <a:pt x="23" y="53"/>
                    </a:cubicBezTo>
                    <a:cubicBezTo>
                      <a:pt x="21" y="54"/>
                      <a:pt x="19" y="56"/>
                      <a:pt x="17" y="58"/>
                    </a:cubicBezTo>
                    <a:cubicBezTo>
                      <a:pt x="16" y="60"/>
                      <a:pt x="15" y="63"/>
                      <a:pt x="15" y="65"/>
                    </a:cubicBezTo>
                    <a:cubicBezTo>
                      <a:pt x="15" y="69"/>
                      <a:pt x="17" y="72"/>
                      <a:pt x="20" y="75"/>
                    </a:cubicBezTo>
                    <a:cubicBezTo>
                      <a:pt x="23" y="77"/>
                      <a:pt x="27" y="79"/>
                      <a:pt x="33" y="79"/>
                    </a:cubicBezTo>
                    <a:cubicBezTo>
                      <a:pt x="38" y="79"/>
                      <a:pt x="43"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6">
                <a:extLst>
                  <a:ext uri="{FF2B5EF4-FFF2-40B4-BE49-F238E27FC236}">
                    <a16:creationId xmlns:a16="http://schemas.microsoft.com/office/drawing/2014/main" id="{BC81CDD6-6D2C-B35C-5114-5DD68013C45C}"/>
                  </a:ext>
                </a:extLst>
              </p:cNvPr>
              <p:cNvSpPr>
                <a:spLocks noChangeArrowheads="1"/>
              </p:cNvSpPr>
              <p:nvPr/>
            </p:nvSpPr>
            <p:spPr bwMode="auto">
              <a:xfrm>
                <a:off x="4081" y="2924"/>
                <a:ext cx="732" cy="179"/>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97">
                <a:extLst>
                  <a:ext uri="{FF2B5EF4-FFF2-40B4-BE49-F238E27FC236}">
                    <a16:creationId xmlns:a16="http://schemas.microsoft.com/office/drawing/2014/main" id="{671B4042-6327-09B1-23E9-02BEF4596AC2}"/>
                  </a:ext>
                </a:extLst>
              </p:cNvPr>
              <p:cNvSpPr>
                <a:spLocks noEditPoints="1"/>
              </p:cNvSpPr>
              <p:nvPr/>
            </p:nvSpPr>
            <p:spPr bwMode="auto">
              <a:xfrm>
                <a:off x="4193" y="2974"/>
                <a:ext cx="70" cy="85"/>
              </a:xfrm>
              <a:custGeom>
                <a:avLst/>
                <a:gdLst>
                  <a:gd name="T0" fmla="*/ 0 w 98"/>
                  <a:gd name="T1" fmla="*/ 119 h 119"/>
                  <a:gd name="T2" fmla="*/ 0 w 98"/>
                  <a:gd name="T3" fmla="*/ 0 h 119"/>
                  <a:gd name="T4" fmla="*/ 41 w 98"/>
                  <a:gd name="T5" fmla="*/ 0 h 119"/>
                  <a:gd name="T6" fmla="*/ 62 w 98"/>
                  <a:gd name="T7" fmla="*/ 1 h 119"/>
                  <a:gd name="T8" fmla="*/ 80 w 98"/>
                  <a:gd name="T9" fmla="*/ 10 h 119"/>
                  <a:gd name="T10" fmla="*/ 94 w 98"/>
                  <a:gd name="T11" fmla="*/ 30 h 119"/>
                  <a:gd name="T12" fmla="*/ 98 w 98"/>
                  <a:gd name="T13" fmla="*/ 59 h 119"/>
                  <a:gd name="T14" fmla="*/ 95 w 98"/>
                  <a:gd name="T15" fmla="*/ 83 h 119"/>
                  <a:gd name="T16" fmla="*/ 87 w 98"/>
                  <a:gd name="T17" fmla="*/ 100 h 119"/>
                  <a:gd name="T18" fmla="*/ 76 w 98"/>
                  <a:gd name="T19" fmla="*/ 111 h 119"/>
                  <a:gd name="T20" fmla="*/ 62 w 98"/>
                  <a:gd name="T21" fmla="*/ 117 h 119"/>
                  <a:gd name="T22" fmla="*/ 43 w 98"/>
                  <a:gd name="T23" fmla="*/ 119 h 119"/>
                  <a:gd name="T24" fmla="*/ 0 w 98"/>
                  <a:gd name="T25" fmla="*/ 119 h 119"/>
                  <a:gd name="T26" fmla="*/ 16 w 98"/>
                  <a:gd name="T27" fmla="*/ 105 h 119"/>
                  <a:gd name="T28" fmla="*/ 41 w 98"/>
                  <a:gd name="T29" fmla="*/ 105 h 119"/>
                  <a:gd name="T30" fmla="*/ 59 w 98"/>
                  <a:gd name="T31" fmla="*/ 103 h 119"/>
                  <a:gd name="T32" fmla="*/ 70 w 98"/>
                  <a:gd name="T33" fmla="*/ 96 h 119"/>
                  <a:gd name="T34" fmla="*/ 79 w 98"/>
                  <a:gd name="T35" fmla="*/ 81 h 119"/>
                  <a:gd name="T36" fmla="*/ 82 w 98"/>
                  <a:gd name="T37" fmla="*/ 58 h 119"/>
                  <a:gd name="T38" fmla="*/ 76 w 98"/>
                  <a:gd name="T39" fmla="*/ 30 h 119"/>
                  <a:gd name="T40" fmla="*/ 61 w 98"/>
                  <a:gd name="T41" fmla="*/ 16 h 119"/>
                  <a:gd name="T42" fmla="*/ 41 w 98"/>
                  <a:gd name="T43" fmla="*/ 14 h 119"/>
                  <a:gd name="T44" fmla="*/ 16 w 98"/>
                  <a:gd name="T45" fmla="*/ 14 h 119"/>
                  <a:gd name="T46" fmla="*/ 16 w 98"/>
                  <a:gd name="T47" fmla="*/ 10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119">
                    <a:moveTo>
                      <a:pt x="0" y="119"/>
                    </a:moveTo>
                    <a:lnTo>
                      <a:pt x="0" y="0"/>
                    </a:lnTo>
                    <a:lnTo>
                      <a:pt x="41" y="0"/>
                    </a:lnTo>
                    <a:cubicBezTo>
                      <a:pt x="50" y="0"/>
                      <a:pt x="57" y="0"/>
                      <a:pt x="62" y="1"/>
                    </a:cubicBezTo>
                    <a:cubicBezTo>
                      <a:pt x="69" y="3"/>
                      <a:pt x="75" y="6"/>
                      <a:pt x="80" y="10"/>
                    </a:cubicBezTo>
                    <a:cubicBezTo>
                      <a:pt x="86" y="15"/>
                      <a:pt x="91" y="22"/>
                      <a:pt x="94" y="30"/>
                    </a:cubicBezTo>
                    <a:cubicBezTo>
                      <a:pt x="97" y="38"/>
                      <a:pt x="98" y="48"/>
                      <a:pt x="98" y="59"/>
                    </a:cubicBezTo>
                    <a:cubicBezTo>
                      <a:pt x="98" y="68"/>
                      <a:pt x="97" y="76"/>
                      <a:pt x="95" y="83"/>
                    </a:cubicBezTo>
                    <a:cubicBezTo>
                      <a:pt x="93" y="90"/>
                      <a:pt x="90" y="95"/>
                      <a:pt x="87" y="100"/>
                    </a:cubicBezTo>
                    <a:cubicBezTo>
                      <a:pt x="84" y="105"/>
                      <a:pt x="80" y="108"/>
                      <a:pt x="76" y="111"/>
                    </a:cubicBezTo>
                    <a:cubicBezTo>
                      <a:pt x="72" y="113"/>
                      <a:pt x="67" y="115"/>
                      <a:pt x="62" y="117"/>
                    </a:cubicBezTo>
                    <a:cubicBezTo>
                      <a:pt x="56" y="118"/>
                      <a:pt x="50" y="119"/>
                      <a:pt x="43" y="119"/>
                    </a:cubicBezTo>
                    <a:lnTo>
                      <a:pt x="0" y="119"/>
                    </a:lnTo>
                    <a:close/>
                    <a:moveTo>
                      <a:pt x="16" y="105"/>
                    </a:moveTo>
                    <a:lnTo>
                      <a:pt x="41" y="105"/>
                    </a:lnTo>
                    <a:cubicBezTo>
                      <a:pt x="49" y="105"/>
                      <a:pt x="55" y="104"/>
                      <a:pt x="59" y="103"/>
                    </a:cubicBezTo>
                    <a:cubicBezTo>
                      <a:pt x="64" y="101"/>
                      <a:pt x="68" y="99"/>
                      <a:pt x="70" y="96"/>
                    </a:cubicBezTo>
                    <a:cubicBezTo>
                      <a:pt x="74" y="93"/>
                      <a:pt x="77" y="88"/>
                      <a:pt x="79" y="81"/>
                    </a:cubicBezTo>
                    <a:cubicBezTo>
                      <a:pt x="81" y="75"/>
                      <a:pt x="82" y="67"/>
                      <a:pt x="82" y="58"/>
                    </a:cubicBezTo>
                    <a:cubicBezTo>
                      <a:pt x="82" y="46"/>
                      <a:pt x="80" y="36"/>
                      <a:pt x="76" y="30"/>
                    </a:cubicBezTo>
                    <a:cubicBezTo>
                      <a:pt x="72" y="23"/>
                      <a:pt x="67" y="18"/>
                      <a:pt x="61" y="16"/>
                    </a:cubicBezTo>
                    <a:cubicBezTo>
                      <a:pt x="57" y="14"/>
                      <a:pt x="50" y="14"/>
                      <a:pt x="41" y="14"/>
                    </a:cubicBezTo>
                    <a:lnTo>
                      <a:pt x="16" y="14"/>
                    </a:lnTo>
                    <a:lnTo>
                      <a:pt x="16" y="1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98">
                <a:extLst>
                  <a:ext uri="{FF2B5EF4-FFF2-40B4-BE49-F238E27FC236}">
                    <a16:creationId xmlns:a16="http://schemas.microsoft.com/office/drawing/2014/main" id="{B32D74C4-718D-ACF0-968F-26558FF2FFBB}"/>
                  </a:ext>
                </a:extLst>
              </p:cNvPr>
              <p:cNvSpPr>
                <a:spLocks/>
              </p:cNvSpPr>
              <p:nvPr/>
            </p:nvSpPr>
            <p:spPr bwMode="auto">
              <a:xfrm>
                <a:off x="4272" y="2997"/>
                <a:ext cx="56" cy="87"/>
              </a:xfrm>
              <a:custGeom>
                <a:avLst/>
                <a:gdLst>
                  <a:gd name="T0" fmla="*/ 8 w 79"/>
                  <a:gd name="T1" fmla="*/ 120 h 122"/>
                  <a:gd name="T2" fmla="*/ 6 w 79"/>
                  <a:gd name="T3" fmla="*/ 106 h 122"/>
                  <a:gd name="T4" fmla="*/ 14 w 79"/>
                  <a:gd name="T5" fmla="*/ 108 h 122"/>
                  <a:gd name="T6" fmla="*/ 22 w 79"/>
                  <a:gd name="T7" fmla="*/ 106 h 122"/>
                  <a:gd name="T8" fmla="*/ 27 w 79"/>
                  <a:gd name="T9" fmla="*/ 101 h 122"/>
                  <a:gd name="T10" fmla="*/ 31 w 79"/>
                  <a:gd name="T11" fmla="*/ 91 h 122"/>
                  <a:gd name="T12" fmla="*/ 33 w 79"/>
                  <a:gd name="T13" fmla="*/ 87 h 122"/>
                  <a:gd name="T14" fmla="*/ 0 w 79"/>
                  <a:gd name="T15" fmla="*/ 0 h 122"/>
                  <a:gd name="T16" fmla="*/ 16 w 79"/>
                  <a:gd name="T17" fmla="*/ 0 h 122"/>
                  <a:gd name="T18" fmla="*/ 34 w 79"/>
                  <a:gd name="T19" fmla="*/ 50 h 122"/>
                  <a:gd name="T20" fmla="*/ 40 w 79"/>
                  <a:gd name="T21" fmla="*/ 70 h 122"/>
                  <a:gd name="T22" fmla="*/ 46 w 79"/>
                  <a:gd name="T23" fmla="*/ 51 h 122"/>
                  <a:gd name="T24" fmla="*/ 65 w 79"/>
                  <a:gd name="T25" fmla="*/ 0 h 122"/>
                  <a:gd name="T26" fmla="*/ 79 w 79"/>
                  <a:gd name="T27" fmla="*/ 0 h 122"/>
                  <a:gd name="T28" fmla="*/ 46 w 79"/>
                  <a:gd name="T29" fmla="*/ 88 h 122"/>
                  <a:gd name="T30" fmla="*/ 38 w 79"/>
                  <a:gd name="T31" fmla="*/ 108 h 122"/>
                  <a:gd name="T32" fmla="*/ 29 w 79"/>
                  <a:gd name="T33" fmla="*/ 118 h 122"/>
                  <a:gd name="T34" fmla="*/ 17 w 79"/>
                  <a:gd name="T35" fmla="*/ 122 h 122"/>
                  <a:gd name="T36" fmla="*/ 8 w 79"/>
                  <a:gd name="T37"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 h="122">
                    <a:moveTo>
                      <a:pt x="8" y="120"/>
                    </a:moveTo>
                    <a:lnTo>
                      <a:pt x="6" y="106"/>
                    </a:lnTo>
                    <a:cubicBezTo>
                      <a:pt x="9" y="107"/>
                      <a:pt x="12" y="108"/>
                      <a:pt x="14" y="108"/>
                    </a:cubicBezTo>
                    <a:cubicBezTo>
                      <a:pt x="18" y="108"/>
                      <a:pt x="20" y="107"/>
                      <a:pt x="22" y="106"/>
                    </a:cubicBezTo>
                    <a:cubicBezTo>
                      <a:pt x="24" y="105"/>
                      <a:pt x="26" y="103"/>
                      <a:pt x="27" y="101"/>
                    </a:cubicBezTo>
                    <a:cubicBezTo>
                      <a:pt x="28" y="100"/>
                      <a:pt x="29" y="96"/>
                      <a:pt x="31" y="91"/>
                    </a:cubicBezTo>
                    <a:cubicBezTo>
                      <a:pt x="32" y="90"/>
                      <a:pt x="32" y="89"/>
                      <a:pt x="33" y="87"/>
                    </a:cubicBezTo>
                    <a:lnTo>
                      <a:pt x="0" y="0"/>
                    </a:lnTo>
                    <a:lnTo>
                      <a:pt x="16" y="0"/>
                    </a:lnTo>
                    <a:lnTo>
                      <a:pt x="34" y="50"/>
                    </a:lnTo>
                    <a:cubicBezTo>
                      <a:pt x="36" y="57"/>
                      <a:pt x="38" y="63"/>
                      <a:pt x="40" y="70"/>
                    </a:cubicBezTo>
                    <a:cubicBezTo>
                      <a:pt x="42" y="64"/>
                      <a:pt x="44" y="57"/>
                      <a:pt x="46" y="51"/>
                    </a:cubicBezTo>
                    <a:lnTo>
                      <a:pt x="65" y="0"/>
                    </a:lnTo>
                    <a:lnTo>
                      <a:pt x="79" y="0"/>
                    </a:lnTo>
                    <a:lnTo>
                      <a:pt x="46" y="88"/>
                    </a:lnTo>
                    <a:cubicBezTo>
                      <a:pt x="43" y="98"/>
                      <a:pt x="40" y="104"/>
                      <a:pt x="38" y="108"/>
                    </a:cubicBezTo>
                    <a:cubicBezTo>
                      <a:pt x="35" y="113"/>
                      <a:pt x="32" y="116"/>
                      <a:pt x="29" y="118"/>
                    </a:cubicBezTo>
                    <a:cubicBezTo>
                      <a:pt x="26" y="121"/>
                      <a:pt x="22" y="122"/>
                      <a:pt x="17" y="122"/>
                    </a:cubicBezTo>
                    <a:cubicBezTo>
                      <a:pt x="14" y="122"/>
                      <a:pt x="11" y="121"/>
                      <a:pt x="8" y="12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99">
                <a:extLst>
                  <a:ext uri="{FF2B5EF4-FFF2-40B4-BE49-F238E27FC236}">
                    <a16:creationId xmlns:a16="http://schemas.microsoft.com/office/drawing/2014/main" id="{D74EB069-DD06-6439-0340-FAE816FE49A6}"/>
                  </a:ext>
                </a:extLst>
              </p:cNvPr>
              <p:cNvSpPr>
                <a:spLocks/>
              </p:cNvSpPr>
              <p:nvPr/>
            </p:nvSpPr>
            <p:spPr bwMode="auto">
              <a:xfrm>
                <a:off x="4333" y="2996"/>
                <a:ext cx="51" cy="65"/>
              </a:xfrm>
              <a:custGeom>
                <a:avLst/>
                <a:gdLst>
                  <a:gd name="T0" fmla="*/ 0 w 72"/>
                  <a:gd name="T1" fmla="*/ 63 h 91"/>
                  <a:gd name="T2" fmla="*/ 14 w 72"/>
                  <a:gd name="T3" fmla="*/ 61 h 91"/>
                  <a:gd name="T4" fmla="*/ 21 w 72"/>
                  <a:gd name="T5" fmla="*/ 74 h 91"/>
                  <a:gd name="T6" fmla="*/ 37 w 72"/>
                  <a:gd name="T7" fmla="*/ 79 h 91"/>
                  <a:gd name="T8" fmla="*/ 52 w 72"/>
                  <a:gd name="T9" fmla="*/ 75 h 91"/>
                  <a:gd name="T10" fmla="*/ 56 w 72"/>
                  <a:gd name="T11" fmla="*/ 65 h 91"/>
                  <a:gd name="T12" fmla="*/ 52 w 72"/>
                  <a:gd name="T13" fmla="*/ 57 h 91"/>
                  <a:gd name="T14" fmla="*/ 37 w 72"/>
                  <a:gd name="T15" fmla="*/ 52 h 91"/>
                  <a:gd name="T16" fmla="*/ 15 w 72"/>
                  <a:gd name="T17" fmla="*/ 45 h 91"/>
                  <a:gd name="T18" fmla="*/ 5 w 72"/>
                  <a:gd name="T19" fmla="*/ 37 h 91"/>
                  <a:gd name="T20" fmla="*/ 2 w 72"/>
                  <a:gd name="T21" fmla="*/ 25 h 91"/>
                  <a:gd name="T22" fmla="*/ 5 w 72"/>
                  <a:gd name="T23" fmla="*/ 15 h 91"/>
                  <a:gd name="T24" fmla="*/ 12 w 72"/>
                  <a:gd name="T25" fmla="*/ 6 h 91"/>
                  <a:gd name="T26" fmla="*/ 21 w 72"/>
                  <a:gd name="T27" fmla="*/ 2 h 91"/>
                  <a:gd name="T28" fmla="*/ 34 w 72"/>
                  <a:gd name="T29" fmla="*/ 0 h 91"/>
                  <a:gd name="T30" fmla="*/ 52 w 72"/>
                  <a:gd name="T31" fmla="*/ 3 h 91"/>
                  <a:gd name="T32" fmla="*/ 63 w 72"/>
                  <a:gd name="T33" fmla="*/ 11 h 91"/>
                  <a:gd name="T34" fmla="*/ 68 w 72"/>
                  <a:gd name="T35" fmla="*/ 25 h 91"/>
                  <a:gd name="T36" fmla="*/ 54 w 72"/>
                  <a:gd name="T37" fmla="*/ 27 h 91"/>
                  <a:gd name="T38" fmla="*/ 48 w 72"/>
                  <a:gd name="T39" fmla="*/ 16 h 91"/>
                  <a:gd name="T40" fmla="*/ 35 w 72"/>
                  <a:gd name="T41" fmla="*/ 12 h 91"/>
                  <a:gd name="T42" fmla="*/ 21 w 72"/>
                  <a:gd name="T43" fmla="*/ 16 h 91"/>
                  <a:gd name="T44" fmla="*/ 16 w 72"/>
                  <a:gd name="T45" fmla="*/ 24 h 91"/>
                  <a:gd name="T46" fmla="*/ 18 w 72"/>
                  <a:gd name="T47" fmla="*/ 29 h 91"/>
                  <a:gd name="T48" fmla="*/ 24 w 72"/>
                  <a:gd name="T49" fmla="*/ 33 h 91"/>
                  <a:gd name="T50" fmla="*/ 37 w 72"/>
                  <a:gd name="T51" fmla="*/ 36 h 91"/>
                  <a:gd name="T52" fmla="*/ 58 w 72"/>
                  <a:gd name="T53" fmla="*/ 43 h 91"/>
                  <a:gd name="T54" fmla="*/ 68 w 72"/>
                  <a:gd name="T55" fmla="*/ 51 h 91"/>
                  <a:gd name="T56" fmla="*/ 72 w 72"/>
                  <a:gd name="T57" fmla="*/ 63 h 91"/>
                  <a:gd name="T58" fmla="*/ 67 w 72"/>
                  <a:gd name="T59" fmla="*/ 77 h 91"/>
                  <a:gd name="T60" fmla="*/ 55 w 72"/>
                  <a:gd name="T61" fmla="*/ 87 h 91"/>
                  <a:gd name="T62" fmla="*/ 37 w 72"/>
                  <a:gd name="T63" fmla="*/ 91 h 91"/>
                  <a:gd name="T64" fmla="*/ 11 w 72"/>
                  <a:gd name="T65" fmla="*/ 84 h 91"/>
                  <a:gd name="T66" fmla="*/ 0 w 72"/>
                  <a:gd name="T67"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1">
                    <a:moveTo>
                      <a:pt x="0" y="63"/>
                    </a:moveTo>
                    <a:lnTo>
                      <a:pt x="14" y="61"/>
                    </a:lnTo>
                    <a:cubicBezTo>
                      <a:pt x="15" y="67"/>
                      <a:pt x="17" y="71"/>
                      <a:pt x="21" y="74"/>
                    </a:cubicBezTo>
                    <a:cubicBezTo>
                      <a:pt x="25" y="77"/>
                      <a:pt x="30" y="79"/>
                      <a:pt x="37" y="79"/>
                    </a:cubicBezTo>
                    <a:cubicBezTo>
                      <a:pt x="43" y="79"/>
                      <a:pt x="48" y="77"/>
                      <a:pt x="52" y="75"/>
                    </a:cubicBezTo>
                    <a:cubicBezTo>
                      <a:pt x="55" y="72"/>
                      <a:pt x="56" y="69"/>
                      <a:pt x="56" y="65"/>
                    </a:cubicBezTo>
                    <a:cubicBezTo>
                      <a:pt x="56" y="62"/>
                      <a:pt x="55" y="59"/>
                      <a:pt x="52" y="57"/>
                    </a:cubicBezTo>
                    <a:cubicBezTo>
                      <a:pt x="50" y="56"/>
                      <a:pt x="45" y="54"/>
                      <a:pt x="37" y="52"/>
                    </a:cubicBezTo>
                    <a:cubicBezTo>
                      <a:pt x="26" y="49"/>
                      <a:pt x="19" y="47"/>
                      <a:pt x="15" y="45"/>
                    </a:cubicBezTo>
                    <a:cubicBezTo>
                      <a:pt x="11" y="43"/>
                      <a:pt x="8" y="40"/>
                      <a:pt x="5" y="37"/>
                    </a:cubicBezTo>
                    <a:cubicBezTo>
                      <a:pt x="3" y="33"/>
                      <a:pt x="2" y="30"/>
                      <a:pt x="2" y="25"/>
                    </a:cubicBezTo>
                    <a:cubicBezTo>
                      <a:pt x="2" y="21"/>
                      <a:pt x="3" y="18"/>
                      <a:pt x="5" y="15"/>
                    </a:cubicBezTo>
                    <a:cubicBezTo>
                      <a:pt x="7" y="11"/>
                      <a:pt x="9" y="9"/>
                      <a:pt x="12" y="6"/>
                    </a:cubicBezTo>
                    <a:cubicBezTo>
                      <a:pt x="14" y="5"/>
                      <a:pt x="17" y="3"/>
                      <a:pt x="21" y="2"/>
                    </a:cubicBezTo>
                    <a:cubicBezTo>
                      <a:pt x="25" y="1"/>
                      <a:pt x="30" y="0"/>
                      <a:pt x="34" y="0"/>
                    </a:cubicBezTo>
                    <a:cubicBezTo>
                      <a:pt x="41" y="0"/>
                      <a:pt x="47" y="1"/>
                      <a:pt x="52" y="3"/>
                    </a:cubicBezTo>
                    <a:cubicBezTo>
                      <a:pt x="57" y="5"/>
                      <a:pt x="61" y="8"/>
                      <a:pt x="63" y="11"/>
                    </a:cubicBezTo>
                    <a:cubicBezTo>
                      <a:pt x="66" y="15"/>
                      <a:pt x="67" y="19"/>
                      <a:pt x="68" y="25"/>
                    </a:cubicBezTo>
                    <a:lnTo>
                      <a:pt x="54" y="27"/>
                    </a:lnTo>
                    <a:cubicBezTo>
                      <a:pt x="53" y="22"/>
                      <a:pt x="51" y="19"/>
                      <a:pt x="48" y="16"/>
                    </a:cubicBezTo>
                    <a:cubicBezTo>
                      <a:pt x="45" y="14"/>
                      <a:pt x="41" y="12"/>
                      <a:pt x="35" y="12"/>
                    </a:cubicBezTo>
                    <a:cubicBezTo>
                      <a:pt x="28" y="12"/>
                      <a:pt x="24" y="14"/>
                      <a:pt x="21" y="16"/>
                    </a:cubicBezTo>
                    <a:cubicBezTo>
                      <a:pt x="18" y="18"/>
                      <a:pt x="16" y="21"/>
                      <a:pt x="16" y="24"/>
                    </a:cubicBezTo>
                    <a:cubicBezTo>
                      <a:pt x="16" y="26"/>
                      <a:pt x="17" y="27"/>
                      <a:pt x="18" y="29"/>
                    </a:cubicBezTo>
                    <a:cubicBezTo>
                      <a:pt x="19" y="30"/>
                      <a:pt x="21" y="32"/>
                      <a:pt x="24" y="33"/>
                    </a:cubicBezTo>
                    <a:cubicBezTo>
                      <a:pt x="25" y="33"/>
                      <a:pt x="30" y="34"/>
                      <a:pt x="37" y="36"/>
                    </a:cubicBezTo>
                    <a:cubicBezTo>
                      <a:pt x="47" y="39"/>
                      <a:pt x="54" y="41"/>
                      <a:pt x="58" y="43"/>
                    </a:cubicBezTo>
                    <a:cubicBezTo>
                      <a:pt x="62" y="45"/>
                      <a:pt x="66" y="48"/>
                      <a:pt x="68" y="51"/>
                    </a:cubicBezTo>
                    <a:cubicBezTo>
                      <a:pt x="70" y="54"/>
                      <a:pt x="72" y="58"/>
                      <a:pt x="72" y="63"/>
                    </a:cubicBezTo>
                    <a:cubicBezTo>
                      <a:pt x="72" y="68"/>
                      <a:pt x="70" y="73"/>
                      <a:pt x="67" y="77"/>
                    </a:cubicBezTo>
                    <a:cubicBezTo>
                      <a:pt x="64" y="82"/>
                      <a:pt x="60" y="85"/>
                      <a:pt x="55" y="87"/>
                    </a:cubicBezTo>
                    <a:cubicBezTo>
                      <a:pt x="50" y="90"/>
                      <a:pt x="43" y="91"/>
                      <a:pt x="37" y="91"/>
                    </a:cubicBezTo>
                    <a:cubicBezTo>
                      <a:pt x="25" y="91"/>
                      <a:pt x="17" y="88"/>
                      <a:pt x="11" y="84"/>
                    </a:cubicBezTo>
                    <a:cubicBezTo>
                      <a:pt x="5" y="79"/>
                      <a:pt x="1" y="72"/>
                      <a:pt x="0"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0">
                <a:extLst>
                  <a:ext uri="{FF2B5EF4-FFF2-40B4-BE49-F238E27FC236}">
                    <a16:creationId xmlns:a16="http://schemas.microsoft.com/office/drawing/2014/main" id="{ABCDFC4E-5877-5AF1-6F99-0CADC606A4B2}"/>
                  </a:ext>
                </a:extLst>
              </p:cNvPr>
              <p:cNvSpPr>
                <a:spLocks noEditPoints="1"/>
              </p:cNvSpPr>
              <p:nvPr/>
            </p:nvSpPr>
            <p:spPr bwMode="auto">
              <a:xfrm>
                <a:off x="4396" y="2996"/>
                <a:ext cx="54" cy="87"/>
              </a:xfrm>
              <a:custGeom>
                <a:avLst/>
                <a:gdLst>
                  <a:gd name="T0" fmla="*/ 0 w 75"/>
                  <a:gd name="T1" fmla="*/ 122 h 122"/>
                  <a:gd name="T2" fmla="*/ 0 w 75"/>
                  <a:gd name="T3" fmla="*/ 2 h 122"/>
                  <a:gd name="T4" fmla="*/ 13 w 75"/>
                  <a:gd name="T5" fmla="*/ 2 h 122"/>
                  <a:gd name="T6" fmla="*/ 13 w 75"/>
                  <a:gd name="T7" fmla="*/ 14 h 122"/>
                  <a:gd name="T8" fmla="*/ 24 w 75"/>
                  <a:gd name="T9" fmla="*/ 4 h 122"/>
                  <a:gd name="T10" fmla="*/ 38 w 75"/>
                  <a:gd name="T11" fmla="*/ 0 h 122"/>
                  <a:gd name="T12" fmla="*/ 58 w 75"/>
                  <a:gd name="T13" fmla="*/ 6 h 122"/>
                  <a:gd name="T14" fmla="*/ 71 w 75"/>
                  <a:gd name="T15" fmla="*/ 22 h 122"/>
                  <a:gd name="T16" fmla="*/ 75 w 75"/>
                  <a:gd name="T17" fmla="*/ 45 h 122"/>
                  <a:gd name="T18" fmla="*/ 70 w 75"/>
                  <a:gd name="T19" fmla="*/ 69 h 122"/>
                  <a:gd name="T20" fmla="*/ 56 w 75"/>
                  <a:gd name="T21" fmla="*/ 85 h 122"/>
                  <a:gd name="T22" fmla="*/ 37 w 75"/>
                  <a:gd name="T23" fmla="*/ 91 h 122"/>
                  <a:gd name="T24" fmla="*/ 24 w 75"/>
                  <a:gd name="T25" fmla="*/ 88 h 122"/>
                  <a:gd name="T26" fmla="*/ 15 w 75"/>
                  <a:gd name="T27" fmla="*/ 80 h 122"/>
                  <a:gd name="T28" fmla="*/ 15 w 75"/>
                  <a:gd name="T29" fmla="*/ 122 h 122"/>
                  <a:gd name="T30" fmla="*/ 0 w 75"/>
                  <a:gd name="T31" fmla="*/ 122 h 122"/>
                  <a:gd name="T32" fmla="*/ 13 w 75"/>
                  <a:gd name="T33" fmla="*/ 46 h 122"/>
                  <a:gd name="T34" fmla="*/ 20 w 75"/>
                  <a:gd name="T35" fmla="*/ 71 h 122"/>
                  <a:gd name="T36" fmla="*/ 36 w 75"/>
                  <a:gd name="T37" fmla="*/ 79 h 122"/>
                  <a:gd name="T38" fmla="*/ 53 w 75"/>
                  <a:gd name="T39" fmla="*/ 70 h 122"/>
                  <a:gd name="T40" fmla="*/ 60 w 75"/>
                  <a:gd name="T41" fmla="*/ 45 h 122"/>
                  <a:gd name="T42" fmla="*/ 53 w 75"/>
                  <a:gd name="T43" fmla="*/ 20 h 122"/>
                  <a:gd name="T44" fmla="*/ 37 w 75"/>
                  <a:gd name="T45" fmla="*/ 12 h 122"/>
                  <a:gd name="T46" fmla="*/ 20 w 75"/>
                  <a:gd name="T47" fmla="*/ 21 h 122"/>
                  <a:gd name="T48" fmla="*/ 13 w 75"/>
                  <a:gd name="T49"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2">
                    <a:moveTo>
                      <a:pt x="0" y="122"/>
                    </a:moveTo>
                    <a:lnTo>
                      <a:pt x="0" y="2"/>
                    </a:lnTo>
                    <a:lnTo>
                      <a:pt x="13" y="2"/>
                    </a:lnTo>
                    <a:lnTo>
                      <a:pt x="13" y="14"/>
                    </a:lnTo>
                    <a:cubicBezTo>
                      <a:pt x="16" y="9"/>
                      <a:pt x="20" y="6"/>
                      <a:pt x="24" y="4"/>
                    </a:cubicBezTo>
                    <a:cubicBezTo>
                      <a:pt x="28" y="2"/>
                      <a:pt x="33" y="0"/>
                      <a:pt x="38" y="0"/>
                    </a:cubicBezTo>
                    <a:cubicBezTo>
                      <a:pt x="46" y="0"/>
                      <a:pt x="52" y="2"/>
                      <a:pt x="58" y="6"/>
                    </a:cubicBezTo>
                    <a:cubicBezTo>
                      <a:pt x="64" y="10"/>
                      <a:pt x="68" y="15"/>
                      <a:pt x="71" y="22"/>
                    </a:cubicBezTo>
                    <a:cubicBezTo>
                      <a:pt x="74" y="29"/>
                      <a:pt x="75" y="37"/>
                      <a:pt x="75" y="45"/>
                    </a:cubicBezTo>
                    <a:cubicBezTo>
                      <a:pt x="75" y="54"/>
                      <a:pt x="73" y="62"/>
                      <a:pt x="70" y="69"/>
                    </a:cubicBezTo>
                    <a:cubicBezTo>
                      <a:pt x="67" y="76"/>
                      <a:pt x="62" y="81"/>
                      <a:pt x="56" y="85"/>
                    </a:cubicBezTo>
                    <a:cubicBezTo>
                      <a:pt x="50" y="89"/>
                      <a:pt x="44" y="91"/>
                      <a:pt x="37" y="91"/>
                    </a:cubicBezTo>
                    <a:cubicBezTo>
                      <a:pt x="32" y="91"/>
                      <a:pt x="28" y="90"/>
                      <a:pt x="24" y="88"/>
                    </a:cubicBezTo>
                    <a:cubicBezTo>
                      <a:pt x="20" y="86"/>
                      <a:pt x="17" y="83"/>
                      <a:pt x="15" y="80"/>
                    </a:cubicBezTo>
                    <a:lnTo>
                      <a:pt x="15" y="122"/>
                    </a:lnTo>
                    <a:lnTo>
                      <a:pt x="0" y="122"/>
                    </a:lnTo>
                    <a:close/>
                    <a:moveTo>
                      <a:pt x="13" y="46"/>
                    </a:moveTo>
                    <a:cubicBezTo>
                      <a:pt x="13" y="57"/>
                      <a:pt x="15" y="65"/>
                      <a:pt x="20" y="71"/>
                    </a:cubicBezTo>
                    <a:cubicBezTo>
                      <a:pt x="24" y="76"/>
                      <a:pt x="30" y="79"/>
                      <a:pt x="36" y="79"/>
                    </a:cubicBezTo>
                    <a:cubicBezTo>
                      <a:pt x="43" y="79"/>
                      <a:pt x="48" y="76"/>
                      <a:pt x="53" y="70"/>
                    </a:cubicBezTo>
                    <a:cubicBezTo>
                      <a:pt x="58" y="65"/>
                      <a:pt x="60" y="56"/>
                      <a:pt x="60" y="45"/>
                    </a:cubicBezTo>
                    <a:cubicBezTo>
                      <a:pt x="60" y="34"/>
                      <a:pt x="58" y="26"/>
                      <a:pt x="53" y="20"/>
                    </a:cubicBezTo>
                    <a:cubicBezTo>
                      <a:pt x="49" y="15"/>
                      <a:pt x="43" y="12"/>
                      <a:pt x="37" y="12"/>
                    </a:cubicBezTo>
                    <a:cubicBezTo>
                      <a:pt x="31" y="12"/>
                      <a:pt x="25" y="15"/>
                      <a:pt x="20" y="21"/>
                    </a:cubicBezTo>
                    <a:cubicBezTo>
                      <a:pt x="16" y="26"/>
                      <a:pt x="13" y="35"/>
                      <a:pt x="13"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01">
                <a:extLst>
                  <a:ext uri="{FF2B5EF4-FFF2-40B4-BE49-F238E27FC236}">
                    <a16:creationId xmlns:a16="http://schemas.microsoft.com/office/drawing/2014/main" id="{40D90E80-3D41-8853-641A-E9035BCE2EA4}"/>
                  </a:ext>
                </a:extLst>
              </p:cNvPr>
              <p:cNvSpPr>
                <a:spLocks noChangeArrowheads="1"/>
              </p:cNvSpPr>
              <p:nvPr/>
            </p:nvSpPr>
            <p:spPr bwMode="auto">
              <a:xfrm>
                <a:off x="4462" y="2974"/>
                <a:ext cx="10" cy="8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2">
                <a:extLst>
                  <a:ext uri="{FF2B5EF4-FFF2-40B4-BE49-F238E27FC236}">
                    <a16:creationId xmlns:a16="http://schemas.microsoft.com/office/drawing/2014/main" id="{66102686-87F4-501B-70DF-1DFEA62FD65D}"/>
                  </a:ext>
                </a:extLst>
              </p:cNvPr>
              <p:cNvSpPr>
                <a:spLocks noEditPoints="1"/>
              </p:cNvSpPr>
              <p:nvPr/>
            </p:nvSpPr>
            <p:spPr bwMode="auto">
              <a:xfrm>
                <a:off x="4485" y="2996"/>
                <a:ext cx="56" cy="65"/>
              </a:xfrm>
              <a:custGeom>
                <a:avLst/>
                <a:gdLst>
                  <a:gd name="T0" fmla="*/ 61 w 79"/>
                  <a:gd name="T1" fmla="*/ 78 h 91"/>
                  <a:gd name="T2" fmla="*/ 46 w 79"/>
                  <a:gd name="T3" fmla="*/ 88 h 91"/>
                  <a:gd name="T4" fmla="*/ 29 w 79"/>
                  <a:gd name="T5" fmla="*/ 91 h 91"/>
                  <a:gd name="T6" fmla="*/ 8 w 79"/>
                  <a:gd name="T7" fmla="*/ 84 h 91"/>
                  <a:gd name="T8" fmla="*/ 0 w 79"/>
                  <a:gd name="T9" fmla="*/ 66 h 91"/>
                  <a:gd name="T10" fmla="*/ 3 w 79"/>
                  <a:gd name="T11" fmla="*/ 54 h 91"/>
                  <a:gd name="T12" fmla="*/ 10 w 79"/>
                  <a:gd name="T13" fmla="*/ 46 h 91"/>
                  <a:gd name="T14" fmla="*/ 21 w 79"/>
                  <a:gd name="T15" fmla="*/ 41 h 91"/>
                  <a:gd name="T16" fmla="*/ 34 w 79"/>
                  <a:gd name="T17" fmla="*/ 39 h 91"/>
                  <a:gd name="T18" fmla="*/ 60 w 79"/>
                  <a:gd name="T19" fmla="*/ 34 h 91"/>
                  <a:gd name="T20" fmla="*/ 60 w 79"/>
                  <a:gd name="T21" fmla="*/ 30 h 91"/>
                  <a:gd name="T22" fmla="*/ 56 w 79"/>
                  <a:gd name="T23" fmla="*/ 18 h 91"/>
                  <a:gd name="T24" fmla="*/ 39 w 79"/>
                  <a:gd name="T25" fmla="*/ 13 h 91"/>
                  <a:gd name="T26" fmla="*/ 24 w 79"/>
                  <a:gd name="T27" fmla="*/ 16 h 91"/>
                  <a:gd name="T28" fmla="*/ 17 w 79"/>
                  <a:gd name="T29" fmla="*/ 29 h 91"/>
                  <a:gd name="T30" fmla="*/ 2 w 79"/>
                  <a:gd name="T31" fmla="*/ 27 h 91"/>
                  <a:gd name="T32" fmla="*/ 9 w 79"/>
                  <a:gd name="T33" fmla="*/ 12 h 91"/>
                  <a:gd name="T34" fmla="*/ 22 w 79"/>
                  <a:gd name="T35" fmla="*/ 4 h 91"/>
                  <a:gd name="T36" fmla="*/ 41 w 79"/>
                  <a:gd name="T37" fmla="*/ 0 h 91"/>
                  <a:gd name="T38" fmla="*/ 59 w 79"/>
                  <a:gd name="T39" fmla="*/ 3 h 91"/>
                  <a:gd name="T40" fmla="*/ 70 w 79"/>
                  <a:gd name="T41" fmla="*/ 10 h 91"/>
                  <a:gd name="T42" fmla="*/ 74 w 79"/>
                  <a:gd name="T43" fmla="*/ 20 h 91"/>
                  <a:gd name="T44" fmla="*/ 75 w 79"/>
                  <a:gd name="T45" fmla="*/ 33 h 91"/>
                  <a:gd name="T46" fmla="*/ 75 w 79"/>
                  <a:gd name="T47" fmla="*/ 53 h 91"/>
                  <a:gd name="T48" fmla="*/ 76 w 79"/>
                  <a:gd name="T49" fmla="*/ 78 h 91"/>
                  <a:gd name="T50" fmla="*/ 79 w 79"/>
                  <a:gd name="T51" fmla="*/ 89 h 91"/>
                  <a:gd name="T52" fmla="*/ 64 w 79"/>
                  <a:gd name="T53" fmla="*/ 89 h 91"/>
                  <a:gd name="T54" fmla="*/ 61 w 79"/>
                  <a:gd name="T55" fmla="*/ 78 h 91"/>
                  <a:gd name="T56" fmla="*/ 60 w 79"/>
                  <a:gd name="T57" fmla="*/ 45 h 91"/>
                  <a:gd name="T58" fmla="*/ 36 w 79"/>
                  <a:gd name="T59" fmla="*/ 51 h 91"/>
                  <a:gd name="T60" fmla="*/ 23 w 79"/>
                  <a:gd name="T61" fmla="*/ 54 h 91"/>
                  <a:gd name="T62" fmla="*/ 18 w 79"/>
                  <a:gd name="T63" fmla="*/ 59 h 91"/>
                  <a:gd name="T64" fmla="*/ 16 w 79"/>
                  <a:gd name="T65" fmla="*/ 66 h 91"/>
                  <a:gd name="T66" fmla="*/ 20 w 79"/>
                  <a:gd name="T67" fmla="*/ 75 h 91"/>
                  <a:gd name="T68" fmla="*/ 33 w 79"/>
                  <a:gd name="T69" fmla="*/ 79 h 91"/>
                  <a:gd name="T70" fmla="*/ 48 w 79"/>
                  <a:gd name="T71" fmla="*/ 76 h 91"/>
                  <a:gd name="T72" fmla="*/ 58 w 79"/>
                  <a:gd name="T73" fmla="*/ 65 h 91"/>
                  <a:gd name="T74" fmla="*/ 60 w 79"/>
                  <a:gd name="T75" fmla="*/ 51 h 91"/>
                  <a:gd name="T76" fmla="*/ 60 w 79"/>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1">
                    <a:moveTo>
                      <a:pt x="61" y="78"/>
                    </a:moveTo>
                    <a:cubicBezTo>
                      <a:pt x="56" y="83"/>
                      <a:pt x="51" y="86"/>
                      <a:pt x="46" y="88"/>
                    </a:cubicBezTo>
                    <a:cubicBezTo>
                      <a:pt x="41" y="90"/>
                      <a:pt x="35" y="91"/>
                      <a:pt x="29" y="91"/>
                    </a:cubicBezTo>
                    <a:cubicBezTo>
                      <a:pt x="20" y="91"/>
                      <a:pt x="13" y="88"/>
                      <a:pt x="8" y="84"/>
                    </a:cubicBezTo>
                    <a:cubicBezTo>
                      <a:pt x="2" y="79"/>
                      <a:pt x="0" y="73"/>
                      <a:pt x="0" y="66"/>
                    </a:cubicBezTo>
                    <a:cubicBezTo>
                      <a:pt x="0" y="62"/>
                      <a:pt x="1" y="58"/>
                      <a:pt x="3" y="54"/>
                    </a:cubicBezTo>
                    <a:cubicBezTo>
                      <a:pt x="5" y="51"/>
                      <a:pt x="7" y="48"/>
                      <a:pt x="10" y="46"/>
                    </a:cubicBezTo>
                    <a:cubicBezTo>
                      <a:pt x="13" y="44"/>
                      <a:pt x="17" y="42"/>
                      <a:pt x="21" y="41"/>
                    </a:cubicBezTo>
                    <a:cubicBezTo>
                      <a:pt x="24" y="40"/>
                      <a:pt x="28" y="40"/>
                      <a:pt x="34" y="39"/>
                    </a:cubicBezTo>
                    <a:cubicBezTo>
                      <a:pt x="46" y="38"/>
                      <a:pt x="54" y="36"/>
                      <a:pt x="60" y="34"/>
                    </a:cubicBezTo>
                    <a:cubicBezTo>
                      <a:pt x="60" y="32"/>
                      <a:pt x="60" y="31"/>
                      <a:pt x="60" y="30"/>
                    </a:cubicBezTo>
                    <a:cubicBezTo>
                      <a:pt x="60" y="24"/>
                      <a:pt x="59" y="20"/>
                      <a:pt x="56" y="18"/>
                    </a:cubicBezTo>
                    <a:cubicBezTo>
                      <a:pt x="52" y="14"/>
                      <a:pt x="47" y="13"/>
                      <a:pt x="39" y="13"/>
                    </a:cubicBezTo>
                    <a:cubicBezTo>
                      <a:pt x="32" y="13"/>
                      <a:pt x="27" y="14"/>
                      <a:pt x="24" y="16"/>
                    </a:cubicBezTo>
                    <a:cubicBezTo>
                      <a:pt x="21" y="19"/>
                      <a:pt x="18" y="23"/>
                      <a:pt x="17" y="29"/>
                    </a:cubicBezTo>
                    <a:lnTo>
                      <a:pt x="2" y="27"/>
                    </a:lnTo>
                    <a:cubicBezTo>
                      <a:pt x="4" y="21"/>
                      <a:pt x="6" y="16"/>
                      <a:pt x="9" y="12"/>
                    </a:cubicBezTo>
                    <a:cubicBezTo>
                      <a:pt x="12" y="8"/>
                      <a:pt x="16" y="6"/>
                      <a:pt x="22" y="4"/>
                    </a:cubicBezTo>
                    <a:cubicBezTo>
                      <a:pt x="27" y="1"/>
                      <a:pt x="34" y="0"/>
                      <a:pt x="41" y="0"/>
                    </a:cubicBezTo>
                    <a:cubicBezTo>
                      <a:pt x="49" y="0"/>
                      <a:pt x="55" y="1"/>
                      <a:pt x="59" y="3"/>
                    </a:cubicBezTo>
                    <a:cubicBezTo>
                      <a:pt x="64" y="5"/>
                      <a:pt x="67" y="7"/>
                      <a:pt x="70" y="10"/>
                    </a:cubicBezTo>
                    <a:cubicBezTo>
                      <a:pt x="72" y="12"/>
                      <a:pt x="73" y="16"/>
                      <a:pt x="74" y="20"/>
                    </a:cubicBezTo>
                    <a:cubicBezTo>
                      <a:pt x="75" y="22"/>
                      <a:pt x="75" y="27"/>
                      <a:pt x="75" y="33"/>
                    </a:cubicBezTo>
                    <a:lnTo>
                      <a:pt x="75" y="53"/>
                    </a:lnTo>
                    <a:cubicBezTo>
                      <a:pt x="75" y="66"/>
                      <a:pt x="75" y="75"/>
                      <a:pt x="76" y="78"/>
                    </a:cubicBezTo>
                    <a:cubicBezTo>
                      <a:pt x="76" y="82"/>
                      <a:pt x="78" y="85"/>
                      <a:pt x="79" y="89"/>
                    </a:cubicBezTo>
                    <a:lnTo>
                      <a:pt x="64" y="89"/>
                    </a:lnTo>
                    <a:cubicBezTo>
                      <a:pt x="63" y="86"/>
                      <a:pt x="62" y="82"/>
                      <a:pt x="61" y="78"/>
                    </a:cubicBezTo>
                    <a:close/>
                    <a:moveTo>
                      <a:pt x="60" y="45"/>
                    </a:moveTo>
                    <a:cubicBezTo>
                      <a:pt x="55" y="48"/>
                      <a:pt x="47" y="49"/>
                      <a:pt x="36" y="51"/>
                    </a:cubicBezTo>
                    <a:cubicBezTo>
                      <a:pt x="30" y="52"/>
                      <a:pt x="26" y="53"/>
                      <a:pt x="23" y="54"/>
                    </a:cubicBezTo>
                    <a:cubicBezTo>
                      <a:pt x="21" y="55"/>
                      <a:pt x="19" y="57"/>
                      <a:pt x="18" y="59"/>
                    </a:cubicBezTo>
                    <a:cubicBezTo>
                      <a:pt x="16" y="61"/>
                      <a:pt x="16" y="63"/>
                      <a:pt x="16" y="66"/>
                    </a:cubicBezTo>
                    <a:cubicBezTo>
                      <a:pt x="16" y="70"/>
                      <a:pt x="17" y="73"/>
                      <a:pt x="20" y="75"/>
                    </a:cubicBezTo>
                    <a:cubicBezTo>
                      <a:pt x="23" y="78"/>
                      <a:pt x="27" y="79"/>
                      <a:pt x="33" y="79"/>
                    </a:cubicBezTo>
                    <a:cubicBezTo>
                      <a:pt x="39" y="79"/>
                      <a:pt x="44" y="78"/>
                      <a:pt x="48" y="76"/>
                    </a:cubicBezTo>
                    <a:cubicBezTo>
                      <a:pt x="52" y="73"/>
                      <a:pt x="56" y="70"/>
                      <a:pt x="58"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3">
                <a:extLst>
                  <a:ext uri="{FF2B5EF4-FFF2-40B4-BE49-F238E27FC236}">
                    <a16:creationId xmlns:a16="http://schemas.microsoft.com/office/drawing/2014/main" id="{7F922AF0-9241-797C-21D6-93B6ABA6108E}"/>
                  </a:ext>
                </a:extLst>
              </p:cNvPr>
              <p:cNvSpPr>
                <a:spLocks/>
              </p:cNvSpPr>
              <p:nvPr/>
            </p:nvSpPr>
            <p:spPr bwMode="auto">
              <a:xfrm>
                <a:off x="4551" y="2996"/>
                <a:ext cx="51" cy="65"/>
              </a:xfrm>
              <a:custGeom>
                <a:avLst/>
                <a:gdLst>
                  <a:gd name="T0" fmla="*/ 0 w 72"/>
                  <a:gd name="T1" fmla="*/ 63 h 91"/>
                  <a:gd name="T2" fmla="*/ 14 w 72"/>
                  <a:gd name="T3" fmla="*/ 61 h 91"/>
                  <a:gd name="T4" fmla="*/ 21 w 72"/>
                  <a:gd name="T5" fmla="*/ 74 h 91"/>
                  <a:gd name="T6" fmla="*/ 37 w 72"/>
                  <a:gd name="T7" fmla="*/ 79 h 91"/>
                  <a:gd name="T8" fmla="*/ 52 w 72"/>
                  <a:gd name="T9" fmla="*/ 75 h 91"/>
                  <a:gd name="T10" fmla="*/ 56 w 72"/>
                  <a:gd name="T11" fmla="*/ 65 h 91"/>
                  <a:gd name="T12" fmla="*/ 52 w 72"/>
                  <a:gd name="T13" fmla="*/ 57 h 91"/>
                  <a:gd name="T14" fmla="*/ 37 w 72"/>
                  <a:gd name="T15" fmla="*/ 52 h 91"/>
                  <a:gd name="T16" fmla="*/ 15 w 72"/>
                  <a:gd name="T17" fmla="*/ 45 h 91"/>
                  <a:gd name="T18" fmla="*/ 5 w 72"/>
                  <a:gd name="T19" fmla="*/ 37 h 91"/>
                  <a:gd name="T20" fmla="*/ 2 w 72"/>
                  <a:gd name="T21" fmla="*/ 25 h 91"/>
                  <a:gd name="T22" fmla="*/ 5 w 72"/>
                  <a:gd name="T23" fmla="*/ 15 h 91"/>
                  <a:gd name="T24" fmla="*/ 12 w 72"/>
                  <a:gd name="T25" fmla="*/ 6 h 91"/>
                  <a:gd name="T26" fmla="*/ 21 w 72"/>
                  <a:gd name="T27" fmla="*/ 2 h 91"/>
                  <a:gd name="T28" fmla="*/ 34 w 72"/>
                  <a:gd name="T29" fmla="*/ 0 h 91"/>
                  <a:gd name="T30" fmla="*/ 52 w 72"/>
                  <a:gd name="T31" fmla="*/ 3 h 91"/>
                  <a:gd name="T32" fmla="*/ 63 w 72"/>
                  <a:gd name="T33" fmla="*/ 11 h 91"/>
                  <a:gd name="T34" fmla="*/ 68 w 72"/>
                  <a:gd name="T35" fmla="*/ 25 h 91"/>
                  <a:gd name="T36" fmla="*/ 54 w 72"/>
                  <a:gd name="T37" fmla="*/ 27 h 91"/>
                  <a:gd name="T38" fmla="*/ 48 w 72"/>
                  <a:gd name="T39" fmla="*/ 16 h 91"/>
                  <a:gd name="T40" fmla="*/ 35 w 72"/>
                  <a:gd name="T41" fmla="*/ 12 h 91"/>
                  <a:gd name="T42" fmla="*/ 21 w 72"/>
                  <a:gd name="T43" fmla="*/ 16 h 91"/>
                  <a:gd name="T44" fmla="*/ 16 w 72"/>
                  <a:gd name="T45" fmla="*/ 24 h 91"/>
                  <a:gd name="T46" fmla="*/ 18 w 72"/>
                  <a:gd name="T47" fmla="*/ 29 h 91"/>
                  <a:gd name="T48" fmla="*/ 24 w 72"/>
                  <a:gd name="T49" fmla="*/ 33 h 91"/>
                  <a:gd name="T50" fmla="*/ 37 w 72"/>
                  <a:gd name="T51" fmla="*/ 36 h 91"/>
                  <a:gd name="T52" fmla="*/ 58 w 72"/>
                  <a:gd name="T53" fmla="*/ 43 h 91"/>
                  <a:gd name="T54" fmla="*/ 68 w 72"/>
                  <a:gd name="T55" fmla="*/ 51 h 91"/>
                  <a:gd name="T56" fmla="*/ 72 w 72"/>
                  <a:gd name="T57" fmla="*/ 63 h 91"/>
                  <a:gd name="T58" fmla="*/ 67 w 72"/>
                  <a:gd name="T59" fmla="*/ 77 h 91"/>
                  <a:gd name="T60" fmla="*/ 55 w 72"/>
                  <a:gd name="T61" fmla="*/ 87 h 91"/>
                  <a:gd name="T62" fmla="*/ 37 w 72"/>
                  <a:gd name="T63" fmla="*/ 91 h 91"/>
                  <a:gd name="T64" fmla="*/ 11 w 72"/>
                  <a:gd name="T65" fmla="*/ 84 h 91"/>
                  <a:gd name="T66" fmla="*/ 0 w 72"/>
                  <a:gd name="T67"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1">
                    <a:moveTo>
                      <a:pt x="0" y="63"/>
                    </a:moveTo>
                    <a:lnTo>
                      <a:pt x="14" y="61"/>
                    </a:lnTo>
                    <a:cubicBezTo>
                      <a:pt x="15" y="67"/>
                      <a:pt x="17" y="71"/>
                      <a:pt x="21" y="74"/>
                    </a:cubicBezTo>
                    <a:cubicBezTo>
                      <a:pt x="25" y="77"/>
                      <a:pt x="30" y="79"/>
                      <a:pt x="37" y="79"/>
                    </a:cubicBezTo>
                    <a:cubicBezTo>
                      <a:pt x="43" y="79"/>
                      <a:pt x="48" y="77"/>
                      <a:pt x="52" y="75"/>
                    </a:cubicBezTo>
                    <a:cubicBezTo>
                      <a:pt x="55" y="72"/>
                      <a:pt x="56" y="69"/>
                      <a:pt x="56" y="65"/>
                    </a:cubicBezTo>
                    <a:cubicBezTo>
                      <a:pt x="56" y="62"/>
                      <a:pt x="55" y="59"/>
                      <a:pt x="52" y="57"/>
                    </a:cubicBezTo>
                    <a:cubicBezTo>
                      <a:pt x="50" y="56"/>
                      <a:pt x="45" y="54"/>
                      <a:pt x="37" y="52"/>
                    </a:cubicBezTo>
                    <a:cubicBezTo>
                      <a:pt x="26" y="49"/>
                      <a:pt x="19" y="47"/>
                      <a:pt x="15" y="45"/>
                    </a:cubicBezTo>
                    <a:cubicBezTo>
                      <a:pt x="11" y="43"/>
                      <a:pt x="8" y="40"/>
                      <a:pt x="5" y="37"/>
                    </a:cubicBezTo>
                    <a:cubicBezTo>
                      <a:pt x="3" y="33"/>
                      <a:pt x="2" y="30"/>
                      <a:pt x="2" y="25"/>
                    </a:cubicBezTo>
                    <a:cubicBezTo>
                      <a:pt x="2" y="21"/>
                      <a:pt x="3" y="18"/>
                      <a:pt x="5" y="15"/>
                    </a:cubicBezTo>
                    <a:cubicBezTo>
                      <a:pt x="7" y="11"/>
                      <a:pt x="9" y="9"/>
                      <a:pt x="12" y="6"/>
                    </a:cubicBezTo>
                    <a:cubicBezTo>
                      <a:pt x="14" y="5"/>
                      <a:pt x="17" y="3"/>
                      <a:pt x="21" y="2"/>
                    </a:cubicBezTo>
                    <a:cubicBezTo>
                      <a:pt x="25" y="1"/>
                      <a:pt x="30" y="0"/>
                      <a:pt x="34" y="0"/>
                    </a:cubicBezTo>
                    <a:cubicBezTo>
                      <a:pt x="41" y="0"/>
                      <a:pt x="47" y="1"/>
                      <a:pt x="52" y="3"/>
                    </a:cubicBezTo>
                    <a:cubicBezTo>
                      <a:pt x="57" y="5"/>
                      <a:pt x="61" y="8"/>
                      <a:pt x="63" y="11"/>
                    </a:cubicBezTo>
                    <a:cubicBezTo>
                      <a:pt x="66" y="15"/>
                      <a:pt x="67" y="19"/>
                      <a:pt x="68" y="25"/>
                    </a:cubicBezTo>
                    <a:lnTo>
                      <a:pt x="54" y="27"/>
                    </a:lnTo>
                    <a:cubicBezTo>
                      <a:pt x="53" y="22"/>
                      <a:pt x="51" y="19"/>
                      <a:pt x="48" y="16"/>
                    </a:cubicBezTo>
                    <a:cubicBezTo>
                      <a:pt x="45" y="14"/>
                      <a:pt x="41" y="12"/>
                      <a:pt x="35" y="12"/>
                    </a:cubicBezTo>
                    <a:cubicBezTo>
                      <a:pt x="28" y="12"/>
                      <a:pt x="24" y="14"/>
                      <a:pt x="21" y="16"/>
                    </a:cubicBezTo>
                    <a:cubicBezTo>
                      <a:pt x="18" y="18"/>
                      <a:pt x="16" y="21"/>
                      <a:pt x="16" y="24"/>
                    </a:cubicBezTo>
                    <a:cubicBezTo>
                      <a:pt x="16" y="26"/>
                      <a:pt x="17" y="27"/>
                      <a:pt x="18" y="29"/>
                    </a:cubicBezTo>
                    <a:cubicBezTo>
                      <a:pt x="19" y="30"/>
                      <a:pt x="21" y="32"/>
                      <a:pt x="24" y="33"/>
                    </a:cubicBezTo>
                    <a:cubicBezTo>
                      <a:pt x="25" y="33"/>
                      <a:pt x="30" y="34"/>
                      <a:pt x="37" y="36"/>
                    </a:cubicBezTo>
                    <a:cubicBezTo>
                      <a:pt x="47" y="39"/>
                      <a:pt x="54" y="41"/>
                      <a:pt x="58" y="43"/>
                    </a:cubicBezTo>
                    <a:cubicBezTo>
                      <a:pt x="62" y="45"/>
                      <a:pt x="66" y="48"/>
                      <a:pt x="68" y="51"/>
                    </a:cubicBezTo>
                    <a:cubicBezTo>
                      <a:pt x="70" y="54"/>
                      <a:pt x="72" y="58"/>
                      <a:pt x="72" y="63"/>
                    </a:cubicBezTo>
                    <a:cubicBezTo>
                      <a:pt x="72" y="68"/>
                      <a:pt x="70" y="73"/>
                      <a:pt x="67" y="77"/>
                    </a:cubicBezTo>
                    <a:cubicBezTo>
                      <a:pt x="64" y="82"/>
                      <a:pt x="60" y="85"/>
                      <a:pt x="55" y="87"/>
                    </a:cubicBezTo>
                    <a:cubicBezTo>
                      <a:pt x="50" y="90"/>
                      <a:pt x="43" y="91"/>
                      <a:pt x="37" y="91"/>
                    </a:cubicBezTo>
                    <a:cubicBezTo>
                      <a:pt x="25" y="91"/>
                      <a:pt x="17" y="88"/>
                      <a:pt x="11" y="84"/>
                    </a:cubicBezTo>
                    <a:cubicBezTo>
                      <a:pt x="5" y="79"/>
                      <a:pt x="1" y="72"/>
                      <a:pt x="0"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04">
                <a:extLst>
                  <a:ext uri="{FF2B5EF4-FFF2-40B4-BE49-F238E27FC236}">
                    <a16:creationId xmlns:a16="http://schemas.microsoft.com/office/drawing/2014/main" id="{59D1D3BD-28A8-631F-40DC-BC300D18A4B2}"/>
                  </a:ext>
                </a:extLst>
              </p:cNvPr>
              <p:cNvSpPr>
                <a:spLocks noEditPoints="1"/>
              </p:cNvSpPr>
              <p:nvPr/>
            </p:nvSpPr>
            <p:spPr bwMode="auto">
              <a:xfrm>
                <a:off x="4614" y="2974"/>
                <a:ext cx="11" cy="85"/>
              </a:xfrm>
              <a:custGeom>
                <a:avLst/>
                <a:gdLst>
                  <a:gd name="T0" fmla="*/ 0 w 15"/>
                  <a:gd name="T1" fmla="*/ 16 h 119"/>
                  <a:gd name="T2" fmla="*/ 0 w 15"/>
                  <a:gd name="T3" fmla="*/ 0 h 119"/>
                  <a:gd name="T4" fmla="*/ 15 w 15"/>
                  <a:gd name="T5" fmla="*/ 0 h 119"/>
                  <a:gd name="T6" fmla="*/ 15 w 15"/>
                  <a:gd name="T7" fmla="*/ 16 h 119"/>
                  <a:gd name="T8" fmla="*/ 0 w 15"/>
                  <a:gd name="T9" fmla="*/ 16 h 119"/>
                  <a:gd name="T10" fmla="*/ 0 w 15"/>
                  <a:gd name="T11" fmla="*/ 119 h 119"/>
                  <a:gd name="T12" fmla="*/ 0 w 15"/>
                  <a:gd name="T13" fmla="*/ 32 h 119"/>
                  <a:gd name="T14" fmla="*/ 15 w 15"/>
                  <a:gd name="T15" fmla="*/ 32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6"/>
                    </a:moveTo>
                    <a:lnTo>
                      <a:pt x="0" y="0"/>
                    </a:lnTo>
                    <a:lnTo>
                      <a:pt x="15" y="0"/>
                    </a:lnTo>
                    <a:lnTo>
                      <a:pt x="15" y="16"/>
                    </a:lnTo>
                    <a:lnTo>
                      <a:pt x="0" y="16"/>
                    </a:lnTo>
                    <a:close/>
                    <a:moveTo>
                      <a:pt x="0" y="119"/>
                    </a:moveTo>
                    <a:lnTo>
                      <a:pt x="0" y="32"/>
                    </a:lnTo>
                    <a:lnTo>
                      <a:pt x="15" y="32"/>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5">
                <a:extLst>
                  <a:ext uri="{FF2B5EF4-FFF2-40B4-BE49-F238E27FC236}">
                    <a16:creationId xmlns:a16="http://schemas.microsoft.com/office/drawing/2014/main" id="{035D306F-D4D9-6261-7101-C405054F3917}"/>
                  </a:ext>
                </a:extLst>
              </p:cNvPr>
              <p:cNvSpPr>
                <a:spLocks noEditPoints="1"/>
              </p:cNvSpPr>
              <p:nvPr/>
            </p:nvSpPr>
            <p:spPr bwMode="auto">
              <a:xfrm>
                <a:off x="4637" y="2996"/>
                <a:ext cx="57" cy="65"/>
              </a:xfrm>
              <a:custGeom>
                <a:avLst/>
                <a:gdLst>
                  <a:gd name="T0" fmla="*/ 61 w 80"/>
                  <a:gd name="T1" fmla="*/ 78 h 91"/>
                  <a:gd name="T2" fmla="*/ 46 w 80"/>
                  <a:gd name="T3" fmla="*/ 88 h 91"/>
                  <a:gd name="T4" fmla="*/ 30 w 80"/>
                  <a:gd name="T5" fmla="*/ 91 h 91"/>
                  <a:gd name="T6" fmla="*/ 8 w 80"/>
                  <a:gd name="T7" fmla="*/ 84 h 91"/>
                  <a:gd name="T8" fmla="*/ 0 w 80"/>
                  <a:gd name="T9" fmla="*/ 66 h 91"/>
                  <a:gd name="T10" fmla="*/ 3 w 80"/>
                  <a:gd name="T11" fmla="*/ 54 h 91"/>
                  <a:gd name="T12" fmla="*/ 11 w 80"/>
                  <a:gd name="T13" fmla="*/ 46 h 91"/>
                  <a:gd name="T14" fmla="*/ 21 w 80"/>
                  <a:gd name="T15" fmla="*/ 41 h 91"/>
                  <a:gd name="T16" fmla="*/ 34 w 80"/>
                  <a:gd name="T17" fmla="*/ 39 h 91"/>
                  <a:gd name="T18" fmla="*/ 60 w 80"/>
                  <a:gd name="T19" fmla="*/ 34 h 91"/>
                  <a:gd name="T20" fmla="*/ 60 w 80"/>
                  <a:gd name="T21" fmla="*/ 30 h 91"/>
                  <a:gd name="T22" fmla="*/ 56 w 80"/>
                  <a:gd name="T23" fmla="*/ 18 h 91"/>
                  <a:gd name="T24" fmla="*/ 39 w 80"/>
                  <a:gd name="T25" fmla="*/ 13 h 91"/>
                  <a:gd name="T26" fmla="*/ 24 w 80"/>
                  <a:gd name="T27" fmla="*/ 16 h 91"/>
                  <a:gd name="T28" fmla="*/ 17 w 80"/>
                  <a:gd name="T29" fmla="*/ 29 h 91"/>
                  <a:gd name="T30" fmla="*/ 3 w 80"/>
                  <a:gd name="T31" fmla="*/ 27 h 91"/>
                  <a:gd name="T32" fmla="*/ 9 w 80"/>
                  <a:gd name="T33" fmla="*/ 12 h 91"/>
                  <a:gd name="T34" fmla="*/ 22 w 80"/>
                  <a:gd name="T35" fmla="*/ 4 h 91"/>
                  <a:gd name="T36" fmla="*/ 42 w 80"/>
                  <a:gd name="T37" fmla="*/ 0 h 91"/>
                  <a:gd name="T38" fmla="*/ 60 w 80"/>
                  <a:gd name="T39" fmla="*/ 3 h 91"/>
                  <a:gd name="T40" fmla="*/ 70 w 80"/>
                  <a:gd name="T41" fmla="*/ 10 h 91"/>
                  <a:gd name="T42" fmla="*/ 74 w 80"/>
                  <a:gd name="T43" fmla="*/ 20 h 91"/>
                  <a:gd name="T44" fmla="*/ 75 w 80"/>
                  <a:gd name="T45" fmla="*/ 33 h 91"/>
                  <a:gd name="T46" fmla="*/ 75 w 80"/>
                  <a:gd name="T47" fmla="*/ 53 h 91"/>
                  <a:gd name="T48" fmla="*/ 76 w 80"/>
                  <a:gd name="T49" fmla="*/ 78 h 91"/>
                  <a:gd name="T50" fmla="*/ 80 w 80"/>
                  <a:gd name="T51" fmla="*/ 89 h 91"/>
                  <a:gd name="T52" fmla="*/ 64 w 80"/>
                  <a:gd name="T53" fmla="*/ 89 h 91"/>
                  <a:gd name="T54" fmla="*/ 61 w 80"/>
                  <a:gd name="T55" fmla="*/ 78 h 91"/>
                  <a:gd name="T56" fmla="*/ 60 w 80"/>
                  <a:gd name="T57" fmla="*/ 45 h 91"/>
                  <a:gd name="T58" fmla="*/ 36 w 80"/>
                  <a:gd name="T59" fmla="*/ 51 h 91"/>
                  <a:gd name="T60" fmla="*/ 24 w 80"/>
                  <a:gd name="T61" fmla="*/ 54 h 91"/>
                  <a:gd name="T62" fmla="*/ 18 w 80"/>
                  <a:gd name="T63" fmla="*/ 59 h 91"/>
                  <a:gd name="T64" fmla="*/ 16 w 80"/>
                  <a:gd name="T65" fmla="*/ 66 h 91"/>
                  <a:gd name="T66" fmla="*/ 20 w 80"/>
                  <a:gd name="T67" fmla="*/ 75 h 91"/>
                  <a:gd name="T68" fmla="*/ 33 w 80"/>
                  <a:gd name="T69" fmla="*/ 79 h 91"/>
                  <a:gd name="T70" fmla="*/ 48 w 80"/>
                  <a:gd name="T71" fmla="*/ 76 h 91"/>
                  <a:gd name="T72" fmla="*/ 58 w 80"/>
                  <a:gd name="T73" fmla="*/ 65 h 91"/>
                  <a:gd name="T74" fmla="*/ 60 w 80"/>
                  <a:gd name="T75" fmla="*/ 51 h 91"/>
                  <a:gd name="T76" fmla="*/ 60 w 80"/>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1">
                    <a:moveTo>
                      <a:pt x="61" y="78"/>
                    </a:moveTo>
                    <a:cubicBezTo>
                      <a:pt x="56" y="83"/>
                      <a:pt x="51" y="86"/>
                      <a:pt x="46" y="88"/>
                    </a:cubicBezTo>
                    <a:cubicBezTo>
                      <a:pt x="41" y="90"/>
                      <a:pt x="35" y="91"/>
                      <a:pt x="30" y="91"/>
                    </a:cubicBezTo>
                    <a:cubicBezTo>
                      <a:pt x="20" y="91"/>
                      <a:pt x="13" y="88"/>
                      <a:pt x="8" y="84"/>
                    </a:cubicBezTo>
                    <a:cubicBezTo>
                      <a:pt x="3" y="79"/>
                      <a:pt x="0" y="73"/>
                      <a:pt x="0" y="66"/>
                    </a:cubicBezTo>
                    <a:cubicBezTo>
                      <a:pt x="0" y="62"/>
                      <a:pt x="1" y="58"/>
                      <a:pt x="3" y="54"/>
                    </a:cubicBezTo>
                    <a:cubicBezTo>
                      <a:pt x="5" y="51"/>
                      <a:pt x="7" y="48"/>
                      <a:pt x="11" y="46"/>
                    </a:cubicBezTo>
                    <a:cubicBezTo>
                      <a:pt x="14" y="44"/>
                      <a:pt x="17" y="42"/>
                      <a:pt x="21" y="41"/>
                    </a:cubicBezTo>
                    <a:cubicBezTo>
                      <a:pt x="24" y="40"/>
                      <a:pt x="28" y="40"/>
                      <a:pt x="34" y="39"/>
                    </a:cubicBezTo>
                    <a:cubicBezTo>
                      <a:pt x="46" y="38"/>
                      <a:pt x="55" y="36"/>
                      <a:pt x="60" y="34"/>
                    </a:cubicBezTo>
                    <a:cubicBezTo>
                      <a:pt x="60" y="32"/>
                      <a:pt x="60" y="31"/>
                      <a:pt x="60" y="30"/>
                    </a:cubicBezTo>
                    <a:cubicBezTo>
                      <a:pt x="60" y="24"/>
                      <a:pt x="59" y="20"/>
                      <a:pt x="56" y="18"/>
                    </a:cubicBezTo>
                    <a:cubicBezTo>
                      <a:pt x="52" y="14"/>
                      <a:pt x="47" y="13"/>
                      <a:pt x="39" y="13"/>
                    </a:cubicBezTo>
                    <a:cubicBezTo>
                      <a:pt x="33" y="13"/>
                      <a:pt x="27" y="14"/>
                      <a:pt x="24" y="16"/>
                    </a:cubicBezTo>
                    <a:cubicBezTo>
                      <a:pt x="21" y="19"/>
                      <a:pt x="19" y="23"/>
                      <a:pt x="17" y="29"/>
                    </a:cubicBezTo>
                    <a:lnTo>
                      <a:pt x="3" y="27"/>
                    </a:lnTo>
                    <a:cubicBezTo>
                      <a:pt x="4" y="21"/>
                      <a:pt x="6" y="16"/>
                      <a:pt x="9" y="12"/>
                    </a:cubicBezTo>
                    <a:cubicBezTo>
                      <a:pt x="12" y="8"/>
                      <a:pt x="16" y="6"/>
                      <a:pt x="22" y="4"/>
                    </a:cubicBezTo>
                    <a:cubicBezTo>
                      <a:pt x="28" y="1"/>
                      <a:pt x="34" y="0"/>
                      <a:pt x="42" y="0"/>
                    </a:cubicBezTo>
                    <a:cubicBezTo>
                      <a:pt x="49" y="0"/>
                      <a:pt x="55" y="1"/>
                      <a:pt x="60" y="3"/>
                    </a:cubicBezTo>
                    <a:cubicBezTo>
                      <a:pt x="64" y="5"/>
                      <a:pt x="68" y="7"/>
                      <a:pt x="70" y="10"/>
                    </a:cubicBezTo>
                    <a:cubicBezTo>
                      <a:pt x="72" y="12"/>
                      <a:pt x="73" y="16"/>
                      <a:pt x="74" y="20"/>
                    </a:cubicBezTo>
                    <a:cubicBezTo>
                      <a:pt x="75" y="22"/>
                      <a:pt x="75" y="27"/>
                      <a:pt x="75" y="33"/>
                    </a:cubicBezTo>
                    <a:lnTo>
                      <a:pt x="75" y="53"/>
                    </a:lnTo>
                    <a:cubicBezTo>
                      <a:pt x="75" y="66"/>
                      <a:pt x="75" y="75"/>
                      <a:pt x="76" y="78"/>
                    </a:cubicBezTo>
                    <a:cubicBezTo>
                      <a:pt x="77" y="82"/>
                      <a:pt x="78" y="85"/>
                      <a:pt x="80" y="89"/>
                    </a:cubicBezTo>
                    <a:lnTo>
                      <a:pt x="64" y="89"/>
                    </a:lnTo>
                    <a:cubicBezTo>
                      <a:pt x="63" y="86"/>
                      <a:pt x="62" y="82"/>
                      <a:pt x="61" y="78"/>
                    </a:cubicBezTo>
                    <a:close/>
                    <a:moveTo>
                      <a:pt x="60" y="45"/>
                    </a:moveTo>
                    <a:cubicBezTo>
                      <a:pt x="55" y="48"/>
                      <a:pt x="47" y="49"/>
                      <a:pt x="36" y="51"/>
                    </a:cubicBezTo>
                    <a:cubicBezTo>
                      <a:pt x="30" y="52"/>
                      <a:pt x="26" y="53"/>
                      <a:pt x="24" y="54"/>
                    </a:cubicBezTo>
                    <a:cubicBezTo>
                      <a:pt x="21" y="55"/>
                      <a:pt x="19" y="57"/>
                      <a:pt x="18" y="59"/>
                    </a:cubicBezTo>
                    <a:cubicBezTo>
                      <a:pt x="16" y="61"/>
                      <a:pt x="16" y="63"/>
                      <a:pt x="16" y="66"/>
                    </a:cubicBezTo>
                    <a:cubicBezTo>
                      <a:pt x="16" y="70"/>
                      <a:pt x="17" y="73"/>
                      <a:pt x="20" y="75"/>
                    </a:cubicBezTo>
                    <a:cubicBezTo>
                      <a:pt x="23" y="78"/>
                      <a:pt x="27" y="79"/>
                      <a:pt x="33" y="79"/>
                    </a:cubicBezTo>
                    <a:cubicBezTo>
                      <a:pt x="39" y="79"/>
                      <a:pt x="44" y="78"/>
                      <a:pt x="48" y="76"/>
                    </a:cubicBezTo>
                    <a:cubicBezTo>
                      <a:pt x="53" y="73"/>
                      <a:pt x="56" y="70"/>
                      <a:pt x="58" y="65"/>
                    </a:cubicBezTo>
                    <a:cubicBezTo>
                      <a:pt x="59"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06">
                <a:extLst>
                  <a:ext uri="{FF2B5EF4-FFF2-40B4-BE49-F238E27FC236}">
                    <a16:creationId xmlns:a16="http://schemas.microsoft.com/office/drawing/2014/main" id="{90537FF5-0FCE-407D-1138-153F224DF08D}"/>
                  </a:ext>
                </a:extLst>
              </p:cNvPr>
              <p:cNvSpPr>
                <a:spLocks noChangeArrowheads="1"/>
              </p:cNvSpPr>
              <p:nvPr/>
            </p:nvSpPr>
            <p:spPr bwMode="auto">
              <a:xfrm>
                <a:off x="4329" y="3284"/>
                <a:ext cx="706" cy="179"/>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Freeform 107">
                <a:extLst>
                  <a:ext uri="{FF2B5EF4-FFF2-40B4-BE49-F238E27FC236}">
                    <a16:creationId xmlns:a16="http://schemas.microsoft.com/office/drawing/2014/main" id="{1BDDFDFA-2350-5A8F-702B-62B043511E8B}"/>
                  </a:ext>
                </a:extLst>
              </p:cNvPr>
              <p:cNvSpPr>
                <a:spLocks/>
              </p:cNvSpPr>
              <p:nvPr/>
            </p:nvSpPr>
            <p:spPr bwMode="auto">
              <a:xfrm>
                <a:off x="4509" y="3330"/>
                <a:ext cx="75" cy="88"/>
              </a:xfrm>
              <a:custGeom>
                <a:avLst/>
                <a:gdLst>
                  <a:gd name="T0" fmla="*/ 90 w 105"/>
                  <a:gd name="T1" fmla="*/ 80 h 124"/>
                  <a:gd name="T2" fmla="*/ 105 w 105"/>
                  <a:gd name="T3" fmla="*/ 84 h 124"/>
                  <a:gd name="T4" fmla="*/ 88 w 105"/>
                  <a:gd name="T5" fmla="*/ 114 h 124"/>
                  <a:gd name="T6" fmla="*/ 56 w 105"/>
                  <a:gd name="T7" fmla="*/ 124 h 124"/>
                  <a:gd name="T8" fmla="*/ 25 w 105"/>
                  <a:gd name="T9" fmla="*/ 116 h 124"/>
                  <a:gd name="T10" fmla="*/ 6 w 105"/>
                  <a:gd name="T11" fmla="*/ 93 h 124"/>
                  <a:gd name="T12" fmla="*/ 0 w 105"/>
                  <a:gd name="T13" fmla="*/ 61 h 124"/>
                  <a:gd name="T14" fmla="*/ 7 w 105"/>
                  <a:gd name="T15" fmla="*/ 29 h 124"/>
                  <a:gd name="T16" fmla="*/ 27 w 105"/>
                  <a:gd name="T17" fmla="*/ 8 h 124"/>
                  <a:gd name="T18" fmla="*/ 56 w 105"/>
                  <a:gd name="T19" fmla="*/ 0 h 124"/>
                  <a:gd name="T20" fmla="*/ 86 w 105"/>
                  <a:gd name="T21" fmla="*/ 10 h 124"/>
                  <a:gd name="T22" fmla="*/ 103 w 105"/>
                  <a:gd name="T23" fmla="*/ 35 h 124"/>
                  <a:gd name="T24" fmla="*/ 88 w 105"/>
                  <a:gd name="T25" fmla="*/ 39 h 124"/>
                  <a:gd name="T26" fmla="*/ 76 w 105"/>
                  <a:gd name="T27" fmla="*/ 20 h 124"/>
                  <a:gd name="T28" fmla="*/ 56 w 105"/>
                  <a:gd name="T29" fmla="*/ 14 h 124"/>
                  <a:gd name="T30" fmla="*/ 33 w 105"/>
                  <a:gd name="T31" fmla="*/ 21 h 124"/>
                  <a:gd name="T32" fmla="*/ 20 w 105"/>
                  <a:gd name="T33" fmla="*/ 38 h 124"/>
                  <a:gd name="T34" fmla="*/ 16 w 105"/>
                  <a:gd name="T35" fmla="*/ 61 h 124"/>
                  <a:gd name="T36" fmla="*/ 21 w 105"/>
                  <a:gd name="T37" fmla="*/ 88 h 124"/>
                  <a:gd name="T38" fmla="*/ 35 w 105"/>
                  <a:gd name="T39" fmla="*/ 105 h 124"/>
                  <a:gd name="T40" fmla="*/ 55 w 105"/>
                  <a:gd name="T41" fmla="*/ 110 h 124"/>
                  <a:gd name="T42" fmla="*/ 77 w 105"/>
                  <a:gd name="T43" fmla="*/ 103 h 124"/>
                  <a:gd name="T44" fmla="*/ 90 w 105"/>
                  <a:gd name="T45" fmla="*/ 8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24">
                    <a:moveTo>
                      <a:pt x="90" y="80"/>
                    </a:moveTo>
                    <a:lnTo>
                      <a:pt x="105" y="84"/>
                    </a:lnTo>
                    <a:cubicBezTo>
                      <a:pt x="102" y="97"/>
                      <a:pt x="96" y="107"/>
                      <a:pt x="88" y="114"/>
                    </a:cubicBezTo>
                    <a:cubicBezTo>
                      <a:pt x="79" y="120"/>
                      <a:pt x="69" y="124"/>
                      <a:pt x="56" y="124"/>
                    </a:cubicBezTo>
                    <a:cubicBezTo>
                      <a:pt x="43" y="124"/>
                      <a:pt x="33" y="121"/>
                      <a:pt x="25" y="116"/>
                    </a:cubicBezTo>
                    <a:cubicBezTo>
                      <a:pt x="17" y="111"/>
                      <a:pt x="11" y="103"/>
                      <a:pt x="6" y="93"/>
                    </a:cubicBezTo>
                    <a:cubicBezTo>
                      <a:pt x="2" y="83"/>
                      <a:pt x="0" y="73"/>
                      <a:pt x="0" y="61"/>
                    </a:cubicBezTo>
                    <a:cubicBezTo>
                      <a:pt x="0" y="49"/>
                      <a:pt x="2" y="38"/>
                      <a:pt x="7" y="29"/>
                    </a:cubicBezTo>
                    <a:cubicBezTo>
                      <a:pt x="12" y="20"/>
                      <a:pt x="19" y="12"/>
                      <a:pt x="27" y="8"/>
                    </a:cubicBezTo>
                    <a:cubicBezTo>
                      <a:pt x="36" y="3"/>
                      <a:pt x="46" y="0"/>
                      <a:pt x="56" y="0"/>
                    </a:cubicBezTo>
                    <a:cubicBezTo>
                      <a:pt x="68" y="0"/>
                      <a:pt x="78" y="4"/>
                      <a:pt x="86" y="10"/>
                    </a:cubicBezTo>
                    <a:cubicBezTo>
                      <a:pt x="95" y="16"/>
                      <a:pt x="100" y="24"/>
                      <a:pt x="103" y="35"/>
                    </a:cubicBezTo>
                    <a:lnTo>
                      <a:pt x="88" y="39"/>
                    </a:lnTo>
                    <a:cubicBezTo>
                      <a:pt x="85" y="30"/>
                      <a:pt x="81" y="24"/>
                      <a:pt x="76" y="20"/>
                    </a:cubicBezTo>
                    <a:cubicBezTo>
                      <a:pt x="71" y="16"/>
                      <a:pt x="64" y="14"/>
                      <a:pt x="56" y="14"/>
                    </a:cubicBezTo>
                    <a:cubicBezTo>
                      <a:pt x="47" y="14"/>
                      <a:pt x="39" y="16"/>
                      <a:pt x="33" y="21"/>
                    </a:cubicBezTo>
                    <a:cubicBezTo>
                      <a:pt x="27" y="25"/>
                      <a:pt x="23" y="31"/>
                      <a:pt x="20" y="38"/>
                    </a:cubicBezTo>
                    <a:cubicBezTo>
                      <a:pt x="18" y="46"/>
                      <a:pt x="16" y="53"/>
                      <a:pt x="16" y="61"/>
                    </a:cubicBezTo>
                    <a:cubicBezTo>
                      <a:pt x="16" y="71"/>
                      <a:pt x="18" y="80"/>
                      <a:pt x="21" y="88"/>
                    </a:cubicBezTo>
                    <a:cubicBezTo>
                      <a:pt x="24" y="95"/>
                      <a:pt x="28" y="101"/>
                      <a:pt x="35" y="105"/>
                    </a:cubicBezTo>
                    <a:cubicBezTo>
                      <a:pt x="41" y="108"/>
                      <a:pt x="48" y="110"/>
                      <a:pt x="55" y="110"/>
                    </a:cubicBezTo>
                    <a:cubicBezTo>
                      <a:pt x="64" y="110"/>
                      <a:pt x="71" y="108"/>
                      <a:pt x="77" y="103"/>
                    </a:cubicBezTo>
                    <a:cubicBezTo>
                      <a:pt x="83" y="98"/>
                      <a:pt x="88" y="90"/>
                      <a:pt x="90" y="8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08">
                <a:extLst>
                  <a:ext uri="{FF2B5EF4-FFF2-40B4-BE49-F238E27FC236}">
                    <a16:creationId xmlns:a16="http://schemas.microsoft.com/office/drawing/2014/main" id="{F3F3DAA1-D077-ACB8-2DFA-34BA6D9251B2}"/>
                  </a:ext>
                </a:extLst>
              </p:cNvPr>
              <p:cNvSpPr>
                <a:spLocks noEditPoints="1"/>
              </p:cNvSpPr>
              <p:nvPr/>
            </p:nvSpPr>
            <p:spPr bwMode="auto">
              <a:xfrm>
                <a:off x="4593" y="3353"/>
                <a:ext cx="57" cy="65"/>
              </a:xfrm>
              <a:custGeom>
                <a:avLst/>
                <a:gdLst>
                  <a:gd name="T0" fmla="*/ 62 w 80"/>
                  <a:gd name="T1" fmla="*/ 78 h 91"/>
                  <a:gd name="T2" fmla="*/ 46 w 80"/>
                  <a:gd name="T3" fmla="*/ 88 h 91"/>
                  <a:gd name="T4" fmla="*/ 30 w 80"/>
                  <a:gd name="T5" fmla="*/ 91 h 91"/>
                  <a:gd name="T6" fmla="*/ 8 w 80"/>
                  <a:gd name="T7" fmla="*/ 84 h 91"/>
                  <a:gd name="T8" fmla="*/ 0 w 80"/>
                  <a:gd name="T9" fmla="*/ 66 h 91"/>
                  <a:gd name="T10" fmla="*/ 3 w 80"/>
                  <a:gd name="T11" fmla="*/ 54 h 91"/>
                  <a:gd name="T12" fmla="*/ 11 w 80"/>
                  <a:gd name="T13" fmla="*/ 46 h 91"/>
                  <a:gd name="T14" fmla="*/ 21 w 80"/>
                  <a:gd name="T15" fmla="*/ 41 h 91"/>
                  <a:gd name="T16" fmla="*/ 34 w 80"/>
                  <a:gd name="T17" fmla="*/ 39 h 91"/>
                  <a:gd name="T18" fmla="*/ 60 w 80"/>
                  <a:gd name="T19" fmla="*/ 34 h 91"/>
                  <a:gd name="T20" fmla="*/ 60 w 80"/>
                  <a:gd name="T21" fmla="*/ 30 h 91"/>
                  <a:gd name="T22" fmla="*/ 56 w 80"/>
                  <a:gd name="T23" fmla="*/ 18 h 91"/>
                  <a:gd name="T24" fmla="*/ 40 w 80"/>
                  <a:gd name="T25" fmla="*/ 13 h 91"/>
                  <a:gd name="T26" fmla="*/ 24 w 80"/>
                  <a:gd name="T27" fmla="*/ 16 h 91"/>
                  <a:gd name="T28" fmla="*/ 17 w 80"/>
                  <a:gd name="T29" fmla="*/ 29 h 91"/>
                  <a:gd name="T30" fmla="*/ 3 w 80"/>
                  <a:gd name="T31" fmla="*/ 27 h 91"/>
                  <a:gd name="T32" fmla="*/ 9 w 80"/>
                  <a:gd name="T33" fmla="*/ 12 h 91"/>
                  <a:gd name="T34" fmla="*/ 22 w 80"/>
                  <a:gd name="T35" fmla="*/ 4 h 91"/>
                  <a:gd name="T36" fmla="*/ 42 w 80"/>
                  <a:gd name="T37" fmla="*/ 0 h 91"/>
                  <a:gd name="T38" fmla="*/ 60 w 80"/>
                  <a:gd name="T39" fmla="*/ 3 h 91"/>
                  <a:gd name="T40" fmla="*/ 70 w 80"/>
                  <a:gd name="T41" fmla="*/ 10 h 91"/>
                  <a:gd name="T42" fmla="*/ 74 w 80"/>
                  <a:gd name="T43" fmla="*/ 20 h 91"/>
                  <a:gd name="T44" fmla="*/ 75 w 80"/>
                  <a:gd name="T45" fmla="*/ 33 h 91"/>
                  <a:gd name="T46" fmla="*/ 75 w 80"/>
                  <a:gd name="T47" fmla="*/ 53 h 91"/>
                  <a:gd name="T48" fmla="*/ 76 w 80"/>
                  <a:gd name="T49" fmla="*/ 78 h 91"/>
                  <a:gd name="T50" fmla="*/ 80 w 80"/>
                  <a:gd name="T51" fmla="*/ 89 h 91"/>
                  <a:gd name="T52" fmla="*/ 64 w 80"/>
                  <a:gd name="T53" fmla="*/ 89 h 91"/>
                  <a:gd name="T54" fmla="*/ 62 w 80"/>
                  <a:gd name="T55" fmla="*/ 78 h 91"/>
                  <a:gd name="T56" fmla="*/ 60 w 80"/>
                  <a:gd name="T57" fmla="*/ 45 h 91"/>
                  <a:gd name="T58" fmla="*/ 36 w 80"/>
                  <a:gd name="T59" fmla="*/ 51 h 91"/>
                  <a:gd name="T60" fmla="*/ 24 w 80"/>
                  <a:gd name="T61" fmla="*/ 54 h 91"/>
                  <a:gd name="T62" fmla="*/ 18 w 80"/>
                  <a:gd name="T63" fmla="*/ 59 h 91"/>
                  <a:gd name="T64" fmla="*/ 16 w 80"/>
                  <a:gd name="T65" fmla="*/ 66 h 91"/>
                  <a:gd name="T66" fmla="*/ 20 w 80"/>
                  <a:gd name="T67" fmla="*/ 75 h 91"/>
                  <a:gd name="T68" fmla="*/ 33 w 80"/>
                  <a:gd name="T69" fmla="*/ 79 h 91"/>
                  <a:gd name="T70" fmla="*/ 48 w 80"/>
                  <a:gd name="T71" fmla="*/ 76 h 91"/>
                  <a:gd name="T72" fmla="*/ 58 w 80"/>
                  <a:gd name="T73" fmla="*/ 65 h 91"/>
                  <a:gd name="T74" fmla="*/ 60 w 80"/>
                  <a:gd name="T75" fmla="*/ 51 h 91"/>
                  <a:gd name="T76" fmla="*/ 60 w 80"/>
                  <a:gd name="T77" fmla="*/ 4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1">
                    <a:moveTo>
                      <a:pt x="62" y="78"/>
                    </a:moveTo>
                    <a:cubicBezTo>
                      <a:pt x="56" y="83"/>
                      <a:pt x="51" y="86"/>
                      <a:pt x="46" y="88"/>
                    </a:cubicBezTo>
                    <a:cubicBezTo>
                      <a:pt x="41" y="90"/>
                      <a:pt x="35" y="91"/>
                      <a:pt x="30" y="91"/>
                    </a:cubicBezTo>
                    <a:cubicBezTo>
                      <a:pt x="20" y="91"/>
                      <a:pt x="13" y="88"/>
                      <a:pt x="8" y="84"/>
                    </a:cubicBezTo>
                    <a:cubicBezTo>
                      <a:pt x="3" y="79"/>
                      <a:pt x="0" y="73"/>
                      <a:pt x="0" y="66"/>
                    </a:cubicBezTo>
                    <a:cubicBezTo>
                      <a:pt x="0" y="62"/>
                      <a:pt x="1" y="58"/>
                      <a:pt x="3" y="54"/>
                    </a:cubicBezTo>
                    <a:cubicBezTo>
                      <a:pt x="5" y="51"/>
                      <a:pt x="8" y="48"/>
                      <a:pt x="11" y="46"/>
                    </a:cubicBezTo>
                    <a:cubicBezTo>
                      <a:pt x="14" y="44"/>
                      <a:pt x="17" y="42"/>
                      <a:pt x="21" y="41"/>
                    </a:cubicBezTo>
                    <a:cubicBezTo>
                      <a:pt x="24" y="40"/>
                      <a:pt x="28" y="40"/>
                      <a:pt x="34" y="39"/>
                    </a:cubicBezTo>
                    <a:cubicBezTo>
                      <a:pt x="46" y="38"/>
                      <a:pt x="55" y="36"/>
                      <a:pt x="60" y="34"/>
                    </a:cubicBezTo>
                    <a:cubicBezTo>
                      <a:pt x="60" y="32"/>
                      <a:pt x="60" y="31"/>
                      <a:pt x="60" y="30"/>
                    </a:cubicBezTo>
                    <a:cubicBezTo>
                      <a:pt x="60" y="24"/>
                      <a:pt x="59" y="20"/>
                      <a:pt x="56" y="18"/>
                    </a:cubicBezTo>
                    <a:cubicBezTo>
                      <a:pt x="53" y="14"/>
                      <a:pt x="47" y="13"/>
                      <a:pt x="40" y="13"/>
                    </a:cubicBezTo>
                    <a:cubicBezTo>
                      <a:pt x="33" y="13"/>
                      <a:pt x="28" y="14"/>
                      <a:pt x="24" y="16"/>
                    </a:cubicBezTo>
                    <a:cubicBezTo>
                      <a:pt x="21" y="19"/>
                      <a:pt x="19" y="23"/>
                      <a:pt x="17" y="29"/>
                    </a:cubicBezTo>
                    <a:lnTo>
                      <a:pt x="3" y="27"/>
                    </a:lnTo>
                    <a:cubicBezTo>
                      <a:pt x="4" y="21"/>
                      <a:pt x="6" y="16"/>
                      <a:pt x="9" y="12"/>
                    </a:cubicBezTo>
                    <a:cubicBezTo>
                      <a:pt x="12" y="8"/>
                      <a:pt x="16" y="6"/>
                      <a:pt x="22" y="4"/>
                    </a:cubicBezTo>
                    <a:cubicBezTo>
                      <a:pt x="28" y="1"/>
                      <a:pt x="34" y="0"/>
                      <a:pt x="42" y="0"/>
                    </a:cubicBezTo>
                    <a:cubicBezTo>
                      <a:pt x="49" y="0"/>
                      <a:pt x="55" y="1"/>
                      <a:pt x="60" y="3"/>
                    </a:cubicBezTo>
                    <a:cubicBezTo>
                      <a:pt x="64" y="5"/>
                      <a:pt x="68" y="7"/>
                      <a:pt x="70" y="10"/>
                    </a:cubicBezTo>
                    <a:cubicBezTo>
                      <a:pt x="72" y="12"/>
                      <a:pt x="74" y="16"/>
                      <a:pt x="74" y="20"/>
                    </a:cubicBezTo>
                    <a:cubicBezTo>
                      <a:pt x="75" y="22"/>
                      <a:pt x="75" y="27"/>
                      <a:pt x="75" y="33"/>
                    </a:cubicBezTo>
                    <a:lnTo>
                      <a:pt x="75" y="53"/>
                    </a:lnTo>
                    <a:cubicBezTo>
                      <a:pt x="75" y="66"/>
                      <a:pt x="75" y="75"/>
                      <a:pt x="76" y="78"/>
                    </a:cubicBezTo>
                    <a:cubicBezTo>
                      <a:pt x="77" y="82"/>
                      <a:pt x="78" y="86"/>
                      <a:pt x="80" y="89"/>
                    </a:cubicBezTo>
                    <a:lnTo>
                      <a:pt x="64" y="89"/>
                    </a:lnTo>
                    <a:cubicBezTo>
                      <a:pt x="63" y="86"/>
                      <a:pt x="62" y="82"/>
                      <a:pt x="62" y="78"/>
                    </a:cubicBezTo>
                    <a:close/>
                    <a:moveTo>
                      <a:pt x="60" y="45"/>
                    </a:moveTo>
                    <a:cubicBezTo>
                      <a:pt x="55" y="48"/>
                      <a:pt x="47" y="49"/>
                      <a:pt x="36" y="51"/>
                    </a:cubicBezTo>
                    <a:cubicBezTo>
                      <a:pt x="30" y="52"/>
                      <a:pt x="26" y="53"/>
                      <a:pt x="24" y="54"/>
                    </a:cubicBezTo>
                    <a:cubicBezTo>
                      <a:pt x="21" y="55"/>
                      <a:pt x="19" y="57"/>
                      <a:pt x="18" y="59"/>
                    </a:cubicBezTo>
                    <a:cubicBezTo>
                      <a:pt x="16" y="61"/>
                      <a:pt x="16" y="63"/>
                      <a:pt x="16" y="66"/>
                    </a:cubicBezTo>
                    <a:cubicBezTo>
                      <a:pt x="16" y="70"/>
                      <a:pt x="17" y="73"/>
                      <a:pt x="20" y="75"/>
                    </a:cubicBezTo>
                    <a:cubicBezTo>
                      <a:pt x="23" y="78"/>
                      <a:pt x="28" y="79"/>
                      <a:pt x="33" y="79"/>
                    </a:cubicBezTo>
                    <a:cubicBezTo>
                      <a:pt x="39" y="79"/>
                      <a:pt x="44" y="78"/>
                      <a:pt x="48" y="76"/>
                    </a:cubicBezTo>
                    <a:cubicBezTo>
                      <a:pt x="53" y="73"/>
                      <a:pt x="56" y="70"/>
                      <a:pt x="58" y="65"/>
                    </a:cubicBezTo>
                    <a:cubicBezTo>
                      <a:pt x="60" y="62"/>
                      <a:pt x="60" y="57"/>
                      <a:pt x="60" y="51"/>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09">
                <a:extLst>
                  <a:ext uri="{FF2B5EF4-FFF2-40B4-BE49-F238E27FC236}">
                    <a16:creationId xmlns:a16="http://schemas.microsoft.com/office/drawing/2014/main" id="{40DA726E-EF88-E3F6-D8C7-F8C8FFFA9501}"/>
                  </a:ext>
                </a:extLst>
              </p:cNvPr>
              <p:cNvSpPr>
                <a:spLocks/>
              </p:cNvSpPr>
              <p:nvPr/>
            </p:nvSpPr>
            <p:spPr bwMode="auto">
              <a:xfrm>
                <a:off x="4663" y="3353"/>
                <a:ext cx="50" cy="64"/>
              </a:xfrm>
              <a:custGeom>
                <a:avLst/>
                <a:gdLst>
                  <a:gd name="T0" fmla="*/ 0 w 70"/>
                  <a:gd name="T1" fmla="*/ 89 h 89"/>
                  <a:gd name="T2" fmla="*/ 0 w 70"/>
                  <a:gd name="T3" fmla="*/ 2 h 89"/>
                  <a:gd name="T4" fmla="*/ 13 w 70"/>
                  <a:gd name="T5" fmla="*/ 2 h 89"/>
                  <a:gd name="T6" fmla="*/ 13 w 70"/>
                  <a:gd name="T7" fmla="*/ 15 h 89"/>
                  <a:gd name="T8" fmla="*/ 41 w 70"/>
                  <a:gd name="T9" fmla="*/ 0 h 89"/>
                  <a:gd name="T10" fmla="*/ 55 w 70"/>
                  <a:gd name="T11" fmla="*/ 3 h 89"/>
                  <a:gd name="T12" fmla="*/ 65 w 70"/>
                  <a:gd name="T13" fmla="*/ 11 h 89"/>
                  <a:gd name="T14" fmla="*/ 69 w 70"/>
                  <a:gd name="T15" fmla="*/ 21 h 89"/>
                  <a:gd name="T16" fmla="*/ 70 w 70"/>
                  <a:gd name="T17" fmla="*/ 36 h 89"/>
                  <a:gd name="T18" fmla="*/ 70 w 70"/>
                  <a:gd name="T19" fmla="*/ 89 h 89"/>
                  <a:gd name="T20" fmla="*/ 56 w 70"/>
                  <a:gd name="T21" fmla="*/ 89 h 89"/>
                  <a:gd name="T22" fmla="*/ 56 w 70"/>
                  <a:gd name="T23" fmla="*/ 36 h 89"/>
                  <a:gd name="T24" fmla="*/ 54 w 70"/>
                  <a:gd name="T25" fmla="*/ 23 h 89"/>
                  <a:gd name="T26" fmla="*/ 48 w 70"/>
                  <a:gd name="T27" fmla="*/ 16 h 89"/>
                  <a:gd name="T28" fmla="*/ 38 w 70"/>
                  <a:gd name="T29" fmla="*/ 13 h 89"/>
                  <a:gd name="T30" fmla="*/ 21 w 70"/>
                  <a:gd name="T31" fmla="*/ 19 h 89"/>
                  <a:gd name="T32" fmla="*/ 15 w 70"/>
                  <a:gd name="T33" fmla="*/ 42 h 89"/>
                  <a:gd name="T34" fmla="*/ 15 w 70"/>
                  <a:gd name="T35" fmla="*/ 89 h 89"/>
                  <a:gd name="T36" fmla="*/ 0 w 70"/>
                  <a:gd name="T3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9">
                    <a:moveTo>
                      <a:pt x="0" y="89"/>
                    </a:moveTo>
                    <a:lnTo>
                      <a:pt x="0" y="2"/>
                    </a:lnTo>
                    <a:lnTo>
                      <a:pt x="13" y="2"/>
                    </a:lnTo>
                    <a:lnTo>
                      <a:pt x="13" y="15"/>
                    </a:lnTo>
                    <a:cubicBezTo>
                      <a:pt x="19" y="5"/>
                      <a:pt x="29" y="0"/>
                      <a:pt x="41" y="0"/>
                    </a:cubicBezTo>
                    <a:cubicBezTo>
                      <a:pt x="46" y="0"/>
                      <a:pt x="51" y="1"/>
                      <a:pt x="55" y="3"/>
                    </a:cubicBezTo>
                    <a:cubicBezTo>
                      <a:pt x="59" y="5"/>
                      <a:pt x="63" y="8"/>
                      <a:pt x="65" y="11"/>
                    </a:cubicBezTo>
                    <a:cubicBezTo>
                      <a:pt x="67" y="14"/>
                      <a:pt x="68" y="17"/>
                      <a:pt x="69" y="21"/>
                    </a:cubicBezTo>
                    <a:cubicBezTo>
                      <a:pt x="70" y="24"/>
                      <a:pt x="70" y="29"/>
                      <a:pt x="70" y="36"/>
                    </a:cubicBezTo>
                    <a:lnTo>
                      <a:pt x="70" y="89"/>
                    </a:lnTo>
                    <a:lnTo>
                      <a:pt x="56" y="89"/>
                    </a:lnTo>
                    <a:lnTo>
                      <a:pt x="56" y="36"/>
                    </a:lnTo>
                    <a:cubicBezTo>
                      <a:pt x="56" y="30"/>
                      <a:pt x="55" y="26"/>
                      <a:pt x="54" y="23"/>
                    </a:cubicBezTo>
                    <a:cubicBezTo>
                      <a:pt x="53" y="20"/>
                      <a:pt x="51" y="18"/>
                      <a:pt x="48" y="16"/>
                    </a:cubicBezTo>
                    <a:cubicBezTo>
                      <a:pt x="45" y="14"/>
                      <a:pt x="41" y="13"/>
                      <a:pt x="38" y="13"/>
                    </a:cubicBezTo>
                    <a:cubicBezTo>
                      <a:pt x="31" y="13"/>
                      <a:pt x="26" y="15"/>
                      <a:pt x="21" y="19"/>
                    </a:cubicBezTo>
                    <a:cubicBezTo>
                      <a:pt x="17" y="23"/>
                      <a:pt x="15" y="31"/>
                      <a:pt x="15" y="42"/>
                    </a:cubicBezTo>
                    <a:lnTo>
                      <a:pt x="15"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DAA2EE1C-6846-8172-5C2F-B3F11573C26A}"/>
                  </a:ext>
                </a:extLst>
              </p:cNvPr>
              <p:cNvSpPr>
                <a:spLocks/>
              </p:cNvSpPr>
              <p:nvPr/>
            </p:nvSpPr>
            <p:spPr bwMode="auto">
              <a:xfrm>
                <a:off x="4726" y="3353"/>
                <a:ext cx="53" cy="65"/>
              </a:xfrm>
              <a:custGeom>
                <a:avLst/>
                <a:gdLst>
                  <a:gd name="T0" fmla="*/ 61 w 75"/>
                  <a:gd name="T1" fmla="*/ 57 h 91"/>
                  <a:gd name="T2" fmla="*/ 75 w 75"/>
                  <a:gd name="T3" fmla="*/ 59 h 91"/>
                  <a:gd name="T4" fmla="*/ 63 w 75"/>
                  <a:gd name="T5" fmla="*/ 82 h 91"/>
                  <a:gd name="T6" fmla="*/ 40 w 75"/>
                  <a:gd name="T7" fmla="*/ 91 h 91"/>
                  <a:gd name="T8" fmla="*/ 11 w 75"/>
                  <a:gd name="T9" fmla="*/ 79 h 91"/>
                  <a:gd name="T10" fmla="*/ 0 w 75"/>
                  <a:gd name="T11" fmla="*/ 46 h 91"/>
                  <a:gd name="T12" fmla="*/ 5 w 75"/>
                  <a:gd name="T13" fmla="*/ 21 h 91"/>
                  <a:gd name="T14" fmla="*/ 19 w 75"/>
                  <a:gd name="T15" fmla="*/ 6 h 91"/>
                  <a:gd name="T16" fmla="*/ 40 w 75"/>
                  <a:gd name="T17" fmla="*/ 0 h 91"/>
                  <a:gd name="T18" fmla="*/ 63 w 75"/>
                  <a:gd name="T19" fmla="*/ 8 h 91"/>
                  <a:gd name="T20" fmla="*/ 74 w 75"/>
                  <a:gd name="T21" fmla="*/ 28 h 91"/>
                  <a:gd name="T22" fmla="*/ 60 w 75"/>
                  <a:gd name="T23" fmla="*/ 30 h 91"/>
                  <a:gd name="T24" fmla="*/ 53 w 75"/>
                  <a:gd name="T25" fmla="*/ 17 h 91"/>
                  <a:gd name="T26" fmla="*/ 40 w 75"/>
                  <a:gd name="T27" fmla="*/ 12 h 91"/>
                  <a:gd name="T28" fmla="*/ 22 w 75"/>
                  <a:gd name="T29" fmla="*/ 20 h 91"/>
                  <a:gd name="T30" fmla="*/ 15 w 75"/>
                  <a:gd name="T31" fmla="*/ 46 h 91"/>
                  <a:gd name="T32" fmla="*/ 22 w 75"/>
                  <a:gd name="T33" fmla="*/ 71 h 91"/>
                  <a:gd name="T34" fmla="*/ 39 w 75"/>
                  <a:gd name="T35" fmla="*/ 79 h 91"/>
                  <a:gd name="T36" fmla="*/ 54 w 75"/>
                  <a:gd name="T37" fmla="*/ 73 h 91"/>
                  <a:gd name="T38" fmla="*/ 61 w 75"/>
                  <a:gd name="T39" fmla="*/ 5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91">
                    <a:moveTo>
                      <a:pt x="61" y="57"/>
                    </a:moveTo>
                    <a:lnTo>
                      <a:pt x="75" y="59"/>
                    </a:lnTo>
                    <a:cubicBezTo>
                      <a:pt x="74" y="69"/>
                      <a:pt x="70" y="77"/>
                      <a:pt x="63" y="82"/>
                    </a:cubicBezTo>
                    <a:cubicBezTo>
                      <a:pt x="57" y="88"/>
                      <a:pt x="49" y="91"/>
                      <a:pt x="40" y="91"/>
                    </a:cubicBezTo>
                    <a:cubicBezTo>
                      <a:pt x="28" y="91"/>
                      <a:pt x="18" y="87"/>
                      <a:pt x="11" y="79"/>
                    </a:cubicBezTo>
                    <a:cubicBezTo>
                      <a:pt x="4" y="71"/>
                      <a:pt x="0" y="60"/>
                      <a:pt x="0" y="46"/>
                    </a:cubicBezTo>
                    <a:cubicBezTo>
                      <a:pt x="0" y="37"/>
                      <a:pt x="2" y="28"/>
                      <a:pt x="5" y="21"/>
                    </a:cubicBezTo>
                    <a:cubicBezTo>
                      <a:pt x="8" y="14"/>
                      <a:pt x="13" y="9"/>
                      <a:pt x="19" y="6"/>
                    </a:cubicBezTo>
                    <a:cubicBezTo>
                      <a:pt x="25" y="2"/>
                      <a:pt x="32" y="0"/>
                      <a:pt x="40" y="0"/>
                    </a:cubicBezTo>
                    <a:cubicBezTo>
                      <a:pt x="49" y="0"/>
                      <a:pt x="57" y="3"/>
                      <a:pt x="63" y="8"/>
                    </a:cubicBezTo>
                    <a:cubicBezTo>
                      <a:pt x="69" y="12"/>
                      <a:pt x="72" y="19"/>
                      <a:pt x="74" y="28"/>
                    </a:cubicBezTo>
                    <a:lnTo>
                      <a:pt x="60" y="30"/>
                    </a:lnTo>
                    <a:cubicBezTo>
                      <a:pt x="59" y="24"/>
                      <a:pt x="56" y="20"/>
                      <a:pt x="53" y="17"/>
                    </a:cubicBezTo>
                    <a:cubicBezTo>
                      <a:pt x="49" y="14"/>
                      <a:pt x="45" y="12"/>
                      <a:pt x="40" y="12"/>
                    </a:cubicBezTo>
                    <a:cubicBezTo>
                      <a:pt x="33" y="12"/>
                      <a:pt x="27" y="15"/>
                      <a:pt x="22" y="20"/>
                    </a:cubicBezTo>
                    <a:cubicBezTo>
                      <a:pt x="18" y="26"/>
                      <a:pt x="15" y="34"/>
                      <a:pt x="15" y="46"/>
                    </a:cubicBezTo>
                    <a:cubicBezTo>
                      <a:pt x="15" y="57"/>
                      <a:pt x="17" y="66"/>
                      <a:pt x="22" y="71"/>
                    </a:cubicBezTo>
                    <a:cubicBezTo>
                      <a:pt x="26" y="76"/>
                      <a:pt x="32" y="79"/>
                      <a:pt x="39" y="79"/>
                    </a:cubicBezTo>
                    <a:cubicBezTo>
                      <a:pt x="45" y="79"/>
                      <a:pt x="50" y="77"/>
                      <a:pt x="54" y="73"/>
                    </a:cubicBezTo>
                    <a:cubicBezTo>
                      <a:pt x="58" y="70"/>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1">
                <a:extLst>
                  <a:ext uri="{FF2B5EF4-FFF2-40B4-BE49-F238E27FC236}">
                    <a16:creationId xmlns:a16="http://schemas.microsoft.com/office/drawing/2014/main" id="{D1DD2276-26EC-53CB-5D2C-0777C828AE0A}"/>
                  </a:ext>
                </a:extLst>
              </p:cNvPr>
              <p:cNvSpPr>
                <a:spLocks noEditPoints="1"/>
              </p:cNvSpPr>
              <p:nvPr/>
            </p:nvSpPr>
            <p:spPr bwMode="auto">
              <a:xfrm>
                <a:off x="4785" y="3353"/>
                <a:ext cx="57" cy="65"/>
              </a:xfrm>
              <a:custGeom>
                <a:avLst/>
                <a:gdLst>
                  <a:gd name="T0" fmla="*/ 64 w 80"/>
                  <a:gd name="T1" fmla="*/ 61 h 91"/>
                  <a:gd name="T2" fmla="*/ 79 w 80"/>
                  <a:gd name="T3" fmla="*/ 63 h 91"/>
                  <a:gd name="T4" fmla="*/ 66 w 80"/>
                  <a:gd name="T5" fmla="*/ 83 h 91"/>
                  <a:gd name="T6" fmla="*/ 41 w 80"/>
                  <a:gd name="T7" fmla="*/ 91 h 91"/>
                  <a:gd name="T8" fmla="*/ 11 w 80"/>
                  <a:gd name="T9" fmla="*/ 79 h 91"/>
                  <a:gd name="T10" fmla="*/ 0 w 80"/>
                  <a:gd name="T11" fmla="*/ 46 h 91"/>
                  <a:gd name="T12" fmla="*/ 11 w 80"/>
                  <a:gd name="T13" fmla="*/ 12 h 91"/>
                  <a:gd name="T14" fmla="*/ 41 w 80"/>
                  <a:gd name="T15" fmla="*/ 0 h 91"/>
                  <a:gd name="T16" fmla="*/ 69 w 80"/>
                  <a:gd name="T17" fmla="*/ 12 h 91"/>
                  <a:gd name="T18" fmla="*/ 80 w 80"/>
                  <a:gd name="T19" fmla="*/ 45 h 91"/>
                  <a:gd name="T20" fmla="*/ 80 w 80"/>
                  <a:gd name="T21" fmla="*/ 49 h 91"/>
                  <a:gd name="T22" fmla="*/ 15 w 80"/>
                  <a:gd name="T23" fmla="*/ 49 h 91"/>
                  <a:gd name="T24" fmla="*/ 23 w 80"/>
                  <a:gd name="T25" fmla="*/ 71 h 91"/>
                  <a:gd name="T26" fmla="*/ 41 w 80"/>
                  <a:gd name="T27" fmla="*/ 79 h 91"/>
                  <a:gd name="T28" fmla="*/ 55 w 80"/>
                  <a:gd name="T29" fmla="*/ 74 h 91"/>
                  <a:gd name="T30" fmla="*/ 64 w 80"/>
                  <a:gd name="T31" fmla="*/ 61 h 91"/>
                  <a:gd name="T32" fmla="*/ 16 w 80"/>
                  <a:gd name="T33" fmla="*/ 37 h 91"/>
                  <a:gd name="T34" fmla="*/ 64 w 80"/>
                  <a:gd name="T35" fmla="*/ 37 h 91"/>
                  <a:gd name="T36" fmla="*/ 59 w 80"/>
                  <a:gd name="T37" fmla="*/ 21 h 91"/>
                  <a:gd name="T38" fmla="*/ 41 w 80"/>
                  <a:gd name="T39" fmla="*/ 12 h 91"/>
                  <a:gd name="T40" fmla="*/ 24 w 80"/>
                  <a:gd name="T41" fmla="*/ 19 h 91"/>
                  <a:gd name="T42" fmla="*/ 16 w 80"/>
                  <a:gd name="T43"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91">
                    <a:moveTo>
                      <a:pt x="64" y="61"/>
                    </a:moveTo>
                    <a:lnTo>
                      <a:pt x="79" y="63"/>
                    </a:lnTo>
                    <a:cubicBezTo>
                      <a:pt x="77" y="72"/>
                      <a:pt x="73" y="79"/>
                      <a:pt x="66" y="83"/>
                    </a:cubicBezTo>
                    <a:cubicBezTo>
                      <a:pt x="60" y="88"/>
                      <a:pt x="51" y="91"/>
                      <a:pt x="41" y="91"/>
                    </a:cubicBezTo>
                    <a:cubicBezTo>
                      <a:pt x="29" y="91"/>
                      <a:pt x="19" y="87"/>
                      <a:pt x="11" y="79"/>
                    </a:cubicBezTo>
                    <a:cubicBezTo>
                      <a:pt x="4" y="71"/>
                      <a:pt x="0" y="60"/>
                      <a:pt x="0" y="46"/>
                    </a:cubicBezTo>
                    <a:cubicBezTo>
                      <a:pt x="0" y="32"/>
                      <a:pt x="4" y="21"/>
                      <a:pt x="11" y="12"/>
                    </a:cubicBezTo>
                    <a:cubicBezTo>
                      <a:pt x="19" y="4"/>
                      <a:pt x="29" y="0"/>
                      <a:pt x="41" y="0"/>
                    </a:cubicBezTo>
                    <a:cubicBezTo>
                      <a:pt x="52" y="0"/>
                      <a:pt x="62" y="4"/>
                      <a:pt x="69" y="12"/>
                    </a:cubicBezTo>
                    <a:cubicBezTo>
                      <a:pt x="76" y="20"/>
                      <a:pt x="80" y="31"/>
                      <a:pt x="80" y="45"/>
                    </a:cubicBezTo>
                    <a:cubicBezTo>
                      <a:pt x="80" y="46"/>
                      <a:pt x="80" y="48"/>
                      <a:pt x="80" y="49"/>
                    </a:cubicBezTo>
                    <a:lnTo>
                      <a:pt x="15" y="49"/>
                    </a:lnTo>
                    <a:cubicBezTo>
                      <a:pt x="16" y="59"/>
                      <a:pt x="19" y="66"/>
                      <a:pt x="23" y="71"/>
                    </a:cubicBezTo>
                    <a:cubicBezTo>
                      <a:pt x="28" y="76"/>
                      <a:pt x="34" y="79"/>
                      <a:pt x="41" y="79"/>
                    </a:cubicBezTo>
                    <a:cubicBezTo>
                      <a:pt x="47" y="79"/>
                      <a:pt x="51" y="77"/>
                      <a:pt x="55" y="74"/>
                    </a:cubicBezTo>
                    <a:cubicBezTo>
                      <a:pt x="59" y="72"/>
                      <a:pt x="62" y="67"/>
                      <a:pt x="64" y="61"/>
                    </a:cubicBezTo>
                    <a:close/>
                    <a:moveTo>
                      <a:pt x="16" y="37"/>
                    </a:moveTo>
                    <a:lnTo>
                      <a:pt x="64" y="37"/>
                    </a:lnTo>
                    <a:cubicBezTo>
                      <a:pt x="64" y="30"/>
                      <a:pt x="62" y="25"/>
                      <a:pt x="59" y="21"/>
                    </a:cubicBezTo>
                    <a:cubicBezTo>
                      <a:pt x="54" y="15"/>
                      <a:pt x="48" y="12"/>
                      <a:pt x="41" y="12"/>
                    </a:cubicBezTo>
                    <a:cubicBezTo>
                      <a:pt x="34" y="12"/>
                      <a:pt x="28" y="15"/>
                      <a:pt x="24" y="19"/>
                    </a:cubicBezTo>
                    <a:cubicBezTo>
                      <a:pt x="19" y="24"/>
                      <a:pt x="17" y="30"/>
                      <a:pt x="16"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12">
                <a:extLst>
                  <a:ext uri="{FF2B5EF4-FFF2-40B4-BE49-F238E27FC236}">
                    <a16:creationId xmlns:a16="http://schemas.microsoft.com/office/drawing/2014/main" id="{69D097BB-A410-E5B9-C036-DB30A946E126}"/>
                  </a:ext>
                </a:extLst>
              </p:cNvPr>
              <p:cNvSpPr>
                <a:spLocks/>
              </p:cNvSpPr>
              <p:nvPr/>
            </p:nvSpPr>
            <p:spPr bwMode="auto">
              <a:xfrm>
                <a:off x="4855" y="3353"/>
                <a:ext cx="33" cy="64"/>
              </a:xfrm>
              <a:custGeom>
                <a:avLst/>
                <a:gdLst>
                  <a:gd name="T0" fmla="*/ 0 w 47"/>
                  <a:gd name="T1" fmla="*/ 89 h 89"/>
                  <a:gd name="T2" fmla="*/ 0 w 47"/>
                  <a:gd name="T3" fmla="*/ 2 h 89"/>
                  <a:gd name="T4" fmla="*/ 13 w 47"/>
                  <a:gd name="T5" fmla="*/ 2 h 89"/>
                  <a:gd name="T6" fmla="*/ 13 w 47"/>
                  <a:gd name="T7" fmla="*/ 15 h 89"/>
                  <a:gd name="T8" fmla="*/ 22 w 47"/>
                  <a:gd name="T9" fmla="*/ 3 h 89"/>
                  <a:gd name="T10" fmla="*/ 32 w 47"/>
                  <a:gd name="T11" fmla="*/ 0 h 89"/>
                  <a:gd name="T12" fmla="*/ 47 w 47"/>
                  <a:gd name="T13" fmla="*/ 5 h 89"/>
                  <a:gd name="T14" fmla="*/ 42 w 47"/>
                  <a:gd name="T15" fmla="*/ 19 h 89"/>
                  <a:gd name="T16" fmla="*/ 31 w 47"/>
                  <a:gd name="T17" fmla="*/ 16 h 89"/>
                  <a:gd name="T18" fmla="*/ 22 w 47"/>
                  <a:gd name="T19" fmla="*/ 19 h 89"/>
                  <a:gd name="T20" fmla="*/ 17 w 47"/>
                  <a:gd name="T21" fmla="*/ 26 h 89"/>
                  <a:gd name="T22" fmla="*/ 14 w 47"/>
                  <a:gd name="T23" fmla="*/ 44 h 89"/>
                  <a:gd name="T24" fmla="*/ 14 w 47"/>
                  <a:gd name="T25" fmla="*/ 89 h 89"/>
                  <a:gd name="T26" fmla="*/ 0 w 47"/>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9">
                    <a:moveTo>
                      <a:pt x="0" y="89"/>
                    </a:moveTo>
                    <a:lnTo>
                      <a:pt x="0" y="2"/>
                    </a:lnTo>
                    <a:lnTo>
                      <a:pt x="13" y="2"/>
                    </a:lnTo>
                    <a:lnTo>
                      <a:pt x="13" y="15"/>
                    </a:lnTo>
                    <a:cubicBezTo>
                      <a:pt x="16" y="9"/>
                      <a:pt x="19" y="5"/>
                      <a:pt x="22" y="3"/>
                    </a:cubicBezTo>
                    <a:cubicBezTo>
                      <a:pt x="25" y="1"/>
                      <a:pt x="28" y="0"/>
                      <a:pt x="32" y="0"/>
                    </a:cubicBezTo>
                    <a:cubicBezTo>
                      <a:pt x="36" y="0"/>
                      <a:pt x="41" y="2"/>
                      <a:pt x="47" y="5"/>
                    </a:cubicBezTo>
                    <a:lnTo>
                      <a:pt x="42" y="19"/>
                    </a:lnTo>
                    <a:cubicBezTo>
                      <a:pt x="38" y="17"/>
                      <a:pt x="34" y="16"/>
                      <a:pt x="31" y="16"/>
                    </a:cubicBezTo>
                    <a:cubicBezTo>
                      <a:pt x="28" y="16"/>
                      <a:pt x="25" y="17"/>
                      <a:pt x="22" y="19"/>
                    </a:cubicBezTo>
                    <a:cubicBezTo>
                      <a:pt x="20" y="20"/>
                      <a:pt x="18" y="23"/>
                      <a:pt x="17" y="26"/>
                    </a:cubicBezTo>
                    <a:cubicBezTo>
                      <a:pt x="15" y="32"/>
                      <a:pt x="14" y="37"/>
                      <a:pt x="14" y="44"/>
                    </a:cubicBezTo>
                    <a:lnTo>
                      <a:pt x="14" y="89"/>
                    </a:lnTo>
                    <a:lnTo>
                      <a:pt x="0"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13">
                <a:extLst>
                  <a:ext uri="{FF2B5EF4-FFF2-40B4-BE49-F238E27FC236}">
                    <a16:creationId xmlns:a16="http://schemas.microsoft.com/office/drawing/2014/main" id="{53B2BBB1-7A96-6025-28CB-F865C1F55D75}"/>
                  </a:ext>
                </a:extLst>
              </p:cNvPr>
              <p:cNvSpPr>
                <a:spLocks/>
              </p:cNvSpPr>
              <p:nvPr/>
            </p:nvSpPr>
            <p:spPr bwMode="auto">
              <a:xfrm>
                <a:off x="2489" y="1507"/>
                <a:ext cx="67" cy="85"/>
              </a:xfrm>
              <a:custGeom>
                <a:avLst/>
                <a:gdLst>
                  <a:gd name="T0" fmla="*/ 0 w 94"/>
                  <a:gd name="T1" fmla="*/ 119 h 119"/>
                  <a:gd name="T2" fmla="*/ 0 w 94"/>
                  <a:gd name="T3" fmla="*/ 0 h 119"/>
                  <a:gd name="T4" fmla="*/ 16 w 94"/>
                  <a:gd name="T5" fmla="*/ 0 h 119"/>
                  <a:gd name="T6" fmla="*/ 79 w 94"/>
                  <a:gd name="T7" fmla="*/ 94 h 119"/>
                  <a:gd name="T8" fmla="*/ 79 w 94"/>
                  <a:gd name="T9" fmla="*/ 0 h 119"/>
                  <a:gd name="T10" fmla="*/ 94 w 94"/>
                  <a:gd name="T11" fmla="*/ 0 h 119"/>
                  <a:gd name="T12" fmla="*/ 94 w 94"/>
                  <a:gd name="T13" fmla="*/ 119 h 119"/>
                  <a:gd name="T14" fmla="*/ 78 w 94"/>
                  <a:gd name="T15" fmla="*/ 119 h 119"/>
                  <a:gd name="T16" fmla="*/ 15 w 94"/>
                  <a:gd name="T17" fmla="*/ 26 h 119"/>
                  <a:gd name="T18" fmla="*/ 15 w 94"/>
                  <a:gd name="T19" fmla="*/ 119 h 119"/>
                  <a:gd name="T20" fmla="*/ 0 w 94"/>
                  <a:gd name="T2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19">
                    <a:moveTo>
                      <a:pt x="0" y="119"/>
                    </a:moveTo>
                    <a:lnTo>
                      <a:pt x="0" y="0"/>
                    </a:lnTo>
                    <a:lnTo>
                      <a:pt x="16" y="0"/>
                    </a:lnTo>
                    <a:lnTo>
                      <a:pt x="79" y="94"/>
                    </a:lnTo>
                    <a:lnTo>
                      <a:pt x="79" y="0"/>
                    </a:lnTo>
                    <a:lnTo>
                      <a:pt x="94" y="0"/>
                    </a:lnTo>
                    <a:lnTo>
                      <a:pt x="94" y="119"/>
                    </a:lnTo>
                    <a:lnTo>
                      <a:pt x="78" y="119"/>
                    </a:lnTo>
                    <a:lnTo>
                      <a:pt x="15" y="26"/>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4">
                <a:extLst>
                  <a:ext uri="{FF2B5EF4-FFF2-40B4-BE49-F238E27FC236}">
                    <a16:creationId xmlns:a16="http://schemas.microsoft.com/office/drawing/2014/main" id="{0553A6E5-EC0B-8279-26E2-565AD7AC00B7}"/>
                  </a:ext>
                </a:extLst>
              </p:cNvPr>
              <p:cNvSpPr>
                <a:spLocks noEditPoints="1"/>
              </p:cNvSpPr>
              <p:nvPr/>
            </p:nvSpPr>
            <p:spPr bwMode="auto">
              <a:xfrm>
                <a:off x="2570" y="1529"/>
                <a:ext cx="57" cy="64"/>
              </a:xfrm>
              <a:custGeom>
                <a:avLst/>
                <a:gdLst>
                  <a:gd name="T0" fmla="*/ 0 w 81"/>
                  <a:gd name="T1" fmla="*/ 45 h 90"/>
                  <a:gd name="T2" fmla="*/ 14 w 81"/>
                  <a:gd name="T3" fmla="*/ 10 h 90"/>
                  <a:gd name="T4" fmla="*/ 41 w 81"/>
                  <a:gd name="T5" fmla="*/ 0 h 90"/>
                  <a:gd name="T6" fmla="*/ 70 w 81"/>
                  <a:gd name="T7" fmla="*/ 12 h 90"/>
                  <a:gd name="T8" fmla="*/ 81 w 81"/>
                  <a:gd name="T9" fmla="*/ 44 h 90"/>
                  <a:gd name="T10" fmla="*/ 76 w 81"/>
                  <a:gd name="T11" fmla="*/ 70 h 90"/>
                  <a:gd name="T12" fmla="*/ 62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4" y="10"/>
                    </a:cubicBezTo>
                    <a:cubicBezTo>
                      <a:pt x="21" y="3"/>
                      <a:pt x="30" y="0"/>
                      <a:pt x="41" y="0"/>
                    </a:cubicBezTo>
                    <a:cubicBezTo>
                      <a:pt x="53" y="0"/>
                      <a:pt x="62" y="4"/>
                      <a:pt x="70" y="12"/>
                    </a:cubicBezTo>
                    <a:cubicBezTo>
                      <a:pt x="77" y="19"/>
                      <a:pt x="81" y="30"/>
                      <a:pt x="81" y="44"/>
                    </a:cubicBezTo>
                    <a:cubicBezTo>
                      <a:pt x="81" y="55"/>
                      <a:pt x="79" y="64"/>
                      <a:pt x="76" y="70"/>
                    </a:cubicBezTo>
                    <a:cubicBezTo>
                      <a:pt x="73" y="77"/>
                      <a:pt x="68" y="81"/>
                      <a:pt x="62" y="85"/>
                    </a:cubicBezTo>
                    <a:cubicBezTo>
                      <a:pt x="55" y="89"/>
                      <a:pt x="48" y="90"/>
                      <a:pt x="41" y="90"/>
                    </a:cubicBezTo>
                    <a:cubicBezTo>
                      <a:pt x="29" y="90"/>
                      <a:pt x="19" y="86"/>
                      <a:pt x="11" y="79"/>
                    </a:cubicBezTo>
                    <a:cubicBezTo>
                      <a:pt x="4" y="71"/>
                      <a:pt x="0" y="60"/>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5"/>
                    </a:cubicBezTo>
                    <a:cubicBezTo>
                      <a:pt x="66" y="34"/>
                      <a:pt x="64" y="26"/>
                      <a:pt x="59" y="20"/>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15">
                <a:extLst>
                  <a:ext uri="{FF2B5EF4-FFF2-40B4-BE49-F238E27FC236}">
                    <a16:creationId xmlns:a16="http://schemas.microsoft.com/office/drawing/2014/main" id="{61A9D474-52F2-AA4B-D9D3-B9D56B08F80A}"/>
                  </a:ext>
                </a:extLst>
              </p:cNvPr>
              <p:cNvSpPr>
                <a:spLocks/>
              </p:cNvSpPr>
              <p:nvPr/>
            </p:nvSpPr>
            <p:spPr bwMode="auto">
              <a:xfrm>
                <a:off x="2639" y="1529"/>
                <a:ext cx="51" cy="63"/>
              </a:xfrm>
              <a:custGeom>
                <a:avLst/>
                <a:gdLst>
                  <a:gd name="T0" fmla="*/ 0 w 71"/>
                  <a:gd name="T1" fmla="*/ 88 h 88"/>
                  <a:gd name="T2" fmla="*/ 0 w 71"/>
                  <a:gd name="T3" fmla="*/ 2 h 88"/>
                  <a:gd name="T4" fmla="*/ 14 w 71"/>
                  <a:gd name="T5" fmla="*/ 2 h 88"/>
                  <a:gd name="T6" fmla="*/ 14 w 71"/>
                  <a:gd name="T7" fmla="*/ 14 h 88"/>
                  <a:gd name="T8" fmla="*/ 41 w 71"/>
                  <a:gd name="T9" fmla="*/ 0 h 88"/>
                  <a:gd name="T10" fmla="*/ 55 w 71"/>
                  <a:gd name="T11" fmla="*/ 3 h 88"/>
                  <a:gd name="T12" fmla="*/ 65 w 71"/>
                  <a:gd name="T13" fmla="*/ 10 h 88"/>
                  <a:gd name="T14" fmla="*/ 70 w 71"/>
                  <a:gd name="T15" fmla="*/ 21 h 88"/>
                  <a:gd name="T16" fmla="*/ 71 w 71"/>
                  <a:gd name="T17" fmla="*/ 35 h 88"/>
                  <a:gd name="T18" fmla="*/ 71 w 71"/>
                  <a:gd name="T19" fmla="*/ 88 h 88"/>
                  <a:gd name="T20" fmla="*/ 56 w 71"/>
                  <a:gd name="T21" fmla="*/ 88 h 88"/>
                  <a:gd name="T22" fmla="*/ 56 w 71"/>
                  <a:gd name="T23" fmla="*/ 36 h 88"/>
                  <a:gd name="T24" fmla="*/ 54 w 71"/>
                  <a:gd name="T25" fmla="*/ 22 h 88"/>
                  <a:gd name="T26" fmla="*/ 48 w 71"/>
                  <a:gd name="T27" fmla="*/ 15 h 88"/>
                  <a:gd name="T28" fmla="*/ 38 w 71"/>
                  <a:gd name="T29" fmla="*/ 13 h 88"/>
                  <a:gd name="T30" fmla="*/ 22 w 71"/>
                  <a:gd name="T31" fmla="*/ 19 h 88"/>
                  <a:gd name="T32" fmla="*/ 15 w 71"/>
                  <a:gd name="T33" fmla="*/ 41 h 88"/>
                  <a:gd name="T34" fmla="*/ 15 w 71"/>
                  <a:gd name="T35" fmla="*/ 88 h 88"/>
                  <a:gd name="T36" fmla="*/ 0 w 71"/>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8">
                    <a:moveTo>
                      <a:pt x="0" y="88"/>
                    </a:moveTo>
                    <a:lnTo>
                      <a:pt x="0" y="2"/>
                    </a:lnTo>
                    <a:lnTo>
                      <a:pt x="14" y="2"/>
                    </a:lnTo>
                    <a:lnTo>
                      <a:pt x="14" y="14"/>
                    </a:lnTo>
                    <a:cubicBezTo>
                      <a:pt x="20" y="5"/>
                      <a:pt x="29" y="0"/>
                      <a:pt x="41" y="0"/>
                    </a:cubicBezTo>
                    <a:cubicBezTo>
                      <a:pt x="46" y="0"/>
                      <a:pt x="51" y="1"/>
                      <a:pt x="55" y="3"/>
                    </a:cubicBezTo>
                    <a:cubicBezTo>
                      <a:pt x="60" y="5"/>
                      <a:pt x="63" y="7"/>
                      <a:pt x="65" y="10"/>
                    </a:cubicBezTo>
                    <a:cubicBezTo>
                      <a:pt x="67" y="13"/>
                      <a:pt x="69" y="17"/>
                      <a:pt x="70" y="21"/>
                    </a:cubicBezTo>
                    <a:cubicBezTo>
                      <a:pt x="70" y="24"/>
                      <a:pt x="71" y="28"/>
                      <a:pt x="71" y="35"/>
                    </a:cubicBezTo>
                    <a:lnTo>
                      <a:pt x="71" y="88"/>
                    </a:lnTo>
                    <a:lnTo>
                      <a:pt x="56" y="88"/>
                    </a:lnTo>
                    <a:lnTo>
                      <a:pt x="56" y="36"/>
                    </a:lnTo>
                    <a:cubicBezTo>
                      <a:pt x="56" y="30"/>
                      <a:pt x="55" y="25"/>
                      <a:pt x="54" y="22"/>
                    </a:cubicBezTo>
                    <a:cubicBezTo>
                      <a:pt x="53" y="19"/>
                      <a:pt x="51" y="17"/>
                      <a:pt x="48" y="15"/>
                    </a:cubicBezTo>
                    <a:cubicBezTo>
                      <a:pt x="45" y="14"/>
                      <a:pt x="42" y="13"/>
                      <a:pt x="38" y="13"/>
                    </a:cubicBezTo>
                    <a:cubicBezTo>
                      <a:pt x="32" y="13"/>
                      <a:pt x="26" y="15"/>
                      <a:pt x="22" y="19"/>
                    </a:cubicBezTo>
                    <a:cubicBezTo>
                      <a:pt x="17" y="23"/>
                      <a:pt x="15" y="30"/>
                      <a:pt x="15" y="41"/>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16">
                <a:extLst>
                  <a:ext uri="{FF2B5EF4-FFF2-40B4-BE49-F238E27FC236}">
                    <a16:creationId xmlns:a16="http://schemas.microsoft.com/office/drawing/2014/main" id="{C616F542-D9FA-084A-299B-204EE34644D9}"/>
                  </a:ext>
                </a:extLst>
              </p:cNvPr>
              <p:cNvSpPr>
                <a:spLocks noChangeArrowheads="1"/>
              </p:cNvSpPr>
              <p:nvPr/>
            </p:nvSpPr>
            <p:spPr bwMode="auto">
              <a:xfrm>
                <a:off x="2701" y="1556"/>
                <a:ext cx="3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17">
                <a:extLst>
                  <a:ext uri="{FF2B5EF4-FFF2-40B4-BE49-F238E27FC236}">
                    <a16:creationId xmlns:a16="http://schemas.microsoft.com/office/drawing/2014/main" id="{39AF86E8-51FD-8676-0A98-A1BE6F3DC314}"/>
                  </a:ext>
                </a:extLst>
              </p:cNvPr>
              <p:cNvSpPr>
                <a:spLocks noEditPoints="1"/>
              </p:cNvSpPr>
              <p:nvPr/>
            </p:nvSpPr>
            <p:spPr bwMode="auto">
              <a:xfrm>
                <a:off x="2742" y="1529"/>
                <a:ext cx="56" cy="64"/>
              </a:xfrm>
              <a:custGeom>
                <a:avLst/>
                <a:gdLst>
                  <a:gd name="T0" fmla="*/ 61 w 79"/>
                  <a:gd name="T1" fmla="*/ 78 h 90"/>
                  <a:gd name="T2" fmla="*/ 46 w 79"/>
                  <a:gd name="T3" fmla="*/ 87 h 90"/>
                  <a:gd name="T4" fmla="*/ 29 w 79"/>
                  <a:gd name="T5" fmla="*/ 90 h 90"/>
                  <a:gd name="T6" fmla="*/ 8 w 79"/>
                  <a:gd name="T7" fmla="*/ 83 h 90"/>
                  <a:gd name="T8" fmla="*/ 0 w 79"/>
                  <a:gd name="T9" fmla="*/ 66 h 90"/>
                  <a:gd name="T10" fmla="*/ 3 w 79"/>
                  <a:gd name="T11" fmla="*/ 54 h 90"/>
                  <a:gd name="T12" fmla="*/ 10 w 79"/>
                  <a:gd name="T13" fmla="*/ 46 h 90"/>
                  <a:gd name="T14" fmla="*/ 21 w 79"/>
                  <a:gd name="T15" fmla="*/ 41 h 90"/>
                  <a:gd name="T16" fmla="*/ 34 w 79"/>
                  <a:gd name="T17" fmla="*/ 39 h 90"/>
                  <a:gd name="T18" fmla="*/ 60 w 79"/>
                  <a:gd name="T19" fmla="*/ 33 h 90"/>
                  <a:gd name="T20" fmla="*/ 60 w 79"/>
                  <a:gd name="T21" fmla="*/ 30 h 90"/>
                  <a:gd name="T22" fmla="*/ 56 w 79"/>
                  <a:gd name="T23" fmla="*/ 17 h 90"/>
                  <a:gd name="T24" fmla="*/ 39 w 79"/>
                  <a:gd name="T25" fmla="*/ 12 h 90"/>
                  <a:gd name="T26" fmla="*/ 24 w 79"/>
                  <a:gd name="T27" fmla="*/ 16 h 90"/>
                  <a:gd name="T28" fmla="*/ 17 w 79"/>
                  <a:gd name="T29" fmla="*/ 29 h 90"/>
                  <a:gd name="T30" fmla="*/ 2 w 79"/>
                  <a:gd name="T31" fmla="*/ 27 h 90"/>
                  <a:gd name="T32" fmla="*/ 9 w 79"/>
                  <a:gd name="T33" fmla="*/ 12 h 90"/>
                  <a:gd name="T34" fmla="*/ 22 w 79"/>
                  <a:gd name="T35" fmla="*/ 3 h 90"/>
                  <a:gd name="T36" fmla="*/ 41 w 79"/>
                  <a:gd name="T37" fmla="*/ 0 h 90"/>
                  <a:gd name="T38" fmla="*/ 59 w 79"/>
                  <a:gd name="T39" fmla="*/ 3 h 90"/>
                  <a:gd name="T40" fmla="*/ 70 w 79"/>
                  <a:gd name="T41" fmla="*/ 9 h 90"/>
                  <a:gd name="T42" fmla="*/ 74 w 79"/>
                  <a:gd name="T43" fmla="*/ 19 h 90"/>
                  <a:gd name="T44" fmla="*/ 75 w 79"/>
                  <a:gd name="T45" fmla="*/ 33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0 h 90"/>
                  <a:gd name="T60" fmla="*/ 23 w 79"/>
                  <a:gd name="T61" fmla="*/ 53 h 90"/>
                  <a:gd name="T62" fmla="*/ 18 w 79"/>
                  <a:gd name="T63" fmla="*/ 58 h 90"/>
                  <a:gd name="T64" fmla="*/ 16 w 79"/>
                  <a:gd name="T65" fmla="*/ 65 h 90"/>
                  <a:gd name="T66" fmla="*/ 20 w 79"/>
                  <a:gd name="T67" fmla="*/ 75 h 90"/>
                  <a:gd name="T68" fmla="*/ 33 w 79"/>
                  <a:gd name="T69" fmla="*/ 79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1" y="86"/>
                      <a:pt x="46" y="87"/>
                    </a:cubicBezTo>
                    <a:cubicBezTo>
                      <a:pt x="41" y="89"/>
                      <a:pt x="35" y="90"/>
                      <a:pt x="29" y="90"/>
                    </a:cubicBezTo>
                    <a:cubicBezTo>
                      <a:pt x="20" y="90"/>
                      <a:pt x="13" y="88"/>
                      <a:pt x="8" y="83"/>
                    </a:cubicBezTo>
                    <a:cubicBezTo>
                      <a:pt x="2" y="79"/>
                      <a:pt x="0" y="73"/>
                      <a:pt x="0" y="66"/>
                    </a:cubicBezTo>
                    <a:cubicBezTo>
                      <a:pt x="0" y="61"/>
                      <a:pt x="1" y="57"/>
                      <a:pt x="3" y="54"/>
                    </a:cubicBezTo>
                    <a:cubicBezTo>
                      <a:pt x="5" y="50"/>
                      <a:pt x="7" y="48"/>
                      <a:pt x="10" y="46"/>
                    </a:cubicBezTo>
                    <a:cubicBezTo>
                      <a:pt x="13" y="43"/>
                      <a:pt x="17" y="42"/>
                      <a:pt x="21" y="41"/>
                    </a:cubicBezTo>
                    <a:cubicBezTo>
                      <a:pt x="24" y="40"/>
                      <a:pt x="28" y="39"/>
                      <a:pt x="34" y="39"/>
                    </a:cubicBezTo>
                    <a:cubicBezTo>
                      <a:pt x="46" y="37"/>
                      <a:pt x="54" y="35"/>
                      <a:pt x="60" y="33"/>
                    </a:cubicBezTo>
                    <a:cubicBezTo>
                      <a:pt x="60" y="31"/>
                      <a:pt x="60" y="30"/>
                      <a:pt x="60" y="30"/>
                    </a:cubicBezTo>
                    <a:cubicBezTo>
                      <a:pt x="60" y="24"/>
                      <a:pt x="59" y="19"/>
                      <a:pt x="56" y="17"/>
                    </a:cubicBezTo>
                    <a:cubicBezTo>
                      <a:pt x="52" y="14"/>
                      <a:pt x="47" y="12"/>
                      <a:pt x="39" y="12"/>
                    </a:cubicBezTo>
                    <a:cubicBezTo>
                      <a:pt x="32" y="12"/>
                      <a:pt x="27" y="13"/>
                      <a:pt x="24" y="16"/>
                    </a:cubicBezTo>
                    <a:cubicBezTo>
                      <a:pt x="21" y="18"/>
                      <a:pt x="18" y="22"/>
                      <a:pt x="17" y="29"/>
                    </a:cubicBezTo>
                    <a:lnTo>
                      <a:pt x="2" y="27"/>
                    </a:lnTo>
                    <a:cubicBezTo>
                      <a:pt x="4" y="20"/>
                      <a:pt x="6" y="15"/>
                      <a:pt x="9" y="12"/>
                    </a:cubicBezTo>
                    <a:cubicBezTo>
                      <a:pt x="12" y="8"/>
                      <a:pt x="16" y="5"/>
                      <a:pt x="22" y="3"/>
                    </a:cubicBezTo>
                    <a:cubicBezTo>
                      <a:pt x="27" y="1"/>
                      <a:pt x="34" y="0"/>
                      <a:pt x="41" y="0"/>
                    </a:cubicBezTo>
                    <a:cubicBezTo>
                      <a:pt x="49" y="0"/>
                      <a:pt x="55" y="1"/>
                      <a:pt x="59" y="3"/>
                    </a:cubicBezTo>
                    <a:cubicBezTo>
                      <a:pt x="64" y="4"/>
                      <a:pt x="67" y="6"/>
                      <a:pt x="70" y="9"/>
                    </a:cubicBezTo>
                    <a:cubicBezTo>
                      <a:pt x="72" y="12"/>
                      <a:pt x="73" y="15"/>
                      <a:pt x="74" y="19"/>
                    </a:cubicBezTo>
                    <a:cubicBezTo>
                      <a:pt x="75" y="22"/>
                      <a:pt x="75" y="26"/>
                      <a:pt x="75" y="33"/>
                    </a:cubicBezTo>
                    <a:lnTo>
                      <a:pt x="75" y="52"/>
                    </a:lnTo>
                    <a:cubicBezTo>
                      <a:pt x="75" y="66"/>
                      <a:pt x="75" y="74"/>
                      <a:pt x="76" y="78"/>
                    </a:cubicBezTo>
                    <a:cubicBezTo>
                      <a:pt x="76" y="82"/>
                      <a:pt x="78" y="85"/>
                      <a:pt x="79" y="88"/>
                    </a:cubicBezTo>
                    <a:lnTo>
                      <a:pt x="64" y="88"/>
                    </a:lnTo>
                    <a:cubicBezTo>
                      <a:pt x="63" y="85"/>
                      <a:pt x="62" y="82"/>
                      <a:pt x="61" y="78"/>
                    </a:cubicBezTo>
                    <a:close/>
                    <a:moveTo>
                      <a:pt x="60" y="45"/>
                    </a:moveTo>
                    <a:cubicBezTo>
                      <a:pt x="55" y="47"/>
                      <a:pt x="47" y="49"/>
                      <a:pt x="36" y="50"/>
                    </a:cubicBezTo>
                    <a:cubicBezTo>
                      <a:pt x="30" y="51"/>
                      <a:pt x="26" y="52"/>
                      <a:pt x="23" y="53"/>
                    </a:cubicBezTo>
                    <a:cubicBezTo>
                      <a:pt x="21" y="54"/>
                      <a:pt x="19" y="56"/>
                      <a:pt x="18" y="58"/>
                    </a:cubicBezTo>
                    <a:cubicBezTo>
                      <a:pt x="16" y="60"/>
                      <a:pt x="16" y="63"/>
                      <a:pt x="16" y="65"/>
                    </a:cubicBezTo>
                    <a:cubicBezTo>
                      <a:pt x="16" y="69"/>
                      <a:pt x="17" y="72"/>
                      <a:pt x="20" y="75"/>
                    </a:cubicBezTo>
                    <a:cubicBezTo>
                      <a:pt x="23" y="78"/>
                      <a:pt x="27" y="79"/>
                      <a:pt x="33" y="79"/>
                    </a:cubicBezTo>
                    <a:cubicBezTo>
                      <a:pt x="39" y="79"/>
                      <a:pt x="44"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18">
                <a:extLst>
                  <a:ext uri="{FF2B5EF4-FFF2-40B4-BE49-F238E27FC236}">
                    <a16:creationId xmlns:a16="http://schemas.microsoft.com/office/drawing/2014/main" id="{C56A4036-999C-AD48-027A-EC9E689B027C}"/>
                  </a:ext>
                </a:extLst>
              </p:cNvPr>
              <p:cNvSpPr>
                <a:spLocks/>
              </p:cNvSpPr>
              <p:nvPr/>
            </p:nvSpPr>
            <p:spPr bwMode="auto">
              <a:xfrm>
                <a:off x="2806" y="1509"/>
                <a:ext cx="30" cy="84"/>
              </a:xfrm>
              <a:custGeom>
                <a:avLst/>
                <a:gdLst>
                  <a:gd name="T0" fmla="*/ 40 w 42"/>
                  <a:gd name="T1" fmla="*/ 103 h 117"/>
                  <a:gd name="T2" fmla="*/ 42 w 42"/>
                  <a:gd name="T3" fmla="*/ 116 h 117"/>
                  <a:gd name="T4" fmla="*/ 31 w 42"/>
                  <a:gd name="T5" fmla="*/ 117 h 117"/>
                  <a:gd name="T6" fmla="*/ 18 w 42"/>
                  <a:gd name="T7" fmla="*/ 115 h 117"/>
                  <a:gd name="T8" fmla="*/ 12 w 42"/>
                  <a:gd name="T9" fmla="*/ 108 h 117"/>
                  <a:gd name="T10" fmla="*/ 10 w 42"/>
                  <a:gd name="T11" fmla="*/ 91 h 117"/>
                  <a:gd name="T12" fmla="*/ 10 w 42"/>
                  <a:gd name="T13" fmla="*/ 41 h 117"/>
                  <a:gd name="T14" fmla="*/ 0 w 42"/>
                  <a:gd name="T15" fmla="*/ 41 h 117"/>
                  <a:gd name="T16" fmla="*/ 0 w 42"/>
                  <a:gd name="T17" fmla="*/ 30 h 117"/>
                  <a:gd name="T18" fmla="*/ 10 w 42"/>
                  <a:gd name="T19" fmla="*/ 30 h 117"/>
                  <a:gd name="T20" fmla="*/ 10 w 42"/>
                  <a:gd name="T21" fmla="*/ 8 h 117"/>
                  <a:gd name="T22" fmla="*/ 25 w 42"/>
                  <a:gd name="T23" fmla="*/ 0 h 117"/>
                  <a:gd name="T24" fmla="*/ 25 w 42"/>
                  <a:gd name="T25" fmla="*/ 30 h 117"/>
                  <a:gd name="T26" fmla="*/ 40 w 42"/>
                  <a:gd name="T27" fmla="*/ 30 h 117"/>
                  <a:gd name="T28" fmla="*/ 40 w 42"/>
                  <a:gd name="T29" fmla="*/ 41 h 117"/>
                  <a:gd name="T30" fmla="*/ 25 w 42"/>
                  <a:gd name="T31" fmla="*/ 41 h 117"/>
                  <a:gd name="T32" fmla="*/ 25 w 42"/>
                  <a:gd name="T33" fmla="*/ 92 h 117"/>
                  <a:gd name="T34" fmla="*/ 26 w 42"/>
                  <a:gd name="T35" fmla="*/ 100 h 117"/>
                  <a:gd name="T36" fmla="*/ 28 w 42"/>
                  <a:gd name="T37" fmla="*/ 103 h 117"/>
                  <a:gd name="T38" fmla="*/ 33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4" y="117"/>
                      <a:pt x="31" y="117"/>
                    </a:cubicBezTo>
                    <a:cubicBezTo>
                      <a:pt x="25" y="117"/>
                      <a:pt x="21" y="117"/>
                      <a:pt x="18" y="115"/>
                    </a:cubicBezTo>
                    <a:cubicBezTo>
                      <a:pt x="15" y="113"/>
                      <a:pt x="13" y="111"/>
                      <a:pt x="12" y="108"/>
                    </a:cubicBezTo>
                    <a:cubicBezTo>
                      <a:pt x="11" y="106"/>
                      <a:pt x="10" y="100"/>
                      <a:pt x="10" y="91"/>
                    </a:cubicBezTo>
                    <a:lnTo>
                      <a:pt x="10" y="41"/>
                    </a:lnTo>
                    <a:lnTo>
                      <a:pt x="0" y="41"/>
                    </a:lnTo>
                    <a:lnTo>
                      <a:pt x="0" y="30"/>
                    </a:lnTo>
                    <a:lnTo>
                      <a:pt x="10" y="30"/>
                    </a:lnTo>
                    <a:lnTo>
                      <a:pt x="10" y="8"/>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3"/>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19">
                <a:extLst>
                  <a:ext uri="{FF2B5EF4-FFF2-40B4-BE49-F238E27FC236}">
                    <a16:creationId xmlns:a16="http://schemas.microsoft.com/office/drawing/2014/main" id="{8E50F0E4-90C8-4493-3338-489ACB54E1C1}"/>
                  </a:ext>
                </a:extLst>
              </p:cNvPr>
              <p:cNvSpPr>
                <a:spLocks/>
              </p:cNvSpPr>
              <p:nvPr/>
            </p:nvSpPr>
            <p:spPr bwMode="auto">
              <a:xfrm>
                <a:off x="2844" y="1529"/>
                <a:ext cx="34" cy="63"/>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5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2"/>
                      <a:pt x="47" y="5"/>
                    </a:cubicBezTo>
                    <a:lnTo>
                      <a:pt x="42" y="18"/>
                    </a:lnTo>
                    <a:cubicBezTo>
                      <a:pt x="38" y="16"/>
                      <a:pt x="34" y="15"/>
                      <a:pt x="31" y="15"/>
                    </a:cubicBezTo>
                    <a:cubicBezTo>
                      <a:pt x="28" y="15"/>
                      <a:pt x="25" y="16"/>
                      <a:pt x="22" y="18"/>
                    </a:cubicBezTo>
                    <a:cubicBezTo>
                      <a:pt x="20" y="20"/>
                      <a:pt x="18" y="23"/>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20">
                <a:extLst>
                  <a:ext uri="{FF2B5EF4-FFF2-40B4-BE49-F238E27FC236}">
                    <a16:creationId xmlns:a16="http://schemas.microsoft.com/office/drawing/2014/main" id="{C6F7F6AE-DE31-7D01-74D6-7517037ADF32}"/>
                  </a:ext>
                </a:extLst>
              </p:cNvPr>
              <p:cNvSpPr>
                <a:spLocks noEditPoints="1"/>
              </p:cNvSpPr>
              <p:nvPr/>
            </p:nvSpPr>
            <p:spPr bwMode="auto">
              <a:xfrm>
                <a:off x="2880" y="1529"/>
                <a:ext cx="58" cy="64"/>
              </a:xfrm>
              <a:custGeom>
                <a:avLst/>
                <a:gdLst>
                  <a:gd name="T0" fmla="*/ 0 w 81"/>
                  <a:gd name="T1" fmla="*/ 45 h 90"/>
                  <a:gd name="T2" fmla="*/ 13 w 81"/>
                  <a:gd name="T3" fmla="*/ 10 h 90"/>
                  <a:gd name="T4" fmla="*/ 41 w 81"/>
                  <a:gd name="T5" fmla="*/ 0 h 90"/>
                  <a:gd name="T6" fmla="*/ 70 w 81"/>
                  <a:gd name="T7" fmla="*/ 12 h 90"/>
                  <a:gd name="T8" fmla="*/ 81 w 81"/>
                  <a:gd name="T9" fmla="*/ 44 h 90"/>
                  <a:gd name="T10" fmla="*/ 76 w 81"/>
                  <a:gd name="T11" fmla="*/ 70 h 90"/>
                  <a:gd name="T12" fmla="*/ 61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0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10"/>
                    </a:cubicBezTo>
                    <a:cubicBezTo>
                      <a:pt x="21" y="3"/>
                      <a:pt x="30" y="0"/>
                      <a:pt x="41" y="0"/>
                    </a:cubicBezTo>
                    <a:cubicBezTo>
                      <a:pt x="52" y="0"/>
                      <a:pt x="62" y="4"/>
                      <a:pt x="70" y="12"/>
                    </a:cubicBezTo>
                    <a:cubicBezTo>
                      <a:pt x="77" y="19"/>
                      <a:pt x="81" y="30"/>
                      <a:pt x="81" y="44"/>
                    </a:cubicBezTo>
                    <a:cubicBezTo>
                      <a:pt x="81" y="55"/>
                      <a:pt x="79" y="64"/>
                      <a:pt x="76" y="70"/>
                    </a:cubicBezTo>
                    <a:cubicBezTo>
                      <a:pt x="73" y="77"/>
                      <a:pt x="68" y="81"/>
                      <a:pt x="61" y="85"/>
                    </a:cubicBezTo>
                    <a:cubicBezTo>
                      <a:pt x="55" y="89"/>
                      <a:pt x="48" y="90"/>
                      <a:pt x="41" y="90"/>
                    </a:cubicBezTo>
                    <a:cubicBezTo>
                      <a:pt x="28" y="90"/>
                      <a:pt x="19" y="86"/>
                      <a:pt x="11" y="79"/>
                    </a:cubicBezTo>
                    <a:cubicBezTo>
                      <a:pt x="4" y="71"/>
                      <a:pt x="0" y="60"/>
                      <a:pt x="0" y="45"/>
                    </a:cubicBezTo>
                    <a:close/>
                    <a:moveTo>
                      <a:pt x="15" y="45"/>
                    </a:moveTo>
                    <a:cubicBezTo>
                      <a:pt x="15" y="56"/>
                      <a:pt x="18" y="64"/>
                      <a:pt x="22" y="70"/>
                    </a:cubicBezTo>
                    <a:cubicBezTo>
                      <a:pt x="27" y="75"/>
                      <a:pt x="33" y="78"/>
                      <a:pt x="41" y="78"/>
                    </a:cubicBezTo>
                    <a:cubicBezTo>
                      <a:pt x="48" y="78"/>
                      <a:pt x="54" y="75"/>
                      <a:pt x="59" y="70"/>
                    </a:cubicBezTo>
                    <a:cubicBezTo>
                      <a:pt x="64" y="64"/>
                      <a:pt x="66" y="56"/>
                      <a:pt x="66" y="45"/>
                    </a:cubicBezTo>
                    <a:cubicBezTo>
                      <a:pt x="66" y="34"/>
                      <a:pt x="64" y="26"/>
                      <a:pt x="59" y="20"/>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1">
                <a:extLst>
                  <a:ext uri="{FF2B5EF4-FFF2-40B4-BE49-F238E27FC236}">
                    <a16:creationId xmlns:a16="http://schemas.microsoft.com/office/drawing/2014/main" id="{A52AE5F8-2B8C-6DBA-DB28-87CC69AA0192}"/>
                  </a:ext>
                </a:extLst>
              </p:cNvPr>
              <p:cNvSpPr>
                <a:spLocks noEditPoints="1"/>
              </p:cNvSpPr>
              <p:nvPr/>
            </p:nvSpPr>
            <p:spPr bwMode="auto">
              <a:xfrm>
                <a:off x="2950" y="1529"/>
                <a:ext cx="53" cy="86"/>
              </a:xfrm>
              <a:custGeom>
                <a:avLst/>
                <a:gdLst>
                  <a:gd name="T0" fmla="*/ 0 w 75"/>
                  <a:gd name="T1" fmla="*/ 121 h 121"/>
                  <a:gd name="T2" fmla="*/ 0 w 75"/>
                  <a:gd name="T3" fmla="*/ 2 h 121"/>
                  <a:gd name="T4" fmla="*/ 14 w 75"/>
                  <a:gd name="T5" fmla="*/ 2 h 121"/>
                  <a:gd name="T6" fmla="*/ 14 w 75"/>
                  <a:gd name="T7" fmla="*/ 13 h 121"/>
                  <a:gd name="T8" fmla="*/ 24 w 75"/>
                  <a:gd name="T9" fmla="*/ 3 h 121"/>
                  <a:gd name="T10" fmla="*/ 39 w 75"/>
                  <a:gd name="T11" fmla="*/ 0 h 121"/>
                  <a:gd name="T12" fmla="*/ 58 w 75"/>
                  <a:gd name="T13" fmla="*/ 6 h 121"/>
                  <a:gd name="T14" fmla="*/ 71 w 75"/>
                  <a:gd name="T15" fmla="*/ 22 h 121"/>
                  <a:gd name="T16" fmla="*/ 75 w 75"/>
                  <a:gd name="T17" fmla="*/ 44 h 121"/>
                  <a:gd name="T18" fmla="*/ 71 w 75"/>
                  <a:gd name="T19" fmla="*/ 68 h 121"/>
                  <a:gd name="T20" fmla="*/ 57 w 75"/>
                  <a:gd name="T21" fmla="*/ 85 h 121"/>
                  <a:gd name="T22" fmla="*/ 38 w 75"/>
                  <a:gd name="T23" fmla="*/ 90 h 121"/>
                  <a:gd name="T24" fmla="*/ 24 w 75"/>
                  <a:gd name="T25" fmla="*/ 87 h 121"/>
                  <a:gd name="T26" fmla="*/ 15 w 75"/>
                  <a:gd name="T27" fmla="*/ 79 h 121"/>
                  <a:gd name="T28" fmla="*/ 15 w 75"/>
                  <a:gd name="T29" fmla="*/ 121 h 121"/>
                  <a:gd name="T30" fmla="*/ 0 w 75"/>
                  <a:gd name="T31" fmla="*/ 121 h 121"/>
                  <a:gd name="T32" fmla="*/ 14 w 75"/>
                  <a:gd name="T33" fmla="*/ 46 h 121"/>
                  <a:gd name="T34" fmla="*/ 20 w 75"/>
                  <a:gd name="T35" fmla="*/ 70 h 121"/>
                  <a:gd name="T36" fmla="*/ 37 w 75"/>
                  <a:gd name="T37" fmla="*/ 78 h 121"/>
                  <a:gd name="T38" fmla="*/ 53 w 75"/>
                  <a:gd name="T39" fmla="*/ 70 h 121"/>
                  <a:gd name="T40" fmla="*/ 60 w 75"/>
                  <a:gd name="T41" fmla="*/ 44 h 121"/>
                  <a:gd name="T42" fmla="*/ 54 w 75"/>
                  <a:gd name="T43" fmla="*/ 20 h 121"/>
                  <a:gd name="T44" fmla="*/ 37 w 75"/>
                  <a:gd name="T45" fmla="*/ 11 h 121"/>
                  <a:gd name="T46" fmla="*/ 21 w 75"/>
                  <a:gd name="T47" fmla="*/ 20 h 121"/>
                  <a:gd name="T48" fmla="*/ 14 w 75"/>
                  <a:gd name="T49" fmla="*/ 4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1">
                    <a:moveTo>
                      <a:pt x="0" y="121"/>
                    </a:moveTo>
                    <a:lnTo>
                      <a:pt x="0" y="2"/>
                    </a:lnTo>
                    <a:lnTo>
                      <a:pt x="14" y="2"/>
                    </a:lnTo>
                    <a:lnTo>
                      <a:pt x="14" y="13"/>
                    </a:lnTo>
                    <a:cubicBezTo>
                      <a:pt x="17" y="9"/>
                      <a:pt x="20" y="5"/>
                      <a:pt x="24" y="3"/>
                    </a:cubicBezTo>
                    <a:cubicBezTo>
                      <a:pt x="28" y="1"/>
                      <a:pt x="33" y="0"/>
                      <a:pt x="39" y="0"/>
                    </a:cubicBezTo>
                    <a:cubicBezTo>
                      <a:pt x="46" y="0"/>
                      <a:pt x="53" y="2"/>
                      <a:pt x="58" y="6"/>
                    </a:cubicBezTo>
                    <a:cubicBezTo>
                      <a:pt x="64" y="9"/>
                      <a:pt x="68" y="15"/>
                      <a:pt x="71" y="22"/>
                    </a:cubicBezTo>
                    <a:cubicBezTo>
                      <a:pt x="74" y="29"/>
                      <a:pt x="75" y="36"/>
                      <a:pt x="75" y="44"/>
                    </a:cubicBezTo>
                    <a:cubicBezTo>
                      <a:pt x="75" y="53"/>
                      <a:pt x="74" y="61"/>
                      <a:pt x="71" y="68"/>
                    </a:cubicBezTo>
                    <a:cubicBezTo>
                      <a:pt x="67" y="75"/>
                      <a:pt x="63" y="81"/>
                      <a:pt x="57" y="85"/>
                    </a:cubicBezTo>
                    <a:cubicBezTo>
                      <a:pt x="51" y="88"/>
                      <a:pt x="44" y="90"/>
                      <a:pt x="38" y="90"/>
                    </a:cubicBezTo>
                    <a:cubicBezTo>
                      <a:pt x="33" y="90"/>
                      <a:pt x="28" y="89"/>
                      <a:pt x="24" y="87"/>
                    </a:cubicBezTo>
                    <a:cubicBezTo>
                      <a:pt x="21" y="85"/>
                      <a:pt x="17" y="83"/>
                      <a:pt x="15" y="79"/>
                    </a:cubicBezTo>
                    <a:lnTo>
                      <a:pt x="15" y="121"/>
                    </a:lnTo>
                    <a:lnTo>
                      <a:pt x="0" y="121"/>
                    </a:lnTo>
                    <a:close/>
                    <a:moveTo>
                      <a:pt x="14" y="46"/>
                    </a:moveTo>
                    <a:cubicBezTo>
                      <a:pt x="14" y="57"/>
                      <a:pt x="16" y="65"/>
                      <a:pt x="20" y="70"/>
                    </a:cubicBezTo>
                    <a:cubicBezTo>
                      <a:pt x="25" y="76"/>
                      <a:pt x="30" y="78"/>
                      <a:pt x="37" y="78"/>
                    </a:cubicBezTo>
                    <a:cubicBezTo>
                      <a:pt x="43" y="78"/>
                      <a:pt x="49" y="75"/>
                      <a:pt x="53" y="70"/>
                    </a:cubicBezTo>
                    <a:cubicBezTo>
                      <a:pt x="58" y="64"/>
                      <a:pt x="60" y="56"/>
                      <a:pt x="60" y="44"/>
                    </a:cubicBezTo>
                    <a:cubicBezTo>
                      <a:pt x="60" y="33"/>
                      <a:pt x="58" y="25"/>
                      <a:pt x="54" y="20"/>
                    </a:cubicBezTo>
                    <a:cubicBezTo>
                      <a:pt x="49" y="14"/>
                      <a:pt x="44" y="11"/>
                      <a:pt x="37" y="11"/>
                    </a:cubicBezTo>
                    <a:cubicBezTo>
                      <a:pt x="31" y="11"/>
                      <a:pt x="26" y="14"/>
                      <a:pt x="21" y="20"/>
                    </a:cubicBezTo>
                    <a:cubicBezTo>
                      <a:pt x="16" y="26"/>
                      <a:pt x="14" y="34"/>
                      <a:pt x="14"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22">
                <a:extLst>
                  <a:ext uri="{FF2B5EF4-FFF2-40B4-BE49-F238E27FC236}">
                    <a16:creationId xmlns:a16="http://schemas.microsoft.com/office/drawing/2014/main" id="{2E26C3FE-0F46-AD6E-9B33-F9D2E8C3B86C}"/>
                  </a:ext>
                </a:extLst>
              </p:cNvPr>
              <p:cNvSpPr>
                <a:spLocks/>
              </p:cNvSpPr>
              <p:nvPr/>
            </p:nvSpPr>
            <p:spPr bwMode="auto">
              <a:xfrm>
                <a:off x="3016" y="1507"/>
                <a:ext cx="50" cy="85"/>
              </a:xfrm>
              <a:custGeom>
                <a:avLst/>
                <a:gdLst>
                  <a:gd name="T0" fmla="*/ 0 w 70"/>
                  <a:gd name="T1" fmla="*/ 119 h 119"/>
                  <a:gd name="T2" fmla="*/ 0 w 70"/>
                  <a:gd name="T3" fmla="*/ 0 h 119"/>
                  <a:gd name="T4" fmla="*/ 15 w 70"/>
                  <a:gd name="T5" fmla="*/ 0 h 119"/>
                  <a:gd name="T6" fmla="*/ 15 w 70"/>
                  <a:gd name="T7" fmla="*/ 43 h 119"/>
                  <a:gd name="T8" fmla="*/ 41 w 70"/>
                  <a:gd name="T9" fmla="*/ 31 h 119"/>
                  <a:gd name="T10" fmla="*/ 57 w 70"/>
                  <a:gd name="T11" fmla="*/ 35 h 119"/>
                  <a:gd name="T12" fmla="*/ 67 w 70"/>
                  <a:gd name="T13" fmla="*/ 45 h 119"/>
                  <a:gd name="T14" fmla="*/ 70 w 70"/>
                  <a:gd name="T15" fmla="*/ 65 h 119"/>
                  <a:gd name="T16" fmla="*/ 70 w 70"/>
                  <a:gd name="T17" fmla="*/ 119 h 119"/>
                  <a:gd name="T18" fmla="*/ 56 w 70"/>
                  <a:gd name="T19" fmla="*/ 119 h 119"/>
                  <a:gd name="T20" fmla="*/ 56 w 70"/>
                  <a:gd name="T21" fmla="*/ 65 h 119"/>
                  <a:gd name="T22" fmla="*/ 51 w 70"/>
                  <a:gd name="T23" fmla="*/ 49 h 119"/>
                  <a:gd name="T24" fmla="*/ 38 w 70"/>
                  <a:gd name="T25" fmla="*/ 44 h 119"/>
                  <a:gd name="T26" fmla="*/ 25 w 70"/>
                  <a:gd name="T27" fmla="*/ 47 h 119"/>
                  <a:gd name="T28" fmla="*/ 17 w 70"/>
                  <a:gd name="T29" fmla="*/ 56 h 119"/>
                  <a:gd name="T30" fmla="*/ 15 w 70"/>
                  <a:gd name="T31" fmla="*/ 72 h 119"/>
                  <a:gd name="T32" fmla="*/ 15 w 70"/>
                  <a:gd name="T33" fmla="*/ 119 h 119"/>
                  <a:gd name="T34" fmla="*/ 0 w 70"/>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9">
                    <a:moveTo>
                      <a:pt x="0" y="119"/>
                    </a:moveTo>
                    <a:lnTo>
                      <a:pt x="0" y="0"/>
                    </a:lnTo>
                    <a:lnTo>
                      <a:pt x="15" y="0"/>
                    </a:lnTo>
                    <a:lnTo>
                      <a:pt x="15" y="43"/>
                    </a:lnTo>
                    <a:cubicBezTo>
                      <a:pt x="22" y="35"/>
                      <a:pt x="30" y="31"/>
                      <a:pt x="41" y="31"/>
                    </a:cubicBezTo>
                    <a:cubicBezTo>
                      <a:pt x="47" y="31"/>
                      <a:pt x="53" y="32"/>
                      <a:pt x="57" y="35"/>
                    </a:cubicBezTo>
                    <a:cubicBezTo>
                      <a:pt x="62" y="37"/>
                      <a:pt x="65" y="41"/>
                      <a:pt x="67" y="45"/>
                    </a:cubicBezTo>
                    <a:cubicBezTo>
                      <a:pt x="69" y="50"/>
                      <a:pt x="70" y="56"/>
                      <a:pt x="70" y="65"/>
                    </a:cubicBezTo>
                    <a:lnTo>
                      <a:pt x="70" y="119"/>
                    </a:lnTo>
                    <a:lnTo>
                      <a:pt x="56" y="119"/>
                    </a:lnTo>
                    <a:lnTo>
                      <a:pt x="56" y="65"/>
                    </a:lnTo>
                    <a:cubicBezTo>
                      <a:pt x="56" y="57"/>
                      <a:pt x="54" y="52"/>
                      <a:pt x="51" y="49"/>
                    </a:cubicBezTo>
                    <a:cubicBezTo>
                      <a:pt x="48" y="45"/>
                      <a:pt x="43" y="44"/>
                      <a:pt x="38" y="44"/>
                    </a:cubicBezTo>
                    <a:cubicBezTo>
                      <a:pt x="33" y="44"/>
                      <a:pt x="29" y="45"/>
                      <a:pt x="25" y="47"/>
                    </a:cubicBezTo>
                    <a:cubicBezTo>
                      <a:pt x="21" y="49"/>
                      <a:pt x="19" y="52"/>
                      <a:pt x="17" y="56"/>
                    </a:cubicBezTo>
                    <a:cubicBezTo>
                      <a:pt x="16" y="60"/>
                      <a:pt x="15" y="65"/>
                      <a:pt x="15" y="72"/>
                    </a:cubicBez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3">
                <a:extLst>
                  <a:ext uri="{FF2B5EF4-FFF2-40B4-BE49-F238E27FC236}">
                    <a16:creationId xmlns:a16="http://schemas.microsoft.com/office/drawing/2014/main" id="{CD990577-67A2-BF23-B355-265873ED5B58}"/>
                  </a:ext>
                </a:extLst>
              </p:cNvPr>
              <p:cNvSpPr>
                <a:spLocks noEditPoints="1"/>
              </p:cNvSpPr>
              <p:nvPr/>
            </p:nvSpPr>
            <p:spPr bwMode="auto">
              <a:xfrm>
                <a:off x="3082" y="1507"/>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24">
                <a:extLst>
                  <a:ext uri="{FF2B5EF4-FFF2-40B4-BE49-F238E27FC236}">
                    <a16:creationId xmlns:a16="http://schemas.microsoft.com/office/drawing/2014/main" id="{9E556CA2-A32A-621B-F007-2BB0D8B1FC81}"/>
                  </a:ext>
                </a:extLst>
              </p:cNvPr>
              <p:cNvSpPr>
                <a:spLocks/>
              </p:cNvSpPr>
              <p:nvPr/>
            </p:nvSpPr>
            <p:spPr bwMode="auto">
              <a:xfrm>
                <a:off x="3105" y="1529"/>
                <a:ext cx="54" cy="64"/>
              </a:xfrm>
              <a:custGeom>
                <a:avLst/>
                <a:gdLst>
                  <a:gd name="T0" fmla="*/ 61 w 76"/>
                  <a:gd name="T1" fmla="*/ 57 h 90"/>
                  <a:gd name="T2" fmla="*/ 76 w 76"/>
                  <a:gd name="T3" fmla="*/ 59 h 90"/>
                  <a:gd name="T4" fmla="*/ 64 w 76"/>
                  <a:gd name="T5" fmla="*/ 82 h 90"/>
                  <a:gd name="T6" fmla="*/ 40 w 76"/>
                  <a:gd name="T7" fmla="*/ 90 h 90"/>
                  <a:gd name="T8" fmla="*/ 11 w 76"/>
                  <a:gd name="T9" fmla="*/ 79 h 90"/>
                  <a:gd name="T10" fmla="*/ 0 w 76"/>
                  <a:gd name="T11" fmla="*/ 45 h 90"/>
                  <a:gd name="T12" fmla="*/ 5 w 76"/>
                  <a:gd name="T13" fmla="*/ 21 h 90"/>
                  <a:gd name="T14" fmla="*/ 19 w 76"/>
                  <a:gd name="T15" fmla="*/ 5 h 90"/>
                  <a:gd name="T16" fmla="*/ 40 w 76"/>
                  <a:gd name="T17" fmla="*/ 0 h 90"/>
                  <a:gd name="T18" fmla="*/ 63 w 76"/>
                  <a:gd name="T19" fmla="*/ 7 h 90"/>
                  <a:gd name="T20" fmla="*/ 74 w 76"/>
                  <a:gd name="T21" fmla="*/ 27 h 90"/>
                  <a:gd name="T22" fmla="*/ 60 w 76"/>
                  <a:gd name="T23" fmla="*/ 29 h 90"/>
                  <a:gd name="T24" fmla="*/ 53 w 76"/>
                  <a:gd name="T25" fmla="*/ 16 h 90"/>
                  <a:gd name="T26" fmla="*/ 40 w 76"/>
                  <a:gd name="T27" fmla="*/ 12 h 90"/>
                  <a:gd name="T28" fmla="*/ 22 w 76"/>
                  <a:gd name="T29" fmla="*/ 20 h 90"/>
                  <a:gd name="T30" fmla="*/ 16 w 76"/>
                  <a:gd name="T31" fmla="*/ 45 h 90"/>
                  <a:gd name="T32" fmla="*/ 22 w 76"/>
                  <a:gd name="T33" fmla="*/ 70 h 90"/>
                  <a:gd name="T34" fmla="*/ 40 w 76"/>
                  <a:gd name="T35" fmla="*/ 78 h 90"/>
                  <a:gd name="T36" fmla="*/ 54 w 76"/>
                  <a:gd name="T37" fmla="*/ 73 h 90"/>
                  <a:gd name="T38" fmla="*/ 61 w 76"/>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0">
                    <a:moveTo>
                      <a:pt x="61" y="57"/>
                    </a:moveTo>
                    <a:lnTo>
                      <a:pt x="76" y="59"/>
                    </a:lnTo>
                    <a:cubicBezTo>
                      <a:pt x="74" y="68"/>
                      <a:pt x="70" y="76"/>
                      <a:pt x="64" y="82"/>
                    </a:cubicBezTo>
                    <a:cubicBezTo>
                      <a:pt x="57" y="87"/>
                      <a:pt x="49" y="90"/>
                      <a:pt x="40" y="90"/>
                    </a:cubicBezTo>
                    <a:cubicBezTo>
                      <a:pt x="28" y="90"/>
                      <a:pt x="18" y="86"/>
                      <a:pt x="11" y="79"/>
                    </a:cubicBezTo>
                    <a:cubicBezTo>
                      <a:pt x="4" y="71"/>
                      <a:pt x="0" y="60"/>
                      <a:pt x="0" y="45"/>
                    </a:cubicBezTo>
                    <a:cubicBezTo>
                      <a:pt x="0" y="36"/>
                      <a:pt x="2" y="28"/>
                      <a:pt x="5" y="21"/>
                    </a:cubicBezTo>
                    <a:cubicBezTo>
                      <a:pt x="8" y="14"/>
                      <a:pt x="13" y="9"/>
                      <a:pt x="19" y="5"/>
                    </a:cubicBezTo>
                    <a:cubicBezTo>
                      <a:pt x="26" y="2"/>
                      <a:pt x="32" y="0"/>
                      <a:pt x="40" y="0"/>
                    </a:cubicBezTo>
                    <a:cubicBezTo>
                      <a:pt x="49" y="0"/>
                      <a:pt x="57" y="2"/>
                      <a:pt x="63" y="7"/>
                    </a:cubicBezTo>
                    <a:cubicBezTo>
                      <a:pt x="69" y="12"/>
                      <a:pt x="73" y="19"/>
                      <a:pt x="74" y="27"/>
                    </a:cubicBezTo>
                    <a:lnTo>
                      <a:pt x="60" y="29"/>
                    </a:lnTo>
                    <a:cubicBezTo>
                      <a:pt x="59" y="24"/>
                      <a:pt x="56" y="19"/>
                      <a:pt x="53" y="16"/>
                    </a:cubicBezTo>
                    <a:cubicBezTo>
                      <a:pt x="49" y="13"/>
                      <a:pt x="45" y="12"/>
                      <a:pt x="40" y="12"/>
                    </a:cubicBezTo>
                    <a:cubicBezTo>
                      <a:pt x="33" y="12"/>
                      <a:pt x="27" y="15"/>
                      <a:pt x="22" y="20"/>
                    </a:cubicBezTo>
                    <a:cubicBezTo>
                      <a:pt x="18" y="25"/>
                      <a:pt x="16" y="34"/>
                      <a:pt x="16" y="45"/>
                    </a:cubicBezTo>
                    <a:cubicBezTo>
                      <a:pt x="16" y="57"/>
                      <a:pt x="18" y="65"/>
                      <a:pt x="22" y="70"/>
                    </a:cubicBezTo>
                    <a:cubicBezTo>
                      <a:pt x="27" y="76"/>
                      <a:pt x="32" y="78"/>
                      <a:pt x="40" y="78"/>
                    </a:cubicBezTo>
                    <a:cubicBezTo>
                      <a:pt x="45" y="78"/>
                      <a:pt x="50" y="76"/>
                      <a:pt x="54" y="73"/>
                    </a:cubicBezTo>
                    <a:cubicBezTo>
                      <a:pt x="58" y="69"/>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5">
                <a:extLst>
                  <a:ext uri="{FF2B5EF4-FFF2-40B4-BE49-F238E27FC236}">
                    <a16:creationId xmlns:a16="http://schemas.microsoft.com/office/drawing/2014/main" id="{B5A4A6F8-80B8-A4A2-FB42-179AA7295F15}"/>
                  </a:ext>
                </a:extLst>
              </p:cNvPr>
              <p:cNvSpPr>
                <a:spLocks noEditPoints="1"/>
              </p:cNvSpPr>
              <p:nvPr/>
            </p:nvSpPr>
            <p:spPr bwMode="auto">
              <a:xfrm>
                <a:off x="2619" y="1648"/>
                <a:ext cx="55" cy="88"/>
              </a:xfrm>
              <a:custGeom>
                <a:avLst/>
                <a:gdLst>
                  <a:gd name="T0" fmla="*/ 3 w 76"/>
                  <a:gd name="T1" fmla="*/ 95 h 123"/>
                  <a:gd name="T2" fmla="*/ 17 w 76"/>
                  <a:gd name="T3" fmla="*/ 97 h 123"/>
                  <a:gd name="T4" fmla="*/ 22 w 76"/>
                  <a:gd name="T5" fmla="*/ 107 h 123"/>
                  <a:gd name="T6" fmla="*/ 37 w 76"/>
                  <a:gd name="T7" fmla="*/ 111 h 123"/>
                  <a:gd name="T8" fmla="*/ 53 w 76"/>
                  <a:gd name="T9" fmla="*/ 107 h 123"/>
                  <a:gd name="T10" fmla="*/ 60 w 76"/>
                  <a:gd name="T11" fmla="*/ 95 h 123"/>
                  <a:gd name="T12" fmla="*/ 61 w 76"/>
                  <a:gd name="T13" fmla="*/ 77 h 123"/>
                  <a:gd name="T14" fmla="*/ 37 w 76"/>
                  <a:gd name="T15" fmla="*/ 88 h 123"/>
                  <a:gd name="T16" fmla="*/ 10 w 76"/>
                  <a:gd name="T17" fmla="*/ 75 h 123"/>
                  <a:gd name="T18" fmla="*/ 0 w 76"/>
                  <a:gd name="T19" fmla="*/ 44 h 123"/>
                  <a:gd name="T20" fmla="*/ 4 w 76"/>
                  <a:gd name="T21" fmla="*/ 22 h 123"/>
                  <a:gd name="T22" fmla="*/ 17 w 76"/>
                  <a:gd name="T23" fmla="*/ 5 h 123"/>
                  <a:gd name="T24" fmla="*/ 37 w 76"/>
                  <a:gd name="T25" fmla="*/ 0 h 123"/>
                  <a:gd name="T26" fmla="*/ 63 w 76"/>
                  <a:gd name="T27" fmla="*/ 12 h 123"/>
                  <a:gd name="T28" fmla="*/ 63 w 76"/>
                  <a:gd name="T29" fmla="*/ 2 h 123"/>
                  <a:gd name="T30" fmla="*/ 76 w 76"/>
                  <a:gd name="T31" fmla="*/ 2 h 123"/>
                  <a:gd name="T32" fmla="*/ 76 w 76"/>
                  <a:gd name="T33" fmla="*/ 76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2 w 76"/>
                  <a:gd name="T53" fmla="*/ 44 h 123"/>
                  <a:gd name="T54" fmla="*/ 55 w 76"/>
                  <a:gd name="T55" fmla="*/ 20 h 123"/>
                  <a:gd name="T56" fmla="*/ 38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7"/>
                    </a:lnTo>
                    <a:cubicBezTo>
                      <a:pt x="18" y="102"/>
                      <a:pt x="19" y="105"/>
                      <a:pt x="22" y="107"/>
                    </a:cubicBezTo>
                    <a:cubicBezTo>
                      <a:pt x="26" y="110"/>
                      <a:pt x="31" y="111"/>
                      <a:pt x="37" y="111"/>
                    </a:cubicBezTo>
                    <a:cubicBezTo>
                      <a:pt x="44" y="111"/>
                      <a:pt x="49" y="110"/>
                      <a:pt x="53" y="107"/>
                    </a:cubicBezTo>
                    <a:cubicBezTo>
                      <a:pt x="56" y="104"/>
                      <a:pt x="59" y="100"/>
                      <a:pt x="60" y="95"/>
                    </a:cubicBezTo>
                    <a:cubicBezTo>
                      <a:pt x="61" y="92"/>
                      <a:pt x="61" y="86"/>
                      <a:pt x="61" y="77"/>
                    </a:cubicBezTo>
                    <a:cubicBezTo>
                      <a:pt x="55" y="84"/>
                      <a:pt x="47" y="88"/>
                      <a:pt x="37" y="88"/>
                    </a:cubicBezTo>
                    <a:cubicBezTo>
                      <a:pt x="25" y="88"/>
                      <a:pt x="16" y="84"/>
                      <a:pt x="10" y="75"/>
                    </a:cubicBezTo>
                    <a:cubicBezTo>
                      <a:pt x="3" y="67"/>
                      <a:pt x="0" y="56"/>
                      <a:pt x="0" y="44"/>
                    </a:cubicBezTo>
                    <a:cubicBezTo>
                      <a:pt x="0" y="36"/>
                      <a:pt x="1" y="28"/>
                      <a:pt x="4" y="22"/>
                    </a:cubicBezTo>
                    <a:cubicBezTo>
                      <a:pt x="7" y="15"/>
                      <a:pt x="12" y="9"/>
                      <a:pt x="17" y="5"/>
                    </a:cubicBezTo>
                    <a:cubicBezTo>
                      <a:pt x="23" y="2"/>
                      <a:pt x="30" y="0"/>
                      <a:pt x="37" y="0"/>
                    </a:cubicBezTo>
                    <a:cubicBezTo>
                      <a:pt x="47" y="0"/>
                      <a:pt x="56" y="4"/>
                      <a:pt x="63" y="12"/>
                    </a:cubicBezTo>
                    <a:lnTo>
                      <a:pt x="63" y="2"/>
                    </a:lnTo>
                    <a:lnTo>
                      <a:pt x="76" y="2"/>
                    </a:lnTo>
                    <a:lnTo>
                      <a:pt x="76" y="76"/>
                    </a:lnTo>
                    <a:cubicBezTo>
                      <a:pt x="76" y="90"/>
                      <a:pt x="75" y="99"/>
                      <a:pt x="72" y="105"/>
                    </a:cubicBezTo>
                    <a:cubicBezTo>
                      <a:pt x="69" y="110"/>
                      <a:pt x="65" y="115"/>
                      <a:pt x="59" y="118"/>
                    </a:cubicBezTo>
                    <a:cubicBezTo>
                      <a:pt x="53" y="121"/>
                      <a:pt x="46" y="123"/>
                      <a:pt x="37" y="123"/>
                    </a:cubicBezTo>
                    <a:cubicBezTo>
                      <a:pt x="27" y="123"/>
                      <a:pt x="18" y="121"/>
                      <a:pt x="12" y="116"/>
                    </a:cubicBezTo>
                    <a:cubicBezTo>
                      <a:pt x="6" y="111"/>
                      <a:pt x="3" y="104"/>
                      <a:pt x="3" y="95"/>
                    </a:cubicBezTo>
                    <a:close/>
                    <a:moveTo>
                      <a:pt x="15" y="43"/>
                    </a:moveTo>
                    <a:cubicBezTo>
                      <a:pt x="15" y="55"/>
                      <a:pt x="17" y="63"/>
                      <a:pt x="22" y="68"/>
                    </a:cubicBezTo>
                    <a:cubicBezTo>
                      <a:pt x="26" y="73"/>
                      <a:pt x="32" y="76"/>
                      <a:pt x="39" y="76"/>
                    </a:cubicBezTo>
                    <a:cubicBezTo>
                      <a:pt x="45" y="76"/>
                      <a:pt x="51" y="73"/>
                      <a:pt x="56" y="68"/>
                    </a:cubicBezTo>
                    <a:cubicBezTo>
                      <a:pt x="60" y="63"/>
                      <a:pt x="62" y="55"/>
                      <a:pt x="62" y="44"/>
                    </a:cubicBezTo>
                    <a:cubicBezTo>
                      <a:pt x="62" y="33"/>
                      <a:pt x="60" y="25"/>
                      <a:pt x="55" y="20"/>
                    </a:cubicBezTo>
                    <a:cubicBezTo>
                      <a:pt x="51" y="14"/>
                      <a:pt x="45" y="12"/>
                      <a:pt x="38" y="12"/>
                    </a:cubicBezTo>
                    <a:cubicBezTo>
                      <a:pt x="32" y="12"/>
                      <a:pt x="26" y="14"/>
                      <a:pt x="22" y="20"/>
                    </a:cubicBezTo>
                    <a:cubicBezTo>
                      <a:pt x="17"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26">
                <a:extLst>
                  <a:ext uri="{FF2B5EF4-FFF2-40B4-BE49-F238E27FC236}">
                    <a16:creationId xmlns:a16="http://schemas.microsoft.com/office/drawing/2014/main" id="{AED2B5C1-CC63-F6D6-42E7-D7CF639DD16A}"/>
                  </a:ext>
                </a:extLst>
              </p:cNvPr>
              <p:cNvSpPr>
                <a:spLocks noEditPoints="1"/>
              </p:cNvSpPr>
              <p:nvPr/>
            </p:nvSpPr>
            <p:spPr bwMode="auto">
              <a:xfrm>
                <a:off x="2686" y="1648"/>
                <a:ext cx="57" cy="64"/>
              </a:xfrm>
              <a:custGeom>
                <a:avLst/>
                <a:gdLst>
                  <a:gd name="T0" fmla="*/ 62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1 w 80"/>
                  <a:gd name="T13" fmla="*/ 45 h 90"/>
                  <a:gd name="T14" fmla="*/ 21 w 80"/>
                  <a:gd name="T15" fmla="*/ 40 h 90"/>
                  <a:gd name="T16" fmla="*/ 34 w 80"/>
                  <a:gd name="T17" fmla="*/ 38 h 90"/>
                  <a:gd name="T18" fmla="*/ 60 w 80"/>
                  <a:gd name="T19" fmla="*/ 33 h 90"/>
                  <a:gd name="T20" fmla="*/ 60 w 80"/>
                  <a:gd name="T21" fmla="*/ 29 h 90"/>
                  <a:gd name="T22" fmla="*/ 56 w 80"/>
                  <a:gd name="T23" fmla="*/ 17 h 90"/>
                  <a:gd name="T24" fmla="*/ 40 w 80"/>
                  <a:gd name="T25" fmla="*/ 12 h 90"/>
                  <a:gd name="T26" fmla="*/ 24 w 80"/>
                  <a:gd name="T27" fmla="*/ 15 h 90"/>
                  <a:gd name="T28" fmla="*/ 17 w 80"/>
                  <a:gd name="T29" fmla="*/ 28 h 90"/>
                  <a:gd name="T30" fmla="*/ 3 w 80"/>
                  <a:gd name="T31" fmla="*/ 26 h 90"/>
                  <a:gd name="T32" fmla="*/ 9 w 80"/>
                  <a:gd name="T33" fmla="*/ 11 h 90"/>
                  <a:gd name="T34" fmla="*/ 22 w 80"/>
                  <a:gd name="T35" fmla="*/ 3 h 90"/>
                  <a:gd name="T36" fmla="*/ 42 w 80"/>
                  <a:gd name="T37" fmla="*/ 0 h 90"/>
                  <a:gd name="T38" fmla="*/ 60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5 w 80"/>
                  <a:gd name="T53" fmla="*/ 88 h 90"/>
                  <a:gd name="T54" fmla="*/ 62 w 80"/>
                  <a:gd name="T55" fmla="*/ 77 h 90"/>
                  <a:gd name="T56" fmla="*/ 60 w 80"/>
                  <a:gd name="T57" fmla="*/ 45 h 90"/>
                  <a:gd name="T58" fmla="*/ 36 w 80"/>
                  <a:gd name="T59" fmla="*/ 50 h 90"/>
                  <a:gd name="T60" fmla="*/ 24 w 80"/>
                  <a:gd name="T61" fmla="*/ 53 h 90"/>
                  <a:gd name="T62" fmla="*/ 18 w 80"/>
                  <a:gd name="T63" fmla="*/ 58 h 90"/>
                  <a:gd name="T64" fmla="*/ 16 w 80"/>
                  <a:gd name="T65" fmla="*/ 65 h 90"/>
                  <a:gd name="T66" fmla="*/ 20 w 80"/>
                  <a:gd name="T67" fmla="*/ 75 h 90"/>
                  <a:gd name="T68" fmla="*/ 33 w 80"/>
                  <a:gd name="T69" fmla="*/ 78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7"/>
                    </a:moveTo>
                    <a:cubicBezTo>
                      <a:pt x="56" y="82"/>
                      <a:pt x="51" y="85"/>
                      <a:pt x="46" y="87"/>
                    </a:cubicBezTo>
                    <a:cubicBezTo>
                      <a:pt x="41" y="89"/>
                      <a:pt x="36" y="90"/>
                      <a:pt x="30" y="90"/>
                    </a:cubicBezTo>
                    <a:cubicBezTo>
                      <a:pt x="20" y="90"/>
                      <a:pt x="13" y="88"/>
                      <a:pt x="8" y="83"/>
                    </a:cubicBezTo>
                    <a:cubicBezTo>
                      <a:pt x="3" y="78"/>
                      <a:pt x="0" y="72"/>
                      <a:pt x="0" y="65"/>
                    </a:cubicBezTo>
                    <a:cubicBezTo>
                      <a:pt x="0" y="61"/>
                      <a:pt x="1" y="57"/>
                      <a:pt x="3" y="54"/>
                    </a:cubicBezTo>
                    <a:cubicBezTo>
                      <a:pt x="5" y="50"/>
                      <a:pt x="8" y="47"/>
                      <a:pt x="11" y="45"/>
                    </a:cubicBezTo>
                    <a:cubicBezTo>
                      <a:pt x="14" y="43"/>
                      <a:pt x="17" y="41"/>
                      <a:pt x="21" y="40"/>
                    </a:cubicBezTo>
                    <a:cubicBezTo>
                      <a:pt x="24" y="40"/>
                      <a:pt x="28" y="39"/>
                      <a:pt x="34" y="38"/>
                    </a:cubicBezTo>
                    <a:cubicBezTo>
                      <a:pt x="46" y="37"/>
                      <a:pt x="55" y="35"/>
                      <a:pt x="60" y="33"/>
                    </a:cubicBezTo>
                    <a:cubicBezTo>
                      <a:pt x="60" y="31"/>
                      <a:pt x="60" y="30"/>
                      <a:pt x="60" y="29"/>
                    </a:cubicBezTo>
                    <a:cubicBezTo>
                      <a:pt x="60" y="23"/>
                      <a:pt x="59" y="19"/>
                      <a:pt x="56" y="17"/>
                    </a:cubicBezTo>
                    <a:cubicBezTo>
                      <a:pt x="53" y="13"/>
                      <a:pt x="47" y="12"/>
                      <a:pt x="40" y="12"/>
                    </a:cubicBezTo>
                    <a:cubicBezTo>
                      <a:pt x="33" y="12"/>
                      <a:pt x="28" y="13"/>
                      <a:pt x="24" y="15"/>
                    </a:cubicBezTo>
                    <a:cubicBezTo>
                      <a:pt x="21" y="18"/>
                      <a:pt x="19" y="22"/>
                      <a:pt x="17" y="28"/>
                    </a:cubicBezTo>
                    <a:lnTo>
                      <a:pt x="3" y="26"/>
                    </a:lnTo>
                    <a:cubicBezTo>
                      <a:pt x="4" y="20"/>
                      <a:pt x="6" y="15"/>
                      <a:pt x="9" y="11"/>
                    </a:cubicBezTo>
                    <a:cubicBezTo>
                      <a:pt x="12" y="8"/>
                      <a:pt x="17" y="5"/>
                      <a:pt x="22" y="3"/>
                    </a:cubicBezTo>
                    <a:cubicBezTo>
                      <a:pt x="28" y="1"/>
                      <a:pt x="34" y="0"/>
                      <a:pt x="42" y="0"/>
                    </a:cubicBezTo>
                    <a:cubicBezTo>
                      <a:pt x="49" y="0"/>
                      <a:pt x="55" y="0"/>
                      <a:pt x="60" y="2"/>
                    </a:cubicBezTo>
                    <a:cubicBezTo>
                      <a:pt x="64" y="4"/>
                      <a:pt x="68" y="6"/>
                      <a:pt x="70" y="9"/>
                    </a:cubicBezTo>
                    <a:cubicBezTo>
                      <a:pt x="72" y="11"/>
                      <a:pt x="74" y="15"/>
                      <a:pt x="74" y="19"/>
                    </a:cubicBezTo>
                    <a:cubicBezTo>
                      <a:pt x="75" y="21"/>
                      <a:pt x="75" y="26"/>
                      <a:pt x="75" y="32"/>
                    </a:cubicBezTo>
                    <a:lnTo>
                      <a:pt x="75" y="52"/>
                    </a:lnTo>
                    <a:cubicBezTo>
                      <a:pt x="75" y="65"/>
                      <a:pt x="76" y="74"/>
                      <a:pt x="76" y="78"/>
                    </a:cubicBezTo>
                    <a:cubicBezTo>
                      <a:pt x="77" y="81"/>
                      <a:pt x="78" y="85"/>
                      <a:pt x="80" y="88"/>
                    </a:cubicBezTo>
                    <a:lnTo>
                      <a:pt x="65" y="88"/>
                    </a:lnTo>
                    <a:cubicBezTo>
                      <a:pt x="63" y="85"/>
                      <a:pt x="62" y="81"/>
                      <a:pt x="62" y="77"/>
                    </a:cubicBezTo>
                    <a:close/>
                    <a:moveTo>
                      <a:pt x="60" y="45"/>
                    </a:moveTo>
                    <a:cubicBezTo>
                      <a:pt x="55" y="47"/>
                      <a:pt x="47" y="49"/>
                      <a:pt x="36" y="50"/>
                    </a:cubicBezTo>
                    <a:cubicBezTo>
                      <a:pt x="30" y="51"/>
                      <a:pt x="26" y="52"/>
                      <a:pt x="24" y="53"/>
                    </a:cubicBezTo>
                    <a:cubicBezTo>
                      <a:pt x="21" y="54"/>
                      <a:pt x="19" y="56"/>
                      <a:pt x="18" y="58"/>
                    </a:cubicBezTo>
                    <a:cubicBezTo>
                      <a:pt x="17" y="60"/>
                      <a:pt x="16" y="62"/>
                      <a:pt x="16" y="65"/>
                    </a:cubicBezTo>
                    <a:cubicBezTo>
                      <a:pt x="16" y="69"/>
                      <a:pt x="17" y="72"/>
                      <a:pt x="20" y="75"/>
                    </a:cubicBezTo>
                    <a:cubicBezTo>
                      <a:pt x="23" y="77"/>
                      <a:pt x="28" y="78"/>
                      <a:pt x="33" y="78"/>
                    </a:cubicBezTo>
                    <a:cubicBezTo>
                      <a:pt x="39" y="78"/>
                      <a:pt x="44" y="77"/>
                      <a:pt x="48" y="75"/>
                    </a:cubicBezTo>
                    <a:cubicBezTo>
                      <a:pt x="53" y="72"/>
                      <a:pt x="56" y="69"/>
                      <a:pt x="58" y="65"/>
                    </a:cubicBezTo>
                    <a:cubicBezTo>
                      <a:pt x="60" y="61"/>
                      <a:pt x="60" y="56"/>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27">
                <a:extLst>
                  <a:ext uri="{FF2B5EF4-FFF2-40B4-BE49-F238E27FC236}">
                    <a16:creationId xmlns:a16="http://schemas.microsoft.com/office/drawing/2014/main" id="{4A35FB47-C677-FA20-1928-DC58E3899993}"/>
                  </a:ext>
                </a:extLst>
              </p:cNvPr>
              <p:cNvSpPr>
                <a:spLocks/>
              </p:cNvSpPr>
              <p:nvPr/>
            </p:nvSpPr>
            <p:spPr bwMode="auto">
              <a:xfrm>
                <a:off x="2751" y="1648"/>
                <a:ext cx="51" cy="64"/>
              </a:xfrm>
              <a:custGeom>
                <a:avLst/>
                <a:gdLst>
                  <a:gd name="T0" fmla="*/ 0 w 72"/>
                  <a:gd name="T1" fmla="*/ 62 h 90"/>
                  <a:gd name="T2" fmla="*/ 15 w 72"/>
                  <a:gd name="T3" fmla="*/ 60 h 90"/>
                  <a:gd name="T4" fmla="*/ 21 w 72"/>
                  <a:gd name="T5" fmla="*/ 73 h 90"/>
                  <a:gd name="T6" fmla="*/ 37 w 72"/>
                  <a:gd name="T7" fmla="*/ 78 h 90"/>
                  <a:gd name="T8" fmla="*/ 52 w 72"/>
                  <a:gd name="T9" fmla="*/ 74 h 90"/>
                  <a:gd name="T10" fmla="*/ 57 w 72"/>
                  <a:gd name="T11" fmla="*/ 64 h 90"/>
                  <a:gd name="T12" fmla="*/ 53 w 72"/>
                  <a:gd name="T13" fmla="*/ 56 h 90"/>
                  <a:gd name="T14" fmla="*/ 38 w 72"/>
                  <a:gd name="T15" fmla="*/ 51 h 90"/>
                  <a:gd name="T16" fmla="*/ 15 w 72"/>
                  <a:gd name="T17" fmla="*/ 44 h 90"/>
                  <a:gd name="T18" fmla="*/ 6 w 72"/>
                  <a:gd name="T19" fmla="*/ 36 h 90"/>
                  <a:gd name="T20" fmla="*/ 3 w 72"/>
                  <a:gd name="T21" fmla="*/ 25 h 90"/>
                  <a:gd name="T22" fmla="*/ 5 w 72"/>
                  <a:gd name="T23" fmla="*/ 14 h 90"/>
                  <a:gd name="T24" fmla="*/ 12 w 72"/>
                  <a:gd name="T25" fmla="*/ 6 h 90"/>
                  <a:gd name="T26" fmla="*/ 22 w 72"/>
                  <a:gd name="T27" fmla="*/ 1 h 90"/>
                  <a:gd name="T28" fmla="*/ 34 w 72"/>
                  <a:gd name="T29" fmla="*/ 0 h 90"/>
                  <a:gd name="T30" fmla="*/ 52 w 72"/>
                  <a:gd name="T31" fmla="*/ 3 h 90"/>
                  <a:gd name="T32" fmla="*/ 64 w 72"/>
                  <a:gd name="T33" fmla="*/ 11 h 90"/>
                  <a:gd name="T34" fmla="*/ 69 w 72"/>
                  <a:gd name="T35" fmla="*/ 24 h 90"/>
                  <a:gd name="T36" fmla="*/ 54 w 72"/>
                  <a:gd name="T37" fmla="*/ 26 h 90"/>
                  <a:gd name="T38" fmla="*/ 49 w 72"/>
                  <a:gd name="T39" fmla="*/ 15 h 90"/>
                  <a:gd name="T40" fmla="*/ 35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2 h 90"/>
                  <a:gd name="T54" fmla="*/ 68 w 72"/>
                  <a:gd name="T55" fmla="*/ 50 h 90"/>
                  <a:gd name="T56" fmla="*/ 72 w 72"/>
                  <a:gd name="T57" fmla="*/ 63 h 90"/>
                  <a:gd name="T58" fmla="*/ 68 w 72"/>
                  <a:gd name="T59" fmla="*/ 76 h 90"/>
                  <a:gd name="T60" fmla="*/ 55 w 72"/>
                  <a:gd name="T61" fmla="*/ 86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5" y="66"/>
                      <a:pt x="18" y="70"/>
                      <a:pt x="21" y="73"/>
                    </a:cubicBezTo>
                    <a:cubicBezTo>
                      <a:pt x="25" y="76"/>
                      <a:pt x="30" y="78"/>
                      <a:pt x="37" y="78"/>
                    </a:cubicBezTo>
                    <a:cubicBezTo>
                      <a:pt x="44" y="78"/>
                      <a:pt x="49" y="77"/>
                      <a:pt x="52" y="74"/>
                    </a:cubicBezTo>
                    <a:cubicBezTo>
                      <a:pt x="55" y="71"/>
                      <a:pt x="57" y="68"/>
                      <a:pt x="57" y="64"/>
                    </a:cubicBezTo>
                    <a:cubicBezTo>
                      <a:pt x="57" y="61"/>
                      <a:pt x="55" y="58"/>
                      <a:pt x="53" y="56"/>
                    </a:cubicBezTo>
                    <a:cubicBezTo>
                      <a:pt x="51" y="55"/>
                      <a:pt x="46" y="53"/>
                      <a:pt x="38" y="51"/>
                    </a:cubicBezTo>
                    <a:cubicBezTo>
                      <a:pt x="27" y="49"/>
                      <a:pt x="19" y="46"/>
                      <a:pt x="15" y="44"/>
                    </a:cubicBezTo>
                    <a:cubicBezTo>
                      <a:pt x="11" y="42"/>
                      <a:pt x="8" y="40"/>
                      <a:pt x="6" y="36"/>
                    </a:cubicBezTo>
                    <a:cubicBezTo>
                      <a:pt x="4" y="33"/>
                      <a:pt x="3" y="29"/>
                      <a:pt x="3" y="25"/>
                    </a:cubicBezTo>
                    <a:cubicBezTo>
                      <a:pt x="3" y="21"/>
                      <a:pt x="3" y="17"/>
                      <a:pt x="5" y="14"/>
                    </a:cubicBezTo>
                    <a:cubicBezTo>
                      <a:pt x="7" y="11"/>
                      <a:pt x="9" y="8"/>
                      <a:pt x="12" y="6"/>
                    </a:cubicBezTo>
                    <a:cubicBezTo>
                      <a:pt x="15" y="4"/>
                      <a:pt x="18" y="3"/>
                      <a:pt x="22" y="1"/>
                    </a:cubicBezTo>
                    <a:cubicBezTo>
                      <a:pt x="26" y="0"/>
                      <a:pt x="30" y="0"/>
                      <a:pt x="34" y="0"/>
                    </a:cubicBezTo>
                    <a:cubicBezTo>
                      <a:pt x="41" y="0"/>
                      <a:pt x="47" y="1"/>
                      <a:pt x="52" y="3"/>
                    </a:cubicBezTo>
                    <a:cubicBezTo>
                      <a:pt x="57" y="4"/>
                      <a:pt x="61" y="7"/>
                      <a:pt x="64" y="11"/>
                    </a:cubicBezTo>
                    <a:cubicBezTo>
                      <a:pt x="66" y="14"/>
                      <a:pt x="68" y="18"/>
                      <a:pt x="69" y="24"/>
                    </a:cubicBezTo>
                    <a:lnTo>
                      <a:pt x="54" y="26"/>
                    </a:lnTo>
                    <a:cubicBezTo>
                      <a:pt x="54" y="21"/>
                      <a:pt x="52" y="18"/>
                      <a:pt x="49" y="15"/>
                    </a:cubicBezTo>
                    <a:cubicBezTo>
                      <a:pt x="46" y="13"/>
                      <a:pt x="41" y="12"/>
                      <a:pt x="35" y="12"/>
                    </a:cubicBezTo>
                    <a:cubicBezTo>
                      <a:pt x="29" y="12"/>
                      <a:pt x="24" y="13"/>
                      <a:pt x="21" y="15"/>
                    </a:cubicBezTo>
                    <a:cubicBezTo>
                      <a:pt x="18" y="17"/>
                      <a:pt x="17" y="20"/>
                      <a:pt x="17" y="23"/>
                    </a:cubicBezTo>
                    <a:cubicBezTo>
                      <a:pt x="17" y="25"/>
                      <a:pt x="17" y="26"/>
                      <a:pt x="19" y="28"/>
                    </a:cubicBezTo>
                    <a:cubicBezTo>
                      <a:pt x="20" y="30"/>
                      <a:pt x="22" y="31"/>
                      <a:pt x="24" y="32"/>
                    </a:cubicBezTo>
                    <a:cubicBezTo>
                      <a:pt x="26" y="32"/>
                      <a:pt x="30" y="34"/>
                      <a:pt x="37" y="36"/>
                    </a:cubicBezTo>
                    <a:cubicBezTo>
                      <a:pt x="47" y="38"/>
                      <a:pt x="55" y="41"/>
                      <a:pt x="59" y="42"/>
                    </a:cubicBezTo>
                    <a:cubicBezTo>
                      <a:pt x="63" y="44"/>
                      <a:pt x="66" y="47"/>
                      <a:pt x="68" y="50"/>
                    </a:cubicBezTo>
                    <a:cubicBezTo>
                      <a:pt x="71" y="53"/>
                      <a:pt x="72" y="58"/>
                      <a:pt x="72" y="63"/>
                    </a:cubicBezTo>
                    <a:cubicBezTo>
                      <a:pt x="72" y="67"/>
                      <a:pt x="70" y="72"/>
                      <a:pt x="68" y="76"/>
                    </a:cubicBezTo>
                    <a:cubicBezTo>
                      <a:pt x="65" y="81"/>
                      <a:pt x="61" y="84"/>
                      <a:pt x="55" y="86"/>
                    </a:cubicBezTo>
                    <a:cubicBezTo>
                      <a:pt x="50" y="89"/>
                      <a:pt x="44" y="90"/>
                      <a:pt x="37" y="90"/>
                    </a:cubicBezTo>
                    <a:cubicBezTo>
                      <a:pt x="26" y="90"/>
                      <a:pt x="17" y="88"/>
                      <a:pt x="11" y="83"/>
                    </a:cubicBezTo>
                    <a:cubicBezTo>
                      <a:pt x="6" y="78"/>
                      <a:pt x="2" y="71"/>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28">
                <a:extLst>
                  <a:ext uri="{FF2B5EF4-FFF2-40B4-BE49-F238E27FC236}">
                    <a16:creationId xmlns:a16="http://schemas.microsoft.com/office/drawing/2014/main" id="{415FB1E2-3D22-188C-18B6-429506A7A06A}"/>
                  </a:ext>
                </a:extLst>
              </p:cNvPr>
              <p:cNvSpPr>
                <a:spLocks/>
              </p:cNvSpPr>
              <p:nvPr/>
            </p:nvSpPr>
            <p:spPr bwMode="auto">
              <a:xfrm>
                <a:off x="2809" y="1627"/>
                <a:ext cx="30" cy="85"/>
              </a:xfrm>
              <a:custGeom>
                <a:avLst/>
                <a:gdLst>
                  <a:gd name="T0" fmla="*/ 40 w 42"/>
                  <a:gd name="T1" fmla="*/ 104 h 118"/>
                  <a:gd name="T2" fmla="*/ 42 w 42"/>
                  <a:gd name="T3" fmla="*/ 117 h 118"/>
                  <a:gd name="T4" fmla="*/ 31 w 42"/>
                  <a:gd name="T5" fmla="*/ 118 h 118"/>
                  <a:gd name="T6" fmla="*/ 19 w 42"/>
                  <a:gd name="T7" fmla="*/ 116 h 118"/>
                  <a:gd name="T8" fmla="*/ 13 w 42"/>
                  <a:gd name="T9" fmla="*/ 109 h 118"/>
                  <a:gd name="T10" fmla="*/ 11 w 42"/>
                  <a:gd name="T11" fmla="*/ 92 h 118"/>
                  <a:gd name="T12" fmla="*/ 11 w 42"/>
                  <a:gd name="T13" fmla="*/ 42 h 118"/>
                  <a:gd name="T14" fmla="*/ 0 w 42"/>
                  <a:gd name="T15" fmla="*/ 42 h 118"/>
                  <a:gd name="T16" fmla="*/ 0 w 42"/>
                  <a:gd name="T17" fmla="*/ 31 h 118"/>
                  <a:gd name="T18" fmla="*/ 11 w 42"/>
                  <a:gd name="T19" fmla="*/ 31 h 118"/>
                  <a:gd name="T20" fmla="*/ 11 w 42"/>
                  <a:gd name="T21" fmla="*/ 9 h 118"/>
                  <a:gd name="T22" fmla="*/ 26 w 42"/>
                  <a:gd name="T23" fmla="*/ 0 h 118"/>
                  <a:gd name="T24" fmla="*/ 26 w 42"/>
                  <a:gd name="T25" fmla="*/ 31 h 118"/>
                  <a:gd name="T26" fmla="*/ 40 w 42"/>
                  <a:gd name="T27" fmla="*/ 31 h 118"/>
                  <a:gd name="T28" fmla="*/ 40 w 42"/>
                  <a:gd name="T29" fmla="*/ 42 h 118"/>
                  <a:gd name="T30" fmla="*/ 26 w 42"/>
                  <a:gd name="T31" fmla="*/ 42 h 118"/>
                  <a:gd name="T32" fmla="*/ 26 w 42"/>
                  <a:gd name="T33" fmla="*/ 92 h 118"/>
                  <a:gd name="T34" fmla="*/ 26 w 42"/>
                  <a:gd name="T35" fmla="*/ 101 h 118"/>
                  <a:gd name="T36" fmla="*/ 29 w 42"/>
                  <a:gd name="T37" fmla="*/ 103 h 118"/>
                  <a:gd name="T38" fmla="*/ 34 w 42"/>
                  <a:gd name="T39" fmla="*/ 104 h 118"/>
                  <a:gd name="T40" fmla="*/ 40 w 42"/>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4"/>
                    </a:moveTo>
                    <a:lnTo>
                      <a:pt x="42" y="117"/>
                    </a:lnTo>
                    <a:cubicBezTo>
                      <a:pt x="38" y="118"/>
                      <a:pt x="35" y="118"/>
                      <a:pt x="31" y="118"/>
                    </a:cubicBezTo>
                    <a:cubicBezTo>
                      <a:pt x="26" y="118"/>
                      <a:pt x="22" y="117"/>
                      <a:pt x="19" y="116"/>
                    </a:cubicBezTo>
                    <a:cubicBezTo>
                      <a:pt x="16" y="114"/>
                      <a:pt x="14" y="112"/>
                      <a:pt x="13" y="109"/>
                    </a:cubicBezTo>
                    <a:cubicBezTo>
                      <a:pt x="12" y="106"/>
                      <a:pt x="11" y="100"/>
                      <a:pt x="11" y="92"/>
                    </a:cubicBezTo>
                    <a:lnTo>
                      <a:pt x="11" y="42"/>
                    </a:lnTo>
                    <a:lnTo>
                      <a:pt x="0" y="42"/>
                    </a:lnTo>
                    <a:lnTo>
                      <a:pt x="0" y="31"/>
                    </a:lnTo>
                    <a:lnTo>
                      <a:pt x="11" y="31"/>
                    </a:lnTo>
                    <a:lnTo>
                      <a:pt x="11" y="9"/>
                    </a:lnTo>
                    <a:lnTo>
                      <a:pt x="26" y="0"/>
                    </a:lnTo>
                    <a:lnTo>
                      <a:pt x="26" y="31"/>
                    </a:lnTo>
                    <a:lnTo>
                      <a:pt x="40" y="31"/>
                    </a:lnTo>
                    <a:lnTo>
                      <a:pt x="40" y="42"/>
                    </a:lnTo>
                    <a:lnTo>
                      <a:pt x="26" y="42"/>
                    </a:lnTo>
                    <a:lnTo>
                      <a:pt x="26" y="92"/>
                    </a:lnTo>
                    <a:cubicBezTo>
                      <a:pt x="26" y="97"/>
                      <a:pt x="26" y="99"/>
                      <a:pt x="26" y="101"/>
                    </a:cubicBezTo>
                    <a:cubicBezTo>
                      <a:pt x="27" y="102"/>
                      <a:pt x="28" y="103"/>
                      <a:pt x="29" y="103"/>
                    </a:cubicBezTo>
                    <a:cubicBezTo>
                      <a:pt x="30" y="104"/>
                      <a:pt x="32" y="104"/>
                      <a:pt x="34" y="104"/>
                    </a:cubicBezTo>
                    <a:cubicBezTo>
                      <a:pt x="36" y="104"/>
                      <a:pt x="38" y="104"/>
                      <a:pt x="40"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29">
                <a:extLst>
                  <a:ext uri="{FF2B5EF4-FFF2-40B4-BE49-F238E27FC236}">
                    <a16:creationId xmlns:a16="http://schemas.microsoft.com/office/drawing/2014/main" id="{BF5D482E-B382-D03D-2D6E-F331717F6996}"/>
                  </a:ext>
                </a:extLst>
              </p:cNvPr>
              <p:cNvSpPr>
                <a:spLocks/>
              </p:cNvSpPr>
              <p:nvPr/>
            </p:nvSpPr>
            <p:spPr bwMode="auto">
              <a:xfrm>
                <a:off x="2847" y="1648"/>
                <a:ext cx="34" cy="63"/>
              </a:xfrm>
              <a:custGeom>
                <a:avLst/>
                <a:gdLst>
                  <a:gd name="T0" fmla="*/ 0 w 47"/>
                  <a:gd name="T1" fmla="*/ 88 h 88"/>
                  <a:gd name="T2" fmla="*/ 0 w 47"/>
                  <a:gd name="T3" fmla="*/ 2 h 88"/>
                  <a:gd name="T4" fmla="*/ 14 w 47"/>
                  <a:gd name="T5" fmla="*/ 2 h 88"/>
                  <a:gd name="T6" fmla="*/ 14 w 47"/>
                  <a:gd name="T7" fmla="*/ 15 h 88"/>
                  <a:gd name="T8" fmla="*/ 23 w 47"/>
                  <a:gd name="T9" fmla="*/ 3 h 88"/>
                  <a:gd name="T10" fmla="*/ 32 w 47"/>
                  <a:gd name="T11" fmla="*/ 0 h 88"/>
                  <a:gd name="T12" fmla="*/ 47 w 47"/>
                  <a:gd name="T13" fmla="*/ 4 h 88"/>
                  <a:gd name="T14" fmla="*/ 42 w 47"/>
                  <a:gd name="T15" fmla="*/ 18 h 88"/>
                  <a:gd name="T16" fmla="*/ 32 w 47"/>
                  <a:gd name="T17" fmla="*/ 15 h 88"/>
                  <a:gd name="T18" fmla="*/ 23 w 47"/>
                  <a:gd name="T19" fmla="*/ 18 h 88"/>
                  <a:gd name="T20" fmla="*/ 18 w 47"/>
                  <a:gd name="T21" fmla="*/ 26 h 88"/>
                  <a:gd name="T22" fmla="*/ 15 w 47"/>
                  <a:gd name="T23" fmla="*/ 43 h 88"/>
                  <a:gd name="T24" fmla="*/ 15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4" y="2"/>
                    </a:lnTo>
                    <a:lnTo>
                      <a:pt x="14" y="15"/>
                    </a:lnTo>
                    <a:cubicBezTo>
                      <a:pt x="17" y="9"/>
                      <a:pt x="20" y="4"/>
                      <a:pt x="23" y="3"/>
                    </a:cubicBezTo>
                    <a:cubicBezTo>
                      <a:pt x="26" y="1"/>
                      <a:pt x="29" y="0"/>
                      <a:pt x="32" y="0"/>
                    </a:cubicBezTo>
                    <a:cubicBezTo>
                      <a:pt x="37" y="0"/>
                      <a:pt x="42" y="1"/>
                      <a:pt x="47" y="4"/>
                    </a:cubicBezTo>
                    <a:lnTo>
                      <a:pt x="42" y="18"/>
                    </a:lnTo>
                    <a:cubicBezTo>
                      <a:pt x="39" y="16"/>
                      <a:pt x="35" y="15"/>
                      <a:pt x="32" y="15"/>
                    </a:cubicBezTo>
                    <a:cubicBezTo>
                      <a:pt x="28" y="15"/>
                      <a:pt x="26" y="16"/>
                      <a:pt x="23" y="18"/>
                    </a:cubicBezTo>
                    <a:cubicBezTo>
                      <a:pt x="20" y="20"/>
                      <a:pt x="19" y="22"/>
                      <a:pt x="18" y="26"/>
                    </a:cubicBezTo>
                    <a:cubicBezTo>
                      <a:pt x="16" y="31"/>
                      <a:pt x="15" y="37"/>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30">
                <a:extLst>
                  <a:ext uri="{FF2B5EF4-FFF2-40B4-BE49-F238E27FC236}">
                    <a16:creationId xmlns:a16="http://schemas.microsoft.com/office/drawing/2014/main" id="{452618AC-A54C-AC08-1CDD-A359E36B0FA5}"/>
                  </a:ext>
                </a:extLst>
              </p:cNvPr>
              <p:cNvSpPr>
                <a:spLocks noEditPoints="1"/>
              </p:cNvSpPr>
              <p:nvPr/>
            </p:nvSpPr>
            <p:spPr bwMode="auto">
              <a:xfrm>
                <a:off x="2887" y="1626"/>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1">
                <a:extLst>
                  <a:ext uri="{FF2B5EF4-FFF2-40B4-BE49-F238E27FC236}">
                    <a16:creationId xmlns:a16="http://schemas.microsoft.com/office/drawing/2014/main" id="{10608470-8764-2E20-3A4F-68813AB6BBC7}"/>
                  </a:ext>
                </a:extLst>
              </p:cNvPr>
              <p:cNvSpPr>
                <a:spLocks/>
              </p:cNvSpPr>
              <p:nvPr/>
            </p:nvSpPr>
            <p:spPr bwMode="auto">
              <a:xfrm>
                <a:off x="2908" y="1627"/>
                <a:ext cx="30" cy="85"/>
              </a:xfrm>
              <a:custGeom>
                <a:avLst/>
                <a:gdLst>
                  <a:gd name="T0" fmla="*/ 40 w 42"/>
                  <a:gd name="T1" fmla="*/ 104 h 118"/>
                  <a:gd name="T2" fmla="*/ 42 w 42"/>
                  <a:gd name="T3" fmla="*/ 117 h 118"/>
                  <a:gd name="T4" fmla="*/ 31 w 42"/>
                  <a:gd name="T5" fmla="*/ 118 h 118"/>
                  <a:gd name="T6" fmla="*/ 19 w 42"/>
                  <a:gd name="T7" fmla="*/ 116 h 118"/>
                  <a:gd name="T8" fmla="*/ 13 w 42"/>
                  <a:gd name="T9" fmla="*/ 109 h 118"/>
                  <a:gd name="T10" fmla="*/ 11 w 42"/>
                  <a:gd name="T11" fmla="*/ 92 h 118"/>
                  <a:gd name="T12" fmla="*/ 11 w 42"/>
                  <a:gd name="T13" fmla="*/ 42 h 118"/>
                  <a:gd name="T14" fmla="*/ 0 w 42"/>
                  <a:gd name="T15" fmla="*/ 42 h 118"/>
                  <a:gd name="T16" fmla="*/ 0 w 42"/>
                  <a:gd name="T17" fmla="*/ 31 h 118"/>
                  <a:gd name="T18" fmla="*/ 11 w 42"/>
                  <a:gd name="T19" fmla="*/ 31 h 118"/>
                  <a:gd name="T20" fmla="*/ 11 w 42"/>
                  <a:gd name="T21" fmla="*/ 9 h 118"/>
                  <a:gd name="T22" fmla="*/ 26 w 42"/>
                  <a:gd name="T23" fmla="*/ 0 h 118"/>
                  <a:gd name="T24" fmla="*/ 26 w 42"/>
                  <a:gd name="T25" fmla="*/ 31 h 118"/>
                  <a:gd name="T26" fmla="*/ 40 w 42"/>
                  <a:gd name="T27" fmla="*/ 31 h 118"/>
                  <a:gd name="T28" fmla="*/ 40 w 42"/>
                  <a:gd name="T29" fmla="*/ 42 h 118"/>
                  <a:gd name="T30" fmla="*/ 26 w 42"/>
                  <a:gd name="T31" fmla="*/ 42 h 118"/>
                  <a:gd name="T32" fmla="*/ 26 w 42"/>
                  <a:gd name="T33" fmla="*/ 92 h 118"/>
                  <a:gd name="T34" fmla="*/ 26 w 42"/>
                  <a:gd name="T35" fmla="*/ 101 h 118"/>
                  <a:gd name="T36" fmla="*/ 29 w 42"/>
                  <a:gd name="T37" fmla="*/ 103 h 118"/>
                  <a:gd name="T38" fmla="*/ 34 w 42"/>
                  <a:gd name="T39" fmla="*/ 104 h 118"/>
                  <a:gd name="T40" fmla="*/ 40 w 42"/>
                  <a:gd name="T41"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4"/>
                    </a:moveTo>
                    <a:lnTo>
                      <a:pt x="42" y="117"/>
                    </a:lnTo>
                    <a:cubicBezTo>
                      <a:pt x="38" y="118"/>
                      <a:pt x="35" y="118"/>
                      <a:pt x="31" y="118"/>
                    </a:cubicBezTo>
                    <a:cubicBezTo>
                      <a:pt x="26" y="118"/>
                      <a:pt x="22" y="117"/>
                      <a:pt x="19" y="116"/>
                    </a:cubicBezTo>
                    <a:cubicBezTo>
                      <a:pt x="16" y="114"/>
                      <a:pt x="14" y="112"/>
                      <a:pt x="13" y="109"/>
                    </a:cubicBezTo>
                    <a:cubicBezTo>
                      <a:pt x="12" y="106"/>
                      <a:pt x="11" y="100"/>
                      <a:pt x="11" y="92"/>
                    </a:cubicBezTo>
                    <a:lnTo>
                      <a:pt x="11" y="42"/>
                    </a:lnTo>
                    <a:lnTo>
                      <a:pt x="0" y="42"/>
                    </a:lnTo>
                    <a:lnTo>
                      <a:pt x="0" y="31"/>
                    </a:lnTo>
                    <a:lnTo>
                      <a:pt x="11" y="31"/>
                    </a:lnTo>
                    <a:lnTo>
                      <a:pt x="11" y="9"/>
                    </a:lnTo>
                    <a:lnTo>
                      <a:pt x="26" y="0"/>
                    </a:lnTo>
                    <a:lnTo>
                      <a:pt x="26" y="31"/>
                    </a:lnTo>
                    <a:lnTo>
                      <a:pt x="40" y="31"/>
                    </a:lnTo>
                    <a:lnTo>
                      <a:pt x="40" y="42"/>
                    </a:lnTo>
                    <a:lnTo>
                      <a:pt x="26" y="42"/>
                    </a:lnTo>
                    <a:lnTo>
                      <a:pt x="26" y="92"/>
                    </a:lnTo>
                    <a:cubicBezTo>
                      <a:pt x="26" y="97"/>
                      <a:pt x="26" y="99"/>
                      <a:pt x="26" y="101"/>
                    </a:cubicBezTo>
                    <a:cubicBezTo>
                      <a:pt x="27" y="102"/>
                      <a:pt x="28" y="103"/>
                      <a:pt x="29" y="103"/>
                    </a:cubicBezTo>
                    <a:cubicBezTo>
                      <a:pt x="30" y="104"/>
                      <a:pt x="32" y="104"/>
                      <a:pt x="34" y="104"/>
                    </a:cubicBezTo>
                    <a:cubicBezTo>
                      <a:pt x="36" y="104"/>
                      <a:pt x="38" y="104"/>
                      <a:pt x="40"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2">
                <a:extLst>
                  <a:ext uri="{FF2B5EF4-FFF2-40B4-BE49-F238E27FC236}">
                    <a16:creationId xmlns:a16="http://schemas.microsoft.com/office/drawing/2014/main" id="{9AA78845-BDB1-7C1F-D4FF-0704651EF308}"/>
                  </a:ext>
                </a:extLst>
              </p:cNvPr>
              <p:cNvSpPr>
                <a:spLocks noEditPoints="1"/>
              </p:cNvSpPr>
              <p:nvPr/>
            </p:nvSpPr>
            <p:spPr bwMode="auto">
              <a:xfrm>
                <a:off x="2947" y="1626"/>
                <a:ext cx="10" cy="85"/>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3">
                <a:extLst>
                  <a:ext uri="{FF2B5EF4-FFF2-40B4-BE49-F238E27FC236}">
                    <a16:creationId xmlns:a16="http://schemas.microsoft.com/office/drawing/2014/main" id="{233FA3F7-E948-BB65-A3B2-87B55EB2D516}"/>
                  </a:ext>
                </a:extLst>
              </p:cNvPr>
              <p:cNvSpPr>
                <a:spLocks/>
              </p:cNvSpPr>
              <p:nvPr/>
            </p:nvSpPr>
            <p:spPr bwMode="auto">
              <a:xfrm>
                <a:off x="2969" y="1648"/>
                <a:ext cx="51" cy="64"/>
              </a:xfrm>
              <a:custGeom>
                <a:avLst/>
                <a:gdLst>
                  <a:gd name="T0" fmla="*/ 0 w 72"/>
                  <a:gd name="T1" fmla="*/ 62 h 90"/>
                  <a:gd name="T2" fmla="*/ 14 w 72"/>
                  <a:gd name="T3" fmla="*/ 60 h 90"/>
                  <a:gd name="T4" fmla="*/ 21 w 72"/>
                  <a:gd name="T5" fmla="*/ 73 h 90"/>
                  <a:gd name="T6" fmla="*/ 37 w 72"/>
                  <a:gd name="T7" fmla="*/ 78 h 90"/>
                  <a:gd name="T8" fmla="*/ 52 w 72"/>
                  <a:gd name="T9" fmla="*/ 74 h 90"/>
                  <a:gd name="T10" fmla="*/ 57 w 72"/>
                  <a:gd name="T11" fmla="*/ 64 h 90"/>
                  <a:gd name="T12" fmla="*/ 52 w 72"/>
                  <a:gd name="T13" fmla="*/ 56 h 90"/>
                  <a:gd name="T14" fmla="*/ 37 w 72"/>
                  <a:gd name="T15" fmla="*/ 51 h 90"/>
                  <a:gd name="T16" fmla="*/ 15 w 72"/>
                  <a:gd name="T17" fmla="*/ 44 h 90"/>
                  <a:gd name="T18" fmla="*/ 5 w 72"/>
                  <a:gd name="T19" fmla="*/ 36 h 90"/>
                  <a:gd name="T20" fmla="*/ 2 w 72"/>
                  <a:gd name="T21" fmla="*/ 25 h 90"/>
                  <a:gd name="T22" fmla="*/ 5 w 72"/>
                  <a:gd name="T23" fmla="*/ 14 h 90"/>
                  <a:gd name="T24" fmla="*/ 12 w 72"/>
                  <a:gd name="T25" fmla="*/ 6 h 90"/>
                  <a:gd name="T26" fmla="*/ 21 w 72"/>
                  <a:gd name="T27" fmla="*/ 1 h 90"/>
                  <a:gd name="T28" fmla="*/ 34 w 72"/>
                  <a:gd name="T29" fmla="*/ 0 h 90"/>
                  <a:gd name="T30" fmla="*/ 52 w 72"/>
                  <a:gd name="T31" fmla="*/ 3 h 90"/>
                  <a:gd name="T32" fmla="*/ 63 w 72"/>
                  <a:gd name="T33" fmla="*/ 11 h 90"/>
                  <a:gd name="T34" fmla="*/ 68 w 72"/>
                  <a:gd name="T35" fmla="*/ 24 h 90"/>
                  <a:gd name="T36" fmla="*/ 54 w 72"/>
                  <a:gd name="T37" fmla="*/ 26 h 90"/>
                  <a:gd name="T38" fmla="*/ 48 w 72"/>
                  <a:gd name="T39" fmla="*/ 15 h 90"/>
                  <a:gd name="T40" fmla="*/ 35 w 72"/>
                  <a:gd name="T41" fmla="*/ 12 h 90"/>
                  <a:gd name="T42" fmla="*/ 21 w 72"/>
                  <a:gd name="T43" fmla="*/ 15 h 90"/>
                  <a:gd name="T44" fmla="*/ 16 w 72"/>
                  <a:gd name="T45" fmla="*/ 23 h 90"/>
                  <a:gd name="T46" fmla="*/ 18 w 72"/>
                  <a:gd name="T47" fmla="*/ 28 h 90"/>
                  <a:gd name="T48" fmla="*/ 24 w 72"/>
                  <a:gd name="T49" fmla="*/ 32 h 90"/>
                  <a:gd name="T50" fmla="*/ 37 w 72"/>
                  <a:gd name="T51" fmla="*/ 36 h 90"/>
                  <a:gd name="T52" fmla="*/ 58 w 72"/>
                  <a:gd name="T53" fmla="*/ 42 h 90"/>
                  <a:gd name="T54" fmla="*/ 68 w 72"/>
                  <a:gd name="T55" fmla="*/ 50 h 90"/>
                  <a:gd name="T56" fmla="*/ 72 w 72"/>
                  <a:gd name="T57" fmla="*/ 63 h 90"/>
                  <a:gd name="T58" fmla="*/ 67 w 72"/>
                  <a:gd name="T59" fmla="*/ 76 h 90"/>
                  <a:gd name="T60" fmla="*/ 55 w 72"/>
                  <a:gd name="T61" fmla="*/ 86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4" y="60"/>
                    </a:lnTo>
                    <a:cubicBezTo>
                      <a:pt x="15" y="66"/>
                      <a:pt x="17" y="70"/>
                      <a:pt x="21" y="73"/>
                    </a:cubicBezTo>
                    <a:cubicBezTo>
                      <a:pt x="25" y="76"/>
                      <a:pt x="30" y="78"/>
                      <a:pt x="37" y="78"/>
                    </a:cubicBezTo>
                    <a:cubicBezTo>
                      <a:pt x="43" y="78"/>
                      <a:pt x="48" y="77"/>
                      <a:pt x="52" y="74"/>
                    </a:cubicBezTo>
                    <a:cubicBezTo>
                      <a:pt x="55" y="71"/>
                      <a:pt x="57" y="68"/>
                      <a:pt x="57" y="64"/>
                    </a:cubicBezTo>
                    <a:cubicBezTo>
                      <a:pt x="57" y="61"/>
                      <a:pt x="55" y="58"/>
                      <a:pt x="52" y="56"/>
                    </a:cubicBezTo>
                    <a:cubicBezTo>
                      <a:pt x="50" y="55"/>
                      <a:pt x="45" y="53"/>
                      <a:pt x="37" y="51"/>
                    </a:cubicBezTo>
                    <a:cubicBezTo>
                      <a:pt x="27" y="49"/>
                      <a:pt x="19" y="46"/>
                      <a:pt x="15" y="44"/>
                    </a:cubicBezTo>
                    <a:cubicBezTo>
                      <a:pt x="11" y="42"/>
                      <a:pt x="8" y="40"/>
                      <a:pt x="5" y="36"/>
                    </a:cubicBezTo>
                    <a:cubicBezTo>
                      <a:pt x="3" y="33"/>
                      <a:pt x="2" y="29"/>
                      <a:pt x="2" y="25"/>
                    </a:cubicBezTo>
                    <a:cubicBezTo>
                      <a:pt x="2" y="21"/>
                      <a:pt x="3" y="17"/>
                      <a:pt x="5" y="14"/>
                    </a:cubicBezTo>
                    <a:cubicBezTo>
                      <a:pt x="7" y="11"/>
                      <a:pt x="9" y="8"/>
                      <a:pt x="12" y="6"/>
                    </a:cubicBezTo>
                    <a:cubicBezTo>
                      <a:pt x="14" y="4"/>
                      <a:pt x="17" y="3"/>
                      <a:pt x="21" y="1"/>
                    </a:cubicBezTo>
                    <a:cubicBezTo>
                      <a:pt x="25" y="0"/>
                      <a:pt x="30" y="0"/>
                      <a:pt x="34" y="0"/>
                    </a:cubicBezTo>
                    <a:cubicBezTo>
                      <a:pt x="41" y="0"/>
                      <a:pt x="47" y="1"/>
                      <a:pt x="52" y="3"/>
                    </a:cubicBezTo>
                    <a:cubicBezTo>
                      <a:pt x="57" y="4"/>
                      <a:pt x="61" y="7"/>
                      <a:pt x="63" y="11"/>
                    </a:cubicBezTo>
                    <a:cubicBezTo>
                      <a:pt x="66" y="14"/>
                      <a:pt x="67" y="18"/>
                      <a:pt x="68" y="24"/>
                    </a:cubicBezTo>
                    <a:lnTo>
                      <a:pt x="54" y="26"/>
                    </a:lnTo>
                    <a:cubicBezTo>
                      <a:pt x="53" y="21"/>
                      <a:pt x="51" y="18"/>
                      <a:pt x="48" y="15"/>
                    </a:cubicBezTo>
                    <a:cubicBezTo>
                      <a:pt x="45" y="13"/>
                      <a:pt x="41" y="12"/>
                      <a:pt x="35" y="12"/>
                    </a:cubicBezTo>
                    <a:cubicBezTo>
                      <a:pt x="28" y="12"/>
                      <a:pt x="24" y="13"/>
                      <a:pt x="21" y="15"/>
                    </a:cubicBezTo>
                    <a:cubicBezTo>
                      <a:pt x="18" y="17"/>
                      <a:pt x="16" y="20"/>
                      <a:pt x="16" y="23"/>
                    </a:cubicBezTo>
                    <a:cubicBezTo>
                      <a:pt x="16" y="25"/>
                      <a:pt x="17" y="26"/>
                      <a:pt x="18" y="28"/>
                    </a:cubicBezTo>
                    <a:cubicBezTo>
                      <a:pt x="19" y="30"/>
                      <a:pt x="21" y="31"/>
                      <a:pt x="24" y="32"/>
                    </a:cubicBezTo>
                    <a:cubicBezTo>
                      <a:pt x="25" y="32"/>
                      <a:pt x="30" y="34"/>
                      <a:pt x="37" y="36"/>
                    </a:cubicBezTo>
                    <a:cubicBezTo>
                      <a:pt x="47" y="38"/>
                      <a:pt x="54" y="41"/>
                      <a:pt x="58" y="42"/>
                    </a:cubicBezTo>
                    <a:cubicBezTo>
                      <a:pt x="63" y="44"/>
                      <a:pt x="66" y="47"/>
                      <a:pt x="68" y="50"/>
                    </a:cubicBezTo>
                    <a:cubicBezTo>
                      <a:pt x="70" y="53"/>
                      <a:pt x="72" y="58"/>
                      <a:pt x="72" y="63"/>
                    </a:cubicBezTo>
                    <a:cubicBezTo>
                      <a:pt x="72" y="67"/>
                      <a:pt x="70" y="72"/>
                      <a:pt x="67" y="76"/>
                    </a:cubicBezTo>
                    <a:cubicBezTo>
                      <a:pt x="64" y="81"/>
                      <a:pt x="60" y="84"/>
                      <a:pt x="55" y="86"/>
                    </a:cubicBezTo>
                    <a:cubicBezTo>
                      <a:pt x="50" y="89"/>
                      <a:pt x="44" y="90"/>
                      <a:pt x="37" y="90"/>
                    </a:cubicBezTo>
                    <a:cubicBezTo>
                      <a:pt x="26" y="90"/>
                      <a:pt x="17" y="88"/>
                      <a:pt x="11" y="83"/>
                    </a:cubicBezTo>
                    <a:cubicBezTo>
                      <a:pt x="5" y="78"/>
                      <a:pt x="1" y="71"/>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134">
                <a:extLst>
                  <a:ext uri="{FF2B5EF4-FFF2-40B4-BE49-F238E27FC236}">
                    <a16:creationId xmlns:a16="http://schemas.microsoft.com/office/drawing/2014/main" id="{7E72D282-9D1A-7F19-627B-67A331F37043}"/>
                  </a:ext>
                </a:extLst>
              </p:cNvPr>
              <p:cNvSpPr>
                <a:spLocks noChangeArrowheads="1"/>
              </p:cNvSpPr>
              <p:nvPr/>
            </p:nvSpPr>
            <p:spPr bwMode="auto">
              <a:xfrm>
                <a:off x="2449" y="1473"/>
                <a:ext cx="748" cy="298"/>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5">
                <a:extLst>
                  <a:ext uri="{FF2B5EF4-FFF2-40B4-BE49-F238E27FC236}">
                    <a16:creationId xmlns:a16="http://schemas.microsoft.com/office/drawing/2014/main" id="{63C740FE-DC2E-834F-6AC0-0F4AD6DD819C}"/>
                  </a:ext>
                </a:extLst>
              </p:cNvPr>
              <p:cNvSpPr>
                <a:spLocks/>
              </p:cNvSpPr>
              <p:nvPr/>
            </p:nvSpPr>
            <p:spPr bwMode="auto">
              <a:xfrm>
                <a:off x="2489" y="2010"/>
                <a:ext cx="67" cy="85"/>
              </a:xfrm>
              <a:custGeom>
                <a:avLst/>
                <a:gdLst>
                  <a:gd name="T0" fmla="*/ 0 w 94"/>
                  <a:gd name="T1" fmla="*/ 119 h 119"/>
                  <a:gd name="T2" fmla="*/ 0 w 94"/>
                  <a:gd name="T3" fmla="*/ 0 h 119"/>
                  <a:gd name="T4" fmla="*/ 16 w 94"/>
                  <a:gd name="T5" fmla="*/ 0 h 119"/>
                  <a:gd name="T6" fmla="*/ 79 w 94"/>
                  <a:gd name="T7" fmla="*/ 94 h 119"/>
                  <a:gd name="T8" fmla="*/ 79 w 94"/>
                  <a:gd name="T9" fmla="*/ 0 h 119"/>
                  <a:gd name="T10" fmla="*/ 94 w 94"/>
                  <a:gd name="T11" fmla="*/ 0 h 119"/>
                  <a:gd name="T12" fmla="*/ 94 w 94"/>
                  <a:gd name="T13" fmla="*/ 119 h 119"/>
                  <a:gd name="T14" fmla="*/ 78 w 94"/>
                  <a:gd name="T15" fmla="*/ 119 h 119"/>
                  <a:gd name="T16" fmla="*/ 15 w 94"/>
                  <a:gd name="T17" fmla="*/ 26 h 119"/>
                  <a:gd name="T18" fmla="*/ 15 w 94"/>
                  <a:gd name="T19" fmla="*/ 119 h 119"/>
                  <a:gd name="T20" fmla="*/ 0 w 94"/>
                  <a:gd name="T2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19">
                    <a:moveTo>
                      <a:pt x="0" y="119"/>
                    </a:moveTo>
                    <a:lnTo>
                      <a:pt x="0" y="0"/>
                    </a:lnTo>
                    <a:lnTo>
                      <a:pt x="16" y="0"/>
                    </a:lnTo>
                    <a:lnTo>
                      <a:pt x="79" y="94"/>
                    </a:lnTo>
                    <a:lnTo>
                      <a:pt x="79" y="0"/>
                    </a:lnTo>
                    <a:lnTo>
                      <a:pt x="94" y="0"/>
                    </a:lnTo>
                    <a:lnTo>
                      <a:pt x="94" y="119"/>
                    </a:lnTo>
                    <a:lnTo>
                      <a:pt x="78" y="119"/>
                    </a:lnTo>
                    <a:lnTo>
                      <a:pt x="15" y="26"/>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36">
                <a:extLst>
                  <a:ext uri="{FF2B5EF4-FFF2-40B4-BE49-F238E27FC236}">
                    <a16:creationId xmlns:a16="http://schemas.microsoft.com/office/drawing/2014/main" id="{EC44435B-DCE6-247C-E6F9-08263C5A739B}"/>
                  </a:ext>
                </a:extLst>
              </p:cNvPr>
              <p:cNvSpPr>
                <a:spLocks noEditPoints="1"/>
              </p:cNvSpPr>
              <p:nvPr/>
            </p:nvSpPr>
            <p:spPr bwMode="auto">
              <a:xfrm>
                <a:off x="2570" y="2032"/>
                <a:ext cx="57" cy="64"/>
              </a:xfrm>
              <a:custGeom>
                <a:avLst/>
                <a:gdLst>
                  <a:gd name="T0" fmla="*/ 0 w 81"/>
                  <a:gd name="T1" fmla="*/ 45 h 90"/>
                  <a:gd name="T2" fmla="*/ 14 w 81"/>
                  <a:gd name="T3" fmla="*/ 10 h 90"/>
                  <a:gd name="T4" fmla="*/ 41 w 81"/>
                  <a:gd name="T5" fmla="*/ 0 h 90"/>
                  <a:gd name="T6" fmla="*/ 70 w 81"/>
                  <a:gd name="T7" fmla="*/ 12 h 90"/>
                  <a:gd name="T8" fmla="*/ 81 w 81"/>
                  <a:gd name="T9" fmla="*/ 44 h 90"/>
                  <a:gd name="T10" fmla="*/ 76 w 81"/>
                  <a:gd name="T11" fmla="*/ 70 h 90"/>
                  <a:gd name="T12" fmla="*/ 62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1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4" y="10"/>
                    </a:cubicBezTo>
                    <a:cubicBezTo>
                      <a:pt x="21" y="3"/>
                      <a:pt x="30" y="0"/>
                      <a:pt x="41" y="0"/>
                    </a:cubicBezTo>
                    <a:cubicBezTo>
                      <a:pt x="53" y="0"/>
                      <a:pt x="62" y="4"/>
                      <a:pt x="70" y="12"/>
                    </a:cubicBezTo>
                    <a:cubicBezTo>
                      <a:pt x="77" y="20"/>
                      <a:pt x="81" y="30"/>
                      <a:pt x="81" y="44"/>
                    </a:cubicBezTo>
                    <a:cubicBezTo>
                      <a:pt x="81" y="55"/>
                      <a:pt x="79" y="64"/>
                      <a:pt x="76" y="70"/>
                    </a:cubicBezTo>
                    <a:cubicBezTo>
                      <a:pt x="73" y="77"/>
                      <a:pt x="68" y="82"/>
                      <a:pt x="62" y="85"/>
                    </a:cubicBezTo>
                    <a:cubicBezTo>
                      <a:pt x="55" y="89"/>
                      <a:pt x="48" y="90"/>
                      <a:pt x="41" y="90"/>
                    </a:cubicBezTo>
                    <a:cubicBezTo>
                      <a:pt x="29" y="90"/>
                      <a:pt x="19" y="87"/>
                      <a:pt x="11" y="79"/>
                    </a:cubicBezTo>
                    <a:cubicBezTo>
                      <a:pt x="4" y="71"/>
                      <a:pt x="0" y="60"/>
                      <a:pt x="0" y="45"/>
                    </a:cubicBezTo>
                    <a:close/>
                    <a:moveTo>
                      <a:pt x="15" y="45"/>
                    </a:moveTo>
                    <a:cubicBezTo>
                      <a:pt x="15" y="56"/>
                      <a:pt x="18" y="65"/>
                      <a:pt x="22" y="70"/>
                    </a:cubicBezTo>
                    <a:cubicBezTo>
                      <a:pt x="27" y="76"/>
                      <a:pt x="33" y="78"/>
                      <a:pt x="41" y="78"/>
                    </a:cubicBezTo>
                    <a:cubicBezTo>
                      <a:pt x="48" y="78"/>
                      <a:pt x="54" y="76"/>
                      <a:pt x="59" y="70"/>
                    </a:cubicBezTo>
                    <a:cubicBezTo>
                      <a:pt x="64" y="65"/>
                      <a:pt x="66" y="56"/>
                      <a:pt x="66" y="45"/>
                    </a:cubicBezTo>
                    <a:cubicBezTo>
                      <a:pt x="66" y="34"/>
                      <a:pt x="64" y="26"/>
                      <a:pt x="59" y="21"/>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37">
                <a:extLst>
                  <a:ext uri="{FF2B5EF4-FFF2-40B4-BE49-F238E27FC236}">
                    <a16:creationId xmlns:a16="http://schemas.microsoft.com/office/drawing/2014/main" id="{9AA8B69B-2ECB-BFC9-5818-555E5EC4AC70}"/>
                  </a:ext>
                </a:extLst>
              </p:cNvPr>
              <p:cNvSpPr>
                <a:spLocks/>
              </p:cNvSpPr>
              <p:nvPr/>
            </p:nvSpPr>
            <p:spPr bwMode="auto">
              <a:xfrm>
                <a:off x="2639" y="2032"/>
                <a:ext cx="51" cy="63"/>
              </a:xfrm>
              <a:custGeom>
                <a:avLst/>
                <a:gdLst>
                  <a:gd name="T0" fmla="*/ 0 w 71"/>
                  <a:gd name="T1" fmla="*/ 88 h 88"/>
                  <a:gd name="T2" fmla="*/ 0 w 71"/>
                  <a:gd name="T3" fmla="*/ 2 h 88"/>
                  <a:gd name="T4" fmla="*/ 14 w 71"/>
                  <a:gd name="T5" fmla="*/ 2 h 88"/>
                  <a:gd name="T6" fmla="*/ 14 w 71"/>
                  <a:gd name="T7" fmla="*/ 14 h 88"/>
                  <a:gd name="T8" fmla="*/ 41 w 71"/>
                  <a:gd name="T9" fmla="*/ 0 h 88"/>
                  <a:gd name="T10" fmla="*/ 55 w 71"/>
                  <a:gd name="T11" fmla="*/ 3 h 88"/>
                  <a:gd name="T12" fmla="*/ 65 w 71"/>
                  <a:gd name="T13" fmla="*/ 10 h 88"/>
                  <a:gd name="T14" fmla="*/ 70 w 71"/>
                  <a:gd name="T15" fmla="*/ 21 h 88"/>
                  <a:gd name="T16" fmla="*/ 71 w 71"/>
                  <a:gd name="T17" fmla="*/ 35 h 88"/>
                  <a:gd name="T18" fmla="*/ 71 w 71"/>
                  <a:gd name="T19" fmla="*/ 88 h 88"/>
                  <a:gd name="T20" fmla="*/ 56 w 71"/>
                  <a:gd name="T21" fmla="*/ 88 h 88"/>
                  <a:gd name="T22" fmla="*/ 56 w 71"/>
                  <a:gd name="T23" fmla="*/ 36 h 88"/>
                  <a:gd name="T24" fmla="*/ 54 w 71"/>
                  <a:gd name="T25" fmla="*/ 23 h 88"/>
                  <a:gd name="T26" fmla="*/ 48 w 71"/>
                  <a:gd name="T27" fmla="*/ 15 h 88"/>
                  <a:gd name="T28" fmla="*/ 38 w 71"/>
                  <a:gd name="T29" fmla="*/ 13 h 88"/>
                  <a:gd name="T30" fmla="*/ 22 w 71"/>
                  <a:gd name="T31" fmla="*/ 19 h 88"/>
                  <a:gd name="T32" fmla="*/ 15 w 71"/>
                  <a:gd name="T33" fmla="*/ 41 h 88"/>
                  <a:gd name="T34" fmla="*/ 15 w 71"/>
                  <a:gd name="T35" fmla="*/ 88 h 88"/>
                  <a:gd name="T36" fmla="*/ 0 w 71"/>
                  <a:gd name="T3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 h="88">
                    <a:moveTo>
                      <a:pt x="0" y="88"/>
                    </a:moveTo>
                    <a:lnTo>
                      <a:pt x="0" y="2"/>
                    </a:lnTo>
                    <a:lnTo>
                      <a:pt x="14" y="2"/>
                    </a:lnTo>
                    <a:lnTo>
                      <a:pt x="14" y="14"/>
                    </a:lnTo>
                    <a:cubicBezTo>
                      <a:pt x="20" y="5"/>
                      <a:pt x="29" y="0"/>
                      <a:pt x="41" y="0"/>
                    </a:cubicBezTo>
                    <a:cubicBezTo>
                      <a:pt x="46" y="0"/>
                      <a:pt x="51" y="1"/>
                      <a:pt x="55" y="3"/>
                    </a:cubicBezTo>
                    <a:cubicBezTo>
                      <a:pt x="60" y="5"/>
                      <a:pt x="63" y="7"/>
                      <a:pt x="65" y="10"/>
                    </a:cubicBezTo>
                    <a:cubicBezTo>
                      <a:pt x="67" y="13"/>
                      <a:pt x="69" y="17"/>
                      <a:pt x="70" y="21"/>
                    </a:cubicBezTo>
                    <a:cubicBezTo>
                      <a:pt x="70" y="24"/>
                      <a:pt x="71" y="29"/>
                      <a:pt x="71" y="35"/>
                    </a:cubicBezTo>
                    <a:lnTo>
                      <a:pt x="71" y="88"/>
                    </a:lnTo>
                    <a:lnTo>
                      <a:pt x="56" y="88"/>
                    </a:lnTo>
                    <a:lnTo>
                      <a:pt x="56" y="36"/>
                    </a:lnTo>
                    <a:cubicBezTo>
                      <a:pt x="56" y="30"/>
                      <a:pt x="55" y="25"/>
                      <a:pt x="54" y="23"/>
                    </a:cubicBezTo>
                    <a:cubicBezTo>
                      <a:pt x="53" y="20"/>
                      <a:pt x="51" y="17"/>
                      <a:pt x="48" y="15"/>
                    </a:cubicBezTo>
                    <a:cubicBezTo>
                      <a:pt x="45" y="14"/>
                      <a:pt x="42" y="13"/>
                      <a:pt x="38" y="13"/>
                    </a:cubicBezTo>
                    <a:cubicBezTo>
                      <a:pt x="32" y="13"/>
                      <a:pt x="26" y="15"/>
                      <a:pt x="22" y="19"/>
                    </a:cubicBezTo>
                    <a:cubicBezTo>
                      <a:pt x="17" y="23"/>
                      <a:pt x="15" y="30"/>
                      <a:pt x="15" y="41"/>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138">
                <a:extLst>
                  <a:ext uri="{FF2B5EF4-FFF2-40B4-BE49-F238E27FC236}">
                    <a16:creationId xmlns:a16="http://schemas.microsoft.com/office/drawing/2014/main" id="{5A7C9BAC-5ECB-C3AB-B918-EF0AE0D8A2D5}"/>
                  </a:ext>
                </a:extLst>
              </p:cNvPr>
              <p:cNvSpPr>
                <a:spLocks noChangeArrowheads="1"/>
              </p:cNvSpPr>
              <p:nvPr/>
            </p:nvSpPr>
            <p:spPr bwMode="auto">
              <a:xfrm>
                <a:off x="2701" y="2059"/>
                <a:ext cx="32"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39">
                <a:extLst>
                  <a:ext uri="{FF2B5EF4-FFF2-40B4-BE49-F238E27FC236}">
                    <a16:creationId xmlns:a16="http://schemas.microsoft.com/office/drawing/2014/main" id="{77521FD1-26EE-3FE0-93B1-8875354B9B4C}"/>
                  </a:ext>
                </a:extLst>
              </p:cNvPr>
              <p:cNvSpPr>
                <a:spLocks noEditPoints="1"/>
              </p:cNvSpPr>
              <p:nvPr/>
            </p:nvSpPr>
            <p:spPr bwMode="auto">
              <a:xfrm>
                <a:off x="2742" y="2032"/>
                <a:ext cx="56" cy="64"/>
              </a:xfrm>
              <a:custGeom>
                <a:avLst/>
                <a:gdLst>
                  <a:gd name="T0" fmla="*/ 61 w 79"/>
                  <a:gd name="T1" fmla="*/ 78 h 90"/>
                  <a:gd name="T2" fmla="*/ 46 w 79"/>
                  <a:gd name="T3" fmla="*/ 88 h 90"/>
                  <a:gd name="T4" fmla="*/ 29 w 79"/>
                  <a:gd name="T5" fmla="*/ 90 h 90"/>
                  <a:gd name="T6" fmla="*/ 8 w 79"/>
                  <a:gd name="T7" fmla="*/ 84 h 90"/>
                  <a:gd name="T8" fmla="*/ 0 w 79"/>
                  <a:gd name="T9" fmla="*/ 66 h 90"/>
                  <a:gd name="T10" fmla="*/ 3 w 79"/>
                  <a:gd name="T11" fmla="*/ 54 h 90"/>
                  <a:gd name="T12" fmla="*/ 10 w 79"/>
                  <a:gd name="T13" fmla="*/ 46 h 90"/>
                  <a:gd name="T14" fmla="*/ 21 w 79"/>
                  <a:gd name="T15" fmla="*/ 41 h 90"/>
                  <a:gd name="T16" fmla="*/ 34 w 79"/>
                  <a:gd name="T17" fmla="*/ 39 h 90"/>
                  <a:gd name="T18" fmla="*/ 60 w 79"/>
                  <a:gd name="T19" fmla="*/ 34 h 90"/>
                  <a:gd name="T20" fmla="*/ 60 w 79"/>
                  <a:gd name="T21" fmla="*/ 30 h 90"/>
                  <a:gd name="T22" fmla="*/ 56 w 79"/>
                  <a:gd name="T23" fmla="*/ 17 h 90"/>
                  <a:gd name="T24" fmla="*/ 39 w 79"/>
                  <a:gd name="T25" fmla="*/ 12 h 90"/>
                  <a:gd name="T26" fmla="*/ 24 w 79"/>
                  <a:gd name="T27" fmla="*/ 16 h 90"/>
                  <a:gd name="T28" fmla="*/ 17 w 79"/>
                  <a:gd name="T29" fmla="*/ 29 h 90"/>
                  <a:gd name="T30" fmla="*/ 2 w 79"/>
                  <a:gd name="T31" fmla="*/ 27 h 90"/>
                  <a:gd name="T32" fmla="*/ 9 w 79"/>
                  <a:gd name="T33" fmla="*/ 12 h 90"/>
                  <a:gd name="T34" fmla="*/ 22 w 79"/>
                  <a:gd name="T35" fmla="*/ 3 h 90"/>
                  <a:gd name="T36" fmla="*/ 41 w 79"/>
                  <a:gd name="T37" fmla="*/ 0 h 90"/>
                  <a:gd name="T38" fmla="*/ 59 w 79"/>
                  <a:gd name="T39" fmla="*/ 3 h 90"/>
                  <a:gd name="T40" fmla="*/ 70 w 79"/>
                  <a:gd name="T41" fmla="*/ 9 h 90"/>
                  <a:gd name="T42" fmla="*/ 74 w 79"/>
                  <a:gd name="T43" fmla="*/ 19 h 90"/>
                  <a:gd name="T44" fmla="*/ 75 w 79"/>
                  <a:gd name="T45" fmla="*/ 33 h 90"/>
                  <a:gd name="T46" fmla="*/ 75 w 79"/>
                  <a:gd name="T47" fmla="*/ 52 h 90"/>
                  <a:gd name="T48" fmla="*/ 76 w 79"/>
                  <a:gd name="T49" fmla="*/ 78 h 90"/>
                  <a:gd name="T50" fmla="*/ 79 w 79"/>
                  <a:gd name="T51" fmla="*/ 88 h 90"/>
                  <a:gd name="T52" fmla="*/ 64 w 79"/>
                  <a:gd name="T53" fmla="*/ 88 h 90"/>
                  <a:gd name="T54" fmla="*/ 61 w 79"/>
                  <a:gd name="T55" fmla="*/ 78 h 90"/>
                  <a:gd name="T56" fmla="*/ 60 w 79"/>
                  <a:gd name="T57" fmla="*/ 45 h 90"/>
                  <a:gd name="T58" fmla="*/ 36 w 79"/>
                  <a:gd name="T59" fmla="*/ 51 h 90"/>
                  <a:gd name="T60" fmla="*/ 23 w 79"/>
                  <a:gd name="T61" fmla="*/ 54 h 90"/>
                  <a:gd name="T62" fmla="*/ 18 w 79"/>
                  <a:gd name="T63" fmla="*/ 58 h 90"/>
                  <a:gd name="T64" fmla="*/ 16 w 79"/>
                  <a:gd name="T65" fmla="*/ 65 h 90"/>
                  <a:gd name="T66" fmla="*/ 20 w 79"/>
                  <a:gd name="T67" fmla="*/ 75 h 90"/>
                  <a:gd name="T68" fmla="*/ 33 w 79"/>
                  <a:gd name="T69" fmla="*/ 79 h 90"/>
                  <a:gd name="T70" fmla="*/ 48 w 79"/>
                  <a:gd name="T71" fmla="*/ 75 h 90"/>
                  <a:gd name="T72" fmla="*/ 58 w 79"/>
                  <a:gd name="T73" fmla="*/ 65 h 90"/>
                  <a:gd name="T74" fmla="*/ 60 w 79"/>
                  <a:gd name="T75" fmla="*/ 50 h 90"/>
                  <a:gd name="T76" fmla="*/ 60 w 79"/>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9" h="90">
                    <a:moveTo>
                      <a:pt x="61" y="78"/>
                    </a:moveTo>
                    <a:cubicBezTo>
                      <a:pt x="56" y="82"/>
                      <a:pt x="51" y="86"/>
                      <a:pt x="46" y="88"/>
                    </a:cubicBezTo>
                    <a:cubicBezTo>
                      <a:pt x="41" y="89"/>
                      <a:pt x="35" y="90"/>
                      <a:pt x="29" y="90"/>
                    </a:cubicBezTo>
                    <a:cubicBezTo>
                      <a:pt x="20" y="90"/>
                      <a:pt x="13" y="88"/>
                      <a:pt x="8" y="84"/>
                    </a:cubicBezTo>
                    <a:cubicBezTo>
                      <a:pt x="2" y="79"/>
                      <a:pt x="0" y="73"/>
                      <a:pt x="0" y="66"/>
                    </a:cubicBezTo>
                    <a:cubicBezTo>
                      <a:pt x="0" y="61"/>
                      <a:pt x="1" y="58"/>
                      <a:pt x="3" y="54"/>
                    </a:cubicBezTo>
                    <a:cubicBezTo>
                      <a:pt x="5" y="51"/>
                      <a:pt x="7" y="48"/>
                      <a:pt x="10" y="46"/>
                    </a:cubicBezTo>
                    <a:cubicBezTo>
                      <a:pt x="13" y="44"/>
                      <a:pt x="17" y="42"/>
                      <a:pt x="21" y="41"/>
                    </a:cubicBezTo>
                    <a:cubicBezTo>
                      <a:pt x="24" y="40"/>
                      <a:pt x="28" y="39"/>
                      <a:pt x="34" y="39"/>
                    </a:cubicBezTo>
                    <a:cubicBezTo>
                      <a:pt x="46" y="37"/>
                      <a:pt x="54" y="36"/>
                      <a:pt x="60" y="34"/>
                    </a:cubicBezTo>
                    <a:cubicBezTo>
                      <a:pt x="60" y="32"/>
                      <a:pt x="60" y="30"/>
                      <a:pt x="60" y="30"/>
                    </a:cubicBezTo>
                    <a:cubicBezTo>
                      <a:pt x="60" y="24"/>
                      <a:pt x="59" y="20"/>
                      <a:pt x="56" y="17"/>
                    </a:cubicBezTo>
                    <a:cubicBezTo>
                      <a:pt x="52" y="14"/>
                      <a:pt x="47" y="12"/>
                      <a:pt x="39" y="12"/>
                    </a:cubicBezTo>
                    <a:cubicBezTo>
                      <a:pt x="32" y="12"/>
                      <a:pt x="27" y="13"/>
                      <a:pt x="24" y="16"/>
                    </a:cubicBezTo>
                    <a:cubicBezTo>
                      <a:pt x="21" y="18"/>
                      <a:pt x="18" y="23"/>
                      <a:pt x="17" y="29"/>
                    </a:cubicBezTo>
                    <a:lnTo>
                      <a:pt x="2" y="27"/>
                    </a:lnTo>
                    <a:cubicBezTo>
                      <a:pt x="4" y="21"/>
                      <a:pt x="6" y="16"/>
                      <a:pt x="9" y="12"/>
                    </a:cubicBezTo>
                    <a:cubicBezTo>
                      <a:pt x="12" y="8"/>
                      <a:pt x="16" y="5"/>
                      <a:pt x="22" y="3"/>
                    </a:cubicBezTo>
                    <a:cubicBezTo>
                      <a:pt x="27" y="1"/>
                      <a:pt x="34" y="0"/>
                      <a:pt x="41" y="0"/>
                    </a:cubicBezTo>
                    <a:cubicBezTo>
                      <a:pt x="49" y="0"/>
                      <a:pt x="55" y="1"/>
                      <a:pt x="59" y="3"/>
                    </a:cubicBezTo>
                    <a:cubicBezTo>
                      <a:pt x="64" y="4"/>
                      <a:pt x="67" y="7"/>
                      <a:pt x="70" y="9"/>
                    </a:cubicBezTo>
                    <a:cubicBezTo>
                      <a:pt x="72" y="12"/>
                      <a:pt x="73" y="15"/>
                      <a:pt x="74" y="19"/>
                    </a:cubicBezTo>
                    <a:cubicBezTo>
                      <a:pt x="75" y="22"/>
                      <a:pt x="75" y="26"/>
                      <a:pt x="75" y="33"/>
                    </a:cubicBezTo>
                    <a:lnTo>
                      <a:pt x="75" y="52"/>
                    </a:lnTo>
                    <a:cubicBezTo>
                      <a:pt x="75" y="66"/>
                      <a:pt x="75" y="74"/>
                      <a:pt x="76" y="78"/>
                    </a:cubicBezTo>
                    <a:cubicBezTo>
                      <a:pt x="76" y="82"/>
                      <a:pt x="78" y="85"/>
                      <a:pt x="79" y="88"/>
                    </a:cubicBezTo>
                    <a:lnTo>
                      <a:pt x="64" y="88"/>
                    </a:lnTo>
                    <a:cubicBezTo>
                      <a:pt x="63" y="85"/>
                      <a:pt x="62" y="82"/>
                      <a:pt x="61" y="78"/>
                    </a:cubicBezTo>
                    <a:close/>
                    <a:moveTo>
                      <a:pt x="60" y="45"/>
                    </a:moveTo>
                    <a:cubicBezTo>
                      <a:pt x="55" y="47"/>
                      <a:pt x="47" y="49"/>
                      <a:pt x="36" y="51"/>
                    </a:cubicBezTo>
                    <a:cubicBezTo>
                      <a:pt x="30" y="51"/>
                      <a:pt x="26" y="52"/>
                      <a:pt x="23" y="54"/>
                    </a:cubicBezTo>
                    <a:cubicBezTo>
                      <a:pt x="21" y="55"/>
                      <a:pt x="19" y="56"/>
                      <a:pt x="18" y="58"/>
                    </a:cubicBezTo>
                    <a:cubicBezTo>
                      <a:pt x="16" y="60"/>
                      <a:pt x="16" y="63"/>
                      <a:pt x="16" y="65"/>
                    </a:cubicBezTo>
                    <a:cubicBezTo>
                      <a:pt x="16" y="69"/>
                      <a:pt x="17" y="72"/>
                      <a:pt x="20" y="75"/>
                    </a:cubicBezTo>
                    <a:cubicBezTo>
                      <a:pt x="23" y="78"/>
                      <a:pt x="27" y="79"/>
                      <a:pt x="33" y="79"/>
                    </a:cubicBezTo>
                    <a:cubicBezTo>
                      <a:pt x="39" y="79"/>
                      <a:pt x="44" y="78"/>
                      <a:pt x="48" y="75"/>
                    </a:cubicBezTo>
                    <a:cubicBezTo>
                      <a:pt x="52" y="73"/>
                      <a:pt x="56" y="69"/>
                      <a:pt x="58" y="65"/>
                    </a:cubicBezTo>
                    <a:cubicBezTo>
                      <a:pt x="59" y="62"/>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0">
                <a:extLst>
                  <a:ext uri="{FF2B5EF4-FFF2-40B4-BE49-F238E27FC236}">
                    <a16:creationId xmlns:a16="http://schemas.microsoft.com/office/drawing/2014/main" id="{55EFC6C4-6835-C227-9776-6BD76EB09AE5}"/>
                  </a:ext>
                </a:extLst>
              </p:cNvPr>
              <p:cNvSpPr>
                <a:spLocks/>
              </p:cNvSpPr>
              <p:nvPr/>
            </p:nvSpPr>
            <p:spPr bwMode="auto">
              <a:xfrm>
                <a:off x="2806" y="2012"/>
                <a:ext cx="30" cy="84"/>
              </a:xfrm>
              <a:custGeom>
                <a:avLst/>
                <a:gdLst>
                  <a:gd name="T0" fmla="*/ 40 w 42"/>
                  <a:gd name="T1" fmla="*/ 103 h 118"/>
                  <a:gd name="T2" fmla="*/ 42 w 42"/>
                  <a:gd name="T3" fmla="*/ 116 h 118"/>
                  <a:gd name="T4" fmla="*/ 31 w 42"/>
                  <a:gd name="T5" fmla="*/ 118 h 118"/>
                  <a:gd name="T6" fmla="*/ 18 w 42"/>
                  <a:gd name="T7" fmla="*/ 115 h 118"/>
                  <a:gd name="T8" fmla="*/ 12 w 42"/>
                  <a:gd name="T9" fmla="*/ 108 h 118"/>
                  <a:gd name="T10" fmla="*/ 10 w 42"/>
                  <a:gd name="T11" fmla="*/ 91 h 118"/>
                  <a:gd name="T12" fmla="*/ 10 w 42"/>
                  <a:gd name="T13" fmla="*/ 41 h 118"/>
                  <a:gd name="T14" fmla="*/ 0 w 42"/>
                  <a:gd name="T15" fmla="*/ 41 h 118"/>
                  <a:gd name="T16" fmla="*/ 0 w 42"/>
                  <a:gd name="T17" fmla="*/ 30 h 118"/>
                  <a:gd name="T18" fmla="*/ 10 w 42"/>
                  <a:gd name="T19" fmla="*/ 30 h 118"/>
                  <a:gd name="T20" fmla="*/ 10 w 42"/>
                  <a:gd name="T21" fmla="*/ 9 h 118"/>
                  <a:gd name="T22" fmla="*/ 25 w 42"/>
                  <a:gd name="T23" fmla="*/ 0 h 118"/>
                  <a:gd name="T24" fmla="*/ 25 w 42"/>
                  <a:gd name="T25" fmla="*/ 30 h 118"/>
                  <a:gd name="T26" fmla="*/ 40 w 42"/>
                  <a:gd name="T27" fmla="*/ 30 h 118"/>
                  <a:gd name="T28" fmla="*/ 40 w 42"/>
                  <a:gd name="T29" fmla="*/ 41 h 118"/>
                  <a:gd name="T30" fmla="*/ 25 w 42"/>
                  <a:gd name="T31" fmla="*/ 41 h 118"/>
                  <a:gd name="T32" fmla="*/ 25 w 42"/>
                  <a:gd name="T33" fmla="*/ 92 h 118"/>
                  <a:gd name="T34" fmla="*/ 26 w 42"/>
                  <a:gd name="T35" fmla="*/ 100 h 118"/>
                  <a:gd name="T36" fmla="*/ 28 w 42"/>
                  <a:gd name="T37" fmla="*/ 103 h 118"/>
                  <a:gd name="T38" fmla="*/ 33 w 42"/>
                  <a:gd name="T39" fmla="*/ 104 h 118"/>
                  <a:gd name="T40" fmla="*/ 40 w 42"/>
                  <a:gd name="T41" fmla="*/ 103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8">
                    <a:moveTo>
                      <a:pt x="40" y="103"/>
                    </a:moveTo>
                    <a:lnTo>
                      <a:pt x="42" y="116"/>
                    </a:lnTo>
                    <a:cubicBezTo>
                      <a:pt x="38" y="117"/>
                      <a:pt x="34" y="118"/>
                      <a:pt x="31" y="118"/>
                    </a:cubicBezTo>
                    <a:cubicBezTo>
                      <a:pt x="25" y="118"/>
                      <a:pt x="21" y="117"/>
                      <a:pt x="18" y="115"/>
                    </a:cubicBezTo>
                    <a:cubicBezTo>
                      <a:pt x="15" y="113"/>
                      <a:pt x="13" y="111"/>
                      <a:pt x="12" y="108"/>
                    </a:cubicBezTo>
                    <a:cubicBezTo>
                      <a:pt x="11" y="106"/>
                      <a:pt x="10" y="100"/>
                      <a:pt x="10" y="91"/>
                    </a:cubicBezTo>
                    <a:lnTo>
                      <a:pt x="10" y="41"/>
                    </a:lnTo>
                    <a:lnTo>
                      <a:pt x="0" y="41"/>
                    </a:lnTo>
                    <a:lnTo>
                      <a:pt x="0" y="30"/>
                    </a:lnTo>
                    <a:lnTo>
                      <a:pt x="10" y="30"/>
                    </a:lnTo>
                    <a:lnTo>
                      <a:pt x="10" y="9"/>
                    </a:lnTo>
                    <a:lnTo>
                      <a:pt x="25" y="0"/>
                    </a:lnTo>
                    <a:lnTo>
                      <a:pt x="25" y="30"/>
                    </a:lnTo>
                    <a:lnTo>
                      <a:pt x="40" y="30"/>
                    </a:lnTo>
                    <a:lnTo>
                      <a:pt x="40" y="41"/>
                    </a:lnTo>
                    <a:lnTo>
                      <a:pt x="25" y="41"/>
                    </a:lnTo>
                    <a:lnTo>
                      <a:pt x="25" y="92"/>
                    </a:lnTo>
                    <a:cubicBezTo>
                      <a:pt x="25" y="96"/>
                      <a:pt x="25" y="99"/>
                      <a:pt x="26" y="100"/>
                    </a:cubicBezTo>
                    <a:cubicBezTo>
                      <a:pt x="26" y="101"/>
                      <a:pt x="27" y="102"/>
                      <a:pt x="28" y="103"/>
                    </a:cubicBezTo>
                    <a:cubicBezTo>
                      <a:pt x="29" y="104"/>
                      <a:pt x="31" y="104"/>
                      <a:pt x="33" y="104"/>
                    </a:cubicBezTo>
                    <a:cubicBezTo>
                      <a:pt x="35" y="104"/>
                      <a:pt x="37" y="104"/>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1">
                <a:extLst>
                  <a:ext uri="{FF2B5EF4-FFF2-40B4-BE49-F238E27FC236}">
                    <a16:creationId xmlns:a16="http://schemas.microsoft.com/office/drawing/2014/main" id="{10596B9D-147C-BAB4-AC6B-EC1D9E686B12}"/>
                  </a:ext>
                </a:extLst>
              </p:cNvPr>
              <p:cNvSpPr>
                <a:spLocks/>
              </p:cNvSpPr>
              <p:nvPr/>
            </p:nvSpPr>
            <p:spPr bwMode="auto">
              <a:xfrm>
                <a:off x="2844" y="2032"/>
                <a:ext cx="34" cy="63"/>
              </a:xfrm>
              <a:custGeom>
                <a:avLst/>
                <a:gdLst>
                  <a:gd name="T0" fmla="*/ 0 w 47"/>
                  <a:gd name="T1" fmla="*/ 88 h 88"/>
                  <a:gd name="T2" fmla="*/ 0 w 47"/>
                  <a:gd name="T3" fmla="*/ 2 h 88"/>
                  <a:gd name="T4" fmla="*/ 13 w 47"/>
                  <a:gd name="T5" fmla="*/ 2 h 88"/>
                  <a:gd name="T6" fmla="*/ 13 w 47"/>
                  <a:gd name="T7" fmla="*/ 15 h 88"/>
                  <a:gd name="T8" fmla="*/ 22 w 47"/>
                  <a:gd name="T9" fmla="*/ 3 h 88"/>
                  <a:gd name="T10" fmla="*/ 32 w 47"/>
                  <a:gd name="T11" fmla="*/ 0 h 88"/>
                  <a:gd name="T12" fmla="*/ 47 w 47"/>
                  <a:gd name="T13" fmla="*/ 5 h 88"/>
                  <a:gd name="T14" fmla="*/ 42 w 47"/>
                  <a:gd name="T15" fmla="*/ 18 h 88"/>
                  <a:gd name="T16" fmla="*/ 31 w 47"/>
                  <a:gd name="T17" fmla="*/ 15 h 88"/>
                  <a:gd name="T18" fmla="*/ 22 w 47"/>
                  <a:gd name="T19" fmla="*/ 18 h 88"/>
                  <a:gd name="T20" fmla="*/ 17 w 47"/>
                  <a:gd name="T21" fmla="*/ 26 h 88"/>
                  <a:gd name="T22" fmla="*/ 14 w 47"/>
                  <a:gd name="T23" fmla="*/ 43 h 88"/>
                  <a:gd name="T24" fmla="*/ 14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3" y="2"/>
                    </a:lnTo>
                    <a:lnTo>
                      <a:pt x="13" y="15"/>
                    </a:lnTo>
                    <a:cubicBezTo>
                      <a:pt x="16" y="9"/>
                      <a:pt x="19" y="5"/>
                      <a:pt x="22" y="3"/>
                    </a:cubicBezTo>
                    <a:cubicBezTo>
                      <a:pt x="25" y="1"/>
                      <a:pt x="28" y="0"/>
                      <a:pt x="32" y="0"/>
                    </a:cubicBezTo>
                    <a:cubicBezTo>
                      <a:pt x="37" y="0"/>
                      <a:pt x="42" y="2"/>
                      <a:pt x="47" y="5"/>
                    </a:cubicBezTo>
                    <a:lnTo>
                      <a:pt x="42" y="18"/>
                    </a:lnTo>
                    <a:cubicBezTo>
                      <a:pt x="38" y="16"/>
                      <a:pt x="34" y="15"/>
                      <a:pt x="31" y="15"/>
                    </a:cubicBezTo>
                    <a:cubicBezTo>
                      <a:pt x="28" y="15"/>
                      <a:pt x="25" y="16"/>
                      <a:pt x="22" y="18"/>
                    </a:cubicBezTo>
                    <a:cubicBezTo>
                      <a:pt x="20" y="20"/>
                      <a:pt x="18" y="23"/>
                      <a:pt x="17" y="26"/>
                    </a:cubicBezTo>
                    <a:cubicBezTo>
                      <a:pt x="15" y="31"/>
                      <a:pt x="14" y="37"/>
                      <a:pt x="14" y="43"/>
                    </a:cubicBezTo>
                    <a:lnTo>
                      <a:pt x="1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2">
                <a:extLst>
                  <a:ext uri="{FF2B5EF4-FFF2-40B4-BE49-F238E27FC236}">
                    <a16:creationId xmlns:a16="http://schemas.microsoft.com/office/drawing/2014/main" id="{457AA452-BCE3-ADF7-FC3E-C150024AE96A}"/>
                  </a:ext>
                </a:extLst>
              </p:cNvPr>
              <p:cNvSpPr>
                <a:spLocks noEditPoints="1"/>
              </p:cNvSpPr>
              <p:nvPr/>
            </p:nvSpPr>
            <p:spPr bwMode="auto">
              <a:xfrm>
                <a:off x="2880" y="2032"/>
                <a:ext cx="58" cy="64"/>
              </a:xfrm>
              <a:custGeom>
                <a:avLst/>
                <a:gdLst>
                  <a:gd name="T0" fmla="*/ 0 w 81"/>
                  <a:gd name="T1" fmla="*/ 45 h 90"/>
                  <a:gd name="T2" fmla="*/ 13 w 81"/>
                  <a:gd name="T3" fmla="*/ 10 h 90"/>
                  <a:gd name="T4" fmla="*/ 41 w 81"/>
                  <a:gd name="T5" fmla="*/ 0 h 90"/>
                  <a:gd name="T6" fmla="*/ 70 w 81"/>
                  <a:gd name="T7" fmla="*/ 12 h 90"/>
                  <a:gd name="T8" fmla="*/ 81 w 81"/>
                  <a:gd name="T9" fmla="*/ 44 h 90"/>
                  <a:gd name="T10" fmla="*/ 76 w 81"/>
                  <a:gd name="T11" fmla="*/ 70 h 90"/>
                  <a:gd name="T12" fmla="*/ 61 w 81"/>
                  <a:gd name="T13" fmla="*/ 85 h 90"/>
                  <a:gd name="T14" fmla="*/ 41 w 81"/>
                  <a:gd name="T15" fmla="*/ 90 h 90"/>
                  <a:gd name="T16" fmla="*/ 11 w 81"/>
                  <a:gd name="T17" fmla="*/ 79 h 90"/>
                  <a:gd name="T18" fmla="*/ 0 w 81"/>
                  <a:gd name="T19" fmla="*/ 45 h 90"/>
                  <a:gd name="T20" fmla="*/ 15 w 81"/>
                  <a:gd name="T21" fmla="*/ 45 h 90"/>
                  <a:gd name="T22" fmla="*/ 22 w 81"/>
                  <a:gd name="T23" fmla="*/ 70 h 90"/>
                  <a:gd name="T24" fmla="*/ 41 w 81"/>
                  <a:gd name="T25" fmla="*/ 78 h 90"/>
                  <a:gd name="T26" fmla="*/ 59 w 81"/>
                  <a:gd name="T27" fmla="*/ 70 h 90"/>
                  <a:gd name="T28" fmla="*/ 66 w 81"/>
                  <a:gd name="T29" fmla="*/ 45 h 90"/>
                  <a:gd name="T30" fmla="*/ 59 w 81"/>
                  <a:gd name="T31" fmla="*/ 21 h 90"/>
                  <a:gd name="T32" fmla="*/ 41 w 81"/>
                  <a:gd name="T33" fmla="*/ 12 h 90"/>
                  <a:gd name="T34" fmla="*/ 22 w 81"/>
                  <a:gd name="T35" fmla="*/ 20 h 90"/>
                  <a:gd name="T36" fmla="*/ 15 w 81"/>
                  <a:gd name="T3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90">
                    <a:moveTo>
                      <a:pt x="0" y="45"/>
                    </a:moveTo>
                    <a:cubicBezTo>
                      <a:pt x="0" y="29"/>
                      <a:pt x="5" y="17"/>
                      <a:pt x="13" y="10"/>
                    </a:cubicBezTo>
                    <a:cubicBezTo>
                      <a:pt x="21" y="3"/>
                      <a:pt x="30" y="0"/>
                      <a:pt x="41" y="0"/>
                    </a:cubicBezTo>
                    <a:cubicBezTo>
                      <a:pt x="52" y="0"/>
                      <a:pt x="62" y="4"/>
                      <a:pt x="70" y="12"/>
                    </a:cubicBezTo>
                    <a:cubicBezTo>
                      <a:pt x="77" y="20"/>
                      <a:pt x="81" y="30"/>
                      <a:pt x="81" y="44"/>
                    </a:cubicBezTo>
                    <a:cubicBezTo>
                      <a:pt x="81" y="55"/>
                      <a:pt x="79" y="64"/>
                      <a:pt x="76" y="70"/>
                    </a:cubicBezTo>
                    <a:cubicBezTo>
                      <a:pt x="73" y="77"/>
                      <a:pt x="68" y="82"/>
                      <a:pt x="61" y="85"/>
                    </a:cubicBezTo>
                    <a:cubicBezTo>
                      <a:pt x="55" y="89"/>
                      <a:pt x="48" y="90"/>
                      <a:pt x="41" y="90"/>
                    </a:cubicBezTo>
                    <a:cubicBezTo>
                      <a:pt x="28" y="90"/>
                      <a:pt x="19" y="87"/>
                      <a:pt x="11" y="79"/>
                    </a:cubicBezTo>
                    <a:cubicBezTo>
                      <a:pt x="4" y="71"/>
                      <a:pt x="0" y="60"/>
                      <a:pt x="0" y="45"/>
                    </a:cubicBezTo>
                    <a:close/>
                    <a:moveTo>
                      <a:pt x="15" y="45"/>
                    </a:moveTo>
                    <a:cubicBezTo>
                      <a:pt x="15" y="56"/>
                      <a:pt x="18" y="65"/>
                      <a:pt x="22" y="70"/>
                    </a:cubicBezTo>
                    <a:cubicBezTo>
                      <a:pt x="27" y="76"/>
                      <a:pt x="33" y="78"/>
                      <a:pt x="41" y="78"/>
                    </a:cubicBezTo>
                    <a:cubicBezTo>
                      <a:pt x="48" y="78"/>
                      <a:pt x="54" y="76"/>
                      <a:pt x="59" y="70"/>
                    </a:cubicBezTo>
                    <a:cubicBezTo>
                      <a:pt x="64" y="65"/>
                      <a:pt x="66" y="56"/>
                      <a:pt x="66" y="45"/>
                    </a:cubicBezTo>
                    <a:cubicBezTo>
                      <a:pt x="66" y="34"/>
                      <a:pt x="64" y="26"/>
                      <a:pt x="59" y="21"/>
                    </a:cubicBezTo>
                    <a:cubicBezTo>
                      <a:pt x="54" y="15"/>
                      <a:pt x="48" y="12"/>
                      <a:pt x="41" y="12"/>
                    </a:cubicBezTo>
                    <a:cubicBezTo>
                      <a:pt x="33" y="12"/>
                      <a:pt x="27" y="15"/>
                      <a:pt x="22" y="20"/>
                    </a:cubicBezTo>
                    <a:cubicBezTo>
                      <a:pt x="18" y="26"/>
                      <a:pt x="15" y="34"/>
                      <a:pt x="15"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3">
                <a:extLst>
                  <a:ext uri="{FF2B5EF4-FFF2-40B4-BE49-F238E27FC236}">
                    <a16:creationId xmlns:a16="http://schemas.microsoft.com/office/drawing/2014/main" id="{88AC15A0-AA9A-CDB0-699B-2D14FF4131B9}"/>
                  </a:ext>
                </a:extLst>
              </p:cNvPr>
              <p:cNvSpPr>
                <a:spLocks noEditPoints="1"/>
              </p:cNvSpPr>
              <p:nvPr/>
            </p:nvSpPr>
            <p:spPr bwMode="auto">
              <a:xfrm>
                <a:off x="2950" y="2032"/>
                <a:ext cx="53" cy="87"/>
              </a:xfrm>
              <a:custGeom>
                <a:avLst/>
                <a:gdLst>
                  <a:gd name="T0" fmla="*/ 0 w 75"/>
                  <a:gd name="T1" fmla="*/ 122 h 122"/>
                  <a:gd name="T2" fmla="*/ 0 w 75"/>
                  <a:gd name="T3" fmla="*/ 2 h 122"/>
                  <a:gd name="T4" fmla="*/ 14 w 75"/>
                  <a:gd name="T5" fmla="*/ 2 h 122"/>
                  <a:gd name="T6" fmla="*/ 14 w 75"/>
                  <a:gd name="T7" fmla="*/ 13 h 122"/>
                  <a:gd name="T8" fmla="*/ 24 w 75"/>
                  <a:gd name="T9" fmla="*/ 3 h 122"/>
                  <a:gd name="T10" fmla="*/ 39 w 75"/>
                  <a:gd name="T11" fmla="*/ 0 h 122"/>
                  <a:gd name="T12" fmla="*/ 58 w 75"/>
                  <a:gd name="T13" fmla="*/ 6 h 122"/>
                  <a:gd name="T14" fmla="*/ 71 w 75"/>
                  <a:gd name="T15" fmla="*/ 22 h 122"/>
                  <a:gd name="T16" fmla="*/ 75 w 75"/>
                  <a:gd name="T17" fmla="*/ 45 h 122"/>
                  <a:gd name="T18" fmla="*/ 71 w 75"/>
                  <a:gd name="T19" fmla="*/ 69 h 122"/>
                  <a:gd name="T20" fmla="*/ 57 w 75"/>
                  <a:gd name="T21" fmla="*/ 85 h 122"/>
                  <a:gd name="T22" fmla="*/ 38 w 75"/>
                  <a:gd name="T23" fmla="*/ 90 h 122"/>
                  <a:gd name="T24" fmla="*/ 24 w 75"/>
                  <a:gd name="T25" fmla="*/ 87 h 122"/>
                  <a:gd name="T26" fmla="*/ 15 w 75"/>
                  <a:gd name="T27" fmla="*/ 80 h 122"/>
                  <a:gd name="T28" fmla="*/ 15 w 75"/>
                  <a:gd name="T29" fmla="*/ 122 h 122"/>
                  <a:gd name="T30" fmla="*/ 0 w 75"/>
                  <a:gd name="T31" fmla="*/ 122 h 122"/>
                  <a:gd name="T32" fmla="*/ 14 w 75"/>
                  <a:gd name="T33" fmla="*/ 46 h 122"/>
                  <a:gd name="T34" fmla="*/ 20 w 75"/>
                  <a:gd name="T35" fmla="*/ 70 h 122"/>
                  <a:gd name="T36" fmla="*/ 37 w 75"/>
                  <a:gd name="T37" fmla="*/ 78 h 122"/>
                  <a:gd name="T38" fmla="*/ 53 w 75"/>
                  <a:gd name="T39" fmla="*/ 70 h 122"/>
                  <a:gd name="T40" fmla="*/ 60 w 75"/>
                  <a:gd name="T41" fmla="*/ 45 h 122"/>
                  <a:gd name="T42" fmla="*/ 54 w 75"/>
                  <a:gd name="T43" fmla="*/ 20 h 122"/>
                  <a:gd name="T44" fmla="*/ 37 w 75"/>
                  <a:gd name="T45" fmla="*/ 12 h 122"/>
                  <a:gd name="T46" fmla="*/ 21 w 75"/>
                  <a:gd name="T47" fmla="*/ 20 h 122"/>
                  <a:gd name="T48" fmla="*/ 14 w 75"/>
                  <a:gd name="T49" fmla="*/ 4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 h="122">
                    <a:moveTo>
                      <a:pt x="0" y="122"/>
                    </a:moveTo>
                    <a:lnTo>
                      <a:pt x="0" y="2"/>
                    </a:lnTo>
                    <a:lnTo>
                      <a:pt x="14" y="2"/>
                    </a:lnTo>
                    <a:lnTo>
                      <a:pt x="14" y="13"/>
                    </a:lnTo>
                    <a:cubicBezTo>
                      <a:pt x="17" y="9"/>
                      <a:pt x="20" y="6"/>
                      <a:pt x="24" y="3"/>
                    </a:cubicBezTo>
                    <a:cubicBezTo>
                      <a:pt x="28" y="1"/>
                      <a:pt x="33" y="0"/>
                      <a:pt x="39" y="0"/>
                    </a:cubicBezTo>
                    <a:cubicBezTo>
                      <a:pt x="46" y="0"/>
                      <a:pt x="53" y="2"/>
                      <a:pt x="58" y="6"/>
                    </a:cubicBezTo>
                    <a:cubicBezTo>
                      <a:pt x="64" y="10"/>
                      <a:pt x="68" y="15"/>
                      <a:pt x="71" y="22"/>
                    </a:cubicBezTo>
                    <a:cubicBezTo>
                      <a:pt x="74" y="29"/>
                      <a:pt x="75" y="36"/>
                      <a:pt x="75" y="45"/>
                    </a:cubicBezTo>
                    <a:cubicBezTo>
                      <a:pt x="75" y="53"/>
                      <a:pt x="74" y="61"/>
                      <a:pt x="71" y="69"/>
                    </a:cubicBezTo>
                    <a:cubicBezTo>
                      <a:pt x="67" y="76"/>
                      <a:pt x="63" y="81"/>
                      <a:pt x="57" y="85"/>
                    </a:cubicBezTo>
                    <a:cubicBezTo>
                      <a:pt x="51" y="89"/>
                      <a:pt x="44" y="90"/>
                      <a:pt x="38" y="90"/>
                    </a:cubicBezTo>
                    <a:cubicBezTo>
                      <a:pt x="33" y="90"/>
                      <a:pt x="28" y="89"/>
                      <a:pt x="24" y="87"/>
                    </a:cubicBezTo>
                    <a:cubicBezTo>
                      <a:pt x="21" y="85"/>
                      <a:pt x="17" y="83"/>
                      <a:pt x="15" y="80"/>
                    </a:cubicBezTo>
                    <a:lnTo>
                      <a:pt x="15" y="122"/>
                    </a:lnTo>
                    <a:lnTo>
                      <a:pt x="0" y="122"/>
                    </a:lnTo>
                    <a:close/>
                    <a:moveTo>
                      <a:pt x="14" y="46"/>
                    </a:moveTo>
                    <a:cubicBezTo>
                      <a:pt x="14" y="57"/>
                      <a:pt x="16" y="65"/>
                      <a:pt x="20" y="70"/>
                    </a:cubicBezTo>
                    <a:cubicBezTo>
                      <a:pt x="25" y="76"/>
                      <a:pt x="30" y="78"/>
                      <a:pt x="37" y="78"/>
                    </a:cubicBezTo>
                    <a:cubicBezTo>
                      <a:pt x="43" y="78"/>
                      <a:pt x="49" y="76"/>
                      <a:pt x="53" y="70"/>
                    </a:cubicBezTo>
                    <a:cubicBezTo>
                      <a:pt x="58" y="65"/>
                      <a:pt x="60" y="56"/>
                      <a:pt x="60" y="45"/>
                    </a:cubicBezTo>
                    <a:cubicBezTo>
                      <a:pt x="60" y="34"/>
                      <a:pt x="58" y="25"/>
                      <a:pt x="54" y="20"/>
                    </a:cubicBezTo>
                    <a:cubicBezTo>
                      <a:pt x="49" y="14"/>
                      <a:pt x="44" y="12"/>
                      <a:pt x="37" y="12"/>
                    </a:cubicBezTo>
                    <a:cubicBezTo>
                      <a:pt x="31" y="12"/>
                      <a:pt x="26" y="14"/>
                      <a:pt x="21" y="20"/>
                    </a:cubicBezTo>
                    <a:cubicBezTo>
                      <a:pt x="16" y="26"/>
                      <a:pt x="14" y="35"/>
                      <a:pt x="14"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4">
                <a:extLst>
                  <a:ext uri="{FF2B5EF4-FFF2-40B4-BE49-F238E27FC236}">
                    <a16:creationId xmlns:a16="http://schemas.microsoft.com/office/drawing/2014/main" id="{6D187FD3-EA30-F1BD-1937-11BA9E094D84}"/>
                  </a:ext>
                </a:extLst>
              </p:cNvPr>
              <p:cNvSpPr>
                <a:spLocks/>
              </p:cNvSpPr>
              <p:nvPr/>
            </p:nvSpPr>
            <p:spPr bwMode="auto">
              <a:xfrm>
                <a:off x="3016" y="2010"/>
                <a:ext cx="50" cy="85"/>
              </a:xfrm>
              <a:custGeom>
                <a:avLst/>
                <a:gdLst>
                  <a:gd name="T0" fmla="*/ 0 w 70"/>
                  <a:gd name="T1" fmla="*/ 119 h 119"/>
                  <a:gd name="T2" fmla="*/ 0 w 70"/>
                  <a:gd name="T3" fmla="*/ 0 h 119"/>
                  <a:gd name="T4" fmla="*/ 15 w 70"/>
                  <a:gd name="T5" fmla="*/ 0 h 119"/>
                  <a:gd name="T6" fmla="*/ 15 w 70"/>
                  <a:gd name="T7" fmla="*/ 43 h 119"/>
                  <a:gd name="T8" fmla="*/ 41 w 70"/>
                  <a:gd name="T9" fmla="*/ 31 h 119"/>
                  <a:gd name="T10" fmla="*/ 57 w 70"/>
                  <a:gd name="T11" fmla="*/ 35 h 119"/>
                  <a:gd name="T12" fmla="*/ 67 w 70"/>
                  <a:gd name="T13" fmla="*/ 45 h 119"/>
                  <a:gd name="T14" fmla="*/ 70 w 70"/>
                  <a:gd name="T15" fmla="*/ 65 h 119"/>
                  <a:gd name="T16" fmla="*/ 70 w 70"/>
                  <a:gd name="T17" fmla="*/ 119 h 119"/>
                  <a:gd name="T18" fmla="*/ 56 w 70"/>
                  <a:gd name="T19" fmla="*/ 119 h 119"/>
                  <a:gd name="T20" fmla="*/ 56 w 70"/>
                  <a:gd name="T21" fmla="*/ 65 h 119"/>
                  <a:gd name="T22" fmla="*/ 51 w 70"/>
                  <a:gd name="T23" fmla="*/ 49 h 119"/>
                  <a:gd name="T24" fmla="*/ 38 w 70"/>
                  <a:gd name="T25" fmla="*/ 44 h 119"/>
                  <a:gd name="T26" fmla="*/ 25 w 70"/>
                  <a:gd name="T27" fmla="*/ 47 h 119"/>
                  <a:gd name="T28" fmla="*/ 17 w 70"/>
                  <a:gd name="T29" fmla="*/ 56 h 119"/>
                  <a:gd name="T30" fmla="*/ 15 w 70"/>
                  <a:gd name="T31" fmla="*/ 72 h 119"/>
                  <a:gd name="T32" fmla="*/ 15 w 70"/>
                  <a:gd name="T33" fmla="*/ 119 h 119"/>
                  <a:gd name="T34" fmla="*/ 0 w 70"/>
                  <a:gd name="T3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 h="119">
                    <a:moveTo>
                      <a:pt x="0" y="119"/>
                    </a:moveTo>
                    <a:lnTo>
                      <a:pt x="0" y="0"/>
                    </a:lnTo>
                    <a:lnTo>
                      <a:pt x="15" y="0"/>
                    </a:lnTo>
                    <a:lnTo>
                      <a:pt x="15" y="43"/>
                    </a:lnTo>
                    <a:cubicBezTo>
                      <a:pt x="22" y="35"/>
                      <a:pt x="30" y="31"/>
                      <a:pt x="41" y="31"/>
                    </a:cubicBezTo>
                    <a:cubicBezTo>
                      <a:pt x="47" y="31"/>
                      <a:pt x="53" y="32"/>
                      <a:pt x="57" y="35"/>
                    </a:cubicBezTo>
                    <a:cubicBezTo>
                      <a:pt x="62" y="37"/>
                      <a:pt x="65" y="41"/>
                      <a:pt x="67" y="45"/>
                    </a:cubicBezTo>
                    <a:cubicBezTo>
                      <a:pt x="69" y="50"/>
                      <a:pt x="70" y="56"/>
                      <a:pt x="70" y="65"/>
                    </a:cubicBezTo>
                    <a:lnTo>
                      <a:pt x="70" y="119"/>
                    </a:lnTo>
                    <a:lnTo>
                      <a:pt x="56" y="119"/>
                    </a:lnTo>
                    <a:lnTo>
                      <a:pt x="56" y="65"/>
                    </a:lnTo>
                    <a:cubicBezTo>
                      <a:pt x="56" y="57"/>
                      <a:pt x="54" y="52"/>
                      <a:pt x="51" y="49"/>
                    </a:cubicBezTo>
                    <a:cubicBezTo>
                      <a:pt x="48" y="45"/>
                      <a:pt x="43" y="44"/>
                      <a:pt x="38" y="44"/>
                    </a:cubicBezTo>
                    <a:cubicBezTo>
                      <a:pt x="33" y="44"/>
                      <a:pt x="29" y="45"/>
                      <a:pt x="25" y="47"/>
                    </a:cubicBezTo>
                    <a:cubicBezTo>
                      <a:pt x="21" y="49"/>
                      <a:pt x="19" y="52"/>
                      <a:pt x="17" y="56"/>
                    </a:cubicBezTo>
                    <a:cubicBezTo>
                      <a:pt x="16" y="60"/>
                      <a:pt x="15" y="65"/>
                      <a:pt x="15" y="72"/>
                    </a:cubicBez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5">
                <a:extLst>
                  <a:ext uri="{FF2B5EF4-FFF2-40B4-BE49-F238E27FC236}">
                    <a16:creationId xmlns:a16="http://schemas.microsoft.com/office/drawing/2014/main" id="{0DFF2526-9691-FFDB-4A7D-8307D17CDEB1}"/>
                  </a:ext>
                </a:extLst>
              </p:cNvPr>
              <p:cNvSpPr>
                <a:spLocks noEditPoints="1"/>
              </p:cNvSpPr>
              <p:nvPr/>
            </p:nvSpPr>
            <p:spPr bwMode="auto">
              <a:xfrm>
                <a:off x="3082" y="2010"/>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46">
                <a:extLst>
                  <a:ext uri="{FF2B5EF4-FFF2-40B4-BE49-F238E27FC236}">
                    <a16:creationId xmlns:a16="http://schemas.microsoft.com/office/drawing/2014/main" id="{391055CE-AF71-A641-B59D-666E77EB0EE1}"/>
                  </a:ext>
                </a:extLst>
              </p:cNvPr>
              <p:cNvSpPr>
                <a:spLocks/>
              </p:cNvSpPr>
              <p:nvPr/>
            </p:nvSpPr>
            <p:spPr bwMode="auto">
              <a:xfrm>
                <a:off x="3105" y="2032"/>
                <a:ext cx="54" cy="64"/>
              </a:xfrm>
              <a:custGeom>
                <a:avLst/>
                <a:gdLst>
                  <a:gd name="T0" fmla="*/ 61 w 76"/>
                  <a:gd name="T1" fmla="*/ 57 h 90"/>
                  <a:gd name="T2" fmla="*/ 76 w 76"/>
                  <a:gd name="T3" fmla="*/ 59 h 90"/>
                  <a:gd name="T4" fmla="*/ 64 w 76"/>
                  <a:gd name="T5" fmla="*/ 82 h 90"/>
                  <a:gd name="T6" fmla="*/ 40 w 76"/>
                  <a:gd name="T7" fmla="*/ 90 h 90"/>
                  <a:gd name="T8" fmla="*/ 11 w 76"/>
                  <a:gd name="T9" fmla="*/ 79 h 90"/>
                  <a:gd name="T10" fmla="*/ 0 w 76"/>
                  <a:gd name="T11" fmla="*/ 46 h 90"/>
                  <a:gd name="T12" fmla="*/ 5 w 76"/>
                  <a:gd name="T13" fmla="*/ 21 h 90"/>
                  <a:gd name="T14" fmla="*/ 19 w 76"/>
                  <a:gd name="T15" fmla="*/ 5 h 90"/>
                  <a:gd name="T16" fmla="*/ 40 w 76"/>
                  <a:gd name="T17" fmla="*/ 0 h 90"/>
                  <a:gd name="T18" fmla="*/ 63 w 76"/>
                  <a:gd name="T19" fmla="*/ 7 h 90"/>
                  <a:gd name="T20" fmla="*/ 74 w 76"/>
                  <a:gd name="T21" fmla="*/ 27 h 90"/>
                  <a:gd name="T22" fmla="*/ 60 w 76"/>
                  <a:gd name="T23" fmla="*/ 30 h 90"/>
                  <a:gd name="T24" fmla="*/ 53 w 76"/>
                  <a:gd name="T25" fmla="*/ 17 h 90"/>
                  <a:gd name="T26" fmla="*/ 40 w 76"/>
                  <a:gd name="T27" fmla="*/ 12 h 90"/>
                  <a:gd name="T28" fmla="*/ 22 w 76"/>
                  <a:gd name="T29" fmla="*/ 20 h 90"/>
                  <a:gd name="T30" fmla="*/ 16 w 76"/>
                  <a:gd name="T31" fmla="*/ 45 h 90"/>
                  <a:gd name="T32" fmla="*/ 22 w 76"/>
                  <a:gd name="T33" fmla="*/ 70 h 90"/>
                  <a:gd name="T34" fmla="*/ 40 w 76"/>
                  <a:gd name="T35" fmla="*/ 78 h 90"/>
                  <a:gd name="T36" fmla="*/ 54 w 76"/>
                  <a:gd name="T37" fmla="*/ 73 h 90"/>
                  <a:gd name="T38" fmla="*/ 61 w 76"/>
                  <a:gd name="T39"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90">
                    <a:moveTo>
                      <a:pt x="61" y="57"/>
                    </a:moveTo>
                    <a:lnTo>
                      <a:pt x="76" y="59"/>
                    </a:lnTo>
                    <a:cubicBezTo>
                      <a:pt x="74" y="69"/>
                      <a:pt x="70" y="76"/>
                      <a:pt x="64" y="82"/>
                    </a:cubicBezTo>
                    <a:cubicBezTo>
                      <a:pt x="57" y="88"/>
                      <a:pt x="49" y="90"/>
                      <a:pt x="40" y="90"/>
                    </a:cubicBezTo>
                    <a:cubicBezTo>
                      <a:pt x="28" y="90"/>
                      <a:pt x="18" y="87"/>
                      <a:pt x="11" y="79"/>
                    </a:cubicBezTo>
                    <a:cubicBezTo>
                      <a:pt x="4" y="71"/>
                      <a:pt x="0" y="60"/>
                      <a:pt x="0" y="46"/>
                    </a:cubicBezTo>
                    <a:cubicBezTo>
                      <a:pt x="0" y="36"/>
                      <a:pt x="2" y="28"/>
                      <a:pt x="5" y="21"/>
                    </a:cubicBezTo>
                    <a:cubicBezTo>
                      <a:pt x="8" y="14"/>
                      <a:pt x="13" y="9"/>
                      <a:pt x="19" y="5"/>
                    </a:cubicBezTo>
                    <a:cubicBezTo>
                      <a:pt x="26" y="2"/>
                      <a:pt x="32" y="0"/>
                      <a:pt x="40" y="0"/>
                    </a:cubicBezTo>
                    <a:cubicBezTo>
                      <a:pt x="49" y="0"/>
                      <a:pt x="57" y="2"/>
                      <a:pt x="63" y="7"/>
                    </a:cubicBezTo>
                    <a:cubicBezTo>
                      <a:pt x="69" y="12"/>
                      <a:pt x="73" y="19"/>
                      <a:pt x="74" y="27"/>
                    </a:cubicBezTo>
                    <a:lnTo>
                      <a:pt x="60" y="30"/>
                    </a:lnTo>
                    <a:cubicBezTo>
                      <a:pt x="59" y="24"/>
                      <a:pt x="56" y="19"/>
                      <a:pt x="53" y="17"/>
                    </a:cubicBezTo>
                    <a:cubicBezTo>
                      <a:pt x="49" y="14"/>
                      <a:pt x="45" y="12"/>
                      <a:pt x="40" y="12"/>
                    </a:cubicBezTo>
                    <a:cubicBezTo>
                      <a:pt x="33" y="12"/>
                      <a:pt x="27" y="15"/>
                      <a:pt x="22" y="20"/>
                    </a:cubicBezTo>
                    <a:cubicBezTo>
                      <a:pt x="18" y="25"/>
                      <a:pt x="16" y="34"/>
                      <a:pt x="16" y="45"/>
                    </a:cubicBezTo>
                    <a:cubicBezTo>
                      <a:pt x="16" y="57"/>
                      <a:pt x="18" y="65"/>
                      <a:pt x="22" y="70"/>
                    </a:cubicBezTo>
                    <a:cubicBezTo>
                      <a:pt x="27" y="76"/>
                      <a:pt x="32" y="78"/>
                      <a:pt x="40" y="78"/>
                    </a:cubicBezTo>
                    <a:cubicBezTo>
                      <a:pt x="45" y="78"/>
                      <a:pt x="50" y="77"/>
                      <a:pt x="54" y="73"/>
                    </a:cubicBezTo>
                    <a:cubicBezTo>
                      <a:pt x="58" y="70"/>
                      <a:pt x="60" y="64"/>
                      <a:pt x="61" y="5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47">
                <a:extLst>
                  <a:ext uri="{FF2B5EF4-FFF2-40B4-BE49-F238E27FC236}">
                    <a16:creationId xmlns:a16="http://schemas.microsoft.com/office/drawing/2014/main" id="{0D3D7DEC-D5A4-4860-2932-F097909364F1}"/>
                  </a:ext>
                </a:extLst>
              </p:cNvPr>
              <p:cNvSpPr>
                <a:spLocks noEditPoints="1"/>
              </p:cNvSpPr>
              <p:nvPr/>
            </p:nvSpPr>
            <p:spPr bwMode="auto">
              <a:xfrm>
                <a:off x="2619" y="2151"/>
                <a:ext cx="55" cy="88"/>
              </a:xfrm>
              <a:custGeom>
                <a:avLst/>
                <a:gdLst>
                  <a:gd name="T0" fmla="*/ 3 w 76"/>
                  <a:gd name="T1" fmla="*/ 95 h 123"/>
                  <a:gd name="T2" fmla="*/ 17 w 76"/>
                  <a:gd name="T3" fmla="*/ 97 h 123"/>
                  <a:gd name="T4" fmla="*/ 22 w 76"/>
                  <a:gd name="T5" fmla="*/ 107 h 123"/>
                  <a:gd name="T6" fmla="*/ 37 w 76"/>
                  <a:gd name="T7" fmla="*/ 111 h 123"/>
                  <a:gd name="T8" fmla="*/ 53 w 76"/>
                  <a:gd name="T9" fmla="*/ 107 h 123"/>
                  <a:gd name="T10" fmla="*/ 60 w 76"/>
                  <a:gd name="T11" fmla="*/ 96 h 123"/>
                  <a:gd name="T12" fmla="*/ 61 w 76"/>
                  <a:gd name="T13" fmla="*/ 77 h 123"/>
                  <a:gd name="T14" fmla="*/ 37 w 76"/>
                  <a:gd name="T15" fmla="*/ 88 h 123"/>
                  <a:gd name="T16" fmla="*/ 10 w 76"/>
                  <a:gd name="T17" fmla="*/ 75 h 123"/>
                  <a:gd name="T18" fmla="*/ 0 w 76"/>
                  <a:gd name="T19" fmla="*/ 44 h 123"/>
                  <a:gd name="T20" fmla="*/ 4 w 76"/>
                  <a:gd name="T21" fmla="*/ 22 h 123"/>
                  <a:gd name="T22" fmla="*/ 17 w 76"/>
                  <a:gd name="T23" fmla="*/ 5 h 123"/>
                  <a:gd name="T24" fmla="*/ 37 w 76"/>
                  <a:gd name="T25" fmla="*/ 0 h 123"/>
                  <a:gd name="T26" fmla="*/ 63 w 76"/>
                  <a:gd name="T27" fmla="*/ 12 h 123"/>
                  <a:gd name="T28" fmla="*/ 63 w 76"/>
                  <a:gd name="T29" fmla="*/ 2 h 123"/>
                  <a:gd name="T30" fmla="*/ 76 w 76"/>
                  <a:gd name="T31" fmla="*/ 2 h 123"/>
                  <a:gd name="T32" fmla="*/ 76 w 76"/>
                  <a:gd name="T33" fmla="*/ 76 h 123"/>
                  <a:gd name="T34" fmla="*/ 72 w 76"/>
                  <a:gd name="T35" fmla="*/ 105 h 123"/>
                  <a:gd name="T36" fmla="*/ 59 w 76"/>
                  <a:gd name="T37" fmla="*/ 118 h 123"/>
                  <a:gd name="T38" fmla="*/ 37 w 76"/>
                  <a:gd name="T39" fmla="*/ 123 h 123"/>
                  <a:gd name="T40" fmla="*/ 12 w 76"/>
                  <a:gd name="T41" fmla="*/ 116 h 123"/>
                  <a:gd name="T42" fmla="*/ 3 w 76"/>
                  <a:gd name="T43" fmla="*/ 95 h 123"/>
                  <a:gd name="T44" fmla="*/ 15 w 76"/>
                  <a:gd name="T45" fmla="*/ 43 h 123"/>
                  <a:gd name="T46" fmla="*/ 22 w 76"/>
                  <a:gd name="T47" fmla="*/ 68 h 123"/>
                  <a:gd name="T48" fmla="*/ 39 w 76"/>
                  <a:gd name="T49" fmla="*/ 76 h 123"/>
                  <a:gd name="T50" fmla="*/ 56 w 76"/>
                  <a:gd name="T51" fmla="*/ 68 h 123"/>
                  <a:gd name="T52" fmla="*/ 62 w 76"/>
                  <a:gd name="T53" fmla="*/ 44 h 123"/>
                  <a:gd name="T54" fmla="*/ 55 w 76"/>
                  <a:gd name="T55" fmla="*/ 20 h 123"/>
                  <a:gd name="T56" fmla="*/ 38 w 76"/>
                  <a:gd name="T57" fmla="*/ 12 h 123"/>
                  <a:gd name="T58" fmla="*/ 22 w 76"/>
                  <a:gd name="T59" fmla="*/ 20 h 123"/>
                  <a:gd name="T60" fmla="*/ 15 w 76"/>
                  <a:gd name="T61" fmla="*/ 4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123">
                    <a:moveTo>
                      <a:pt x="3" y="95"/>
                    </a:moveTo>
                    <a:lnTo>
                      <a:pt x="17" y="97"/>
                    </a:lnTo>
                    <a:cubicBezTo>
                      <a:pt x="18" y="102"/>
                      <a:pt x="19" y="105"/>
                      <a:pt x="22" y="107"/>
                    </a:cubicBezTo>
                    <a:cubicBezTo>
                      <a:pt x="26" y="110"/>
                      <a:pt x="31" y="111"/>
                      <a:pt x="37" y="111"/>
                    </a:cubicBezTo>
                    <a:cubicBezTo>
                      <a:pt x="44" y="111"/>
                      <a:pt x="49" y="110"/>
                      <a:pt x="53" y="107"/>
                    </a:cubicBezTo>
                    <a:cubicBezTo>
                      <a:pt x="56" y="104"/>
                      <a:pt x="59" y="101"/>
                      <a:pt x="60" y="96"/>
                    </a:cubicBezTo>
                    <a:cubicBezTo>
                      <a:pt x="61" y="93"/>
                      <a:pt x="61" y="86"/>
                      <a:pt x="61" y="77"/>
                    </a:cubicBezTo>
                    <a:cubicBezTo>
                      <a:pt x="55" y="84"/>
                      <a:pt x="47" y="88"/>
                      <a:pt x="37" y="88"/>
                    </a:cubicBezTo>
                    <a:cubicBezTo>
                      <a:pt x="25" y="88"/>
                      <a:pt x="16" y="84"/>
                      <a:pt x="10" y="75"/>
                    </a:cubicBezTo>
                    <a:cubicBezTo>
                      <a:pt x="3" y="67"/>
                      <a:pt x="0" y="56"/>
                      <a:pt x="0" y="44"/>
                    </a:cubicBezTo>
                    <a:cubicBezTo>
                      <a:pt x="0" y="36"/>
                      <a:pt x="1" y="29"/>
                      <a:pt x="4" y="22"/>
                    </a:cubicBezTo>
                    <a:cubicBezTo>
                      <a:pt x="7" y="15"/>
                      <a:pt x="12" y="9"/>
                      <a:pt x="17" y="5"/>
                    </a:cubicBezTo>
                    <a:cubicBezTo>
                      <a:pt x="23" y="2"/>
                      <a:pt x="30" y="0"/>
                      <a:pt x="37" y="0"/>
                    </a:cubicBezTo>
                    <a:cubicBezTo>
                      <a:pt x="47" y="0"/>
                      <a:pt x="56" y="4"/>
                      <a:pt x="63" y="12"/>
                    </a:cubicBezTo>
                    <a:lnTo>
                      <a:pt x="63" y="2"/>
                    </a:lnTo>
                    <a:lnTo>
                      <a:pt x="76" y="2"/>
                    </a:lnTo>
                    <a:lnTo>
                      <a:pt x="76" y="76"/>
                    </a:lnTo>
                    <a:cubicBezTo>
                      <a:pt x="76" y="90"/>
                      <a:pt x="75" y="99"/>
                      <a:pt x="72" y="105"/>
                    </a:cubicBezTo>
                    <a:cubicBezTo>
                      <a:pt x="69" y="111"/>
                      <a:pt x="65" y="115"/>
                      <a:pt x="59" y="118"/>
                    </a:cubicBezTo>
                    <a:cubicBezTo>
                      <a:pt x="53" y="122"/>
                      <a:pt x="46" y="123"/>
                      <a:pt x="37" y="123"/>
                    </a:cubicBezTo>
                    <a:cubicBezTo>
                      <a:pt x="27" y="123"/>
                      <a:pt x="18" y="121"/>
                      <a:pt x="12" y="116"/>
                    </a:cubicBezTo>
                    <a:cubicBezTo>
                      <a:pt x="6" y="112"/>
                      <a:pt x="3" y="105"/>
                      <a:pt x="3" y="95"/>
                    </a:cubicBezTo>
                    <a:close/>
                    <a:moveTo>
                      <a:pt x="15" y="43"/>
                    </a:moveTo>
                    <a:cubicBezTo>
                      <a:pt x="15" y="55"/>
                      <a:pt x="17" y="63"/>
                      <a:pt x="22" y="68"/>
                    </a:cubicBezTo>
                    <a:cubicBezTo>
                      <a:pt x="26" y="73"/>
                      <a:pt x="32" y="76"/>
                      <a:pt x="39" y="76"/>
                    </a:cubicBezTo>
                    <a:cubicBezTo>
                      <a:pt x="45" y="76"/>
                      <a:pt x="51" y="73"/>
                      <a:pt x="56" y="68"/>
                    </a:cubicBezTo>
                    <a:cubicBezTo>
                      <a:pt x="60" y="63"/>
                      <a:pt x="62" y="55"/>
                      <a:pt x="62" y="44"/>
                    </a:cubicBezTo>
                    <a:cubicBezTo>
                      <a:pt x="62" y="33"/>
                      <a:pt x="60" y="25"/>
                      <a:pt x="55" y="20"/>
                    </a:cubicBezTo>
                    <a:cubicBezTo>
                      <a:pt x="51" y="15"/>
                      <a:pt x="45" y="12"/>
                      <a:pt x="38" y="12"/>
                    </a:cubicBezTo>
                    <a:cubicBezTo>
                      <a:pt x="32" y="12"/>
                      <a:pt x="26" y="15"/>
                      <a:pt x="22" y="20"/>
                    </a:cubicBezTo>
                    <a:cubicBezTo>
                      <a:pt x="17" y="25"/>
                      <a:pt x="15" y="33"/>
                      <a:pt x="15" y="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48">
                <a:extLst>
                  <a:ext uri="{FF2B5EF4-FFF2-40B4-BE49-F238E27FC236}">
                    <a16:creationId xmlns:a16="http://schemas.microsoft.com/office/drawing/2014/main" id="{21FF9FAF-41EA-A2A4-93EF-B7F09502D2B3}"/>
                  </a:ext>
                </a:extLst>
              </p:cNvPr>
              <p:cNvSpPr>
                <a:spLocks noEditPoints="1"/>
              </p:cNvSpPr>
              <p:nvPr/>
            </p:nvSpPr>
            <p:spPr bwMode="auto">
              <a:xfrm>
                <a:off x="2686" y="2151"/>
                <a:ext cx="57" cy="64"/>
              </a:xfrm>
              <a:custGeom>
                <a:avLst/>
                <a:gdLst>
                  <a:gd name="T0" fmla="*/ 62 w 80"/>
                  <a:gd name="T1" fmla="*/ 77 h 90"/>
                  <a:gd name="T2" fmla="*/ 46 w 80"/>
                  <a:gd name="T3" fmla="*/ 87 h 90"/>
                  <a:gd name="T4" fmla="*/ 30 w 80"/>
                  <a:gd name="T5" fmla="*/ 90 h 90"/>
                  <a:gd name="T6" fmla="*/ 8 w 80"/>
                  <a:gd name="T7" fmla="*/ 83 h 90"/>
                  <a:gd name="T8" fmla="*/ 0 w 80"/>
                  <a:gd name="T9" fmla="*/ 65 h 90"/>
                  <a:gd name="T10" fmla="*/ 3 w 80"/>
                  <a:gd name="T11" fmla="*/ 54 h 90"/>
                  <a:gd name="T12" fmla="*/ 11 w 80"/>
                  <a:gd name="T13" fmla="*/ 45 h 90"/>
                  <a:gd name="T14" fmla="*/ 21 w 80"/>
                  <a:gd name="T15" fmla="*/ 41 h 90"/>
                  <a:gd name="T16" fmla="*/ 34 w 80"/>
                  <a:gd name="T17" fmla="*/ 38 h 90"/>
                  <a:gd name="T18" fmla="*/ 60 w 80"/>
                  <a:gd name="T19" fmla="*/ 33 h 90"/>
                  <a:gd name="T20" fmla="*/ 60 w 80"/>
                  <a:gd name="T21" fmla="*/ 29 h 90"/>
                  <a:gd name="T22" fmla="*/ 56 w 80"/>
                  <a:gd name="T23" fmla="*/ 17 h 90"/>
                  <a:gd name="T24" fmla="*/ 40 w 80"/>
                  <a:gd name="T25" fmla="*/ 12 h 90"/>
                  <a:gd name="T26" fmla="*/ 24 w 80"/>
                  <a:gd name="T27" fmla="*/ 16 h 90"/>
                  <a:gd name="T28" fmla="*/ 17 w 80"/>
                  <a:gd name="T29" fmla="*/ 28 h 90"/>
                  <a:gd name="T30" fmla="*/ 3 w 80"/>
                  <a:gd name="T31" fmla="*/ 26 h 90"/>
                  <a:gd name="T32" fmla="*/ 9 w 80"/>
                  <a:gd name="T33" fmla="*/ 12 h 90"/>
                  <a:gd name="T34" fmla="*/ 22 w 80"/>
                  <a:gd name="T35" fmla="*/ 3 h 90"/>
                  <a:gd name="T36" fmla="*/ 42 w 80"/>
                  <a:gd name="T37" fmla="*/ 0 h 90"/>
                  <a:gd name="T38" fmla="*/ 60 w 80"/>
                  <a:gd name="T39" fmla="*/ 2 h 90"/>
                  <a:gd name="T40" fmla="*/ 70 w 80"/>
                  <a:gd name="T41" fmla="*/ 9 h 90"/>
                  <a:gd name="T42" fmla="*/ 74 w 80"/>
                  <a:gd name="T43" fmla="*/ 19 h 90"/>
                  <a:gd name="T44" fmla="*/ 75 w 80"/>
                  <a:gd name="T45" fmla="*/ 32 h 90"/>
                  <a:gd name="T46" fmla="*/ 75 w 80"/>
                  <a:gd name="T47" fmla="*/ 52 h 90"/>
                  <a:gd name="T48" fmla="*/ 76 w 80"/>
                  <a:gd name="T49" fmla="*/ 78 h 90"/>
                  <a:gd name="T50" fmla="*/ 80 w 80"/>
                  <a:gd name="T51" fmla="*/ 88 h 90"/>
                  <a:gd name="T52" fmla="*/ 65 w 80"/>
                  <a:gd name="T53" fmla="*/ 88 h 90"/>
                  <a:gd name="T54" fmla="*/ 62 w 80"/>
                  <a:gd name="T55" fmla="*/ 77 h 90"/>
                  <a:gd name="T56" fmla="*/ 60 w 80"/>
                  <a:gd name="T57" fmla="*/ 45 h 90"/>
                  <a:gd name="T58" fmla="*/ 36 w 80"/>
                  <a:gd name="T59" fmla="*/ 50 h 90"/>
                  <a:gd name="T60" fmla="*/ 24 w 80"/>
                  <a:gd name="T61" fmla="*/ 53 h 90"/>
                  <a:gd name="T62" fmla="*/ 18 w 80"/>
                  <a:gd name="T63" fmla="*/ 58 h 90"/>
                  <a:gd name="T64" fmla="*/ 16 w 80"/>
                  <a:gd name="T65" fmla="*/ 65 h 90"/>
                  <a:gd name="T66" fmla="*/ 20 w 80"/>
                  <a:gd name="T67" fmla="*/ 75 h 90"/>
                  <a:gd name="T68" fmla="*/ 33 w 80"/>
                  <a:gd name="T69" fmla="*/ 79 h 90"/>
                  <a:gd name="T70" fmla="*/ 48 w 80"/>
                  <a:gd name="T71" fmla="*/ 75 h 90"/>
                  <a:gd name="T72" fmla="*/ 58 w 80"/>
                  <a:gd name="T73" fmla="*/ 65 h 90"/>
                  <a:gd name="T74" fmla="*/ 60 w 80"/>
                  <a:gd name="T75" fmla="*/ 50 h 90"/>
                  <a:gd name="T76" fmla="*/ 60 w 80"/>
                  <a:gd name="T77"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90">
                    <a:moveTo>
                      <a:pt x="62" y="77"/>
                    </a:moveTo>
                    <a:cubicBezTo>
                      <a:pt x="56" y="82"/>
                      <a:pt x="51" y="85"/>
                      <a:pt x="46" y="87"/>
                    </a:cubicBezTo>
                    <a:cubicBezTo>
                      <a:pt x="41" y="89"/>
                      <a:pt x="36" y="90"/>
                      <a:pt x="30" y="90"/>
                    </a:cubicBezTo>
                    <a:cubicBezTo>
                      <a:pt x="20" y="90"/>
                      <a:pt x="13" y="88"/>
                      <a:pt x="8" y="83"/>
                    </a:cubicBezTo>
                    <a:cubicBezTo>
                      <a:pt x="3" y="79"/>
                      <a:pt x="0" y="73"/>
                      <a:pt x="0" y="65"/>
                    </a:cubicBezTo>
                    <a:cubicBezTo>
                      <a:pt x="0" y="61"/>
                      <a:pt x="1" y="57"/>
                      <a:pt x="3" y="54"/>
                    </a:cubicBezTo>
                    <a:cubicBezTo>
                      <a:pt x="5" y="50"/>
                      <a:pt x="8" y="47"/>
                      <a:pt x="11" y="45"/>
                    </a:cubicBezTo>
                    <a:cubicBezTo>
                      <a:pt x="14" y="43"/>
                      <a:pt x="17" y="42"/>
                      <a:pt x="21" y="41"/>
                    </a:cubicBezTo>
                    <a:cubicBezTo>
                      <a:pt x="24" y="40"/>
                      <a:pt x="28" y="39"/>
                      <a:pt x="34" y="38"/>
                    </a:cubicBezTo>
                    <a:cubicBezTo>
                      <a:pt x="46" y="37"/>
                      <a:pt x="55" y="35"/>
                      <a:pt x="60" y="33"/>
                    </a:cubicBezTo>
                    <a:cubicBezTo>
                      <a:pt x="60" y="31"/>
                      <a:pt x="60" y="30"/>
                      <a:pt x="60" y="29"/>
                    </a:cubicBezTo>
                    <a:cubicBezTo>
                      <a:pt x="60" y="23"/>
                      <a:pt x="59" y="19"/>
                      <a:pt x="56" y="17"/>
                    </a:cubicBezTo>
                    <a:cubicBezTo>
                      <a:pt x="53" y="14"/>
                      <a:pt x="47" y="12"/>
                      <a:pt x="40" y="12"/>
                    </a:cubicBezTo>
                    <a:cubicBezTo>
                      <a:pt x="33" y="12"/>
                      <a:pt x="28" y="13"/>
                      <a:pt x="24" y="16"/>
                    </a:cubicBezTo>
                    <a:cubicBezTo>
                      <a:pt x="21" y="18"/>
                      <a:pt x="19" y="22"/>
                      <a:pt x="17" y="28"/>
                    </a:cubicBezTo>
                    <a:lnTo>
                      <a:pt x="3" y="26"/>
                    </a:lnTo>
                    <a:cubicBezTo>
                      <a:pt x="4" y="20"/>
                      <a:pt x="6" y="15"/>
                      <a:pt x="9" y="12"/>
                    </a:cubicBezTo>
                    <a:cubicBezTo>
                      <a:pt x="12" y="8"/>
                      <a:pt x="17" y="5"/>
                      <a:pt x="22" y="3"/>
                    </a:cubicBezTo>
                    <a:cubicBezTo>
                      <a:pt x="28" y="1"/>
                      <a:pt x="34" y="0"/>
                      <a:pt x="42" y="0"/>
                    </a:cubicBezTo>
                    <a:cubicBezTo>
                      <a:pt x="49" y="0"/>
                      <a:pt x="55" y="1"/>
                      <a:pt x="60" y="2"/>
                    </a:cubicBezTo>
                    <a:cubicBezTo>
                      <a:pt x="64" y="4"/>
                      <a:pt x="68" y="6"/>
                      <a:pt x="70" y="9"/>
                    </a:cubicBezTo>
                    <a:cubicBezTo>
                      <a:pt x="72" y="12"/>
                      <a:pt x="74" y="15"/>
                      <a:pt x="74" y="19"/>
                    </a:cubicBezTo>
                    <a:cubicBezTo>
                      <a:pt x="75" y="21"/>
                      <a:pt x="75" y="26"/>
                      <a:pt x="75" y="32"/>
                    </a:cubicBezTo>
                    <a:lnTo>
                      <a:pt x="75" y="52"/>
                    </a:lnTo>
                    <a:cubicBezTo>
                      <a:pt x="75" y="66"/>
                      <a:pt x="76" y="74"/>
                      <a:pt x="76" y="78"/>
                    </a:cubicBezTo>
                    <a:cubicBezTo>
                      <a:pt x="77" y="81"/>
                      <a:pt x="78" y="85"/>
                      <a:pt x="80" y="88"/>
                    </a:cubicBezTo>
                    <a:lnTo>
                      <a:pt x="65" y="88"/>
                    </a:lnTo>
                    <a:cubicBezTo>
                      <a:pt x="63" y="85"/>
                      <a:pt x="62" y="82"/>
                      <a:pt x="62" y="77"/>
                    </a:cubicBezTo>
                    <a:close/>
                    <a:moveTo>
                      <a:pt x="60" y="45"/>
                    </a:moveTo>
                    <a:cubicBezTo>
                      <a:pt x="55" y="47"/>
                      <a:pt x="47" y="49"/>
                      <a:pt x="36" y="50"/>
                    </a:cubicBezTo>
                    <a:cubicBezTo>
                      <a:pt x="30" y="51"/>
                      <a:pt x="26" y="52"/>
                      <a:pt x="24" y="53"/>
                    </a:cubicBezTo>
                    <a:cubicBezTo>
                      <a:pt x="21" y="54"/>
                      <a:pt x="19" y="56"/>
                      <a:pt x="18" y="58"/>
                    </a:cubicBezTo>
                    <a:cubicBezTo>
                      <a:pt x="17" y="60"/>
                      <a:pt x="16" y="62"/>
                      <a:pt x="16" y="65"/>
                    </a:cubicBezTo>
                    <a:cubicBezTo>
                      <a:pt x="16" y="69"/>
                      <a:pt x="17" y="72"/>
                      <a:pt x="20" y="75"/>
                    </a:cubicBezTo>
                    <a:cubicBezTo>
                      <a:pt x="23" y="77"/>
                      <a:pt x="28" y="79"/>
                      <a:pt x="33" y="79"/>
                    </a:cubicBezTo>
                    <a:cubicBezTo>
                      <a:pt x="39" y="79"/>
                      <a:pt x="44" y="77"/>
                      <a:pt x="48" y="75"/>
                    </a:cubicBezTo>
                    <a:cubicBezTo>
                      <a:pt x="53" y="72"/>
                      <a:pt x="56" y="69"/>
                      <a:pt x="58" y="65"/>
                    </a:cubicBezTo>
                    <a:cubicBezTo>
                      <a:pt x="60" y="61"/>
                      <a:pt x="60" y="57"/>
                      <a:pt x="60" y="50"/>
                    </a:cubicBezTo>
                    <a:lnTo>
                      <a:pt x="6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49">
                <a:extLst>
                  <a:ext uri="{FF2B5EF4-FFF2-40B4-BE49-F238E27FC236}">
                    <a16:creationId xmlns:a16="http://schemas.microsoft.com/office/drawing/2014/main" id="{A6FD013C-A0E0-E0C1-6644-4BA37A3DF126}"/>
                  </a:ext>
                </a:extLst>
              </p:cNvPr>
              <p:cNvSpPr>
                <a:spLocks/>
              </p:cNvSpPr>
              <p:nvPr/>
            </p:nvSpPr>
            <p:spPr bwMode="auto">
              <a:xfrm>
                <a:off x="2751" y="2151"/>
                <a:ext cx="51" cy="64"/>
              </a:xfrm>
              <a:custGeom>
                <a:avLst/>
                <a:gdLst>
                  <a:gd name="T0" fmla="*/ 0 w 72"/>
                  <a:gd name="T1" fmla="*/ 62 h 90"/>
                  <a:gd name="T2" fmla="*/ 15 w 72"/>
                  <a:gd name="T3" fmla="*/ 60 h 90"/>
                  <a:gd name="T4" fmla="*/ 21 w 72"/>
                  <a:gd name="T5" fmla="*/ 73 h 90"/>
                  <a:gd name="T6" fmla="*/ 37 w 72"/>
                  <a:gd name="T7" fmla="*/ 78 h 90"/>
                  <a:gd name="T8" fmla="*/ 52 w 72"/>
                  <a:gd name="T9" fmla="*/ 74 h 90"/>
                  <a:gd name="T10" fmla="*/ 57 w 72"/>
                  <a:gd name="T11" fmla="*/ 64 h 90"/>
                  <a:gd name="T12" fmla="*/ 53 w 72"/>
                  <a:gd name="T13" fmla="*/ 56 h 90"/>
                  <a:gd name="T14" fmla="*/ 38 w 72"/>
                  <a:gd name="T15" fmla="*/ 52 h 90"/>
                  <a:gd name="T16" fmla="*/ 15 w 72"/>
                  <a:gd name="T17" fmla="*/ 45 h 90"/>
                  <a:gd name="T18" fmla="*/ 6 w 72"/>
                  <a:gd name="T19" fmla="*/ 36 h 90"/>
                  <a:gd name="T20" fmla="*/ 3 w 72"/>
                  <a:gd name="T21" fmla="*/ 25 h 90"/>
                  <a:gd name="T22" fmla="*/ 5 w 72"/>
                  <a:gd name="T23" fmla="*/ 14 h 90"/>
                  <a:gd name="T24" fmla="*/ 12 w 72"/>
                  <a:gd name="T25" fmla="*/ 6 h 90"/>
                  <a:gd name="T26" fmla="*/ 22 w 72"/>
                  <a:gd name="T27" fmla="*/ 2 h 90"/>
                  <a:gd name="T28" fmla="*/ 34 w 72"/>
                  <a:gd name="T29" fmla="*/ 0 h 90"/>
                  <a:gd name="T30" fmla="*/ 52 w 72"/>
                  <a:gd name="T31" fmla="*/ 3 h 90"/>
                  <a:gd name="T32" fmla="*/ 64 w 72"/>
                  <a:gd name="T33" fmla="*/ 11 h 90"/>
                  <a:gd name="T34" fmla="*/ 69 w 72"/>
                  <a:gd name="T35" fmla="*/ 24 h 90"/>
                  <a:gd name="T36" fmla="*/ 54 w 72"/>
                  <a:gd name="T37" fmla="*/ 26 h 90"/>
                  <a:gd name="T38" fmla="*/ 49 w 72"/>
                  <a:gd name="T39" fmla="*/ 16 h 90"/>
                  <a:gd name="T40" fmla="*/ 35 w 72"/>
                  <a:gd name="T41" fmla="*/ 12 h 90"/>
                  <a:gd name="T42" fmla="*/ 21 w 72"/>
                  <a:gd name="T43" fmla="*/ 15 h 90"/>
                  <a:gd name="T44" fmla="*/ 17 w 72"/>
                  <a:gd name="T45" fmla="*/ 23 h 90"/>
                  <a:gd name="T46" fmla="*/ 19 w 72"/>
                  <a:gd name="T47" fmla="*/ 28 h 90"/>
                  <a:gd name="T48" fmla="*/ 24 w 72"/>
                  <a:gd name="T49" fmla="*/ 32 h 90"/>
                  <a:gd name="T50" fmla="*/ 37 w 72"/>
                  <a:gd name="T51" fmla="*/ 36 h 90"/>
                  <a:gd name="T52" fmla="*/ 59 w 72"/>
                  <a:gd name="T53" fmla="*/ 43 h 90"/>
                  <a:gd name="T54" fmla="*/ 68 w 72"/>
                  <a:gd name="T55" fmla="*/ 50 h 90"/>
                  <a:gd name="T56" fmla="*/ 72 w 72"/>
                  <a:gd name="T57" fmla="*/ 63 h 90"/>
                  <a:gd name="T58" fmla="*/ 68 w 72"/>
                  <a:gd name="T59" fmla="*/ 77 h 90"/>
                  <a:gd name="T60" fmla="*/ 55 w 72"/>
                  <a:gd name="T61" fmla="*/ 87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5" y="60"/>
                    </a:lnTo>
                    <a:cubicBezTo>
                      <a:pt x="15" y="66"/>
                      <a:pt x="18" y="70"/>
                      <a:pt x="21" y="73"/>
                    </a:cubicBezTo>
                    <a:cubicBezTo>
                      <a:pt x="25" y="76"/>
                      <a:pt x="30" y="78"/>
                      <a:pt x="37" y="78"/>
                    </a:cubicBezTo>
                    <a:cubicBezTo>
                      <a:pt x="44" y="78"/>
                      <a:pt x="49" y="77"/>
                      <a:pt x="52" y="74"/>
                    </a:cubicBezTo>
                    <a:cubicBezTo>
                      <a:pt x="55" y="71"/>
                      <a:pt x="57" y="68"/>
                      <a:pt x="57" y="64"/>
                    </a:cubicBezTo>
                    <a:cubicBezTo>
                      <a:pt x="57" y="61"/>
                      <a:pt x="55" y="58"/>
                      <a:pt x="53" y="56"/>
                    </a:cubicBezTo>
                    <a:cubicBezTo>
                      <a:pt x="51" y="55"/>
                      <a:pt x="46" y="54"/>
                      <a:pt x="38" y="52"/>
                    </a:cubicBezTo>
                    <a:cubicBezTo>
                      <a:pt x="27" y="49"/>
                      <a:pt x="19" y="46"/>
                      <a:pt x="15" y="45"/>
                    </a:cubicBezTo>
                    <a:cubicBezTo>
                      <a:pt x="11" y="43"/>
                      <a:pt x="8" y="40"/>
                      <a:pt x="6" y="36"/>
                    </a:cubicBezTo>
                    <a:cubicBezTo>
                      <a:pt x="4" y="33"/>
                      <a:pt x="3" y="29"/>
                      <a:pt x="3" y="25"/>
                    </a:cubicBezTo>
                    <a:cubicBezTo>
                      <a:pt x="3" y="21"/>
                      <a:pt x="3" y="17"/>
                      <a:pt x="5" y="14"/>
                    </a:cubicBezTo>
                    <a:cubicBezTo>
                      <a:pt x="7" y="11"/>
                      <a:pt x="9" y="8"/>
                      <a:pt x="12" y="6"/>
                    </a:cubicBezTo>
                    <a:cubicBezTo>
                      <a:pt x="15" y="4"/>
                      <a:pt x="18" y="3"/>
                      <a:pt x="22" y="2"/>
                    </a:cubicBezTo>
                    <a:cubicBezTo>
                      <a:pt x="26" y="0"/>
                      <a:pt x="30" y="0"/>
                      <a:pt x="34" y="0"/>
                    </a:cubicBezTo>
                    <a:cubicBezTo>
                      <a:pt x="41" y="0"/>
                      <a:pt x="47" y="1"/>
                      <a:pt x="52" y="3"/>
                    </a:cubicBezTo>
                    <a:cubicBezTo>
                      <a:pt x="57" y="5"/>
                      <a:pt x="61" y="7"/>
                      <a:pt x="64" y="11"/>
                    </a:cubicBezTo>
                    <a:cubicBezTo>
                      <a:pt x="66" y="14"/>
                      <a:pt x="68" y="18"/>
                      <a:pt x="69" y="24"/>
                    </a:cubicBezTo>
                    <a:lnTo>
                      <a:pt x="54" y="26"/>
                    </a:lnTo>
                    <a:cubicBezTo>
                      <a:pt x="54" y="22"/>
                      <a:pt x="52" y="18"/>
                      <a:pt x="49" y="16"/>
                    </a:cubicBezTo>
                    <a:cubicBezTo>
                      <a:pt x="46" y="13"/>
                      <a:pt x="41" y="12"/>
                      <a:pt x="35" y="12"/>
                    </a:cubicBezTo>
                    <a:cubicBezTo>
                      <a:pt x="29" y="12"/>
                      <a:pt x="24" y="13"/>
                      <a:pt x="21" y="15"/>
                    </a:cubicBezTo>
                    <a:cubicBezTo>
                      <a:pt x="18" y="17"/>
                      <a:pt x="17" y="20"/>
                      <a:pt x="17" y="23"/>
                    </a:cubicBezTo>
                    <a:cubicBezTo>
                      <a:pt x="17" y="25"/>
                      <a:pt x="17" y="27"/>
                      <a:pt x="19" y="28"/>
                    </a:cubicBezTo>
                    <a:cubicBezTo>
                      <a:pt x="20" y="30"/>
                      <a:pt x="22" y="31"/>
                      <a:pt x="24" y="32"/>
                    </a:cubicBezTo>
                    <a:cubicBezTo>
                      <a:pt x="26" y="33"/>
                      <a:pt x="30" y="34"/>
                      <a:pt x="37" y="36"/>
                    </a:cubicBezTo>
                    <a:cubicBezTo>
                      <a:pt x="47" y="38"/>
                      <a:pt x="55" y="41"/>
                      <a:pt x="59" y="43"/>
                    </a:cubicBezTo>
                    <a:cubicBezTo>
                      <a:pt x="63" y="44"/>
                      <a:pt x="66" y="47"/>
                      <a:pt x="68" y="50"/>
                    </a:cubicBezTo>
                    <a:cubicBezTo>
                      <a:pt x="71" y="54"/>
                      <a:pt x="72" y="58"/>
                      <a:pt x="72" y="63"/>
                    </a:cubicBezTo>
                    <a:cubicBezTo>
                      <a:pt x="72" y="68"/>
                      <a:pt x="70" y="72"/>
                      <a:pt x="68" y="77"/>
                    </a:cubicBezTo>
                    <a:cubicBezTo>
                      <a:pt x="65" y="81"/>
                      <a:pt x="61" y="84"/>
                      <a:pt x="55" y="87"/>
                    </a:cubicBezTo>
                    <a:cubicBezTo>
                      <a:pt x="50" y="89"/>
                      <a:pt x="44" y="90"/>
                      <a:pt x="37" y="90"/>
                    </a:cubicBezTo>
                    <a:cubicBezTo>
                      <a:pt x="26" y="90"/>
                      <a:pt x="17" y="88"/>
                      <a:pt x="11" y="83"/>
                    </a:cubicBezTo>
                    <a:cubicBezTo>
                      <a:pt x="6" y="78"/>
                      <a:pt x="2"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50">
                <a:extLst>
                  <a:ext uri="{FF2B5EF4-FFF2-40B4-BE49-F238E27FC236}">
                    <a16:creationId xmlns:a16="http://schemas.microsoft.com/office/drawing/2014/main" id="{967A8009-0C6C-6047-7824-5BE6DD04C7DB}"/>
                  </a:ext>
                </a:extLst>
              </p:cNvPr>
              <p:cNvSpPr>
                <a:spLocks/>
              </p:cNvSpPr>
              <p:nvPr/>
            </p:nvSpPr>
            <p:spPr bwMode="auto">
              <a:xfrm>
                <a:off x="2809" y="2131"/>
                <a:ext cx="30" cy="83"/>
              </a:xfrm>
              <a:custGeom>
                <a:avLst/>
                <a:gdLst>
                  <a:gd name="T0" fmla="*/ 40 w 42"/>
                  <a:gd name="T1" fmla="*/ 103 h 117"/>
                  <a:gd name="T2" fmla="*/ 42 w 42"/>
                  <a:gd name="T3" fmla="*/ 116 h 117"/>
                  <a:gd name="T4" fmla="*/ 31 w 42"/>
                  <a:gd name="T5" fmla="*/ 117 h 117"/>
                  <a:gd name="T6" fmla="*/ 19 w 42"/>
                  <a:gd name="T7" fmla="*/ 115 h 117"/>
                  <a:gd name="T8" fmla="*/ 13 w 42"/>
                  <a:gd name="T9" fmla="*/ 108 h 117"/>
                  <a:gd name="T10" fmla="*/ 11 w 42"/>
                  <a:gd name="T11" fmla="*/ 91 h 117"/>
                  <a:gd name="T12" fmla="*/ 11 w 42"/>
                  <a:gd name="T13" fmla="*/ 41 h 117"/>
                  <a:gd name="T14" fmla="*/ 0 w 42"/>
                  <a:gd name="T15" fmla="*/ 41 h 117"/>
                  <a:gd name="T16" fmla="*/ 0 w 42"/>
                  <a:gd name="T17" fmla="*/ 30 h 117"/>
                  <a:gd name="T18" fmla="*/ 11 w 42"/>
                  <a:gd name="T19" fmla="*/ 30 h 117"/>
                  <a:gd name="T20" fmla="*/ 11 w 42"/>
                  <a:gd name="T21" fmla="*/ 8 h 117"/>
                  <a:gd name="T22" fmla="*/ 26 w 42"/>
                  <a:gd name="T23" fmla="*/ 0 h 117"/>
                  <a:gd name="T24" fmla="*/ 26 w 42"/>
                  <a:gd name="T25" fmla="*/ 30 h 117"/>
                  <a:gd name="T26" fmla="*/ 40 w 42"/>
                  <a:gd name="T27" fmla="*/ 30 h 117"/>
                  <a:gd name="T28" fmla="*/ 40 w 42"/>
                  <a:gd name="T29" fmla="*/ 41 h 117"/>
                  <a:gd name="T30" fmla="*/ 26 w 42"/>
                  <a:gd name="T31" fmla="*/ 41 h 117"/>
                  <a:gd name="T32" fmla="*/ 26 w 42"/>
                  <a:gd name="T33" fmla="*/ 92 h 117"/>
                  <a:gd name="T34" fmla="*/ 26 w 42"/>
                  <a:gd name="T35" fmla="*/ 100 h 117"/>
                  <a:gd name="T36" fmla="*/ 29 w 42"/>
                  <a:gd name="T37" fmla="*/ 103 h 117"/>
                  <a:gd name="T38" fmla="*/ 34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51">
                <a:extLst>
                  <a:ext uri="{FF2B5EF4-FFF2-40B4-BE49-F238E27FC236}">
                    <a16:creationId xmlns:a16="http://schemas.microsoft.com/office/drawing/2014/main" id="{935B5991-0267-13F1-08FF-E84C5C319835}"/>
                  </a:ext>
                </a:extLst>
              </p:cNvPr>
              <p:cNvSpPr>
                <a:spLocks/>
              </p:cNvSpPr>
              <p:nvPr/>
            </p:nvSpPr>
            <p:spPr bwMode="auto">
              <a:xfrm>
                <a:off x="2847" y="2151"/>
                <a:ext cx="34" cy="63"/>
              </a:xfrm>
              <a:custGeom>
                <a:avLst/>
                <a:gdLst>
                  <a:gd name="T0" fmla="*/ 0 w 47"/>
                  <a:gd name="T1" fmla="*/ 88 h 88"/>
                  <a:gd name="T2" fmla="*/ 0 w 47"/>
                  <a:gd name="T3" fmla="*/ 2 h 88"/>
                  <a:gd name="T4" fmla="*/ 14 w 47"/>
                  <a:gd name="T5" fmla="*/ 2 h 88"/>
                  <a:gd name="T6" fmla="*/ 14 w 47"/>
                  <a:gd name="T7" fmla="*/ 15 h 88"/>
                  <a:gd name="T8" fmla="*/ 23 w 47"/>
                  <a:gd name="T9" fmla="*/ 3 h 88"/>
                  <a:gd name="T10" fmla="*/ 32 w 47"/>
                  <a:gd name="T11" fmla="*/ 0 h 88"/>
                  <a:gd name="T12" fmla="*/ 47 w 47"/>
                  <a:gd name="T13" fmla="*/ 4 h 88"/>
                  <a:gd name="T14" fmla="*/ 42 w 47"/>
                  <a:gd name="T15" fmla="*/ 18 h 88"/>
                  <a:gd name="T16" fmla="*/ 32 w 47"/>
                  <a:gd name="T17" fmla="*/ 15 h 88"/>
                  <a:gd name="T18" fmla="*/ 23 w 47"/>
                  <a:gd name="T19" fmla="*/ 18 h 88"/>
                  <a:gd name="T20" fmla="*/ 18 w 47"/>
                  <a:gd name="T21" fmla="*/ 26 h 88"/>
                  <a:gd name="T22" fmla="*/ 15 w 47"/>
                  <a:gd name="T23" fmla="*/ 43 h 88"/>
                  <a:gd name="T24" fmla="*/ 15 w 47"/>
                  <a:gd name="T25" fmla="*/ 88 h 88"/>
                  <a:gd name="T26" fmla="*/ 0 w 47"/>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88">
                    <a:moveTo>
                      <a:pt x="0" y="88"/>
                    </a:moveTo>
                    <a:lnTo>
                      <a:pt x="0" y="2"/>
                    </a:lnTo>
                    <a:lnTo>
                      <a:pt x="14" y="2"/>
                    </a:lnTo>
                    <a:lnTo>
                      <a:pt x="14" y="15"/>
                    </a:lnTo>
                    <a:cubicBezTo>
                      <a:pt x="17" y="9"/>
                      <a:pt x="20" y="5"/>
                      <a:pt x="23" y="3"/>
                    </a:cubicBezTo>
                    <a:cubicBezTo>
                      <a:pt x="26" y="1"/>
                      <a:pt x="29" y="0"/>
                      <a:pt x="32" y="0"/>
                    </a:cubicBezTo>
                    <a:cubicBezTo>
                      <a:pt x="37" y="0"/>
                      <a:pt x="42" y="1"/>
                      <a:pt x="47" y="4"/>
                    </a:cubicBezTo>
                    <a:lnTo>
                      <a:pt x="42" y="18"/>
                    </a:lnTo>
                    <a:cubicBezTo>
                      <a:pt x="39" y="16"/>
                      <a:pt x="35" y="15"/>
                      <a:pt x="32" y="15"/>
                    </a:cubicBezTo>
                    <a:cubicBezTo>
                      <a:pt x="28" y="15"/>
                      <a:pt x="26" y="16"/>
                      <a:pt x="23" y="18"/>
                    </a:cubicBezTo>
                    <a:cubicBezTo>
                      <a:pt x="20" y="20"/>
                      <a:pt x="19" y="22"/>
                      <a:pt x="18" y="26"/>
                    </a:cubicBezTo>
                    <a:cubicBezTo>
                      <a:pt x="16" y="31"/>
                      <a:pt x="15" y="37"/>
                      <a:pt x="15" y="43"/>
                    </a:cubicBezTo>
                    <a:lnTo>
                      <a:pt x="15"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52">
                <a:extLst>
                  <a:ext uri="{FF2B5EF4-FFF2-40B4-BE49-F238E27FC236}">
                    <a16:creationId xmlns:a16="http://schemas.microsoft.com/office/drawing/2014/main" id="{F2929585-CD2F-0D19-123C-E5507805A0E9}"/>
                  </a:ext>
                </a:extLst>
              </p:cNvPr>
              <p:cNvSpPr>
                <a:spLocks noEditPoints="1"/>
              </p:cNvSpPr>
              <p:nvPr/>
            </p:nvSpPr>
            <p:spPr bwMode="auto">
              <a:xfrm>
                <a:off x="2887" y="2129"/>
                <a:ext cx="11" cy="85"/>
              </a:xfrm>
              <a:custGeom>
                <a:avLst/>
                <a:gdLst>
                  <a:gd name="T0" fmla="*/ 0 w 15"/>
                  <a:gd name="T1" fmla="*/ 17 h 119"/>
                  <a:gd name="T2" fmla="*/ 0 w 15"/>
                  <a:gd name="T3" fmla="*/ 0 h 119"/>
                  <a:gd name="T4" fmla="*/ 15 w 15"/>
                  <a:gd name="T5" fmla="*/ 0 h 119"/>
                  <a:gd name="T6" fmla="*/ 15 w 15"/>
                  <a:gd name="T7" fmla="*/ 17 h 119"/>
                  <a:gd name="T8" fmla="*/ 0 w 15"/>
                  <a:gd name="T9" fmla="*/ 17 h 119"/>
                  <a:gd name="T10" fmla="*/ 0 w 15"/>
                  <a:gd name="T11" fmla="*/ 119 h 119"/>
                  <a:gd name="T12" fmla="*/ 0 w 15"/>
                  <a:gd name="T13" fmla="*/ 33 h 119"/>
                  <a:gd name="T14" fmla="*/ 15 w 15"/>
                  <a:gd name="T15" fmla="*/ 33 h 119"/>
                  <a:gd name="T16" fmla="*/ 15 w 15"/>
                  <a:gd name="T17" fmla="*/ 119 h 119"/>
                  <a:gd name="T18" fmla="*/ 0 w 15"/>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9">
                    <a:moveTo>
                      <a:pt x="0" y="17"/>
                    </a:moveTo>
                    <a:lnTo>
                      <a:pt x="0" y="0"/>
                    </a:lnTo>
                    <a:lnTo>
                      <a:pt x="15" y="0"/>
                    </a:lnTo>
                    <a:lnTo>
                      <a:pt x="15" y="17"/>
                    </a:lnTo>
                    <a:lnTo>
                      <a:pt x="0" y="17"/>
                    </a:lnTo>
                    <a:close/>
                    <a:moveTo>
                      <a:pt x="0" y="119"/>
                    </a:moveTo>
                    <a:lnTo>
                      <a:pt x="0" y="33"/>
                    </a:lnTo>
                    <a:lnTo>
                      <a:pt x="15" y="33"/>
                    </a:lnTo>
                    <a:lnTo>
                      <a:pt x="15"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53">
                <a:extLst>
                  <a:ext uri="{FF2B5EF4-FFF2-40B4-BE49-F238E27FC236}">
                    <a16:creationId xmlns:a16="http://schemas.microsoft.com/office/drawing/2014/main" id="{6B17386B-CD4B-5A43-72E2-500DCD0C459E}"/>
                  </a:ext>
                </a:extLst>
              </p:cNvPr>
              <p:cNvSpPr>
                <a:spLocks/>
              </p:cNvSpPr>
              <p:nvPr/>
            </p:nvSpPr>
            <p:spPr bwMode="auto">
              <a:xfrm>
                <a:off x="2908" y="2131"/>
                <a:ext cx="30" cy="83"/>
              </a:xfrm>
              <a:custGeom>
                <a:avLst/>
                <a:gdLst>
                  <a:gd name="T0" fmla="*/ 40 w 42"/>
                  <a:gd name="T1" fmla="*/ 103 h 117"/>
                  <a:gd name="T2" fmla="*/ 42 w 42"/>
                  <a:gd name="T3" fmla="*/ 116 h 117"/>
                  <a:gd name="T4" fmla="*/ 31 w 42"/>
                  <a:gd name="T5" fmla="*/ 117 h 117"/>
                  <a:gd name="T6" fmla="*/ 19 w 42"/>
                  <a:gd name="T7" fmla="*/ 115 h 117"/>
                  <a:gd name="T8" fmla="*/ 13 w 42"/>
                  <a:gd name="T9" fmla="*/ 108 h 117"/>
                  <a:gd name="T10" fmla="*/ 11 w 42"/>
                  <a:gd name="T11" fmla="*/ 91 h 117"/>
                  <a:gd name="T12" fmla="*/ 11 w 42"/>
                  <a:gd name="T13" fmla="*/ 41 h 117"/>
                  <a:gd name="T14" fmla="*/ 0 w 42"/>
                  <a:gd name="T15" fmla="*/ 41 h 117"/>
                  <a:gd name="T16" fmla="*/ 0 w 42"/>
                  <a:gd name="T17" fmla="*/ 30 h 117"/>
                  <a:gd name="T18" fmla="*/ 11 w 42"/>
                  <a:gd name="T19" fmla="*/ 30 h 117"/>
                  <a:gd name="T20" fmla="*/ 11 w 42"/>
                  <a:gd name="T21" fmla="*/ 8 h 117"/>
                  <a:gd name="T22" fmla="*/ 26 w 42"/>
                  <a:gd name="T23" fmla="*/ 0 h 117"/>
                  <a:gd name="T24" fmla="*/ 26 w 42"/>
                  <a:gd name="T25" fmla="*/ 30 h 117"/>
                  <a:gd name="T26" fmla="*/ 40 w 42"/>
                  <a:gd name="T27" fmla="*/ 30 h 117"/>
                  <a:gd name="T28" fmla="*/ 40 w 42"/>
                  <a:gd name="T29" fmla="*/ 41 h 117"/>
                  <a:gd name="T30" fmla="*/ 26 w 42"/>
                  <a:gd name="T31" fmla="*/ 41 h 117"/>
                  <a:gd name="T32" fmla="*/ 26 w 42"/>
                  <a:gd name="T33" fmla="*/ 92 h 117"/>
                  <a:gd name="T34" fmla="*/ 26 w 42"/>
                  <a:gd name="T35" fmla="*/ 100 h 117"/>
                  <a:gd name="T36" fmla="*/ 29 w 42"/>
                  <a:gd name="T37" fmla="*/ 103 h 117"/>
                  <a:gd name="T38" fmla="*/ 34 w 42"/>
                  <a:gd name="T39" fmla="*/ 104 h 117"/>
                  <a:gd name="T40" fmla="*/ 40 w 42"/>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117">
                    <a:moveTo>
                      <a:pt x="40" y="103"/>
                    </a:moveTo>
                    <a:lnTo>
                      <a:pt x="42" y="116"/>
                    </a:lnTo>
                    <a:cubicBezTo>
                      <a:pt x="38" y="117"/>
                      <a:pt x="35" y="117"/>
                      <a:pt x="31" y="117"/>
                    </a:cubicBezTo>
                    <a:cubicBezTo>
                      <a:pt x="26" y="117"/>
                      <a:pt x="22" y="116"/>
                      <a:pt x="19" y="115"/>
                    </a:cubicBezTo>
                    <a:cubicBezTo>
                      <a:pt x="16" y="113"/>
                      <a:pt x="14" y="111"/>
                      <a:pt x="13" y="108"/>
                    </a:cubicBezTo>
                    <a:cubicBezTo>
                      <a:pt x="12" y="105"/>
                      <a:pt x="11" y="100"/>
                      <a:pt x="11" y="91"/>
                    </a:cubicBezTo>
                    <a:lnTo>
                      <a:pt x="11" y="41"/>
                    </a:lnTo>
                    <a:lnTo>
                      <a:pt x="0" y="41"/>
                    </a:lnTo>
                    <a:lnTo>
                      <a:pt x="0" y="30"/>
                    </a:lnTo>
                    <a:lnTo>
                      <a:pt x="11" y="30"/>
                    </a:lnTo>
                    <a:lnTo>
                      <a:pt x="11" y="8"/>
                    </a:lnTo>
                    <a:lnTo>
                      <a:pt x="26" y="0"/>
                    </a:lnTo>
                    <a:lnTo>
                      <a:pt x="26" y="30"/>
                    </a:lnTo>
                    <a:lnTo>
                      <a:pt x="40" y="30"/>
                    </a:lnTo>
                    <a:lnTo>
                      <a:pt x="40" y="41"/>
                    </a:lnTo>
                    <a:lnTo>
                      <a:pt x="26" y="41"/>
                    </a:lnTo>
                    <a:lnTo>
                      <a:pt x="26" y="92"/>
                    </a:lnTo>
                    <a:cubicBezTo>
                      <a:pt x="26" y="96"/>
                      <a:pt x="26" y="99"/>
                      <a:pt x="26" y="100"/>
                    </a:cubicBezTo>
                    <a:cubicBezTo>
                      <a:pt x="27" y="101"/>
                      <a:pt x="28" y="102"/>
                      <a:pt x="29" y="103"/>
                    </a:cubicBezTo>
                    <a:cubicBezTo>
                      <a:pt x="30" y="103"/>
                      <a:pt x="32" y="104"/>
                      <a:pt x="34" y="104"/>
                    </a:cubicBezTo>
                    <a:cubicBezTo>
                      <a:pt x="36" y="104"/>
                      <a:pt x="38" y="103"/>
                      <a:pt x="40" y="10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54">
                <a:extLst>
                  <a:ext uri="{FF2B5EF4-FFF2-40B4-BE49-F238E27FC236}">
                    <a16:creationId xmlns:a16="http://schemas.microsoft.com/office/drawing/2014/main" id="{534814D6-993C-06B8-26CD-1164A2735D95}"/>
                  </a:ext>
                </a:extLst>
              </p:cNvPr>
              <p:cNvSpPr>
                <a:spLocks noEditPoints="1"/>
              </p:cNvSpPr>
              <p:nvPr/>
            </p:nvSpPr>
            <p:spPr bwMode="auto">
              <a:xfrm>
                <a:off x="2947" y="2129"/>
                <a:ext cx="10" cy="85"/>
              </a:xfrm>
              <a:custGeom>
                <a:avLst/>
                <a:gdLst>
                  <a:gd name="T0" fmla="*/ 0 w 14"/>
                  <a:gd name="T1" fmla="*/ 17 h 119"/>
                  <a:gd name="T2" fmla="*/ 0 w 14"/>
                  <a:gd name="T3" fmla="*/ 0 h 119"/>
                  <a:gd name="T4" fmla="*/ 14 w 14"/>
                  <a:gd name="T5" fmla="*/ 0 h 119"/>
                  <a:gd name="T6" fmla="*/ 14 w 14"/>
                  <a:gd name="T7" fmla="*/ 17 h 119"/>
                  <a:gd name="T8" fmla="*/ 0 w 14"/>
                  <a:gd name="T9" fmla="*/ 17 h 119"/>
                  <a:gd name="T10" fmla="*/ 0 w 14"/>
                  <a:gd name="T11" fmla="*/ 119 h 119"/>
                  <a:gd name="T12" fmla="*/ 0 w 14"/>
                  <a:gd name="T13" fmla="*/ 33 h 119"/>
                  <a:gd name="T14" fmla="*/ 14 w 14"/>
                  <a:gd name="T15" fmla="*/ 33 h 119"/>
                  <a:gd name="T16" fmla="*/ 14 w 14"/>
                  <a:gd name="T17" fmla="*/ 119 h 119"/>
                  <a:gd name="T18" fmla="*/ 0 w 1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19">
                    <a:moveTo>
                      <a:pt x="0" y="17"/>
                    </a:moveTo>
                    <a:lnTo>
                      <a:pt x="0" y="0"/>
                    </a:lnTo>
                    <a:lnTo>
                      <a:pt x="14" y="0"/>
                    </a:lnTo>
                    <a:lnTo>
                      <a:pt x="14" y="17"/>
                    </a:lnTo>
                    <a:lnTo>
                      <a:pt x="0" y="17"/>
                    </a:lnTo>
                    <a:close/>
                    <a:moveTo>
                      <a:pt x="0" y="119"/>
                    </a:moveTo>
                    <a:lnTo>
                      <a:pt x="0" y="33"/>
                    </a:lnTo>
                    <a:lnTo>
                      <a:pt x="14" y="33"/>
                    </a:lnTo>
                    <a:lnTo>
                      <a:pt x="14" y="119"/>
                    </a:lnTo>
                    <a:lnTo>
                      <a:pt x="0"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55">
                <a:extLst>
                  <a:ext uri="{FF2B5EF4-FFF2-40B4-BE49-F238E27FC236}">
                    <a16:creationId xmlns:a16="http://schemas.microsoft.com/office/drawing/2014/main" id="{F22EEF03-5502-CD63-9DC1-7B5D84672CB9}"/>
                  </a:ext>
                </a:extLst>
              </p:cNvPr>
              <p:cNvSpPr>
                <a:spLocks/>
              </p:cNvSpPr>
              <p:nvPr/>
            </p:nvSpPr>
            <p:spPr bwMode="auto">
              <a:xfrm>
                <a:off x="2969" y="2151"/>
                <a:ext cx="51" cy="64"/>
              </a:xfrm>
              <a:custGeom>
                <a:avLst/>
                <a:gdLst>
                  <a:gd name="T0" fmla="*/ 0 w 72"/>
                  <a:gd name="T1" fmla="*/ 62 h 90"/>
                  <a:gd name="T2" fmla="*/ 14 w 72"/>
                  <a:gd name="T3" fmla="*/ 60 h 90"/>
                  <a:gd name="T4" fmla="*/ 21 w 72"/>
                  <a:gd name="T5" fmla="*/ 73 h 90"/>
                  <a:gd name="T6" fmla="*/ 37 w 72"/>
                  <a:gd name="T7" fmla="*/ 78 h 90"/>
                  <a:gd name="T8" fmla="*/ 52 w 72"/>
                  <a:gd name="T9" fmla="*/ 74 h 90"/>
                  <a:gd name="T10" fmla="*/ 57 w 72"/>
                  <a:gd name="T11" fmla="*/ 64 h 90"/>
                  <a:gd name="T12" fmla="*/ 52 w 72"/>
                  <a:gd name="T13" fmla="*/ 56 h 90"/>
                  <a:gd name="T14" fmla="*/ 37 w 72"/>
                  <a:gd name="T15" fmla="*/ 52 h 90"/>
                  <a:gd name="T16" fmla="*/ 15 w 72"/>
                  <a:gd name="T17" fmla="*/ 45 h 90"/>
                  <a:gd name="T18" fmla="*/ 5 w 72"/>
                  <a:gd name="T19" fmla="*/ 36 h 90"/>
                  <a:gd name="T20" fmla="*/ 2 w 72"/>
                  <a:gd name="T21" fmla="*/ 25 h 90"/>
                  <a:gd name="T22" fmla="*/ 5 w 72"/>
                  <a:gd name="T23" fmla="*/ 14 h 90"/>
                  <a:gd name="T24" fmla="*/ 12 w 72"/>
                  <a:gd name="T25" fmla="*/ 6 h 90"/>
                  <a:gd name="T26" fmla="*/ 21 w 72"/>
                  <a:gd name="T27" fmla="*/ 2 h 90"/>
                  <a:gd name="T28" fmla="*/ 34 w 72"/>
                  <a:gd name="T29" fmla="*/ 0 h 90"/>
                  <a:gd name="T30" fmla="*/ 52 w 72"/>
                  <a:gd name="T31" fmla="*/ 3 h 90"/>
                  <a:gd name="T32" fmla="*/ 63 w 72"/>
                  <a:gd name="T33" fmla="*/ 11 h 90"/>
                  <a:gd name="T34" fmla="*/ 68 w 72"/>
                  <a:gd name="T35" fmla="*/ 24 h 90"/>
                  <a:gd name="T36" fmla="*/ 54 w 72"/>
                  <a:gd name="T37" fmla="*/ 26 h 90"/>
                  <a:gd name="T38" fmla="*/ 48 w 72"/>
                  <a:gd name="T39" fmla="*/ 16 h 90"/>
                  <a:gd name="T40" fmla="*/ 35 w 72"/>
                  <a:gd name="T41" fmla="*/ 12 h 90"/>
                  <a:gd name="T42" fmla="*/ 21 w 72"/>
                  <a:gd name="T43" fmla="*/ 15 h 90"/>
                  <a:gd name="T44" fmla="*/ 16 w 72"/>
                  <a:gd name="T45" fmla="*/ 23 h 90"/>
                  <a:gd name="T46" fmla="*/ 18 w 72"/>
                  <a:gd name="T47" fmla="*/ 28 h 90"/>
                  <a:gd name="T48" fmla="*/ 24 w 72"/>
                  <a:gd name="T49" fmla="*/ 32 h 90"/>
                  <a:gd name="T50" fmla="*/ 37 w 72"/>
                  <a:gd name="T51" fmla="*/ 36 h 90"/>
                  <a:gd name="T52" fmla="*/ 58 w 72"/>
                  <a:gd name="T53" fmla="*/ 43 h 90"/>
                  <a:gd name="T54" fmla="*/ 68 w 72"/>
                  <a:gd name="T55" fmla="*/ 50 h 90"/>
                  <a:gd name="T56" fmla="*/ 72 w 72"/>
                  <a:gd name="T57" fmla="*/ 63 h 90"/>
                  <a:gd name="T58" fmla="*/ 67 w 72"/>
                  <a:gd name="T59" fmla="*/ 77 h 90"/>
                  <a:gd name="T60" fmla="*/ 55 w 72"/>
                  <a:gd name="T61" fmla="*/ 87 h 90"/>
                  <a:gd name="T62" fmla="*/ 37 w 72"/>
                  <a:gd name="T63" fmla="*/ 90 h 90"/>
                  <a:gd name="T64" fmla="*/ 11 w 72"/>
                  <a:gd name="T65" fmla="*/ 83 h 90"/>
                  <a:gd name="T66" fmla="*/ 0 w 72"/>
                  <a:gd name="T67"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90">
                    <a:moveTo>
                      <a:pt x="0" y="62"/>
                    </a:moveTo>
                    <a:lnTo>
                      <a:pt x="14" y="60"/>
                    </a:lnTo>
                    <a:cubicBezTo>
                      <a:pt x="15" y="66"/>
                      <a:pt x="17" y="70"/>
                      <a:pt x="21" y="73"/>
                    </a:cubicBezTo>
                    <a:cubicBezTo>
                      <a:pt x="25" y="76"/>
                      <a:pt x="30" y="78"/>
                      <a:pt x="37" y="78"/>
                    </a:cubicBezTo>
                    <a:cubicBezTo>
                      <a:pt x="43" y="78"/>
                      <a:pt x="48" y="77"/>
                      <a:pt x="52" y="74"/>
                    </a:cubicBezTo>
                    <a:cubicBezTo>
                      <a:pt x="55" y="71"/>
                      <a:pt x="57" y="68"/>
                      <a:pt x="57" y="64"/>
                    </a:cubicBezTo>
                    <a:cubicBezTo>
                      <a:pt x="57" y="61"/>
                      <a:pt x="55" y="58"/>
                      <a:pt x="52" y="56"/>
                    </a:cubicBezTo>
                    <a:cubicBezTo>
                      <a:pt x="50" y="55"/>
                      <a:pt x="45" y="54"/>
                      <a:pt x="37" y="52"/>
                    </a:cubicBezTo>
                    <a:cubicBezTo>
                      <a:pt x="27" y="49"/>
                      <a:pt x="19" y="46"/>
                      <a:pt x="15" y="45"/>
                    </a:cubicBezTo>
                    <a:cubicBezTo>
                      <a:pt x="11" y="43"/>
                      <a:pt x="8" y="40"/>
                      <a:pt x="5" y="36"/>
                    </a:cubicBezTo>
                    <a:cubicBezTo>
                      <a:pt x="3" y="33"/>
                      <a:pt x="2" y="29"/>
                      <a:pt x="2" y="25"/>
                    </a:cubicBezTo>
                    <a:cubicBezTo>
                      <a:pt x="2" y="21"/>
                      <a:pt x="3" y="17"/>
                      <a:pt x="5" y="14"/>
                    </a:cubicBezTo>
                    <a:cubicBezTo>
                      <a:pt x="7" y="11"/>
                      <a:pt x="9" y="8"/>
                      <a:pt x="12" y="6"/>
                    </a:cubicBezTo>
                    <a:cubicBezTo>
                      <a:pt x="14" y="4"/>
                      <a:pt x="17" y="3"/>
                      <a:pt x="21" y="2"/>
                    </a:cubicBezTo>
                    <a:cubicBezTo>
                      <a:pt x="25" y="0"/>
                      <a:pt x="30" y="0"/>
                      <a:pt x="34" y="0"/>
                    </a:cubicBezTo>
                    <a:cubicBezTo>
                      <a:pt x="41" y="0"/>
                      <a:pt x="47" y="1"/>
                      <a:pt x="52" y="3"/>
                    </a:cubicBezTo>
                    <a:cubicBezTo>
                      <a:pt x="57" y="5"/>
                      <a:pt x="61" y="7"/>
                      <a:pt x="63" y="11"/>
                    </a:cubicBezTo>
                    <a:cubicBezTo>
                      <a:pt x="66" y="14"/>
                      <a:pt x="67" y="18"/>
                      <a:pt x="68" y="24"/>
                    </a:cubicBezTo>
                    <a:lnTo>
                      <a:pt x="54" y="26"/>
                    </a:lnTo>
                    <a:cubicBezTo>
                      <a:pt x="53" y="22"/>
                      <a:pt x="51" y="18"/>
                      <a:pt x="48" y="16"/>
                    </a:cubicBezTo>
                    <a:cubicBezTo>
                      <a:pt x="45" y="13"/>
                      <a:pt x="41" y="12"/>
                      <a:pt x="35" y="12"/>
                    </a:cubicBezTo>
                    <a:cubicBezTo>
                      <a:pt x="28" y="12"/>
                      <a:pt x="24" y="13"/>
                      <a:pt x="21" y="15"/>
                    </a:cubicBezTo>
                    <a:cubicBezTo>
                      <a:pt x="18" y="17"/>
                      <a:pt x="16" y="20"/>
                      <a:pt x="16" y="23"/>
                    </a:cubicBezTo>
                    <a:cubicBezTo>
                      <a:pt x="16" y="25"/>
                      <a:pt x="17" y="27"/>
                      <a:pt x="18" y="28"/>
                    </a:cubicBezTo>
                    <a:cubicBezTo>
                      <a:pt x="19" y="30"/>
                      <a:pt x="21" y="31"/>
                      <a:pt x="24" y="32"/>
                    </a:cubicBezTo>
                    <a:cubicBezTo>
                      <a:pt x="25" y="33"/>
                      <a:pt x="30" y="34"/>
                      <a:pt x="37" y="36"/>
                    </a:cubicBezTo>
                    <a:cubicBezTo>
                      <a:pt x="47" y="38"/>
                      <a:pt x="54" y="41"/>
                      <a:pt x="58" y="43"/>
                    </a:cubicBezTo>
                    <a:cubicBezTo>
                      <a:pt x="63" y="44"/>
                      <a:pt x="66" y="47"/>
                      <a:pt x="68" y="50"/>
                    </a:cubicBezTo>
                    <a:cubicBezTo>
                      <a:pt x="70" y="54"/>
                      <a:pt x="72" y="58"/>
                      <a:pt x="72" y="63"/>
                    </a:cubicBezTo>
                    <a:cubicBezTo>
                      <a:pt x="72" y="68"/>
                      <a:pt x="70" y="72"/>
                      <a:pt x="67" y="77"/>
                    </a:cubicBezTo>
                    <a:cubicBezTo>
                      <a:pt x="64" y="81"/>
                      <a:pt x="60" y="84"/>
                      <a:pt x="55" y="87"/>
                    </a:cubicBezTo>
                    <a:cubicBezTo>
                      <a:pt x="50" y="89"/>
                      <a:pt x="44" y="90"/>
                      <a:pt x="37" y="90"/>
                    </a:cubicBezTo>
                    <a:cubicBezTo>
                      <a:pt x="26" y="90"/>
                      <a:pt x="17" y="88"/>
                      <a:pt x="11" y="83"/>
                    </a:cubicBezTo>
                    <a:cubicBezTo>
                      <a:pt x="5" y="78"/>
                      <a:pt x="1" y="72"/>
                      <a:pt x="0" y="6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56">
                <a:extLst>
                  <a:ext uri="{FF2B5EF4-FFF2-40B4-BE49-F238E27FC236}">
                    <a16:creationId xmlns:a16="http://schemas.microsoft.com/office/drawing/2014/main" id="{E9161211-17D6-8787-AFB9-7AB8F9C868C6}"/>
                  </a:ext>
                </a:extLst>
              </p:cNvPr>
              <p:cNvSpPr>
                <a:spLocks noChangeArrowheads="1"/>
              </p:cNvSpPr>
              <p:nvPr/>
            </p:nvSpPr>
            <p:spPr bwMode="auto">
              <a:xfrm>
                <a:off x="2449" y="1965"/>
                <a:ext cx="748" cy="299"/>
              </a:xfrm>
              <a:prstGeom prst="rect">
                <a:avLst/>
              </a:prstGeom>
              <a:noFill/>
              <a:ln w="9525"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1" name="Line 157">
                <a:extLst>
                  <a:ext uri="{FF2B5EF4-FFF2-40B4-BE49-F238E27FC236}">
                    <a16:creationId xmlns:a16="http://schemas.microsoft.com/office/drawing/2014/main" id="{654EC534-ED5E-2A14-7834-4AF6D2248704}"/>
                  </a:ext>
                </a:extLst>
              </p:cNvPr>
              <p:cNvSpPr>
                <a:spLocks noChangeShapeType="1"/>
              </p:cNvSpPr>
              <p:nvPr/>
            </p:nvSpPr>
            <p:spPr bwMode="auto">
              <a:xfrm>
                <a:off x="1284" y="1896"/>
                <a:ext cx="512"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Line 158">
                <a:extLst>
                  <a:ext uri="{FF2B5EF4-FFF2-40B4-BE49-F238E27FC236}">
                    <a16:creationId xmlns:a16="http://schemas.microsoft.com/office/drawing/2014/main" id="{20DD9661-6958-6ABE-FDBF-B7EE918983F1}"/>
                  </a:ext>
                </a:extLst>
              </p:cNvPr>
              <p:cNvSpPr>
                <a:spLocks noChangeShapeType="1"/>
              </p:cNvSpPr>
              <p:nvPr/>
            </p:nvSpPr>
            <p:spPr bwMode="auto">
              <a:xfrm flipV="1">
                <a:off x="1796" y="1622"/>
                <a:ext cx="640" cy="27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 name="Freeform 159">
                <a:extLst>
                  <a:ext uri="{FF2B5EF4-FFF2-40B4-BE49-F238E27FC236}">
                    <a16:creationId xmlns:a16="http://schemas.microsoft.com/office/drawing/2014/main" id="{0321CC9C-BBE7-24E1-F708-C6F731AE061E}"/>
                  </a:ext>
                </a:extLst>
              </p:cNvPr>
              <p:cNvSpPr>
                <a:spLocks/>
              </p:cNvSpPr>
              <p:nvPr/>
            </p:nvSpPr>
            <p:spPr bwMode="auto">
              <a:xfrm>
                <a:off x="2387" y="1618"/>
                <a:ext cx="59" cy="40"/>
              </a:xfrm>
              <a:custGeom>
                <a:avLst/>
                <a:gdLst>
                  <a:gd name="T0" fmla="*/ 0 w 83"/>
                  <a:gd name="T1" fmla="*/ 5 h 57"/>
                  <a:gd name="T2" fmla="*/ 83 w 83"/>
                  <a:gd name="T3" fmla="*/ 0 h 57"/>
                  <a:gd name="T4" fmla="*/ 23 w 83"/>
                  <a:gd name="T5" fmla="*/ 57 h 57"/>
                  <a:gd name="T6" fmla="*/ 0 w 83"/>
                  <a:gd name="T7" fmla="*/ 5 h 57"/>
                </a:gdLst>
                <a:ahLst/>
                <a:cxnLst>
                  <a:cxn ang="0">
                    <a:pos x="T0" y="T1"/>
                  </a:cxn>
                  <a:cxn ang="0">
                    <a:pos x="T2" y="T3"/>
                  </a:cxn>
                  <a:cxn ang="0">
                    <a:pos x="T4" y="T5"/>
                  </a:cxn>
                  <a:cxn ang="0">
                    <a:pos x="T6" y="T7"/>
                  </a:cxn>
                </a:cxnLst>
                <a:rect l="0" t="0" r="r" b="b"/>
                <a:pathLst>
                  <a:path w="83" h="57">
                    <a:moveTo>
                      <a:pt x="0" y="5"/>
                    </a:moveTo>
                    <a:lnTo>
                      <a:pt x="83" y="0"/>
                    </a:lnTo>
                    <a:lnTo>
                      <a:pt x="23" y="57"/>
                    </a:lnTo>
                    <a:cubicBezTo>
                      <a:pt x="28" y="37"/>
                      <a:pt x="19" y="16"/>
                      <a:pt x="0" y="5"/>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Line 160">
                <a:extLst>
                  <a:ext uri="{FF2B5EF4-FFF2-40B4-BE49-F238E27FC236}">
                    <a16:creationId xmlns:a16="http://schemas.microsoft.com/office/drawing/2014/main" id="{22ABCF9D-51FB-031F-0927-71C68749E1E2}"/>
                  </a:ext>
                </a:extLst>
              </p:cNvPr>
              <p:cNvSpPr>
                <a:spLocks noChangeShapeType="1"/>
              </p:cNvSpPr>
              <p:nvPr/>
            </p:nvSpPr>
            <p:spPr bwMode="auto">
              <a:xfrm>
                <a:off x="1796" y="1896"/>
                <a:ext cx="640" cy="236"/>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1">
                <a:extLst>
                  <a:ext uri="{FF2B5EF4-FFF2-40B4-BE49-F238E27FC236}">
                    <a16:creationId xmlns:a16="http://schemas.microsoft.com/office/drawing/2014/main" id="{F70A9BA7-C6A1-4C4A-6135-6EF6977A1078}"/>
                  </a:ext>
                </a:extLst>
              </p:cNvPr>
              <p:cNvSpPr>
                <a:spLocks/>
              </p:cNvSpPr>
              <p:nvPr/>
            </p:nvSpPr>
            <p:spPr bwMode="auto">
              <a:xfrm>
                <a:off x="2388" y="2098"/>
                <a:ext cx="58" cy="38"/>
              </a:xfrm>
              <a:custGeom>
                <a:avLst/>
                <a:gdLst>
                  <a:gd name="T0" fmla="*/ 19 w 82"/>
                  <a:gd name="T1" fmla="*/ 0 h 54"/>
                  <a:gd name="T2" fmla="*/ 82 w 82"/>
                  <a:gd name="T3" fmla="*/ 54 h 54"/>
                  <a:gd name="T4" fmla="*/ 0 w 82"/>
                  <a:gd name="T5" fmla="*/ 54 h 54"/>
                  <a:gd name="T6" fmla="*/ 19 w 82"/>
                  <a:gd name="T7" fmla="*/ 0 h 54"/>
                </a:gdLst>
                <a:ahLst/>
                <a:cxnLst>
                  <a:cxn ang="0">
                    <a:pos x="T0" y="T1"/>
                  </a:cxn>
                  <a:cxn ang="0">
                    <a:pos x="T2" y="T3"/>
                  </a:cxn>
                  <a:cxn ang="0">
                    <a:pos x="T4" y="T5"/>
                  </a:cxn>
                  <a:cxn ang="0">
                    <a:pos x="T6" y="T7"/>
                  </a:cxn>
                </a:cxnLst>
                <a:rect l="0" t="0" r="r" b="b"/>
                <a:pathLst>
                  <a:path w="82" h="54">
                    <a:moveTo>
                      <a:pt x="19" y="0"/>
                    </a:moveTo>
                    <a:lnTo>
                      <a:pt x="82" y="54"/>
                    </a:lnTo>
                    <a:lnTo>
                      <a:pt x="0" y="54"/>
                    </a:lnTo>
                    <a:cubicBezTo>
                      <a:pt x="17" y="42"/>
                      <a:pt x="25" y="20"/>
                      <a:pt x="19" y="0"/>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Line 162">
                <a:extLst>
                  <a:ext uri="{FF2B5EF4-FFF2-40B4-BE49-F238E27FC236}">
                    <a16:creationId xmlns:a16="http://schemas.microsoft.com/office/drawing/2014/main" id="{A658FAD5-A390-F34F-0893-80E067D41E44}"/>
                  </a:ext>
                </a:extLst>
              </p:cNvPr>
              <p:cNvSpPr>
                <a:spLocks noChangeShapeType="1"/>
              </p:cNvSpPr>
              <p:nvPr/>
            </p:nvSpPr>
            <p:spPr bwMode="auto">
              <a:xfrm>
                <a:off x="3197" y="2105"/>
                <a:ext cx="218"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3">
                <a:extLst>
                  <a:ext uri="{FF2B5EF4-FFF2-40B4-BE49-F238E27FC236}">
                    <a16:creationId xmlns:a16="http://schemas.microsoft.com/office/drawing/2014/main" id="{4953B9F1-B239-ACF5-F43D-5C052FFBB871}"/>
                  </a:ext>
                </a:extLst>
              </p:cNvPr>
              <p:cNvSpPr>
                <a:spLocks/>
              </p:cNvSpPr>
              <p:nvPr/>
            </p:nvSpPr>
            <p:spPr bwMode="auto">
              <a:xfrm>
                <a:off x="3371" y="2085"/>
                <a:ext cx="55" cy="40"/>
              </a:xfrm>
              <a:custGeom>
                <a:avLst/>
                <a:gdLst>
                  <a:gd name="T0" fmla="*/ 0 w 77"/>
                  <a:gd name="T1" fmla="*/ 0 h 57"/>
                  <a:gd name="T2" fmla="*/ 77 w 77"/>
                  <a:gd name="T3" fmla="*/ 29 h 57"/>
                  <a:gd name="T4" fmla="*/ 0 w 77"/>
                  <a:gd name="T5" fmla="*/ 57 h 57"/>
                  <a:gd name="T6" fmla="*/ 0 w 77"/>
                  <a:gd name="T7" fmla="*/ 0 h 57"/>
                </a:gdLst>
                <a:ahLst/>
                <a:cxnLst>
                  <a:cxn ang="0">
                    <a:pos x="T0" y="T1"/>
                  </a:cxn>
                  <a:cxn ang="0">
                    <a:pos x="T2" y="T3"/>
                  </a:cxn>
                  <a:cxn ang="0">
                    <a:pos x="T4" y="T5"/>
                  </a:cxn>
                  <a:cxn ang="0">
                    <a:pos x="T6" y="T7"/>
                  </a:cxn>
                </a:cxnLst>
                <a:rect l="0" t="0" r="r" b="b"/>
                <a:pathLst>
                  <a:path w="77" h="57">
                    <a:moveTo>
                      <a:pt x="0" y="0"/>
                    </a:moveTo>
                    <a:lnTo>
                      <a:pt x="77" y="29"/>
                    </a:lnTo>
                    <a:lnTo>
                      <a:pt x="0" y="57"/>
                    </a:lnTo>
                    <a:cubicBezTo>
                      <a:pt x="12" y="40"/>
                      <a:pt x="12" y="17"/>
                      <a:pt x="0" y="0"/>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Line 164">
                <a:extLst>
                  <a:ext uri="{FF2B5EF4-FFF2-40B4-BE49-F238E27FC236}">
                    <a16:creationId xmlns:a16="http://schemas.microsoft.com/office/drawing/2014/main" id="{8BFDA150-8A87-FF42-A93F-6A4A55FD98F2}"/>
                  </a:ext>
                </a:extLst>
              </p:cNvPr>
              <p:cNvSpPr>
                <a:spLocks noChangeShapeType="1"/>
              </p:cNvSpPr>
              <p:nvPr/>
            </p:nvSpPr>
            <p:spPr bwMode="auto">
              <a:xfrm>
                <a:off x="2810" y="2261"/>
                <a:ext cx="0" cy="27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Freeform 165">
                <a:extLst>
                  <a:ext uri="{FF2B5EF4-FFF2-40B4-BE49-F238E27FC236}">
                    <a16:creationId xmlns:a16="http://schemas.microsoft.com/office/drawing/2014/main" id="{7FFC3C65-2305-5A97-732E-4AAFF7E72478}"/>
                  </a:ext>
                </a:extLst>
              </p:cNvPr>
              <p:cNvSpPr>
                <a:spLocks/>
              </p:cNvSpPr>
              <p:nvPr/>
            </p:nvSpPr>
            <p:spPr bwMode="auto">
              <a:xfrm>
                <a:off x="2790" y="2486"/>
                <a:ext cx="40" cy="55"/>
              </a:xfrm>
              <a:custGeom>
                <a:avLst/>
                <a:gdLst>
                  <a:gd name="T0" fmla="*/ 57 w 57"/>
                  <a:gd name="T1" fmla="*/ 0 h 77"/>
                  <a:gd name="T2" fmla="*/ 29 w 57"/>
                  <a:gd name="T3" fmla="*/ 77 h 77"/>
                  <a:gd name="T4" fmla="*/ 0 w 57"/>
                  <a:gd name="T5" fmla="*/ 0 h 77"/>
                  <a:gd name="T6" fmla="*/ 57 w 57"/>
                  <a:gd name="T7" fmla="*/ 0 h 77"/>
                </a:gdLst>
                <a:ahLst/>
                <a:cxnLst>
                  <a:cxn ang="0">
                    <a:pos x="T0" y="T1"/>
                  </a:cxn>
                  <a:cxn ang="0">
                    <a:pos x="T2" y="T3"/>
                  </a:cxn>
                  <a:cxn ang="0">
                    <a:pos x="T4" y="T5"/>
                  </a:cxn>
                  <a:cxn ang="0">
                    <a:pos x="T6" y="T7"/>
                  </a:cxn>
                </a:cxnLst>
                <a:rect l="0" t="0" r="r" b="b"/>
                <a:pathLst>
                  <a:path w="57" h="77">
                    <a:moveTo>
                      <a:pt x="57" y="0"/>
                    </a:moveTo>
                    <a:lnTo>
                      <a:pt x="29" y="77"/>
                    </a:lnTo>
                    <a:lnTo>
                      <a:pt x="0" y="0"/>
                    </a:lnTo>
                    <a:cubicBezTo>
                      <a:pt x="17" y="12"/>
                      <a:pt x="40" y="12"/>
                      <a:pt x="57" y="0"/>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66">
                <a:extLst>
                  <a:ext uri="{FF2B5EF4-FFF2-40B4-BE49-F238E27FC236}">
                    <a16:creationId xmlns:a16="http://schemas.microsoft.com/office/drawing/2014/main" id="{DD0C7B89-97EC-1F9E-381D-6A8D97CBF344}"/>
                  </a:ext>
                </a:extLst>
              </p:cNvPr>
              <p:cNvSpPr>
                <a:spLocks/>
              </p:cNvSpPr>
              <p:nvPr/>
            </p:nvSpPr>
            <p:spPr bwMode="auto">
              <a:xfrm>
                <a:off x="1988" y="2075"/>
                <a:ext cx="51" cy="50"/>
              </a:xfrm>
              <a:custGeom>
                <a:avLst/>
                <a:gdLst>
                  <a:gd name="T0" fmla="*/ 45 w 71"/>
                  <a:gd name="T1" fmla="*/ 49 h 69"/>
                  <a:gd name="T2" fmla="*/ 55 w 71"/>
                  <a:gd name="T3" fmla="*/ 54 h 69"/>
                  <a:gd name="T4" fmla="*/ 36 w 71"/>
                  <a:gd name="T5" fmla="*/ 67 h 69"/>
                  <a:gd name="T6" fmla="*/ 16 w 71"/>
                  <a:gd name="T7" fmla="*/ 66 h 69"/>
                  <a:gd name="T8" fmla="*/ 2 w 71"/>
                  <a:gd name="T9" fmla="*/ 52 h 69"/>
                  <a:gd name="T10" fmla="*/ 4 w 71"/>
                  <a:gd name="T11" fmla="*/ 30 h 69"/>
                  <a:gd name="T12" fmla="*/ 17 w 71"/>
                  <a:gd name="T13" fmla="*/ 12 h 69"/>
                  <a:gd name="T14" fmla="*/ 35 w 71"/>
                  <a:gd name="T15" fmla="*/ 1 h 69"/>
                  <a:gd name="T16" fmla="*/ 55 w 71"/>
                  <a:gd name="T17" fmla="*/ 4 h 69"/>
                  <a:gd name="T18" fmla="*/ 69 w 71"/>
                  <a:gd name="T19" fmla="*/ 16 h 69"/>
                  <a:gd name="T20" fmla="*/ 68 w 71"/>
                  <a:gd name="T21" fmla="*/ 34 h 69"/>
                  <a:gd name="T22" fmla="*/ 57 w 71"/>
                  <a:gd name="T23" fmla="*/ 30 h 69"/>
                  <a:gd name="T24" fmla="*/ 58 w 71"/>
                  <a:gd name="T25" fmla="*/ 19 h 69"/>
                  <a:gd name="T26" fmla="*/ 50 w 71"/>
                  <a:gd name="T27" fmla="*/ 12 h 69"/>
                  <a:gd name="T28" fmla="*/ 37 w 71"/>
                  <a:gd name="T29" fmla="*/ 11 h 69"/>
                  <a:gd name="T30" fmla="*/ 24 w 71"/>
                  <a:gd name="T31" fmla="*/ 21 h 69"/>
                  <a:gd name="T32" fmla="*/ 15 w 71"/>
                  <a:gd name="T33" fmla="*/ 36 h 69"/>
                  <a:gd name="T34" fmla="*/ 13 w 71"/>
                  <a:gd name="T35" fmla="*/ 50 h 69"/>
                  <a:gd name="T36" fmla="*/ 20 w 71"/>
                  <a:gd name="T37" fmla="*/ 57 h 69"/>
                  <a:gd name="T38" fmla="*/ 32 w 71"/>
                  <a:gd name="T39" fmla="*/ 58 h 69"/>
                  <a:gd name="T40" fmla="*/ 45 w 71"/>
                  <a:gd name="T4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69">
                    <a:moveTo>
                      <a:pt x="45" y="49"/>
                    </a:moveTo>
                    <a:lnTo>
                      <a:pt x="55" y="54"/>
                    </a:lnTo>
                    <a:cubicBezTo>
                      <a:pt x="49" y="61"/>
                      <a:pt x="43" y="65"/>
                      <a:pt x="36" y="67"/>
                    </a:cubicBezTo>
                    <a:cubicBezTo>
                      <a:pt x="29" y="69"/>
                      <a:pt x="23" y="68"/>
                      <a:pt x="16" y="66"/>
                    </a:cubicBezTo>
                    <a:cubicBezTo>
                      <a:pt x="9" y="63"/>
                      <a:pt x="5" y="58"/>
                      <a:pt x="2" y="52"/>
                    </a:cubicBezTo>
                    <a:cubicBezTo>
                      <a:pt x="0" y="46"/>
                      <a:pt x="0" y="38"/>
                      <a:pt x="4" y="30"/>
                    </a:cubicBezTo>
                    <a:cubicBezTo>
                      <a:pt x="7" y="23"/>
                      <a:pt x="11" y="17"/>
                      <a:pt x="17" y="12"/>
                    </a:cubicBezTo>
                    <a:cubicBezTo>
                      <a:pt x="22" y="6"/>
                      <a:pt x="28" y="3"/>
                      <a:pt x="35" y="1"/>
                    </a:cubicBezTo>
                    <a:cubicBezTo>
                      <a:pt x="42" y="0"/>
                      <a:pt x="48" y="1"/>
                      <a:pt x="55" y="4"/>
                    </a:cubicBezTo>
                    <a:cubicBezTo>
                      <a:pt x="62" y="6"/>
                      <a:pt x="66" y="11"/>
                      <a:pt x="69" y="16"/>
                    </a:cubicBezTo>
                    <a:cubicBezTo>
                      <a:pt x="71" y="22"/>
                      <a:pt x="71" y="28"/>
                      <a:pt x="68" y="34"/>
                    </a:cubicBezTo>
                    <a:lnTo>
                      <a:pt x="57" y="30"/>
                    </a:lnTo>
                    <a:cubicBezTo>
                      <a:pt x="59" y="26"/>
                      <a:pt x="59" y="23"/>
                      <a:pt x="58" y="19"/>
                    </a:cubicBezTo>
                    <a:cubicBezTo>
                      <a:pt x="56" y="16"/>
                      <a:pt x="54" y="14"/>
                      <a:pt x="50" y="12"/>
                    </a:cubicBezTo>
                    <a:cubicBezTo>
                      <a:pt x="46" y="10"/>
                      <a:pt x="41" y="10"/>
                      <a:pt x="37" y="11"/>
                    </a:cubicBezTo>
                    <a:cubicBezTo>
                      <a:pt x="33" y="13"/>
                      <a:pt x="28" y="16"/>
                      <a:pt x="24" y="21"/>
                    </a:cubicBezTo>
                    <a:cubicBezTo>
                      <a:pt x="20" y="26"/>
                      <a:pt x="17" y="31"/>
                      <a:pt x="15" y="36"/>
                    </a:cubicBezTo>
                    <a:cubicBezTo>
                      <a:pt x="12" y="41"/>
                      <a:pt x="12" y="46"/>
                      <a:pt x="13" y="50"/>
                    </a:cubicBezTo>
                    <a:cubicBezTo>
                      <a:pt x="14" y="53"/>
                      <a:pt x="17" y="56"/>
                      <a:pt x="20" y="57"/>
                    </a:cubicBezTo>
                    <a:cubicBezTo>
                      <a:pt x="24" y="59"/>
                      <a:pt x="28" y="59"/>
                      <a:pt x="32" y="58"/>
                    </a:cubicBezTo>
                    <a:cubicBezTo>
                      <a:pt x="36" y="56"/>
                      <a:pt x="40" y="53"/>
                      <a:pt x="45"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67">
                <a:extLst>
                  <a:ext uri="{FF2B5EF4-FFF2-40B4-BE49-F238E27FC236}">
                    <a16:creationId xmlns:a16="http://schemas.microsoft.com/office/drawing/2014/main" id="{DF29B207-A7AC-F726-1900-368A16B2A662}"/>
                  </a:ext>
                </a:extLst>
              </p:cNvPr>
              <p:cNvSpPr>
                <a:spLocks noEditPoints="1"/>
              </p:cNvSpPr>
              <p:nvPr/>
            </p:nvSpPr>
            <p:spPr bwMode="auto">
              <a:xfrm>
                <a:off x="2029" y="2094"/>
                <a:ext cx="55" cy="55"/>
              </a:xfrm>
              <a:custGeom>
                <a:avLst/>
                <a:gdLst>
                  <a:gd name="T0" fmla="*/ 41 w 77"/>
                  <a:gd name="T1" fmla="*/ 64 h 77"/>
                  <a:gd name="T2" fmla="*/ 27 w 77"/>
                  <a:gd name="T3" fmla="*/ 66 h 77"/>
                  <a:gd name="T4" fmla="*/ 15 w 77"/>
                  <a:gd name="T5" fmla="*/ 64 h 77"/>
                  <a:gd name="T6" fmla="*/ 3 w 77"/>
                  <a:gd name="T7" fmla="*/ 52 h 77"/>
                  <a:gd name="T8" fmla="*/ 3 w 77"/>
                  <a:gd name="T9" fmla="*/ 37 h 77"/>
                  <a:gd name="T10" fmla="*/ 9 w 77"/>
                  <a:gd name="T11" fmla="*/ 28 h 77"/>
                  <a:gd name="T12" fmla="*/ 18 w 77"/>
                  <a:gd name="T13" fmla="*/ 25 h 77"/>
                  <a:gd name="T14" fmla="*/ 30 w 77"/>
                  <a:gd name="T15" fmla="*/ 25 h 77"/>
                  <a:gd name="T16" fmla="*/ 44 w 77"/>
                  <a:gd name="T17" fmla="*/ 30 h 77"/>
                  <a:gd name="T18" fmla="*/ 60 w 77"/>
                  <a:gd name="T19" fmla="*/ 34 h 77"/>
                  <a:gd name="T20" fmla="*/ 64 w 77"/>
                  <a:gd name="T21" fmla="*/ 27 h 77"/>
                  <a:gd name="T22" fmla="*/ 64 w 77"/>
                  <a:gd name="T23" fmla="*/ 20 h 77"/>
                  <a:gd name="T24" fmla="*/ 54 w 77"/>
                  <a:gd name="T25" fmla="*/ 12 h 77"/>
                  <a:gd name="T26" fmla="*/ 42 w 77"/>
                  <a:gd name="T27" fmla="*/ 11 h 77"/>
                  <a:gd name="T28" fmla="*/ 32 w 77"/>
                  <a:gd name="T29" fmla="*/ 17 h 77"/>
                  <a:gd name="T30" fmla="*/ 21 w 77"/>
                  <a:gd name="T31" fmla="*/ 11 h 77"/>
                  <a:gd name="T32" fmla="*/ 38 w 77"/>
                  <a:gd name="T33" fmla="*/ 1 h 77"/>
                  <a:gd name="T34" fmla="*/ 58 w 77"/>
                  <a:gd name="T35" fmla="*/ 4 h 77"/>
                  <a:gd name="T36" fmla="*/ 75 w 77"/>
                  <a:gd name="T37" fmla="*/ 17 h 77"/>
                  <a:gd name="T38" fmla="*/ 75 w 77"/>
                  <a:gd name="T39" fmla="*/ 30 h 77"/>
                  <a:gd name="T40" fmla="*/ 69 w 77"/>
                  <a:gd name="T41" fmla="*/ 42 h 77"/>
                  <a:gd name="T42" fmla="*/ 59 w 77"/>
                  <a:gd name="T43" fmla="*/ 56 h 77"/>
                  <a:gd name="T44" fmla="*/ 52 w 77"/>
                  <a:gd name="T45" fmla="*/ 67 h 77"/>
                  <a:gd name="T46" fmla="*/ 49 w 77"/>
                  <a:gd name="T47" fmla="*/ 77 h 77"/>
                  <a:gd name="T48" fmla="*/ 38 w 77"/>
                  <a:gd name="T49" fmla="*/ 72 h 77"/>
                  <a:gd name="T50" fmla="*/ 41 w 77"/>
                  <a:gd name="T51" fmla="*/ 64 h 77"/>
                  <a:gd name="T52" fmla="*/ 55 w 77"/>
                  <a:gd name="T53" fmla="*/ 41 h 77"/>
                  <a:gd name="T54" fmla="*/ 49 w 77"/>
                  <a:gd name="T55" fmla="*/ 40 h 77"/>
                  <a:gd name="T56" fmla="*/ 40 w 77"/>
                  <a:gd name="T57" fmla="*/ 38 h 77"/>
                  <a:gd name="T58" fmla="*/ 26 w 77"/>
                  <a:gd name="T59" fmla="*/ 34 h 77"/>
                  <a:gd name="T60" fmla="*/ 18 w 77"/>
                  <a:gd name="T61" fmla="*/ 36 h 77"/>
                  <a:gd name="T62" fmla="*/ 14 w 77"/>
                  <a:gd name="T63" fmla="*/ 41 h 77"/>
                  <a:gd name="T64" fmla="*/ 14 w 77"/>
                  <a:gd name="T65" fmla="*/ 50 h 77"/>
                  <a:gd name="T66" fmla="*/ 21 w 77"/>
                  <a:gd name="T67" fmla="*/ 57 h 77"/>
                  <a:gd name="T68" fmla="*/ 33 w 77"/>
                  <a:gd name="T69" fmla="*/ 58 h 77"/>
                  <a:gd name="T70" fmla="*/ 44 w 77"/>
                  <a:gd name="T71" fmla="*/ 54 h 77"/>
                  <a:gd name="T72" fmla="*/ 55 w 77"/>
                  <a:gd name="T7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77">
                    <a:moveTo>
                      <a:pt x="41" y="64"/>
                    </a:moveTo>
                    <a:cubicBezTo>
                      <a:pt x="35" y="65"/>
                      <a:pt x="31" y="66"/>
                      <a:pt x="27" y="66"/>
                    </a:cubicBezTo>
                    <a:cubicBezTo>
                      <a:pt x="23" y="66"/>
                      <a:pt x="19" y="65"/>
                      <a:pt x="15" y="64"/>
                    </a:cubicBezTo>
                    <a:cubicBezTo>
                      <a:pt x="9" y="61"/>
                      <a:pt x="5" y="57"/>
                      <a:pt x="3" y="52"/>
                    </a:cubicBezTo>
                    <a:cubicBezTo>
                      <a:pt x="0" y="47"/>
                      <a:pt x="0" y="42"/>
                      <a:pt x="3" y="37"/>
                    </a:cubicBezTo>
                    <a:cubicBezTo>
                      <a:pt x="4" y="33"/>
                      <a:pt x="6" y="30"/>
                      <a:pt x="9" y="28"/>
                    </a:cubicBezTo>
                    <a:cubicBezTo>
                      <a:pt x="12" y="26"/>
                      <a:pt x="15" y="25"/>
                      <a:pt x="18" y="25"/>
                    </a:cubicBezTo>
                    <a:cubicBezTo>
                      <a:pt x="22" y="24"/>
                      <a:pt x="26" y="24"/>
                      <a:pt x="30" y="25"/>
                    </a:cubicBezTo>
                    <a:cubicBezTo>
                      <a:pt x="32" y="26"/>
                      <a:pt x="37" y="27"/>
                      <a:pt x="44" y="30"/>
                    </a:cubicBezTo>
                    <a:cubicBezTo>
                      <a:pt x="51" y="32"/>
                      <a:pt x="56" y="34"/>
                      <a:pt x="60" y="34"/>
                    </a:cubicBezTo>
                    <a:cubicBezTo>
                      <a:pt x="62" y="31"/>
                      <a:pt x="63" y="29"/>
                      <a:pt x="64" y="27"/>
                    </a:cubicBezTo>
                    <a:cubicBezTo>
                      <a:pt x="65" y="25"/>
                      <a:pt x="65" y="22"/>
                      <a:pt x="64" y="20"/>
                    </a:cubicBezTo>
                    <a:cubicBezTo>
                      <a:pt x="62" y="17"/>
                      <a:pt x="59" y="14"/>
                      <a:pt x="54" y="12"/>
                    </a:cubicBezTo>
                    <a:cubicBezTo>
                      <a:pt x="50" y="10"/>
                      <a:pt x="45" y="10"/>
                      <a:pt x="42" y="11"/>
                    </a:cubicBezTo>
                    <a:cubicBezTo>
                      <a:pt x="38" y="11"/>
                      <a:pt x="35" y="13"/>
                      <a:pt x="32" y="17"/>
                    </a:cubicBezTo>
                    <a:lnTo>
                      <a:pt x="21" y="11"/>
                    </a:lnTo>
                    <a:cubicBezTo>
                      <a:pt x="26" y="6"/>
                      <a:pt x="32" y="2"/>
                      <a:pt x="38" y="1"/>
                    </a:cubicBezTo>
                    <a:cubicBezTo>
                      <a:pt x="44" y="0"/>
                      <a:pt x="51" y="1"/>
                      <a:pt x="58" y="4"/>
                    </a:cubicBezTo>
                    <a:cubicBezTo>
                      <a:pt x="66" y="7"/>
                      <a:pt x="72" y="12"/>
                      <a:pt x="75" y="17"/>
                    </a:cubicBezTo>
                    <a:cubicBezTo>
                      <a:pt x="77" y="22"/>
                      <a:pt x="77" y="26"/>
                      <a:pt x="75" y="30"/>
                    </a:cubicBezTo>
                    <a:cubicBezTo>
                      <a:pt x="74" y="34"/>
                      <a:pt x="72" y="38"/>
                      <a:pt x="69" y="42"/>
                    </a:cubicBezTo>
                    <a:lnTo>
                      <a:pt x="59" y="56"/>
                    </a:lnTo>
                    <a:cubicBezTo>
                      <a:pt x="55" y="60"/>
                      <a:pt x="53" y="64"/>
                      <a:pt x="52" y="67"/>
                    </a:cubicBezTo>
                    <a:cubicBezTo>
                      <a:pt x="51" y="69"/>
                      <a:pt x="50" y="73"/>
                      <a:pt x="49" y="77"/>
                    </a:cubicBezTo>
                    <a:lnTo>
                      <a:pt x="38" y="72"/>
                    </a:lnTo>
                    <a:cubicBezTo>
                      <a:pt x="39" y="70"/>
                      <a:pt x="39" y="67"/>
                      <a:pt x="41" y="64"/>
                    </a:cubicBezTo>
                    <a:close/>
                    <a:moveTo>
                      <a:pt x="55" y="41"/>
                    </a:moveTo>
                    <a:cubicBezTo>
                      <a:pt x="53" y="41"/>
                      <a:pt x="51" y="41"/>
                      <a:pt x="49" y="40"/>
                    </a:cubicBezTo>
                    <a:cubicBezTo>
                      <a:pt x="48" y="40"/>
                      <a:pt x="44" y="39"/>
                      <a:pt x="40" y="38"/>
                    </a:cubicBezTo>
                    <a:cubicBezTo>
                      <a:pt x="34" y="35"/>
                      <a:pt x="29" y="34"/>
                      <a:pt x="26" y="34"/>
                    </a:cubicBezTo>
                    <a:cubicBezTo>
                      <a:pt x="23" y="34"/>
                      <a:pt x="20" y="34"/>
                      <a:pt x="18" y="36"/>
                    </a:cubicBezTo>
                    <a:cubicBezTo>
                      <a:pt x="16" y="37"/>
                      <a:pt x="15" y="39"/>
                      <a:pt x="14" y="41"/>
                    </a:cubicBezTo>
                    <a:cubicBezTo>
                      <a:pt x="12" y="44"/>
                      <a:pt x="12" y="47"/>
                      <a:pt x="14" y="50"/>
                    </a:cubicBezTo>
                    <a:cubicBezTo>
                      <a:pt x="15" y="53"/>
                      <a:pt x="18" y="55"/>
                      <a:pt x="21" y="57"/>
                    </a:cubicBezTo>
                    <a:cubicBezTo>
                      <a:pt x="25" y="58"/>
                      <a:pt x="29" y="59"/>
                      <a:pt x="33" y="58"/>
                    </a:cubicBezTo>
                    <a:cubicBezTo>
                      <a:pt x="37" y="58"/>
                      <a:pt x="41" y="56"/>
                      <a:pt x="44" y="54"/>
                    </a:cubicBezTo>
                    <a:cubicBezTo>
                      <a:pt x="48" y="51"/>
                      <a:pt x="51" y="47"/>
                      <a:pt x="55"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68">
                <a:extLst>
                  <a:ext uri="{FF2B5EF4-FFF2-40B4-BE49-F238E27FC236}">
                    <a16:creationId xmlns:a16="http://schemas.microsoft.com/office/drawing/2014/main" id="{23E2F89C-A4B6-554F-FB9C-6D93C2D606B6}"/>
                  </a:ext>
                </a:extLst>
              </p:cNvPr>
              <p:cNvSpPr>
                <a:spLocks noEditPoints="1"/>
              </p:cNvSpPr>
              <p:nvPr/>
            </p:nvSpPr>
            <p:spPr bwMode="auto">
              <a:xfrm>
                <a:off x="2069" y="2115"/>
                <a:ext cx="71" cy="65"/>
              </a:xfrm>
              <a:custGeom>
                <a:avLst/>
                <a:gdLst>
                  <a:gd name="T0" fmla="*/ 4 w 99"/>
                  <a:gd name="T1" fmla="*/ 59 h 92"/>
                  <a:gd name="T2" fmla="*/ 14 w 99"/>
                  <a:gd name="T3" fmla="*/ 64 h 92"/>
                  <a:gd name="T4" fmla="*/ 13 w 99"/>
                  <a:gd name="T5" fmla="*/ 70 h 92"/>
                  <a:gd name="T6" fmla="*/ 15 w 99"/>
                  <a:gd name="T7" fmla="*/ 75 h 92"/>
                  <a:gd name="T8" fmla="*/ 22 w 99"/>
                  <a:gd name="T9" fmla="*/ 79 h 92"/>
                  <a:gd name="T10" fmla="*/ 38 w 99"/>
                  <a:gd name="T11" fmla="*/ 80 h 92"/>
                  <a:gd name="T12" fmla="*/ 49 w 99"/>
                  <a:gd name="T13" fmla="*/ 67 h 92"/>
                  <a:gd name="T14" fmla="*/ 53 w 99"/>
                  <a:gd name="T15" fmla="*/ 63 h 92"/>
                  <a:gd name="T16" fmla="*/ 31 w 99"/>
                  <a:gd name="T17" fmla="*/ 64 h 92"/>
                  <a:gd name="T18" fmla="*/ 18 w 99"/>
                  <a:gd name="T19" fmla="*/ 50 h 92"/>
                  <a:gd name="T20" fmla="*/ 20 w 99"/>
                  <a:gd name="T21" fmla="*/ 27 h 92"/>
                  <a:gd name="T22" fmla="*/ 33 w 99"/>
                  <a:gd name="T23" fmla="*/ 9 h 92"/>
                  <a:gd name="T24" fmla="*/ 51 w 99"/>
                  <a:gd name="T25" fmla="*/ 1 h 92"/>
                  <a:gd name="T26" fmla="*/ 68 w 99"/>
                  <a:gd name="T27" fmla="*/ 3 h 92"/>
                  <a:gd name="T28" fmla="*/ 82 w 99"/>
                  <a:gd name="T29" fmla="*/ 23 h 92"/>
                  <a:gd name="T30" fmla="*/ 89 w 99"/>
                  <a:gd name="T31" fmla="*/ 13 h 92"/>
                  <a:gd name="T32" fmla="*/ 99 w 99"/>
                  <a:gd name="T33" fmla="*/ 17 h 92"/>
                  <a:gd name="T34" fmla="*/ 60 w 99"/>
                  <a:gd name="T35" fmla="*/ 73 h 92"/>
                  <a:gd name="T36" fmla="*/ 48 w 99"/>
                  <a:gd name="T37" fmla="*/ 87 h 92"/>
                  <a:gd name="T38" fmla="*/ 34 w 99"/>
                  <a:gd name="T39" fmla="*/ 91 h 92"/>
                  <a:gd name="T40" fmla="*/ 19 w 99"/>
                  <a:gd name="T41" fmla="*/ 89 h 92"/>
                  <a:gd name="T42" fmla="*/ 7 w 99"/>
                  <a:gd name="T43" fmla="*/ 81 h 92"/>
                  <a:gd name="T44" fmla="*/ 1 w 99"/>
                  <a:gd name="T45" fmla="*/ 72 h 92"/>
                  <a:gd name="T46" fmla="*/ 2 w 99"/>
                  <a:gd name="T47" fmla="*/ 62 h 92"/>
                  <a:gd name="T48" fmla="*/ 4 w 99"/>
                  <a:gd name="T49" fmla="*/ 59 h 92"/>
                  <a:gd name="T50" fmla="*/ 31 w 99"/>
                  <a:gd name="T51" fmla="*/ 31 h 92"/>
                  <a:gd name="T52" fmla="*/ 29 w 99"/>
                  <a:gd name="T53" fmla="*/ 41 h 92"/>
                  <a:gd name="T54" fmla="*/ 31 w 99"/>
                  <a:gd name="T55" fmla="*/ 50 h 92"/>
                  <a:gd name="T56" fmla="*/ 37 w 99"/>
                  <a:gd name="T57" fmla="*/ 56 h 92"/>
                  <a:gd name="T58" fmla="*/ 49 w 99"/>
                  <a:gd name="T59" fmla="*/ 57 h 92"/>
                  <a:gd name="T60" fmla="*/ 63 w 99"/>
                  <a:gd name="T61" fmla="*/ 48 h 92"/>
                  <a:gd name="T62" fmla="*/ 72 w 99"/>
                  <a:gd name="T63" fmla="*/ 35 h 92"/>
                  <a:gd name="T64" fmla="*/ 73 w 99"/>
                  <a:gd name="T65" fmla="*/ 21 h 92"/>
                  <a:gd name="T66" fmla="*/ 65 w 99"/>
                  <a:gd name="T67" fmla="*/ 11 h 92"/>
                  <a:gd name="T68" fmla="*/ 56 w 99"/>
                  <a:gd name="T69" fmla="*/ 10 h 92"/>
                  <a:gd name="T70" fmla="*/ 46 w 99"/>
                  <a:gd name="T71" fmla="*/ 14 h 92"/>
                  <a:gd name="T72" fmla="*/ 37 w 99"/>
                  <a:gd name="T73" fmla="*/ 22 h 92"/>
                  <a:gd name="T74" fmla="*/ 31 w 99"/>
                  <a:gd name="T75" fmla="*/ 3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2">
                    <a:moveTo>
                      <a:pt x="4" y="59"/>
                    </a:moveTo>
                    <a:lnTo>
                      <a:pt x="14" y="64"/>
                    </a:lnTo>
                    <a:cubicBezTo>
                      <a:pt x="13" y="67"/>
                      <a:pt x="12" y="69"/>
                      <a:pt x="13" y="70"/>
                    </a:cubicBezTo>
                    <a:cubicBezTo>
                      <a:pt x="13" y="72"/>
                      <a:pt x="13" y="73"/>
                      <a:pt x="15" y="75"/>
                    </a:cubicBezTo>
                    <a:cubicBezTo>
                      <a:pt x="16" y="76"/>
                      <a:pt x="19" y="78"/>
                      <a:pt x="22" y="79"/>
                    </a:cubicBezTo>
                    <a:cubicBezTo>
                      <a:pt x="28" y="82"/>
                      <a:pt x="34" y="82"/>
                      <a:pt x="38" y="80"/>
                    </a:cubicBezTo>
                    <a:cubicBezTo>
                      <a:pt x="41" y="79"/>
                      <a:pt x="45" y="74"/>
                      <a:pt x="49" y="67"/>
                    </a:cubicBezTo>
                    <a:lnTo>
                      <a:pt x="53" y="63"/>
                    </a:lnTo>
                    <a:cubicBezTo>
                      <a:pt x="45" y="66"/>
                      <a:pt x="37" y="66"/>
                      <a:pt x="31" y="64"/>
                    </a:cubicBezTo>
                    <a:cubicBezTo>
                      <a:pt x="25" y="61"/>
                      <a:pt x="20" y="56"/>
                      <a:pt x="18" y="50"/>
                    </a:cubicBezTo>
                    <a:cubicBezTo>
                      <a:pt x="16" y="43"/>
                      <a:pt x="16" y="36"/>
                      <a:pt x="20" y="27"/>
                    </a:cubicBezTo>
                    <a:cubicBezTo>
                      <a:pt x="23" y="20"/>
                      <a:pt x="28" y="14"/>
                      <a:pt x="33" y="9"/>
                    </a:cubicBezTo>
                    <a:cubicBezTo>
                      <a:pt x="39" y="5"/>
                      <a:pt x="45" y="2"/>
                      <a:pt x="51" y="1"/>
                    </a:cubicBezTo>
                    <a:cubicBezTo>
                      <a:pt x="57" y="0"/>
                      <a:pt x="63" y="0"/>
                      <a:pt x="68" y="3"/>
                    </a:cubicBezTo>
                    <a:cubicBezTo>
                      <a:pt x="76" y="6"/>
                      <a:pt x="81" y="13"/>
                      <a:pt x="82" y="23"/>
                    </a:cubicBezTo>
                    <a:lnTo>
                      <a:pt x="89" y="13"/>
                    </a:lnTo>
                    <a:lnTo>
                      <a:pt x="99" y="17"/>
                    </a:lnTo>
                    <a:lnTo>
                      <a:pt x="60" y="73"/>
                    </a:lnTo>
                    <a:cubicBezTo>
                      <a:pt x="56" y="79"/>
                      <a:pt x="52" y="84"/>
                      <a:pt x="48" y="87"/>
                    </a:cubicBezTo>
                    <a:cubicBezTo>
                      <a:pt x="44" y="90"/>
                      <a:pt x="39" y="91"/>
                      <a:pt x="34" y="91"/>
                    </a:cubicBezTo>
                    <a:cubicBezTo>
                      <a:pt x="29" y="92"/>
                      <a:pt x="24" y="91"/>
                      <a:pt x="19" y="89"/>
                    </a:cubicBezTo>
                    <a:cubicBezTo>
                      <a:pt x="14" y="86"/>
                      <a:pt x="10" y="84"/>
                      <a:pt x="7" y="81"/>
                    </a:cubicBezTo>
                    <a:cubicBezTo>
                      <a:pt x="4" y="78"/>
                      <a:pt x="2" y="75"/>
                      <a:pt x="1" y="72"/>
                    </a:cubicBezTo>
                    <a:cubicBezTo>
                      <a:pt x="0" y="68"/>
                      <a:pt x="0" y="65"/>
                      <a:pt x="2" y="62"/>
                    </a:cubicBezTo>
                    <a:cubicBezTo>
                      <a:pt x="2" y="61"/>
                      <a:pt x="3" y="60"/>
                      <a:pt x="4" y="59"/>
                    </a:cubicBezTo>
                    <a:close/>
                    <a:moveTo>
                      <a:pt x="31" y="31"/>
                    </a:moveTo>
                    <a:cubicBezTo>
                      <a:pt x="30" y="35"/>
                      <a:pt x="29" y="38"/>
                      <a:pt x="29" y="41"/>
                    </a:cubicBezTo>
                    <a:cubicBezTo>
                      <a:pt x="28" y="45"/>
                      <a:pt x="29" y="48"/>
                      <a:pt x="31" y="50"/>
                    </a:cubicBezTo>
                    <a:cubicBezTo>
                      <a:pt x="32" y="53"/>
                      <a:pt x="34" y="55"/>
                      <a:pt x="37" y="56"/>
                    </a:cubicBezTo>
                    <a:cubicBezTo>
                      <a:pt x="41" y="57"/>
                      <a:pt x="45" y="57"/>
                      <a:pt x="49" y="57"/>
                    </a:cubicBezTo>
                    <a:cubicBezTo>
                      <a:pt x="54" y="55"/>
                      <a:pt x="58" y="53"/>
                      <a:pt x="63" y="48"/>
                    </a:cubicBezTo>
                    <a:cubicBezTo>
                      <a:pt x="67" y="44"/>
                      <a:pt x="70" y="40"/>
                      <a:pt x="72" y="35"/>
                    </a:cubicBezTo>
                    <a:cubicBezTo>
                      <a:pt x="75" y="30"/>
                      <a:pt x="75" y="25"/>
                      <a:pt x="73" y="21"/>
                    </a:cubicBezTo>
                    <a:cubicBezTo>
                      <a:pt x="72" y="16"/>
                      <a:pt x="69" y="13"/>
                      <a:pt x="65" y="11"/>
                    </a:cubicBezTo>
                    <a:cubicBezTo>
                      <a:pt x="62" y="10"/>
                      <a:pt x="59" y="10"/>
                      <a:pt x="56" y="10"/>
                    </a:cubicBezTo>
                    <a:cubicBezTo>
                      <a:pt x="53" y="11"/>
                      <a:pt x="50" y="12"/>
                      <a:pt x="46" y="14"/>
                    </a:cubicBezTo>
                    <a:cubicBezTo>
                      <a:pt x="43" y="16"/>
                      <a:pt x="40" y="19"/>
                      <a:pt x="37" y="22"/>
                    </a:cubicBezTo>
                    <a:cubicBezTo>
                      <a:pt x="34" y="26"/>
                      <a:pt x="32" y="28"/>
                      <a:pt x="31" y="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69">
                <a:extLst>
                  <a:ext uri="{FF2B5EF4-FFF2-40B4-BE49-F238E27FC236}">
                    <a16:creationId xmlns:a16="http://schemas.microsoft.com/office/drawing/2014/main" id="{488E8E4B-5BB2-3642-FD07-EFFD9943FA4C}"/>
                  </a:ext>
                </a:extLst>
              </p:cNvPr>
              <p:cNvSpPr>
                <a:spLocks noEditPoints="1"/>
              </p:cNvSpPr>
              <p:nvPr/>
            </p:nvSpPr>
            <p:spPr bwMode="auto">
              <a:xfrm>
                <a:off x="2118" y="2124"/>
                <a:ext cx="71" cy="71"/>
              </a:xfrm>
              <a:custGeom>
                <a:avLst/>
                <a:gdLst>
                  <a:gd name="T0" fmla="*/ 0 w 101"/>
                  <a:gd name="T1" fmla="*/ 66 h 100"/>
                  <a:gd name="T2" fmla="*/ 87 w 101"/>
                  <a:gd name="T3" fmla="*/ 0 h 100"/>
                  <a:gd name="T4" fmla="*/ 101 w 101"/>
                  <a:gd name="T5" fmla="*/ 6 h 100"/>
                  <a:gd name="T6" fmla="*/ 78 w 101"/>
                  <a:gd name="T7" fmla="*/ 100 h 100"/>
                  <a:gd name="T8" fmla="*/ 67 w 101"/>
                  <a:gd name="T9" fmla="*/ 95 h 100"/>
                  <a:gd name="T10" fmla="*/ 74 w 101"/>
                  <a:gd name="T11" fmla="*/ 68 h 100"/>
                  <a:gd name="T12" fmla="*/ 38 w 101"/>
                  <a:gd name="T13" fmla="*/ 53 h 100"/>
                  <a:gd name="T14" fmla="*/ 13 w 101"/>
                  <a:gd name="T15" fmla="*/ 72 h 100"/>
                  <a:gd name="T16" fmla="*/ 0 w 101"/>
                  <a:gd name="T17" fmla="*/ 66 h 100"/>
                  <a:gd name="T18" fmla="*/ 47 w 101"/>
                  <a:gd name="T19" fmla="*/ 46 h 100"/>
                  <a:gd name="T20" fmla="*/ 76 w 101"/>
                  <a:gd name="T21" fmla="*/ 58 h 100"/>
                  <a:gd name="T22" fmla="*/ 82 w 101"/>
                  <a:gd name="T23" fmla="*/ 35 h 100"/>
                  <a:gd name="T24" fmla="*/ 89 w 101"/>
                  <a:gd name="T25" fmla="*/ 12 h 100"/>
                  <a:gd name="T26" fmla="*/ 72 w 101"/>
                  <a:gd name="T27" fmla="*/ 26 h 100"/>
                  <a:gd name="T28" fmla="*/ 47 w 101"/>
                  <a:gd name="T2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0">
                    <a:moveTo>
                      <a:pt x="0" y="66"/>
                    </a:moveTo>
                    <a:lnTo>
                      <a:pt x="87" y="0"/>
                    </a:lnTo>
                    <a:lnTo>
                      <a:pt x="101" y="6"/>
                    </a:lnTo>
                    <a:lnTo>
                      <a:pt x="78" y="100"/>
                    </a:lnTo>
                    <a:lnTo>
                      <a:pt x="67" y="95"/>
                    </a:lnTo>
                    <a:lnTo>
                      <a:pt x="74" y="68"/>
                    </a:lnTo>
                    <a:lnTo>
                      <a:pt x="38" y="53"/>
                    </a:lnTo>
                    <a:lnTo>
                      <a:pt x="13" y="72"/>
                    </a:lnTo>
                    <a:lnTo>
                      <a:pt x="0" y="66"/>
                    </a:lnTo>
                    <a:close/>
                    <a:moveTo>
                      <a:pt x="47" y="46"/>
                    </a:moveTo>
                    <a:lnTo>
                      <a:pt x="76" y="58"/>
                    </a:lnTo>
                    <a:lnTo>
                      <a:pt x="82" y="35"/>
                    </a:lnTo>
                    <a:cubicBezTo>
                      <a:pt x="84" y="25"/>
                      <a:pt x="87" y="18"/>
                      <a:pt x="89" y="12"/>
                    </a:cubicBezTo>
                    <a:cubicBezTo>
                      <a:pt x="85" y="16"/>
                      <a:pt x="79" y="21"/>
                      <a:pt x="72" y="26"/>
                    </a:cubicBezTo>
                    <a:lnTo>
                      <a:pt x="4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0">
                <a:extLst>
                  <a:ext uri="{FF2B5EF4-FFF2-40B4-BE49-F238E27FC236}">
                    <a16:creationId xmlns:a16="http://schemas.microsoft.com/office/drawing/2014/main" id="{B91DD32B-F751-62CA-367A-9D16061B890A}"/>
                  </a:ext>
                </a:extLst>
              </p:cNvPr>
              <p:cNvSpPr>
                <a:spLocks/>
              </p:cNvSpPr>
              <p:nvPr/>
            </p:nvSpPr>
            <p:spPr bwMode="auto">
              <a:xfrm>
                <a:off x="2196" y="2154"/>
                <a:ext cx="48" cy="48"/>
              </a:xfrm>
              <a:custGeom>
                <a:avLst/>
                <a:gdLst>
                  <a:gd name="T0" fmla="*/ 13 w 68"/>
                  <a:gd name="T1" fmla="*/ 62 h 68"/>
                  <a:gd name="T2" fmla="*/ 23 w 68"/>
                  <a:gd name="T3" fmla="*/ 39 h 68"/>
                  <a:gd name="T4" fmla="*/ 0 w 68"/>
                  <a:gd name="T5" fmla="*/ 29 h 68"/>
                  <a:gd name="T6" fmla="*/ 6 w 68"/>
                  <a:gd name="T7" fmla="*/ 13 h 68"/>
                  <a:gd name="T8" fmla="*/ 29 w 68"/>
                  <a:gd name="T9" fmla="*/ 23 h 68"/>
                  <a:gd name="T10" fmla="*/ 39 w 68"/>
                  <a:gd name="T11" fmla="*/ 0 h 68"/>
                  <a:gd name="T12" fmla="*/ 54 w 68"/>
                  <a:gd name="T13" fmla="*/ 7 h 68"/>
                  <a:gd name="T14" fmla="*/ 45 w 68"/>
                  <a:gd name="T15" fmla="*/ 30 h 68"/>
                  <a:gd name="T16" fmla="*/ 68 w 68"/>
                  <a:gd name="T17" fmla="*/ 39 h 68"/>
                  <a:gd name="T18" fmla="*/ 61 w 68"/>
                  <a:gd name="T19" fmla="*/ 55 h 68"/>
                  <a:gd name="T20" fmla="*/ 38 w 68"/>
                  <a:gd name="T21" fmla="*/ 45 h 68"/>
                  <a:gd name="T22" fmla="*/ 28 w 68"/>
                  <a:gd name="T23" fmla="*/ 68 h 68"/>
                  <a:gd name="T24" fmla="*/ 13 w 68"/>
                  <a:gd name="T25"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68">
                    <a:moveTo>
                      <a:pt x="13" y="62"/>
                    </a:moveTo>
                    <a:lnTo>
                      <a:pt x="23" y="39"/>
                    </a:lnTo>
                    <a:lnTo>
                      <a:pt x="0" y="29"/>
                    </a:lnTo>
                    <a:lnTo>
                      <a:pt x="6" y="13"/>
                    </a:lnTo>
                    <a:lnTo>
                      <a:pt x="29" y="23"/>
                    </a:lnTo>
                    <a:lnTo>
                      <a:pt x="39" y="0"/>
                    </a:lnTo>
                    <a:lnTo>
                      <a:pt x="54" y="7"/>
                    </a:lnTo>
                    <a:lnTo>
                      <a:pt x="45" y="30"/>
                    </a:lnTo>
                    <a:lnTo>
                      <a:pt x="68" y="39"/>
                    </a:lnTo>
                    <a:lnTo>
                      <a:pt x="61" y="55"/>
                    </a:lnTo>
                    <a:lnTo>
                      <a:pt x="38" y="45"/>
                    </a:lnTo>
                    <a:lnTo>
                      <a:pt x="28" y="68"/>
                    </a:lnTo>
                    <a:lnTo>
                      <a:pt x="13"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1">
                <a:extLst>
                  <a:ext uri="{FF2B5EF4-FFF2-40B4-BE49-F238E27FC236}">
                    <a16:creationId xmlns:a16="http://schemas.microsoft.com/office/drawing/2014/main" id="{E98F1EE6-D93B-51E8-8749-08F504FF6A23}"/>
                  </a:ext>
                </a:extLst>
              </p:cNvPr>
              <p:cNvSpPr>
                <a:spLocks/>
              </p:cNvSpPr>
              <p:nvPr/>
            </p:nvSpPr>
            <p:spPr bwMode="auto">
              <a:xfrm>
                <a:off x="1877" y="2124"/>
                <a:ext cx="53" cy="52"/>
              </a:xfrm>
              <a:custGeom>
                <a:avLst/>
                <a:gdLst>
                  <a:gd name="T0" fmla="*/ 0 w 75"/>
                  <a:gd name="T1" fmla="*/ 68 h 73"/>
                  <a:gd name="T2" fmla="*/ 16 w 75"/>
                  <a:gd name="T3" fmla="*/ 0 h 73"/>
                  <a:gd name="T4" fmla="*/ 27 w 75"/>
                  <a:gd name="T5" fmla="*/ 4 h 73"/>
                  <a:gd name="T6" fmla="*/ 18 w 75"/>
                  <a:gd name="T7" fmla="*/ 42 h 73"/>
                  <a:gd name="T8" fmla="*/ 12 w 75"/>
                  <a:gd name="T9" fmla="*/ 61 h 73"/>
                  <a:gd name="T10" fmla="*/ 26 w 75"/>
                  <a:gd name="T11" fmla="*/ 49 h 73"/>
                  <a:gd name="T12" fmla="*/ 64 w 75"/>
                  <a:gd name="T13" fmla="*/ 20 h 73"/>
                  <a:gd name="T14" fmla="*/ 75 w 75"/>
                  <a:gd name="T15" fmla="*/ 25 h 73"/>
                  <a:gd name="T16" fmla="*/ 12 w 75"/>
                  <a:gd name="T17" fmla="*/ 73 h 73"/>
                  <a:gd name="T18" fmla="*/ 0 w 75"/>
                  <a:gd name="T19" fmla="*/ 6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3">
                    <a:moveTo>
                      <a:pt x="0" y="68"/>
                    </a:moveTo>
                    <a:lnTo>
                      <a:pt x="16" y="0"/>
                    </a:lnTo>
                    <a:lnTo>
                      <a:pt x="27" y="4"/>
                    </a:lnTo>
                    <a:lnTo>
                      <a:pt x="18" y="42"/>
                    </a:lnTo>
                    <a:cubicBezTo>
                      <a:pt x="17" y="46"/>
                      <a:pt x="15" y="52"/>
                      <a:pt x="12" y="61"/>
                    </a:cubicBezTo>
                    <a:cubicBezTo>
                      <a:pt x="16" y="58"/>
                      <a:pt x="21" y="54"/>
                      <a:pt x="26" y="49"/>
                    </a:cubicBezTo>
                    <a:lnTo>
                      <a:pt x="64" y="20"/>
                    </a:lnTo>
                    <a:lnTo>
                      <a:pt x="75" y="25"/>
                    </a:lnTo>
                    <a:lnTo>
                      <a:pt x="12" y="73"/>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72">
                <a:extLst>
                  <a:ext uri="{FF2B5EF4-FFF2-40B4-BE49-F238E27FC236}">
                    <a16:creationId xmlns:a16="http://schemas.microsoft.com/office/drawing/2014/main" id="{33992563-9D36-1C8D-9277-861875FF7B58}"/>
                  </a:ext>
                </a:extLst>
              </p:cNvPr>
              <p:cNvSpPr>
                <a:spLocks noEditPoints="1"/>
              </p:cNvSpPr>
              <p:nvPr/>
            </p:nvSpPr>
            <p:spPr bwMode="auto">
              <a:xfrm>
                <a:off x="1913" y="2148"/>
                <a:ext cx="55" cy="55"/>
              </a:xfrm>
              <a:custGeom>
                <a:avLst/>
                <a:gdLst>
                  <a:gd name="T0" fmla="*/ 40 w 77"/>
                  <a:gd name="T1" fmla="*/ 64 h 77"/>
                  <a:gd name="T2" fmla="*/ 27 w 77"/>
                  <a:gd name="T3" fmla="*/ 66 h 77"/>
                  <a:gd name="T4" fmla="*/ 14 w 77"/>
                  <a:gd name="T5" fmla="*/ 64 h 77"/>
                  <a:gd name="T6" fmla="*/ 2 w 77"/>
                  <a:gd name="T7" fmla="*/ 52 h 77"/>
                  <a:gd name="T8" fmla="*/ 3 w 77"/>
                  <a:gd name="T9" fmla="*/ 37 h 77"/>
                  <a:gd name="T10" fmla="*/ 9 w 77"/>
                  <a:gd name="T11" fmla="*/ 28 h 77"/>
                  <a:gd name="T12" fmla="*/ 18 w 77"/>
                  <a:gd name="T13" fmla="*/ 25 h 77"/>
                  <a:gd name="T14" fmla="*/ 30 w 77"/>
                  <a:gd name="T15" fmla="*/ 25 h 77"/>
                  <a:gd name="T16" fmla="*/ 44 w 77"/>
                  <a:gd name="T17" fmla="*/ 30 h 77"/>
                  <a:gd name="T18" fmla="*/ 60 w 77"/>
                  <a:gd name="T19" fmla="*/ 34 h 77"/>
                  <a:gd name="T20" fmla="*/ 64 w 77"/>
                  <a:gd name="T21" fmla="*/ 27 h 77"/>
                  <a:gd name="T22" fmla="*/ 64 w 77"/>
                  <a:gd name="T23" fmla="*/ 20 h 77"/>
                  <a:gd name="T24" fmla="*/ 54 w 77"/>
                  <a:gd name="T25" fmla="*/ 12 h 77"/>
                  <a:gd name="T26" fmla="*/ 42 w 77"/>
                  <a:gd name="T27" fmla="*/ 11 h 77"/>
                  <a:gd name="T28" fmla="*/ 32 w 77"/>
                  <a:gd name="T29" fmla="*/ 16 h 77"/>
                  <a:gd name="T30" fmla="*/ 21 w 77"/>
                  <a:gd name="T31" fmla="*/ 11 h 77"/>
                  <a:gd name="T32" fmla="*/ 38 w 77"/>
                  <a:gd name="T33" fmla="*/ 1 h 77"/>
                  <a:gd name="T34" fmla="*/ 58 w 77"/>
                  <a:gd name="T35" fmla="*/ 4 h 77"/>
                  <a:gd name="T36" fmla="*/ 75 w 77"/>
                  <a:gd name="T37" fmla="*/ 17 h 77"/>
                  <a:gd name="T38" fmla="*/ 75 w 77"/>
                  <a:gd name="T39" fmla="*/ 30 h 77"/>
                  <a:gd name="T40" fmla="*/ 69 w 77"/>
                  <a:gd name="T41" fmla="*/ 42 h 77"/>
                  <a:gd name="T42" fmla="*/ 59 w 77"/>
                  <a:gd name="T43" fmla="*/ 56 h 77"/>
                  <a:gd name="T44" fmla="*/ 52 w 77"/>
                  <a:gd name="T45" fmla="*/ 67 h 77"/>
                  <a:gd name="T46" fmla="*/ 49 w 77"/>
                  <a:gd name="T47" fmla="*/ 77 h 77"/>
                  <a:gd name="T48" fmla="*/ 38 w 77"/>
                  <a:gd name="T49" fmla="*/ 72 h 77"/>
                  <a:gd name="T50" fmla="*/ 40 w 77"/>
                  <a:gd name="T51" fmla="*/ 64 h 77"/>
                  <a:gd name="T52" fmla="*/ 55 w 77"/>
                  <a:gd name="T53" fmla="*/ 41 h 77"/>
                  <a:gd name="T54" fmla="*/ 49 w 77"/>
                  <a:gd name="T55" fmla="*/ 40 h 77"/>
                  <a:gd name="T56" fmla="*/ 40 w 77"/>
                  <a:gd name="T57" fmla="*/ 38 h 77"/>
                  <a:gd name="T58" fmla="*/ 26 w 77"/>
                  <a:gd name="T59" fmla="*/ 34 h 77"/>
                  <a:gd name="T60" fmla="*/ 18 w 77"/>
                  <a:gd name="T61" fmla="*/ 36 h 77"/>
                  <a:gd name="T62" fmla="*/ 14 w 77"/>
                  <a:gd name="T63" fmla="*/ 41 h 77"/>
                  <a:gd name="T64" fmla="*/ 14 w 77"/>
                  <a:gd name="T65" fmla="*/ 50 h 77"/>
                  <a:gd name="T66" fmla="*/ 21 w 77"/>
                  <a:gd name="T67" fmla="*/ 57 h 77"/>
                  <a:gd name="T68" fmla="*/ 33 w 77"/>
                  <a:gd name="T69" fmla="*/ 58 h 77"/>
                  <a:gd name="T70" fmla="*/ 44 w 77"/>
                  <a:gd name="T71" fmla="*/ 53 h 77"/>
                  <a:gd name="T72" fmla="*/ 55 w 77"/>
                  <a:gd name="T73"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77">
                    <a:moveTo>
                      <a:pt x="40" y="64"/>
                    </a:moveTo>
                    <a:cubicBezTo>
                      <a:pt x="35" y="65"/>
                      <a:pt x="31" y="66"/>
                      <a:pt x="27" y="66"/>
                    </a:cubicBezTo>
                    <a:cubicBezTo>
                      <a:pt x="22" y="66"/>
                      <a:pt x="18" y="65"/>
                      <a:pt x="14" y="64"/>
                    </a:cubicBezTo>
                    <a:cubicBezTo>
                      <a:pt x="9" y="61"/>
                      <a:pt x="5" y="57"/>
                      <a:pt x="2" y="52"/>
                    </a:cubicBezTo>
                    <a:cubicBezTo>
                      <a:pt x="0" y="47"/>
                      <a:pt x="0" y="42"/>
                      <a:pt x="3" y="37"/>
                    </a:cubicBezTo>
                    <a:cubicBezTo>
                      <a:pt x="4" y="33"/>
                      <a:pt x="6" y="30"/>
                      <a:pt x="9" y="28"/>
                    </a:cubicBezTo>
                    <a:cubicBezTo>
                      <a:pt x="12" y="26"/>
                      <a:pt x="15" y="25"/>
                      <a:pt x="18" y="25"/>
                    </a:cubicBezTo>
                    <a:cubicBezTo>
                      <a:pt x="22" y="24"/>
                      <a:pt x="26" y="24"/>
                      <a:pt x="30" y="25"/>
                    </a:cubicBezTo>
                    <a:cubicBezTo>
                      <a:pt x="32" y="26"/>
                      <a:pt x="37" y="27"/>
                      <a:pt x="44" y="30"/>
                    </a:cubicBezTo>
                    <a:cubicBezTo>
                      <a:pt x="51" y="32"/>
                      <a:pt x="56" y="34"/>
                      <a:pt x="60" y="34"/>
                    </a:cubicBezTo>
                    <a:cubicBezTo>
                      <a:pt x="62" y="31"/>
                      <a:pt x="63" y="29"/>
                      <a:pt x="64" y="27"/>
                    </a:cubicBezTo>
                    <a:cubicBezTo>
                      <a:pt x="65" y="25"/>
                      <a:pt x="65" y="22"/>
                      <a:pt x="64" y="20"/>
                    </a:cubicBezTo>
                    <a:cubicBezTo>
                      <a:pt x="62" y="17"/>
                      <a:pt x="59" y="14"/>
                      <a:pt x="54" y="12"/>
                    </a:cubicBezTo>
                    <a:cubicBezTo>
                      <a:pt x="49" y="10"/>
                      <a:pt x="45" y="10"/>
                      <a:pt x="42" y="11"/>
                    </a:cubicBezTo>
                    <a:cubicBezTo>
                      <a:pt x="38" y="11"/>
                      <a:pt x="34" y="13"/>
                      <a:pt x="32" y="16"/>
                    </a:cubicBezTo>
                    <a:lnTo>
                      <a:pt x="21" y="11"/>
                    </a:lnTo>
                    <a:cubicBezTo>
                      <a:pt x="26" y="6"/>
                      <a:pt x="32" y="2"/>
                      <a:pt x="38" y="1"/>
                    </a:cubicBezTo>
                    <a:cubicBezTo>
                      <a:pt x="44" y="0"/>
                      <a:pt x="51" y="1"/>
                      <a:pt x="58" y="4"/>
                    </a:cubicBezTo>
                    <a:cubicBezTo>
                      <a:pt x="66" y="7"/>
                      <a:pt x="72" y="12"/>
                      <a:pt x="75" y="17"/>
                    </a:cubicBezTo>
                    <a:cubicBezTo>
                      <a:pt x="77" y="22"/>
                      <a:pt x="77" y="26"/>
                      <a:pt x="75" y="30"/>
                    </a:cubicBezTo>
                    <a:cubicBezTo>
                      <a:pt x="74" y="34"/>
                      <a:pt x="72" y="37"/>
                      <a:pt x="69" y="42"/>
                    </a:cubicBezTo>
                    <a:lnTo>
                      <a:pt x="59" y="56"/>
                    </a:lnTo>
                    <a:cubicBezTo>
                      <a:pt x="55" y="60"/>
                      <a:pt x="53" y="64"/>
                      <a:pt x="52" y="67"/>
                    </a:cubicBezTo>
                    <a:cubicBezTo>
                      <a:pt x="51" y="69"/>
                      <a:pt x="50" y="72"/>
                      <a:pt x="49" y="77"/>
                    </a:cubicBezTo>
                    <a:lnTo>
                      <a:pt x="38" y="72"/>
                    </a:lnTo>
                    <a:cubicBezTo>
                      <a:pt x="39" y="70"/>
                      <a:pt x="39" y="67"/>
                      <a:pt x="40" y="64"/>
                    </a:cubicBezTo>
                    <a:close/>
                    <a:moveTo>
                      <a:pt x="55" y="41"/>
                    </a:moveTo>
                    <a:cubicBezTo>
                      <a:pt x="53" y="41"/>
                      <a:pt x="51" y="41"/>
                      <a:pt x="49" y="40"/>
                    </a:cubicBezTo>
                    <a:cubicBezTo>
                      <a:pt x="47" y="40"/>
                      <a:pt x="44" y="39"/>
                      <a:pt x="40" y="38"/>
                    </a:cubicBezTo>
                    <a:cubicBezTo>
                      <a:pt x="34" y="35"/>
                      <a:pt x="29" y="34"/>
                      <a:pt x="26" y="34"/>
                    </a:cubicBezTo>
                    <a:cubicBezTo>
                      <a:pt x="23" y="34"/>
                      <a:pt x="20" y="34"/>
                      <a:pt x="18" y="36"/>
                    </a:cubicBezTo>
                    <a:cubicBezTo>
                      <a:pt x="16" y="37"/>
                      <a:pt x="15" y="39"/>
                      <a:pt x="14" y="41"/>
                    </a:cubicBezTo>
                    <a:cubicBezTo>
                      <a:pt x="12" y="44"/>
                      <a:pt x="12" y="47"/>
                      <a:pt x="14" y="50"/>
                    </a:cubicBezTo>
                    <a:cubicBezTo>
                      <a:pt x="15" y="53"/>
                      <a:pt x="17" y="55"/>
                      <a:pt x="21" y="57"/>
                    </a:cubicBezTo>
                    <a:cubicBezTo>
                      <a:pt x="25" y="58"/>
                      <a:pt x="29" y="59"/>
                      <a:pt x="33" y="58"/>
                    </a:cubicBezTo>
                    <a:cubicBezTo>
                      <a:pt x="37" y="58"/>
                      <a:pt x="41" y="56"/>
                      <a:pt x="44" y="53"/>
                    </a:cubicBezTo>
                    <a:cubicBezTo>
                      <a:pt x="47" y="51"/>
                      <a:pt x="51" y="47"/>
                      <a:pt x="55" y="4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73">
                <a:extLst>
                  <a:ext uri="{FF2B5EF4-FFF2-40B4-BE49-F238E27FC236}">
                    <a16:creationId xmlns:a16="http://schemas.microsoft.com/office/drawing/2014/main" id="{F3BCFCE2-0750-4073-8ABD-9CCF977E2748}"/>
                  </a:ext>
                </a:extLst>
              </p:cNvPr>
              <p:cNvSpPr>
                <a:spLocks/>
              </p:cNvSpPr>
              <p:nvPr/>
            </p:nvSpPr>
            <p:spPr bwMode="auto">
              <a:xfrm>
                <a:off x="1965" y="2169"/>
                <a:ext cx="50" cy="49"/>
              </a:xfrm>
              <a:custGeom>
                <a:avLst/>
                <a:gdLst>
                  <a:gd name="T0" fmla="*/ 44 w 71"/>
                  <a:gd name="T1" fmla="*/ 49 h 69"/>
                  <a:gd name="T2" fmla="*/ 55 w 71"/>
                  <a:gd name="T3" fmla="*/ 54 h 69"/>
                  <a:gd name="T4" fmla="*/ 35 w 71"/>
                  <a:gd name="T5" fmla="*/ 67 h 69"/>
                  <a:gd name="T6" fmla="*/ 16 w 71"/>
                  <a:gd name="T7" fmla="*/ 66 h 69"/>
                  <a:gd name="T8" fmla="*/ 2 w 71"/>
                  <a:gd name="T9" fmla="*/ 52 h 69"/>
                  <a:gd name="T10" fmla="*/ 3 w 71"/>
                  <a:gd name="T11" fmla="*/ 30 h 69"/>
                  <a:gd name="T12" fmla="*/ 16 w 71"/>
                  <a:gd name="T13" fmla="*/ 12 h 69"/>
                  <a:gd name="T14" fmla="*/ 35 w 71"/>
                  <a:gd name="T15" fmla="*/ 1 h 69"/>
                  <a:gd name="T16" fmla="*/ 54 w 71"/>
                  <a:gd name="T17" fmla="*/ 4 h 69"/>
                  <a:gd name="T18" fmla="*/ 68 w 71"/>
                  <a:gd name="T19" fmla="*/ 16 h 69"/>
                  <a:gd name="T20" fmla="*/ 68 w 71"/>
                  <a:gd name="T21" fmla="*/ 34 h 69"/>
                  <a:gd name="T22" fmla="*/ 57 w 71"/>
                  <a:gd name="T23" fmla="*/ 30 h 69"/>
                  <a:gd name="T24" fmla="*/ 57 w 71"/>
                  <a:gd name="T25" fmla="*/ 19 h 69"/>
                  <a:gd name="T26" fmla="*/ 50 w 71"/>
                  <a:gd name="T27" fmla="*/ 12 h 69"/>
                  <a:gd name="T28" fmla="*/ 37 w 71"/>
                  <a:gd name="T29" fmla="*/ 11 h 69"/>
                  <a:gd name="T30" fmla="*/ 24 w 71"/>
                  <a:gd name="T31" fmla="*/ 21 h 69"/>
                  <a:gd name="T32" fmla="*/ 14 w 71"/>
                  <a:gd name="T33" fmla="*/ 36 h 69"/>
                  <a:gd name="T34" fmla="*/ 13 w 71"/>
                  <a:gd name="T35" fmla="*/ 50 h 69"/>
                  <a:gd name="T36" fmla="*/ 20 w 71"/>
                  <a:gd name="T37" fmla="*/ 57 h 69"/>
                  <a:gd name="T38" fmla="*/ 31 w 71"/>
                  <a:gd name="T39" fmla="*/ 58 h 69"/>
                  <a:gd name="T40" fmla="*/ 44 w 71"/>
                  <a:gd name="T4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69">
                    <a:moveTo>
                      <a:pt x="44" y="49"/>
                    </a:moveTo>
                    <a:lnTo>
                      <a:pt x="55" y="54"/>
                    </a:lnTo>
                    <a:cubicBezTo>
                      <a:pt x="49" y="61"/>
                      <a:pt x="42" y="65"/>
                      <a:pt x="35" y="67"/>
                    </a:cubicBezTo>
                    <a:cubicBezTo>
                      <a:pt x="29" y="69"/>
                      <a:pt x="22" y="68"/>
                      <a:pt x="16" y="66"/>
                    </a:cubicBezTo>
                    <a:cubicBezTo>
                      <a:pt x="9" y="63"/>
                      <a:pt x="4" y="58"/>
                      <a:pt x="2" y="52"/>
                    </a:cubicBezTo>
                    <a:cubicBezTo>
                      <a:pt x="0" y="46"/>
                      <a:pt x="0" y="38"/>
                      <a:pt x="3" y="30"/>
                    </a:cubicBezTo>
                    <a:cubicBezTo>
                      <a:pt x="6" y="23"/>
                      <a:pt x="11" y="17"/>
                      <a:pt x="16" y="12"/>
                    </a:cubicBezTo>
                    <a:cubicBezTo>
                      <a:pt x="22" y="6"/>
                      <a:pt x="28" y="3"/>
                      <a:pt x="35" y="1"/>
                    </a:cubicBezTo>
                    <a:cubicBezTo>
                      <a:pt x="41" y="0"/>
                      <a:pt x="48" y="1"/>
                      <a:pt x="54" y="4"/>
                    </a:cubicBezTo>
                    <a:cubicBezTo>
                      <a:pt x="61" y="6"/>
                      <a:pt x="66" y="11"/>
                      <a:pt x="68" y="16"/>
                    </a:cubicBezTo>
                    <a:cubicBezTo>
                      <a:pt x="71" y="22"/>
                      <a:pt x="70" y="28"/>
                      <a:pt x="68" y="34"/>
                    </a:cubicBezTo>
                    <a:lnTo>
                      <a:pt x="57" y="30"/>
                    </a:lnTo>
                    <a:cubicBezTo>
                      <a:pt x="58" y="26"/>
                      <a:pt x="59" y="23"/>
                      <a:pt x="57" y="19"/>
                    </a:cubicBezTo>
                    <a:cubicBezTo>
                      <a:pt x="56" y="16"/>
                      <a:pt x="53" y="14"/>
                      <a:pt x="50" y="12"/>
                    </a:cubicBezTo>
                    <a:cubicBezTo>
                      <a:pt x="45" y="10"/>
                      <a:pt x="41" y="10"/>
                      <a:pt x="37" y="11"/>
                    </a:cubicBezTo>
                    <a:cubicBezTo>
                      <a:pt x="32" y="13"/>
                      <a:pt x="28" y="16"/>
                      <a:pt x="24" y="21"/>
                    </a:cubicBezTo>
                    <a:cubicBezTo>
                      <a:pt x="20" y="26"/>
                      <a:pt x="16" y="31"/>
                      <a:pt x="14" y="36"/>
                    </a:cubicBezTo>
                    <a:cubicBezTo>
                      <a:pt x="12" y="41"/>
                      <a:pt x="11" y="46"/>
                      <a:pt x="13" y="50"/>
                    </a:cubicBezTo>
                    <a:cubicBezTo>
                      <a:pt x="14" y="53"/>
                      <a:pt x="16" y="56"/>
                      <a:pt x="20" y="57"/>
                    </a:cubicBezTo>
                    <a:cubicBezTo>
                      <a:pt x="23" y="59"/>
                      <a:pt x="27" y="59"/>
                      <a:pt x="31" y="58"/>
                    </a:cubicBezTo>
                    <a:cubicBezTo>
                      <a:pt x="36" y="56"/>
                      <a:pt x="40" y="53"/>
                      <a:pt x="44" y="4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74">
                <a:extLst>
                  <a:ext uri="{FF2B5EF4-FFF2-40B4-BE49-F238E27FC236}">
                    <a16:creationId xmlns:a16="http://schemas.microsoft.com/office/drawing/2014/main" id="{42C31A65-7B0A-9F0A-D300-8B0BA6904BAC}"/>
                  </a:ext>
                </a:extLst>
              </p:cNvPr>
              <p:cNvSpPr>
                <a:spLocks noEditPoints="1"/>
              </p:cNvSpPr>
              <p:nvPr/>
            </p:nvSpPr>
            <p:spPr bwMode="auto">
              <a:xfrm>
                <a:off x="1997" y="2176"/>
                <a:ext cx="71" cy="71"/>
              </a:xfrm>
              <a:custGeom>
                <a:avLst/>
                <a:gdLst>
                  <a:gd name="T0" fmla="*/ 0 w 101"/>
                  <a:gd name="T1" fmla="*/ 66 h 100"/>
                  <a:gd name="T2" fmla="*/ 87 w 101"/>
                  <a:gd name="T3" fmla="*/ 0 h 100"/>
                  <a:gd name="T4" fmla="*/ 101 w 101"/>
                  <a:gd name="T5" fmla="*/ 6 h 100"/>
                  <a:gd name="T6" fmla="*/ 78 w 101"/>
                  <a:gd name="T7" fmla="*/ 100 h 100"/>
                  <a:gd name="T8" fmla="*/ 67 w 101"/>
                  <a:gd name="T9" fmla="*/ 95 h 100"/>
                  <a:gd name="T10" fmla="*/ 74 w 101"/>
                  <a:gd name="T11" fmla="*/ 68 h 100"/>
                  <a:gd name="T12" fmla="*/ 38 w 101"/>
                  <a:gd name="T13" fmla="*/ 53 h 100"/>
                  <a:gd name="T14" fmla="*/ 13 w 101"/>
                  <a:gd name="T15" fmla="*/ 72 h 100"/>
                  <a:gd name="T16" fmla="*/ 0 w 101"/>
                  <a:gd name="T17" fmla="*/ 66 h 100"/>
                  <a:gd name="T18" fmla="*/ 47 w 101"/>
                  <a:gd name="T19" fmla="*/ 46 h 100"/>
                  <a:gd name="T20" fmla="*/ 76 w 101"/>
                  <a:gd name="T21" fmla="*/ 58 h 100"/>
                  <a:gd name="T22" fmla="*/ 82 w 101"/>
                  <a:gd name="T23" fmla="*/ 35 h 100"/>
                  <a:gd name="T24" fmla="*/ 89 w 101"/>
                  <a:gd name="T25" fmla="*/ 12 h 100"/>
                  <a:gd name="T26" fmla="*/ 72 w 101"/>
                  <a:gd name="T27" fmla="*/ 26 h 100"/>
                  <a:gd name="T28" fmla="*/ 47 w 101"/>
                  <a:gd name="T2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00">
                    <a:moveTo>
                      <a:pt x="0" y="66"/>
                    </a:moveTo>
                    <a:lnTo>
                      <a:pt x="87" y="0"/>
                    </a:lnTo>
                    <a:lnTo>
                      <a:pt x="101" y="6"/>
                    </a:lnTo>
                    <a:lnTo>
                      <a:pt x="78" y="100"/>
                    </a:lnTo>
                    <a:lnTo>
                      <a:pt x="67" y="95"/>
                    </a:lnTo>
                    <a:lnTo>
                      <a:pt x="74" y="68"/>
                    </a:lnTo>
                    <a:lnTo>
                      <a:pt x="38" y="53"/>
                    </a:lnTo>
                    <a:lnTo>
                      <a:pt x="13" y="72"/>
                    </a:lnTo>
                    <a:lnTo>
                      <a:pt x="0" y="66"/>
                    </a:lnTo>
                    <a:close/>
                    <a:moveTo>
                      <a:pt x="47" y="46"/>
                    </a:moveTo>
                    <a:lnTo>
                      <a:pt x="76" y="58"/>
                    </a:lnTo>
                    <a:lnTo>
                      <a:pt x="82" y="35"/>
                    </a:lnTo>
                    <a:cubicBezTo>
                      <a:pt x="84" y="25"/>
                      <a:pt x="87" y="18"/>
                      <a:pt x="89" y="12"/>
                    </a:cubicBezTo>
                    <a:cubicBezTo>
                      <a:pt x="85" y="16"/>
                      <a:pt x="79" y="21"/>
                      <a:pt x="72" y="26"/>
                    </a:cubicBezTo>
                    <a:lnTo>
                      <a:pt x="47"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75">
                <a:extLst>
                  <a:ext uri="{FF2B5EF4-FFF2-40B4-BE49-F238E27FC236}">
                    <a16:creationId xmlns:a16="http://schemas.microsoft.com/office/drawing/2014/main" id="{CFDB5B94-6598-0904-F687-F56EFD105966}"/>
                  </a:ext>
                </a:extLst>
              </p:cNvPr>
              <p:cNvSpPr>
                <a:spLocks/>
              </p:cNvSpPr>
              <p:nvPr/>
            </p:nvSpPr>
            <p:spPr bwMode="auto">
              <a:xfrm>
                <a:off x="2064" y="2211"/>
                <a:ext cx="52" cy="50"/>
              </a:xfrm>
              <a:custGeom>
                <a:avLst/>
                <a:gdLst>
                  <a:gd name="T0" fmla="*/ 4 w 73"/>
                  <a:gd name="T1" fmla="*/ 34 h 71"/>
                  <a:gd name="T2" fmla="*/ 15 w 73"/>
                  <a:gd name="T3" fmla="*/ 38 h 71"/>
                  <a:gd name="T4" fmla="*/ 13 w 73"/>
                  <a:gd name="T5" fmla="*/ 46 h 71"/>
                  <a:gd name="T6" fmla="*/ 16 w 73"/>
                  <a:gd name="T7" fmla="*/ 54 h 71"/>
                  <a:gd name="T8" fmla="*/ 24 w 73"/>
                  <a:gd name="T9" fmla="*/ 60 h 71"/>
                  <a:gd name="T10" fmla="*/ 36 w 73"/>
                  <a:gd name="T11" fmla="*/ 62 h 71"/>
                  <a:gd name="T12" fmla="*/ 43 w 73"/>
                  <a:gd name="T13" fmla="*/ 56 h 71"/>
                  <a:gd name="T14" fmla="*/ 43 w 73"/>
                  <a:gd name="T15" fmla="*/ 50 h 71"/>
                  <a:gd name="T16" fmla="*/ 35 w 73"/>
                  <a:gd name="T17" fmla="*/ 39 h 71"/>
                  <a:gd name="T18" fmla="*/ 26 w 73"/>
                  <a:gd name="T19" fmla="*/ 29 h 71"/>
                  <a:gd name="T20" fmla="*/ 22 w 73"/>
                  <a:gd name="T21" fmla="*/ 21 h 71"/>
                  <a:gd name="T22" fmla="*/ 24 w 73"/>
                  <a:gd name="T23" fmla="*/ 13 h 71"/>
                  <a:gd name="T24" fmla="*/ 35 w 73"/>
                  <a:gd name="T25" fmla="*/ 2 h 71"/>
                  <a:gd name="T26" fmla="*/ 54 w 73"/>
                  <a:gd name="T27" fmla="*/ 4 h 71"/>
                  <a:gd name="T28" fmla="*/ 70 w 73"/>
                  <a:gd name="T29" fmla="*/ 17 h 71"/>
                  <a:gd name="T30" fmla="*/ 70 w 73"/>
                  <a:gd name="T31" fmla="*/ 35 h 71"/>
                  <a:gd name="T32" fmla="*/ 59 w 73"/>
                  <a:gd name="T33" fmla="*/ 31 h 71"/>
                  <a:gd name="T34" fmla="*/ 59 w 73"/>
                  <a:gd name="T35" fmla="*/ 20 h 71"/>
                  <a:gd name="T36" fmla="*/ 50 w 73"/>
                  <a:gd name="T37" fmla="*/ 12 h 71"/>
                  <a:gd name="T38" fmla="*/ 40 w 73"/>
                  <a:gd name="T39" fmla="*/ 11 h 71"/>
                  <a:gd name="T40" fmla="*/ 35 w 73"/>
                  <a:gd name="T41" fmla="*/ 15 h 71"/>
                  <a:gd name="T42" fmla="*/ 35 w 73"/>
                  <a:gd name="T43" fmla="*/ 21 h 71"/>
                  <a:gd name="T44" fmla="*/ 42 w 73"/>
                  <a:gd name="T45" fmla="*/ 30 h 71"/>
                  <a:gd name="T46" fmla="*/ 54 w 73"/>
                  <a:gd name="T47" fmla="*/ 45 h 71"/>
                  <a:gd name="T48" fmla="*/ 54 w 73"/>
                  <a:gd name="T49" fmla="*/ 60 h 71"/>
                  <a:gd name="T50" fmla="*/ 47 w 73"/>
                  <a:gd name="T51" fmla="*/ 68 h 71"/>
                  <a:gd name="T52" fmla="*/ 35 w 73"/>
                  <a:gd name="T53" fmla="*/ 71 h 71"/>
                  <a:gd name="T54" fmla="*/ 20 w 73"/>
                  <a:gd name="T55" fmla="*/ 68 h 71"/>
                  <a:gd name="T56" fmla="*/ 4 w 73"/>
                  <a:gd name="T57" fmla="*/ 55 h 71"/>
                  <a:gd name="T58" fmla="*/ 4 w 73"/>
                  <a:gd name="T59" fmla="*/ 3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 h="71">
                    <a:moveTo>
                      <a:pt x="4" y="34"/>
                    </a:moveTo>
                    <a:lnTo>
                      <a:pt x="15" y="38"/>
                    </a:lnTo>
                    <a:cubicBezTo>
                      <a:pt x="14" y="41"/>
                      <a:pt x="13" y="44"/>
                      <a:pt x="13" y="46"/>
                    </a:cubicBezTo>
                    <a:cubicBezTo>
                      <a:pt x="13" y="49"/>
                      <a:pt x="14" y="51"/>
                      <a:pt x="16" y="54"/>
                    </a:cubicBezTo>
                    <a:cubicBezTo>
                      <a:pt x="18" y="56"/>
                      <a:pt x="21" y="58"/>
                      <a:pt x="24" y="60"/>
                    </a:cubicBezTo>
                    <a:cubicBezTo>
                      <a:pt x="29" y="62"/>
                      <a:pt x="33" y="62"/>
                      <a:pt x="36" y="62"/>
                    </a:cubicBezTo>
                    <a:cubicBezTo>
                      <a:pt x="40" y="61"/>
                      <a:pt x="42" y="59"/>
                      <a:pt x="43" y="56"/>
                    </a:cubicBezTo>
                    <a:cubicBezTo>
                      <a:pt x="44" y="54"/>
                      <a:pt x="44" y="52"/>
                      <a:pt x="43" y="50"/>
                    </a:cubicBezTo>
                    <a:cubicBezTo>
                      <a:pt x="42" y="48"/>
                      <a:pt x="39" y="44"/>
                      <a:pt x="35" y="39"/>
                    </a:cubicBezTo>
                    <a:cubicBezTo>
                      <a:pt x="30" y="34"/>
                      <a:pt x="27" y="31"/>
                      <a:pt x="26" y="29"/>
                    </a:cubicBezTo>
                    <a:cubicBezTo>
                      <a:pt x="24" y="27"/>
                      <a:pt x="23" y="24"/>
                      <a:pt x="22" y="21"/>
                    </a:cubicBezTo>
                    <a:cubicBezTo>
                      <a:pt x="22" y="18"/>
                      <a:pt x="22" y="15"/>
                      <a:pt x="24" y="13"/>
                    </a:cubicBezTo>
                    <a:cubicBezTo>
                      <a:pt x="26" y="8"/>
                      <a:pt x="30" y="4"/>
                      <a:pt x="35" y="2"/>
                    </a:cubicBezTo>
                    <a:cubicBezTo>
                      <a:pt x="41" y="0"/>
                      <a:pt x="47" y="1"/>
                      <a:pt x="54" y="4"/>
                    </a:cubicBezTo>
                    <a:cubicBezTo>
                      <a:pt x="62" y="7"/>
                      <a:pt x="67" y="12"/>
                      <a:pt x="70" y="17"/>
                    </a:cubicBezTo>
                    <a:cubicBezTo>
                      <a:pt x="73" y="23"/>
                      <a:pt x="73" y="28"/>
                      <a:pt x="70" y="35"/>
                    </a:cubicBezTo>
                    <a:lnTo>
                      <a:pt x="59" y="31"/>
                    </a:lnTo>
                    <a:cubicBezTo>
                      <a:pt x="61" y="27"/>
                      <a:pt x="61" y="23"/>
                      <a:pt x="59" y="20"/>
                    </a:cubicBezTo>
                    <a:cubicBezTo>
                      <a:pt x="58" y="17"/>
                      <a:pt x="55" y="14"/>
                      <a:pt x="50" y="12"/>
                    </a:cubicBezTo>
                    <a:cubicBezTo>
                      <a:pt x="46" y="10"/>
                      <a:pt x="43" y="10"/>
                      <a:pt x="40" y="11"/>
                    </a:cubicBezTo>
                    <a:cubicBezTo>
                      <a:pt x="37" y="12"/>
                      <a:pt x="35" y="13"/>
                      <a:pt x="35" y="15"/>
                    </a:cubicBezTo>
                    <a:cubicBezTo>
                      <a:pt x="34" y="17"/>
                      <a:pt x="34" y="19"/>
                      <a:pt x="35" y="21"/>
                    </a:cubicBezTo>
                    <a:cubicBezTo>
                      <a:pt x="36" y="23"/>
                      <a:pt x="38" y="26"/>
                      <a:pt x="42" y="30"/>
                    </a:cubicBezTo>
                    <a:cubicBezTo>
                      <a:pt x="49" y="37"/>
                      <a:pt x="53" y="42"/>
                      <a:pt x="54" y="45"/>
                    </a:cubicBezTo>
                    <a:cubicBezTo>
                      <a:pt x="56" y="50"/>
                      <a:pt x="56" y="55"/>
                      <a:pt x="54" y="60"/>
                    </a:cubicBezTo>
                    <a:cubicBezTo>
                      <a:pt x="53" y="63"/>
                      <a:pt x="51" y="66"/>
                      <a:pt x="47" y="68"/>
                    </a:cubicBezTo>
                    <a:cubicBezTo>
                      <a:pt x="44" y="70"/>
                      <a:pt x="40" y="71"/>
                      <a:pt x="35" y="71"/>
                    </a:cubicBezTo>
                    <a:cubicBezTo>
                      <a:pt x="31" y="71"/>
                      <a:pt x="26" y="70"/>
                      <a:pt x="20" y="68"/>
                    </a:cubicBezTo>
                    <a:cubicBezTo>
                      <a:pt x="13" y="65"/>
                      <a:pt x="7" y="60"/>
                      <a:pt x="4" y="55"/>
                    </a:cubicBezTo>
                    <a:cubicBezTo>
                      <a:pt x="0" y="49"/>
                      <a:pt x="0" y="42"/>
                      <a:pt x="4"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76">
                <a:extLst>
                  <a:ext uri="{FF2B5EF4-FFF2-40B4-BE49-F238E27FC236}">
                    <a16:creationId xmlns:a16="http://schemas.microsoft.com/office/drawing/2014/main" id="{F8748298-A0F0-2D0D-4436-2A3CD899F6BC}"/>
                  </a:ext>
                </a:extLst>
              </p:cNvPr>
              <p:cNvSpPr>
                <a:spLocks/>
              </p:cNvSpPr>
              <p:nvPr/>
            </p:nvSpPr>
            <p:spPr bwMode="auto">
              <a:xfrm>
                <a:off x="2122" y="2220"/>
                <a:ext cx="47" cy="60"/>
              </a:xfrm>
              <a:custGeom>
                <a:avLst/>
                <a:gdLst>
                  <a:gd name="T0" fmla="*/ 0 w 66"/>
                  <a:gd name="T1" fmla="*/ 79 h 84"/>
                  <a:gd name="T2" fmla="*/ 42 w 66"/>
                  <a:gd name="T3" fmla="*/ 18 h 84"/>
                  <a:gd name="T4" fmla="*/ 12 w 66"/>
                  <a:gd name="T5" fmla="*/ 19 h 84"/>
                  <a:gd name="T6" fmla="*/ 18 w 66"/>
                  <a:gd name="T7" fmla="*/ 10 h 84"/>
                  <a:gd name="T8" fmla="*/ 37 w 66"/>
                  <a:gd name="T9" fmla="*/ 8 h 84"/>
                  <a:gd name="T10" fmla="*/ 53 w 66"/>
                  <a:gd name="T11" fmla="*/ 4 h 84"/>
                  <a:gd name="T12" fmla="*/ 60 w 66"/>
                  <a:gd name="T13" fmla="*/ 0 h 84"/>
                  <a:gd name="T14" fmla="*/ 66 w 66"/>
                  <a:gd name="T15" fmla="*/ 3 h 84"/>
                  <a:gd name="T16" fmla="*/ 11 w 66"/>
                  <a:gd name="T17" fmla="*/ 84 h 84"/>
                  <a:gd name="T18" fmla="*/ 0 w 66"/>
                  <a:gd name="T19" fmla="*/ 7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84">
                    <a:moveTo>
                      <a:pt x="0" y="79"/>
                    </a:moveTo>
                    <a:lnTo>
                      <a:pt x="42" y="18"/>
                    </a:lnTo>
                    <a:cubicBezTo>
                      <a:pt x="34" y="21"/>
                      <a:pt x="24" y="21"/>
                      <a:pt x="12" y="19"/>
                    </a:cubicBezTo>
                    <a:lnTo>
                      <a:pt x="18" y="10"/>
                    </a:lnTo>
                    <a:cubicBezTo>
                      <a:pt x="24" y="10"/>
                      <a:pt x="31" y="10"/>
                      <a:pt x="37" y="8"/>
                    </a:cubicBezTo>
                    <a:cubicBezTo>
                      <a:pt x="44" y="7"/>
                      <a:pt x="49" y="6"/>
                      <a:pt x="53" y="4"/>
                    </a:cubicBezTo>
                    <a:cubicBezTo>
                      <a:pt x="55" y="3"/>
                      <a:pt x="58" y="2"/>
                      <a:pt x="60" y="0"/>
                    </a:cubicBezTo>
                    <a:lnTo>
                      <a:pt x="66" y="3"/>
                    </a:lnTo>
                    <a:lnTo>
                      <a:pt x="11" y="84"/>
                    </a:lnTo>
                    <a:lnTo>
                      <a:pt x="0"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77">
                <a:extLst>
                  <a:ext uri="{FF2B5EF4-FFF2-40B4-BE49-F238E27FC236}">
                    <a16:creationId xmlns:a16="http://schemas.microsoft.com/office/drawing/2014/main" id="{FD7B2CDB-69D0-B657-C84E-5FBA1995D90C}"/>
                  </a:ext>
                </a:extLst>
              </p:cNvPr>
              <p:cNvSpPr>
                <a:spLocks/>
              </p:cNvSpPr>
              <p:nvPr/>
            </p:nvSpPr>
            <p:spPr bwMode="auto">
              <a:xfrm>
                <a:off x="2152" y="2248"/>
                <a:ext cx="85" cy="67"/>
              </a:xfrm>
              <a:custGeom>
                <a:avLst/>
                <a:gdLst>
                  <a:gd name="T0" fmla="*/ 0 w 120"/>
                  <a:gd name="T1" fmla="*/ 58 h 94"/>
                  <a:gd name="T2" fmla="*/ 41 w 120"/>
                  <a:gd name="T3" fmla="*/ 0 h 94"/>
                  <a:gd name="T4" fmla="*/ 52 w 120"/>
                  <a:gd name="T5" fmla="*/ 5 h 94"/>
                  <a:gd name="T6" fmla="*/ 45 w 120"/>
                  <a:gd name="T7" fmla="*/ 14 h 94"/>
                  <a:gd name="T8" fmla="*/ 60 w 120"/>
                  <a:gd name="T9" fmla="*/ 9 h 94"/>
                  <a:gd name="T10" fmla="*/ 71 w 120"/>
                  <a:gd name="T11" fmla="*/ 11 h 94"/>
                  <a:gd name="T12" fmla="*/ 80 w 120"/>
                  <a:gd name="T13" fmla="*/ 19 h 94"/>
                  <a:gd name="T14" fmla="*/ 81 w 120"/>
                  <a:gd name="T15" fmla="*/ 30 h 94"/>
                  <a:gd name="T16" fmla="*/ 95 w 120"/>
                  <a:gd name="T17" fmla="*/ 25 h 94"/>
                  <a:gd name="T18" fmla="*/ 108 w 120"/>
                  <a:gd name="T19" fmla="*/ 27 h 94"/>
                  <a:gd name="T20" fmla="*/ 118 w 120"/>
                  <a:gd name="T21" fmla="*/ 36 h 94"/>
                  <a:gd name="T22" fmla="*/ 118 w 120"/>
                  <a:gd name="T23" fmla="*/ 48 h 94"/>
                  <a:gd name="T24" fmla="*/ 112 w 120"/>
                  <a:gd name="T25" fmla="*/ 57 h 94"/>
                  <a:gd name="T26" fmla="*/ 86 w 120"/>
                  <a:gd name="T27" fmla="*/ 94 h 94"/>
                  <a:gd name="T28" fmla="*/ 75 w 120"/>
                  <a:gd name="T29" fmla="*/ 90 h 94"/>
                  <a:gd name="T30" fmla="*/ 102 w 120"/>
                  <a:gd name="T31" fmla="*/ 52 h 94"/>
                  <a:gd name="T32" fmla="*/ 106 w 120"/>
                  <a:gd name="T33" fmla="*/ 45 h 94"/>
                  <a:gd name="T34" fmla="*/ 106 w 120"/>
                  <a:gd name="T35" fmla="*/ 39 h 94"/>
                  <a:gd name="T36" fmla="*/ 102 w 120"/>
                  <a:gd name="T37" fmla="*/ 35 h 94"/>
                  <a:gd name="T38" fmla="*/ 90 w 120"/>
                  <a:gd name="T39" fmla="*/ 33 h 94"/>
                  <a:gd name="T40" fmla="*/ 79 w 120"/>
                  <a:gd name="T41" fmla="*/ 38 h 94"/>
                  <a:gd name="T42" fmla="*/ 68 w 120"/>
                  <a:gd name="T43" fmla="*/ 50 h 94"/>
                  <a:gd name="T44" fmla="*/ 49 w 120"/>
                  <a:gd name="T45" fmla="*/ 79 h 94"/>
                  <a:gd name="T46" fmla="*/ 38 w 120"/>
                  <a:gd name="T47" fmla="*/ 74 h 94"/>
                  <a:gd name="T48" fmla="*/ 65 w 120"/>
                  <a:gd name="T49" fmla="*/ 35 h 94"/>
                  <a:gd name="T50" fmla="*/ 69 w 120"/>
                  <a:gd name="T51" fmla="*/ 29 h 94"/>
                  <a:gd name="T52" fmla="*/ 69 w 120"/>
                  <a:gd name="T53" fmla="*/ 23 h 94"/>
                  <a:gd name="T54" fmla="*/ 65 w 120"/>
                  <a:gd name="T55" fmla="*/ 19 h 94"/>
                  <a:gd name="T56" fmla="*/ 54 w 120"/>
                  <a:gd name="T57" fmla="*/ 18 h 94"/>
                  <a:gd name="T58" fmla="*/ 42 w 120"/>
                  <a:gd name="T59" fmla="*/ 23 h 94"/>
                  <a:gd name="T60" fmla="*/ 30 w 120"/>
                  <a:gd name="T61" fmla="*/ 35 h 94"/>
                  <a:gd name="T62" fmla="*/ 11 w 120"/>
                  <a:gd name="T63" fmla="*/ 63 h 94"/>
                  <a:gd name="T64" fmla="*/ 0 w 120"/>
                  <a:gd name="T65" fmla="*/ 5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94">
                    <a:moveTo>
                      <a:pt x="0" y="58"/>
                    </a:moveTo>
                    <a:lnTo>
                      <a:pt x="41" y="0"/>
                    </a:lnTo>
                    <a:lnTo>
                      <a:pt x="52" y="5"/>
                    </a:lnTo>
                    <a:lnTo>
                      <a:pt x="45" y="14"/>
                    </a:lnTo>
                    <a:cubicBezTo>
                      <a:pt x="51" y="11"/>
                      <a:pt x="56" y="10"/>
                      <a:pt x="60" y="9"/>
                    </a:cubicBezTo>
                    <a:cubicBezTo>
                      <a:pt x="64" y="9"/>
                      <a:pt x="67" y="10"/>
                      <a:pt x="71" y="11"/>
                    </a:cubicBezTo>
                    <a:cubicBezTo>
                      <a:pt x="75" y="13"/>
                      <a:pt x="78" y="15"/>
                      <a:pt x="80" y="19"/>
                    </a:cubicBezTo>
                    <a:cubicBezTo>
                      <a:pt x="81" y="22"/>
                      <a:pt x="82" y="26"/>
                      <a:pt x="81" y="30"/>
                    </a:cubicBezTo>
                    <a:cubicBezTo>
                      <a:pt x="86" y="27"/>
                      <a:pt x="91" y="26"/>
                      <a:pt x="95" y="25"/>
                    </a:cubicBezTo>
                    <a:cubicBezTo>
                      <a:pt x="100" y="25"/>
                      <a:pt x="104" y="25"/>
                      <a:pt x="108" y="27"/>
                    </a:cubicBezTo>
                    <a:cubicBezTo>
                      <a:pt x="113" y="29"/>
                      <a:pt x="117" y="32"/>
                      <a:pt x="118" y="36"/>
                    </a:cubicBezTo>
                    <a:cubicBezTo>
                      <a:pt x="120" y="39"/>
                      <a:pt x="120" y="43"/>
                      <a:pt x="118" y="48"/>
                    </a:cubicBezTo>
                    <a:cubicBezTo>
                      <a:pt x="117" y="50"/>
                      <a:pt x="115" y="53"/>
                      <a:pt x="112" y="57"/>
                    </a:cubicBezTo>
                    <a:lnTo>
                      <a:pt x="86" y="94"/>
                    </a:lnTo>
                    <a:lnTo>
                      <a:pt x="75" y="90"/>
                    </a:lnTo>
                    <a:lnTo>
                      <a:pt x="102" y="52"/>
                    </a:lnTo>
                    <a:cubicBezTo>
                      <a:pt x="104" y="48"/>
                      <a:pt x="106" y="46"/>
                      <a:pt x="106" y="45"/>
                    </a:cubicBezTo>
                    <a:cubicBezTo>
                      <a:pt x="107" y="43"/>
                      <a:pt x="107" y="41"/>
                      <a:pt x="106" y="39"/>
                    </a:cubicBezTo>
                    <a:cubicBezTo>
                      <a:pt x="106" y="37"/>
                      <a:pt x="104" y="36"/>
                      <a:pt x="102" y="35"/>
                    </a:cubicBezTo>
                    <a:cubicBezTo>
                      <a:pt x="98" y="33"/>
                      <a:pt x="95" y="33"/>
                      <a:pt x="90" y="33"/>
                    </a:cubicBezTo>
                    <a:cubicBezTo>
                      <a:pt x="86" y="34"/>
                      <a:pt x="82" y="35"/>
                      <a:pt x="79" y="38"/>
                    </a:cubicBezTo>
                    <a:cubicBezTo>
                      <a:pt x="76" y="40"/>
                      <a:pt x="72" y="44"/>
                      <a:pt x="68" y="50"/>
                    </a:cubicBezTo>
                    <a:lnTo>
                      <a:pt x="49" y="79"/>
                    </a:lnTo>
                    <a:lnTo>
                      <a:pt x="38" y="74"/>
                    </a:lnTo>
                    <a:lnTo>
                      <a:pt x="65" y="35"/>
                    </a:lnTo>
                    <a:cubicBezTo>
                      <a:pt x="67" y="32"/>
                      <a:pt x="68" y="30"/>
                      <a:pt x="69" y="29"/>
                    </a:cubicBezTo>
                    <a:cubicBezTo>
                      <a:pt x="69" y="27"/>
                      <a:pt x="70" y="25"/>
                      <a:pt x="69" y="23"/>
                    </a:cubicBezTo>
                    <a:cubicBezTo>
                      <a:pt x="68" y="21"/>
                      <a:pt x="67" y="20"/>
                      <a:pt x="65" y="19"/>
                    </a:cubicBezTo>
                    <a:cubicBezTo>
                      <a:pt x="61" y="18"/>
                      <a:pt x="58" y="17"/>
                      <a:pt x="54" y="18"/>
                    </a:cubicBezTo>
                    <a:cubicBezTo>
                      <a:pt x="49" y="18"/>
                      <a:pt x="46" y="20"/>
                      <a:pt x="42" y="23"/>
                    </a:cubicBezTo>
                    <a:cubicBezTo>
                      <a:pt x="38" y="25"/>
                      <a:pt x="34" y="29"/>
                      <a:pt x="30" y="35"/>
                    </a:cubicBezTo>
                    <a:lnTo>
                      <a:pt x="11" y="63"/>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78">
                <a:extLst>
                  <a:ext uri="{FF2B5EF4-FFF2-40B4-BE49-F238E27FC236}">
                    <a16:creationId xmlns:a16="http://schemas.microsoft.com/office/drawing/2014/main" id="{690486F1-F181-8B22-1DC2-DA651B88B454}"/>
                  </a:ext>
                </a:extLst>
              </p:cNvPr>
              <p:cNvSpPr>
                <a:spLocks/>
              </p:cNvSpPr>
              <p:nvPr/>
            </p:nvSpPr>
            <p:spPr bwMode="auto">
              <a:xfrm>
                <a:off x="2243" y="2272"/>
                <a:ext cx="48" cy="59"/>
              </a:xfrm>
              <a:custGeom>
                <a:avLst/>
                <a:gdLst>
                  <a:gd name="T0" fmla="*/ 0 w 67"/>
                  <a:gd name="T1" fmla="*/ 78 h 83"/>
                  <a:gd name="T2" fmla="*/ 42 w 67"/>
                  <a:gd name="T3" fmla="*/ 18 h 83"/>
                  <a:gd name="T4" fmla="*/ 12 w 67"/>
                  <a:gd name="T5" fmla="*/ 19 h 83"/>
                  <a:gd name="T6" fmla="*/ 19 w 67"/>
                  <a:gd name="T7" fmla="*/ 10 h 83"/>
                  <a:gd name="T8" fmla="*/ 38 w 67"/>
                  <a:gd name="T9" fmla="*/ 8 h 83"/>
                  <a:gd name="T10" fmla="*/ 54 w 67"/>
                  <a:gd name="T11" fmla="*/ 4 h 83"/>
                  <a:gd name="T12" fmla="*/ 61 w 67"/>
                  <a:gd name="T13" fmla="*/ 0 h 83"/>
                  <a:gd name="T14" fmla="*/ 67 w 67"/>
                  <a:gd name="T15" fmla="*/ 3 h 83"/>
                  <a:gd name="T16" fmla="*/ 11 w 67"/>
                  <a:gd name="T17" fmla="*/ 83 h 83"/>
                  <a:gd name="T18" fmla="*/ 0 w 67"/>
                  <a:gd name="T19" fmla="*/ 7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83">
                    <a:moveTo>
                      <a:pt x="0" y="78"/>
                    </a:moveTo>
                    <a:lnTo>
                      <a:pt x="42" y="18"/>
                    </a:lnTo>
                    <a:cubicBezTo>
                      <a:pt x="34" y="20"/>
                      <a:pt x="24" y="20"/>
                      <a:pt x="12" y="19"/>
                    </a:cubicBezTo>
                    <a:lnTo>
                      <a:pt x="19" y="10"/>
                    </a:lnTo>
                    <a:cubicBezTo>
                      <a:pt x="25" y="10"/>
                      <a:pt x="31" y="9"/>
                      <a:pt x="38" y="8"/>
                    </a:cubicBezTo>
                    <a:cubicBezTo>
                      <a:pt x="45" y="7"/>
                      <a:pt x="50" y="5"/>
                      <a:pt x="54" y="4"/>
                    </a:cubicBezTo>
                    <a:cubicBezTo>
                      <a:pt x="56" y="3"/>
                      <a:pt x="58" y="2"/>
                      <a:pt x="61" y="0"/>
                    </a:cubicBezTo>
                    <a:lnTo>
                      <a:pt x="67" y="3"/>
                    </a:lnTo>
                    <a:lnTo>
                      <a:pt x="11" y="83"/>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79">
                <a:extLst>
                  <a:ext uri="{FF2B5EF4-FFF2-40B4-BE49-F238E27FC236}">
                    <a16:creationId xmlns:a16="http://schemas.microsoft.com/office/drawing/2014/main" id="{E1A82B6A-096B-0CED-09A3-9AA29DAF85BD}"/>
                  </a:ext>
                </a:extLst>
              </p:cNvPr>
              <p:cNvSpPr>
                <a:spLocks/>
              </p:cNvSpPr>
              <p:nvPr/>
            </p:nvSpPr>
            <p:spPr bwMode="auto">
              <a:xfrm>
                <a:off x="1787" y="1990"/>
                <a:ext cx="605" cy="417"/>
              </a:xfrm>
              <a:custGeom>
                <a:avLst/>
                <a:gdLst>
                  <a:gd name="T0" fmla="*/ 802 w 850"/>
                  <a:gd name="T1" fmla="*/ 453 h 586"/>
                  <a:gd name="T2" fmla="*/ 338 w 850"/>
                  <a:gd name="T3" fmla="*/ 498 h 586"/>
                  <a:gd name="T4" fmla="*/ 48 w 850"/>
                  <a:gd name="T5" fmla="*/ 133 h 586"/>
                  <a:gd name="T6" fmla="*/ 512 w 850"/>
                  <a:gd name="T7" fmla="*/ 89 h 586"/>
                  <a:gd name="T8" fmla="*/ 802 w 850"/>
                  <a:gd name="T9" fmla="*/ 453 h 586"/>
                </a:gdLst>
                <a:ahLst/>
                <a:cxnLst>
                  <a:cxn ang="0">
                    <a:pos x="T0" y="T1"/>
                  </a:cxn>
                  <a:cxn ang="0">
                    <a:pos x="T2" y="T3"/>
                  </a:cxn>
                  <a:cxn ang="0">
                    <a:pos x="T4" y="T5"/>
                  </a:cxn>
                  <a:cxn ang="0">
                    <a:pos x="T6" y="T7"/>
                  </a:cxn>
                  <a:cxn ang="0">
                    <a:pos x="T8" y="T9"/>
                  </a:cxn>
                </a:cxnLst>
                <a:rect l="0" t="0" r="r" b="b"/>
                <a:pathLst>
                  <a:path w="850" h="586">
                    <a:moveTo>
                      <a:pt x="802" y="453"/>
                    </a:moveTo>
                    <a:cubicBezTo>
                      <a:pt x="754" y="566"/>
                      <a:pt x="546" y="586"/>
                      <a:pt x="338" y="498"/>
                    </a:cubicBezTo>
                    <a:cubicBezTo>
                      <a:pt x="130" y="409"/>
                      <a:pt x="0" y="246"/>
                      <a:pt x="48" y="133"/>
                    </a:cubicBezTo>
                    <a:cubicBezTo>
                      <a:pt x="96" y="20"/>
                      <a:pt x="303" y="0"/>
                      <a:pt x="512" y="89"/>
                    </a:cubicBezTo>
                    <a:cubicBezTo>
                      <a:pt x="720" y="177"/>
                      <a:pt x="850" y="340"/>
                      <a:pt x="802" y="453"/>
                    </a:cubicBezTo>
                    <a:close/>
                  </a:path>
                </a:pathLst>
              </a:custGeom>
              <a:noFill/>
              <a:ln w="1270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0">
                <a:extLst>
                  <a:ext uri="{FF2B5EF4-FFF2-40B4-BE49-F238E27FC236}">
                    <a16:creationId xmlns:a16="http://schemas.microsoft.com/office/drawing/2014/main" id="{EDC16C5E-A2FE-3F7F-4F0C-C59456DCBA4A}"/>
                  </a:ext>
                </a:extLst>
              </p:cNvPr>
              <p:cNvSpPr>
                <a:spLocks/>
              </p:cNvSpPr>
              <p:nvPr/>
            </p:nvSpPr>
            <p:spPr bwMode="auto">
              <a:xfrm>
                <a:off x="1950" y="1531"/>
                <a:ext cx="42" cy="55"/>
              </a:xfrm>
              <a:custGeom>
                <a:avLst/>
                <a:gdLst>
                  <a:gd name="T0" fmla="*/ 47 w 59"/>
                  <a:gd name="T1" fmla="*/ 42 h 77"/>
                  <a:gd name="T2" fmla="*/ 58 w 59"/>
                  <a:gd name="T3" fmla="*/ 38 h 77"/>
                  <a:gd name="T4" fmla="*/ 54 w 59"/>
                  <a:gd name="T5" fmla="*/ 61 h 77"/>
                  <a:gd name="T6" fmla="*/ 39 w 59"/>
                  <a:gd name="T7" fmla="*/ 74 h 77"/>
                  <a:gd name="T8" fmla="*/ 20 w 59"/>
                  <a:gd name="T9" fmla="*/ 74 h 77"/>
                  <a:gd name="T10" fmla="*/ 5 w 59"/>
                  <a:gd name="T11" fmla="*/ 58 h 77"/>
                  <a:gd name="T12" fmla="*/ 1 w 59"/>
                  <a:gd name="T13" fmla="*/ 36 h 77"/>
                  <a:gd name="T14" fmla="*/ 6 w 59"/>
                  <a:gd name="T15" fmla="*/ 16 h 77"/>
                  <a:gd name="T16" fmla="*/ 21 w 59"/>
                  <a:gd name="T17" fmla="*/ 3 h 77"/>
                  <a:gd name="T18" fmla="*/ 40 w 59"/>
                  <a:gd name="T19" fmla="*/ 2 h 77"/>
                  <a:gd name="T20" fmla="*/ 52 w 59"/>
                  <a:gd name="T21" fmla="*/ 15 h 77"/>
                  <a:gd name="T22" fmla="*/ 42 w 59"/>
                  <a:gd name="T23" fmla="*/ 20 h 77"/>
                  <a:gd name="T24" fmla="*/ 35 w 59"/>
                  <a:gd name="T25" fmla="*/ 12 h 77"/>
                  <a:gd name="T26" fmla="*/ 24 w 59"/>
                  <a:gd name="T27" fmla="*/ 12 h 77"/>
                  <a:gd name="T28" fmla="*/ 14 w 59"/>
                  <a:gd name="T29" fmla="*/ 21 h 77"/>
                  <a:gd name="T30" fmla="*/ 12 w 59"/>
                  <a:gd name="T31" fmla="*/ 37 h 77"/>
                  <a:gd name="T32" fmla="*/ 16 w 59"/>
                  <a:gd name="T33" fmla="*/ 54 h 77"/>
                  <a:gd name="T34" fmla="*/ 25 w 59"/>
                  <a:gd name="T35" fmla="*/ 65 h 77"/>
                  <a:gd name="T36" fmla="*/ 36 w 59"/>
                  <a:gd name="T37" fmla="*/ 65 h 77"/>
                  <a:gd name="T38" fmla="*/ 44 w 59"/>
                  <a:gd name="T39" fmla="*/ 57 h 77"/>
                  <a:gd name="T40" fmla="*/ 47 w 59"/>
                  <a:gd name="T41"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77">
                    <a:moveTo>
                      <a:pt x="47" y="42"/>
                    </a:moveTo>
                    <a:lnTo>
                      <a:pt x="58" y="38"/>
                    </a:lnTo>
                    <a:cubicBezTo>
                      <a:pt x="59" y="47"/>
                      <a:pt x="57" y="55"/>
                      <a:pt x="54" y="61"/>
                    </a:cubicBezTo>
                    <a:cubicBezTo>
                      <a:pt x="50" y="67"/>
                      <a:pt x="46" y="71"/>
                      <a:pt x="39" y="74"/>
                    </a:cubicBezTo>
                    <a:cubicBezTo>
                      <a:pt x="32" y="77"/>
                      <a:pt x="26" y="77"/>
                      <a:pt x="20" y="74"/>
                    </a:cubicBezTo>
                    <a:cubicBezTo>
                      <a:pt x="13" y="72"/>
                      <a:pt x="9" y="66"/>
                      <a:pt x="5" y="58"/>
                    </a:cubicBezTo>
                    <a:cubicBezTo>
                      <a:pt x="2" y="51"/>
                      <a:pt x="1" y="44"/>
                      <a:pt x="1" y="36"/>
                    </a:cubicBezTo>
                    <a:cubicBezTo>
                      <a:pt x="0" y="28"/>
                      <a:pt x="2" y="21"/>
                      <a:pt x="6" y="16"/>
                    </a:cubicBezTo>
                    <a:cubicBezTo>
                      <a:pt x="10" y="10"/>
                      <a:pt x="15" y="6"/>
                      <a:pt x="21" y="3"/>
                    </a:cubicBezTo>
                    <a:cubicBezTo>
                      <a:pt x="28" y="0"/>
                      <a:pt x="34" y="0"/>
                      <a:pt x="40" y="2"/>
                    </a:cubicBezTo>
                    <a:cubicBezTo>
                      <a:pt x="46" y="4"/>
                      <a:pt x="50" y="8"/>
                      <a:pt x="52" y="15"/>
                    </a:cubicBezTo>
                    <a:lnTo>
                      <a:pt x="42" y="20"/>
                    </a:lnTo>
                    <a:cubicBezTo>
                      <a:pt x="40" y="16"/>
                      <a:pt x="38" y="13"/>
                      <a:pt x="35" y="12"/>
                    </a:cubicBezTo>
                    <a:cubicBezTo>
                      <a:pt x="31" y="11"/>
                      <a:pt x="28" y="11"/>
                      <a:pt x="24" y="12"/>
                    </a:cubicBezTo>
                    <a:cubicBezTo>
                      <a:pt x="20" y="14"/>
                      <a:pt x="16" y="17"/>
                      <a:pt x="14" y="21"/>
                    </a:cubicBezTo>
                    <a:cubicBezTo>
                      <a:pt x="12" y="25"/>
                      <a:pt x="12" y="31"/>
                      <a:pt x="12" y="37"/>
                    </a:cubicBezTo>
                    <a:cubicBezTo>
                      <a:pt x="13" y="43"/>
                      <a:pt x="14" y="49"/>
                      <a:pt x="16" y="54"/>
                    </a:cubicBezTo>
                    <a:cubicBezTo>
                      <a:pt x="19" y="60"/>
                      <a:pt x="22" y="63"/>
                      <a:pt x="25" y="65"/>
                    </a:cubicBezTo>
                    <a:cubicBezTo>
                      <a:pt x="29" y="67"/>
                      <a:pt x="32" y="67"/>
                      <a:pt x="36" y="65"/>
                    </a:cubicBezTo>
                    <a:cubicBezTo>
                      <a:pt x="39" y="64"/>
                      <a:pt x="42" y="61"/>
                      <a:pt x="44" y="57"/>
                    </a:cubicBezTo>
                    <a:cubicBezTo>
                      <a:pt x="46" y="53"/>
                      <a:pt x="47" y="48"/>
                      <a:pt x="47"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1">
                <a:extLst>
                  <a:ext uri="{FF2B5EF4-FFF2-40B4-BE49-F238E27FC236}">
                    <a16:creationId xmlns:a16="http://schemas.microsoft.com/office/drawing/2014/main" id="{0B39037C-F33E-DB17-7DC2-327066B322B5}"/>
                  </a:ext>
                </a:extLst>
              </p:cNvPr>
              <p:cNvSpPr>
                <a:spLocks noEditPoints="1"/>
              </p:cNvSpPr>
              <p:nvPr/>
            </p:nvSpPr>
            <p:spPr bwMode="auto">
              <a:xfrm>
                <a:off x="1994" y="1512"/>
                <a:ext cx="47" cy="57"/>
              </a:xfrm>
              <a:custGeom>
                <a:avLst/>
                <a:gdLst>
                  <a:gd name="T0" fmla="*/ 51 w 67"/>
                  <a:gd name="T1" fmla="*/ 58 h 80"/>
                  <a:gd name="T2" fmla="*/ 44 w 67"/>
                  <a:gd name="T3" fmla="*/ 70 h 80"/>
                  <a:gd name="T4" fmla="*/ 33 w 67"/>
                  <a:gd name="T5" fmla="*/ 77 h 80"/>
                  <a:gd name="T6" fmla="*/ 17 w 67"/>
                  <a:gd name="T7" fmla="*/ 78 h 80"/>
                  <a:gd name="T8" fmla="*/ 6 w 67"/>
                  <a:gd name="T9" fmla="*/ 67 h 80"/>
                  <a:gd name="T10" fmla="*/ 4 w 67"/>
                  <a:gd name="T11" fmla="*/ 56 h 80"/>
                  <a:gd name="T12" fmla="*/ 8 w 67"/>
                  <a:gd name="T13" fmla="*/ 47 h 80"/>
                  <a:gd name="T14" fmla="*/ 16 w 67"/>
                  <a:gd name="T15" fmla="*/ 39 h 80"/>
                  <a:gd name="T16" fmla="*/ 30 w 67"/>
                  <a:gd name="T17" fmla="*/ 32 h 80"/>
                  <a:gd name="T18" fmla="*/ 43 w 67"/>
                  <a:gd name="T19" fmla="*/ 24 h 80"/>
                  <a:gd name="T20" fmla="*/ 42 w 67"/>
                  <a:gd name="T21" fmla="*/ 16 h 80"/>
                  <a:gd name="T22" fmla="*/ 36 w 67"/>
                  <a:gd name="T23" fmla="*/ 11 h 80"/>
                  <a:gd name="T24" fmla="*/ 24 w 67"/>
                  <a:gd name="T25" fmla="*/ 13 h 80"/>
                  <a:gd name="T26" fmla="*/ 14 w 67"/>
                  <a:gd name="T27" fmla="*/ 21 h 80"/>
                  <a:gd name="T28" fmla="*/ 11 w 67"/>
                  <a:gd name="T29" fmla="*/ 32 h 80"/>
                  <a:gd name="T30" fmla="*/ 0 w 67"/>
                  <a:gd name="T31" fmla="*/ 36 h 80"/>
                  <a:gd name="T32" fmla="*/ 5 w 67"/>
                  <a:gd name="T33" fmla="*/ 17 h 80"/>
                  <a:gd name="T34" fmla="*/ 21 w 67"/>
                  <a:gd name="T35" fmla="*/ 4 h 80"/>
                  <a:gd name="T36" fmla="*/ 42 w 67"/>
                  <a:gd name="T37" fmla="*/ 2 h 80"/>
                  <a:gd name="T38" fmla="*/ 52 w 67"/>
                  <a:gd name="T39" fmla="*/ 10 h 80"/>
                  <a:gd name="T40" fmla="*/ 55 w 67"/>
                  <a:gd name="T41" fmla="*/ 23 h 80"/>
                  <a:gd name="T42" fmla="*/ 58 w 67"/>
                  <a:gd name="T43" fmla="*/ 40 h 80"/>
                  <a:gd name="T44" fmla="*/ 62 w 67"/>
                  <a:gd name="T45" fmla="*/ 53 h 80"/>
                  <a:gd name="T46" fmla="*/ 67 w 67"/>
                  <a:gd name="T47" fmla="*/ 61 h 80"/>
                  <a:gd name="T48" fmla="*/ 56 w 67"/>
                  <a:gd name="T49" fmla="*/ 66 h 80"/>
                  <a:gd name="T50" fmla="*/ 51 w 67"/>
                  <a:gd name="T51" fmla="*/ 58 h 80"/>
                  <a:gd name="T52" fmla="*/ 45 w 67"/>
                  <a:gd name="T53" fmla="*/ 32 h 80"/>
                  <a:gd name="T54" fmla="*/ 41 w 67"/>
                  <a:gd name="T55" fmla="*/ 36 h 80"/>
                  <a:gd name="T56" fmla="*/ 33 w 67"/>
                  <a:gd name="T57" fmla="*/ 40 h 80"/>
                  <a:gd name="T58" fmla="*/ 20 w 67"/>
                  <a:gd name="T59" fmla="*/ 48 h 80"/>
                  <a:gd name="T60" fmla="*/ 16 w 67"/>
                  <a:gd name="T61" fmla="*/ 55 h 80"/>
                  <a:gd name="T62" fmla="*/ 17 w 67"/>
                  <a:gd name="T63" fmla="*/ 62 h 80"/>
                  <a:gd name="T64" fmla="*/ 23 w 67"/>
                  <a:gd name="T65" fmla="*/ 68 h 80"/>
                  <a:gd name="T66" fmla="*/ 33 w 67"/>
                  <a:gd name="T67" fmla="*/ 67 h 80"/>
                  <a:gd name="T68" fmla="*/ 42 w 67"/>
                  <a:gd name="T69" fmla="*/ 60 h 80"/>
                  <a:gd name="T70" fmla="*/ 47 w 67"/>
                  <a:gd name="T71" fmla="*/ 49 h 80"/>
                  <a:gd name="T72" fmla="*/ 45 w 67"/>
                  <a:gd name="T73"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80">
                    <a:moveTo>
                      <a:pt x="51" y="58"/>
                    </a:moveTo>
                    <a:cubicBezTo>
                      <a:pt x="49" y="63"/>
                      <a:pt x="46" y="67"/>
                      <a:pt x="44" y="70"/>
                    </a:cubicBezTo>
                    <a:cubicBezTo>
                      <a:pt x="41" y="73"/>
                      <a:pt x="37" y="75"/>
                      <a:pt x="33" y="77"/>
                    </a:cubicBezTo>
                    <a:cubicBezTo>
                      <a:pt x="28" y="80"/>
                      <a:pt x="22" y="80"/>
                      <a:pt x="17" y="78"/>
                    </a:cubicBezTo>
                    <a:cubicBezTo>
                      <a:pt x="12" y="76"/>
                      <a:pt x="8" y="72"/>
                      <a:pt x="6" y="67"/>
                    </a:cubicBezTo>
                    <a:cubicBezTo>
                      <a:pt x="4" y="63"/>
                      <a:pt x="4" y="60"/>
                      <a:pt x="4" y="56"/>
                    </a:cubicBezTo>
                    <a:cubicBezTo>
                      <a:pt x="5" y="53"/>
                      <a:pt x="6" y="50"/>
                      <a:pt x="8" y="47"/>
                    </a:cubicBezTo>
                    <a:cubicBezTo>
                      <a:pt x="10" y="44"/>
                      <a:pt x="13" y="42"/>
                      <a:pt x="16" y="39"/>
                    </a:cubicBezTo>
                    <a:cubicBezTo>
                      <a:pt x="19" y="38"/>
                      <a:pt x="23" y="36"/>
                      <a:pt x="30" y="32"/>
                    </a:cubicBezTo>
                    <a:cubicBezTo>
                      <a:pt x="36" y="29"/>
                      <a:pt x="41" y="26"/>
                      <a:pt x="43" y="24"/>
                    </a:cubicBezTo>
                    <a:cubicBezTo>
                      <a:pt x="43" y="21"/>
                      <a:pt x="42" y="18"/>
                      <a:pt x="42" y="16"/>
                    </a:cubicBezTo>
                    <a:cubicBezTo>
                      <a:pt x="41" y="14"/>
                      <a:pt x="39" y="12"/>
                      <a:pt x="36" y="11"/>
                    </a:cubicBezTo>
                    <a:cubicBezTo>
                      <a:pt x="33" y="10"/>
                      <a:pt x="29" y="11"/>
                      <a:pt x="24" y="13"/>
                    </a:cubicBezTo>
                    <a:cubicBezTo>
                      <a:pt x="19" y="15"/>
                      <a:pt x="16" y="18"/>
                      <a:pt x="14" y="21"/>
                    </a:cubicBezTo>
                    <a:cubicBezTo>
                      <a:pt x="12" y="24"/>
                      <a:pt x="11" y="28"/>
                      <a:pt x="11" y="32"/>
                    </a:cubicBezTo>
                    <a:lnTo>
                      <a:pt x="0" y="36"/>
                    </a:lnTo>
                    <a:cubicBezTo>
                      <a:pt x="0" y="28"/>
                      <a:pt x="1" y="22"/>
                      <a:pt x="5" y="17"/>
                    </a:cubicBezTo>
                    <a:cubicBezTo>
                      <a:pt x="8" y="11"/>
                      <a:pt x="13" y="7"/>
                      <a:pt x="21" y="4"/>
                    </a:cubicBezTo>
                    <a:cubicBezTo>
                      <a:pt x="29" y="1"/>
                      <a:pt x="36" y="0"/>
                      <a:pt x="42" y="2"/>
                    </a:cubicBezTo>
                    <a:cubicBezTo>
                      <a:pt x="47" y="3"/>
                      <a:pt x="50" y="6"/>
                      <a:pt x="52" y="10"/>
                    </a:cubicBezTo>
                    <a:cubicBezTo>
                      <a:pt x="53" y="14"/>
                      <a:pt x="54" y="18"/>
                      <a:pt x="55" y="23"/>
                    </a:cubicBezTo>
                    <a:lnTo>
                      <a:pt x="58" y="40"/>
                    </a:lnTo>
                    <a:cubicBezTo>
                      <a:pt x="60" y="46"/>
                      <a:pt x="61" y="50"/>
                      <a:pt x="62" y="53"/>
                    </a:cubicBezTo>
                    <a:cubicBezTo>
                      <a:pt x="63" y="55"/>
                      <a:pt x="65" y="58"/>
                      <a:pt x="67" y="61"/>
                    </a:cubicBezTo>
                    <a:lnTo>
                      <a:pt x="56" y="66"/>
                    </a:lnTo>
                    <a:cubicBezTo>
                      <a:pt x="55" y="64"/>
                      <a:pt x="53" y="61"/>
                      <a:pt x="51" y="58"/>
                    </a:cubicBezTo>
                    <a:close/>
                    <a:moveTo>
                      <a:pt x="45" y="32"/>
                    </a:moveTo>
                    <a:cubicBezTo>
                      <a:pt x="44" y="34"/>
                      <a:pt x="42" y="35"/>
                      <a:pt x="41" y="36"/>
                    </a:cubicBezTo>
                    <a:cubicBezTo>
                      <a:pt x="39" y="37"/>
                      <a:pt x="36" y="38"/>
                      <a:pt x="33" y="40"/>
                    </a:cubicBezTo>
                    <a:cubicBezTo>
                      <a:pt x="26" y="44"/>
                      <a:pt x="22" y="46"/>
                      <a:pt x="20" y="48"/>
                    </a:cubicBezTo>
                    <a:cubicBezTo>
                      <a:pt x="18" y="50"/>
                      <a:pt x="16" y="52"/>
                      <a:pt x="16" y="55"/>
                    </a:cubicBezTo>
                    <a:cubicBezTo>
                      <a:pt x="15" y="57"/>
                      <a:pt x="16" y="60"/>
                      <a:pt x="17" y="62"/>
                    </a:cubicBezTo>
                    <a:cubicBezTo>
                      <a:pt x="18" y="65"/>
                      <a:pt x="20" y="67"/>
                      <a:pt x="23" y="68"/>
                    </a:cubicBezTo>
                    <a:cubicBezTo>
                      <a:pt x="26" y="69"/>
                      <a:pt x="29" y="69"/>
                      <a:pt x="33" y="67"/>
                    </a:cubicBezTo>
                    <a:cubicBezTo>
                      <a:pt x="37" y="66"/>
                      <a:pt x="40" y="63"/>
                      <a:pt x="42" y="60"/>
                    </a:cubicBezTo>
                    <a:cubicBezTo>
                      <a:pt x="45" y="57"/>
                      <a:pt x="46" y="53"/>
                      <a:pt x="47" y="49"/>
                    </a:cubicBezTo>
                    <a:cubicBezTo>
                      <a:pt x="47" y="45"/>
                      <a:pt x="47" y="39"/>
                      <a:pt x="45"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2">
                <a:extLst>
                  <a:ext uri="{FF2B5EF4-FFF2-40B4-BE49-F238E27FC236}">
                    <a16:creationId xmlns:a16="http://schemas.microsoft.com/office/drawing/2014/main" id="{B3F064A9-AE4D-8293-985F-25FF39EA1296}"/>
                  </a:ext>
                </a:extLst>
              </p:cNvPr>
              <p:cNvSpPr>
                <a:spLocks noEditPoints="1"/>
              </p:cNvSpPr>
              <p:nvPr/>
            </p:nvSpPr>
            <p:spPr bwMode="auto">
              <a:xfrm>
                <a:off x="2041" y="1486"/>
                <a:ext cx="47" cy="80"/>
              </a:xfrm>
              <a:custGeom>
                <a:avLst/>
                <a:gdLst>
                  <a:gd name="T0" fmla="*/ 16 w 67"/>
                  <a:gd name="T1" fmla="*/ 97 h 111"/>
                  <a:gd name="T2" fmla="*/ 27 w 67"/>
                  <a:gd name="T3" fmla="*/ 94 h 111"/>
                  <a:gd name="T4" fmla="*/ 31 w 67"/>
                  <a:gd name="T5" fmla="*/ 99 h 111"/>
                  <a:gd name="T6" fmla="*/ 35 w 67"/>
                  <a:gd name="T7" fmla="*/ 101 h 111"/>
                  <a:gd name="T8" fmla="*/ 43 w 67"/>
                  <a:gd name="T9" fmla="*/ 99 h 111"/>
                  <a:gd name="T10" fmla="*/ 55 w 67"/>
                  <a:gd name="T11" fmla="*/ 88 h 111"/>
                  <a:gd name="T12" fmla="*/ 54 w 67"/>
                  <a:gd name="T13" fmla="*/ 70 h 111"/>
                  <a:gd name="T14" fmla="*/ 53 w 67"/>
                  <a:gd name="T15" fmla="*/ 65 h 111"/>
                  <a:gd name="T16" fmla="*/ 39 w 67"/>
                  <a:gd name="T17" fmla="*/ 81 h 111"/>
                  <a:gd name="T18" fmla="*/ 20 w 67"/>
                  <a:gd name="T19" fmla="*/ 81 h 111"/>
                  <a:gd name="T20" fmla="*/ 5 w 67"/>
                  <a:gd name="T21" fmla="*/ 63 h 111"/>
                  <a:gd name="T22" fmla="*/ 1 w 67"/>
                  <a:gd name="T23" fmla="*/ 42 h 111"/>
                  <a:gd name="T24" fmla="*/ 8 w 67"/>
                  <a:gd name="T25" fmla="*/ 23 h 111"/>
                  <a:gd name="T26" fmla="*/ 20 w 67"/>
                  <a:gd name="T27" fmla="*/ 12 h 111"/>
                  <a:gd name="T28" fmla="*/ 45 w 67"/>
                  <a:gd name="T29" fmla="*/ 16 h 111"/>
                  <a:gd name="T30" fmla="*/ 42 w 67"/>
                  <a:gd name="T31" fmla="*/ 4 h 111"/>
                  <a:gd name="T32" fmla="*/ 52 w 67"/>
                  <a:gd name="T33" fmla="*/ 0 h 111"/>
                  <a:gd name="T34" fmla="*/ 66 w 67"/>
                  <a:gd name="T35" fmla="*/ 67 h 111"/>
                  <a:gd name="T36" fmla="*/ 67 w 67"/>
                  <a:gd name="T37" fmla="*/ 85 h 111"/>
                  <a:gd name="T38" fmla="*/ 61 w 67"/>
                  <a:gd name="T39" fmla="*/ 98 h 111"/>
                  <a:gd name="T40" fmla="*/ 48 w 67"/>
                  <a:gd name="T41" fmla="*/ 107 h 111"/>
                  <a:gd name="T42" fmla="*/ 34 w 67"/>
                  <a:gd name="T43" fmla="*/ 111 h 111"/>
                  <a:gd name="T44" fmla="*/ 23 w 67"/>
                  <a:gd name="T45" fmla="*/ 108 h 111"/>
                  <a:gd name="T46" fmla="*/ 17 w 67"/>
                  <a:gd name="T47" fmla="*/ 101 h 111"/>
                  <a:gd name="T48" fmla="*/ 16 w 67"/>
                  <a:gd name="T49" fmla="*/ 97 h 111"/>
                  <a:gd name="T50" fmla="*/ 15 w 67"/>
                  <a:gd name="T51" fmla="*/ 58 h 111"/>
                  <a:gd name="T52" fmla="*/ 21 w 67"/>
                  <a:gd name="T53" fmla="*/ 67 h 111"/>
                  <a:gd name="T54" fmla="*/ 29 w 67"/>
                  <a:gd name="T55" fmla="*/ 72 h 111"/>
                  <a:gd name="T56" fmla="*/ 37 w 67"/>
                  <a:gd name="T57" fmla="*/ 71 h 111"/>
                  <a:gd name="T58" fmla="*/ 46 w 67"/>
                  <a:gd name="T59" fmla="*/ 63 h 111"/>
                  <a:gd name="T60" fmla="*/ 50 w 67"/>
                  <a:gd name="T61" fmla="*/ 48 h 111"/>
                  <a:gd name="T62" fmla="*/ 47 w 67"/>
                  <a:gd name="T63" fmla="*/ 31 h 111"/>
                  <a:gd name="T64" fmla="*/ 37 w 67"/>
                  <a:gd name="T65" fmla="*/ 21 h 111"/>
                  <a:gd name="T66" fmla="*/ 24 w 67"/>
                  <a:gd name="T67" fmla="*/ 21 h 111"/>
                  <a:gd name="T68" fmla="*/ 18 w 67"/>
                  <a:gd name="T69" fmla="*/ 26 h 111"/>
                  <a:gd name="T70" fmla="*/ 13 w 67"/>
                  <a:gd name="T71" fmla="*/ 36 h 111"/>
                  <a:gd name="T72" fmla="*/ 13 w 67"/>
                  <a:gd name="T73" fmla="*/ 48 h 111"/>
                  <a:gd name="T74" fmla="*/ 15 w 67"/>
                  <a:gd name="T75" fmla="*/ 5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1">
                    <a:moveTo>
                      <a:pt x="16" y="97"/>
                    </a:moveTo>
                    <a:lnTo>
                      <a:pt x="27" y="94"/>
                    </a:lnTo>
                    <a:cubicBezTo>
                      <a:pt x="28" y="96"/>
                      <a:pt x="29" y="98"/>
                      <a:pt x="31" y="99"/>
                    </a:cubicBezTo>
                    <a:cubicBezTo>
                      <a:pt x="32" y="100"/>
                      <a:pt x="33" y="100"/>
                      <a:pt x="35" y="101"/>
                    </a:cubicBezTo>
                    <a:cubicBezTo>
                      <a:pt x="37" y="101"/>
                      <a:pt x="40" y="100"/>
                      <a:pt x="43" y="99"/>
                    </a:cubicBezTo>
                    <a:cubicBezTo>
                      <a:pt x="50" y="96"/>
                      <a:pt x="54" y="92"/>
                      <a:pt x="55" y="88"/>
                    </a:cubicBezTo>
                    <a:cubicBezTo>
                      <a:pt x="56" y="84"/>
                      <a:pt x="56" y="79"/>
                      <a:pt x="54" y="70"/>
                    </a:cubicBezTo>
                    <a:lnTo>
                      <a:pt x="53" y="65"/>
                    </a:lnTo>
                    <a:cubicBezTo>
                      <a:pt x="50" y="73"/>
                      <a:pt x="45" y="78"/>
                      <a:pt x="39" y="81"/>
                    </a:cubicBezTo>
                    <a:cubicBezTo>
                      <a:pt x="32" y="84"/>
                      <a:pt x="26" y="84"/>
                      <a:pt x="20" y="81"/>
                    </a:cubicBezTo>
                    <a:cubicBezTo>
                      <a:pt x="13" y="78"/>
                      <a:pt x="8" y="72"/>
                      <a:pt x="5" y="63"/>
                    </a:cubicBezTo>
                    <a:cubicBezTo>
                      <a:pt x="2" y="56"/>
                      <a:pt x="0" y="49"/>
                      <a:pt x="1" y="42"/>
                    </a:cubicBezTo>
                    <a:cubicBezTo>
                      <a:pt x="2" y="34"/>
                      <a:pt x="4" y="28"/>
                      <a:pt x="8" y="23"/>
                    </a:cubicBezTo>
                    <a:cubicBezTo>
                      <a:pt x="11" y="18"/>
                      <a:pt x="15" y="14"/>
                      <a:pt x="20" y="12"/>
                    </a:cubicBezTo>
                    <a:cubicBezTo>
                      <a:pt x="29" y="9"/>
                      <a:pt x="37" y="10"/>
                      <a:pt x="45" y="16"/>
                    </a:cubicBezTo>
                    <a:lnTo>
                      <a:pt x="42" y="4"/>
                    </a:lnTo>
                    <a:lnTo>
                      <a:pt x="52" y="0"/>
                    </a:lnTo>
                    <a:lnTo>
                      <a:pt x="66" y="67"/>
                    </a:lnTo>
                    <a:cubicBezTo>
                      <a:pt x="67" y="74"/>
                      <a:pt x="67" y="80"/>
                      <a:pt x="67" y="85"/>
                    </a:cubicBezTo>
                    <a:cubicBezTo>
                      <a:pt x="66" y="90"/>
                      <a:pt x="64" y="94"/>
                      <a:pt x="61" y="98"/>
                    </a:cubicBezTo>
                    <a:cubicBezTo>
                      <a:pt x="58" y="102"/>
                      <a:pt x="54" y="105"/>
                      <a:pt x="48" y="107"/>
                    </a:cubicBezTo>
                    <a:cubicBezTo>
                      <a:pt x="43" y="109"/>
                      <a:pt x="39" y="110"/>
                      <a:pt x="34" y="111"/>
                    </a:cubicBezTo>
                    <a:cubicBezTo>
                      <a:pt x="30" y="111"/>
                      <a:pt x="26" y="110"/>
                      <a:pt x="23" y="108"/>
                    </a:cubicBezTo>
                    <a:cubicBezTo>
                      <a:pt x="21" y="107"/>
                      <a:pt x="19" y="104"/>
                      <a:pt x="17" y="101"/>
                    </a:cubicBezTo>
                    <a:cubicBezTo>
                      <a:pt x="17" y="100"/>
                      <a:pt x="16" y="99"/>
                      <a:pt x="16" y="97"/>
                    </a:cubicBezTo>
                    <a:close/>
                    <a:moveTo>
                      <a:pt x="15" y="58"/>
                    </a:moveTo>
                    <a:cubicBezTo>
                      <a:pt x="17" y="62"/>
                      <a:pt x="19" y="65"/>
                      <a:pt x="21" y="67"/>
                    </a:cubicBezTo>
                    <a:cubicBezTo>
                      <a:pt x="23" y="70"/>
                      <a:pt x="26" y="71"/>
                      <a:pt x="29" y="72"/>
                    </a:cubicBezTo>
                    <a:cubicBezTo>
                      <a:pt x="32" y="73"/>
                      <a:pt x="34" y="72"/>
                      <a:pt x="37" y="71"/>
                    </a:cubicBezTo>
                    <a:cubicBezTo>
                      <a:pt x="41" y="70"/>
                      <a:pt x="44" y="67"/>
                      <a:pt x="46" y="63"/>
                    </a:cubicBezTo>
                    <a:cubicBezTo>
                      <a:pt x="49" y="59"/>
                      <a:pt x="50" y="54"/>
                      <a:pt x="50" y="48"/>
                    </a:cubicBezTo>
                    <a:cubicBezTo>
                      <a:pt x="50" y="42"/>
                      <a:pt x="49" y="36"/>
                      <a:pt x="47" y="31"/>
                    </a:cubicBezTo>
                    <a:cubicBezTo>
                      <a:pt x="44" y="26"/>
                      <a:pt x="41" y="23"/>
                      <a:pt x="37" y="21"/>
                    </a:cubicBezTo>
                    <a:cubicBezTo>
                      <a:pt x="33" y="19"/>
                      <a:pt x="29" y="19"/>
                      <a:pt x="24" y="21"/>
                    </a:cubicBezTo>
                    <a:cubicBezTo>
                      <a:pt x="22" y="22"/>
                      <a:pt x="19" y="24"/>
                      <a:pt x="18" y="26"/>
                    </a:cubicBezTo>
                    <a:cubicBezTo>
                      <a:pt x="16" y="29"/>
                      <a:pt x="14" y="32"/>
                      <a:pt x="13" y="36"/>
                    </a:cubicBezTo>
                    <a:cubicBezTo>
                      <a:pt x="12" y="39"/>
                      <a:pt x="12" y="43"/>
                      <a:pt x="13" y="48"/>
                    </a:cubicBezTo>
                    <a:cubicBezTo>
                      <a:pt x="14" y="52"/>
                      <a:pt x="14" y="56"/>
                      <a:pt x="15"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83">
                <a:extLst>
                  <a:ext uri="{FF2B5EF4-FFF2-40B4-BE49-F238E27FC236}">
                    <a16:creationId xmlns:a16="http://schemas.microsoft.com/office/drawing/2014/main" id="{C98B3BC4-CA27-2023-3A88-1906FBF72E66}"/>
                  </a:ext>
                </a:extLst>
              </p:cNvPr>
              <p:cNvSpPr>
                <a:spLocks noEditPoints="1"/>
              </p:cNvSpPr>
              <p:nvPr/>
            </p:nvSpPr>
            <p:spPr bwMode="auto">
              <a:xfrm>
                <a:off x="2095" y="1451"/>
                <a:ext cx="55" cy="82"/>
              </a:xfrm>
              <a:custGeom>
                <a:avLst/>
                <a:gdLst>
                  <a:gd name="T0" fmla="*/ 0 w 78"/>
                  <a:gd name="T1" fmla="*/ 115 h 115"/>
                  <a:gd name="T2" fmla="*/ 12 w 78"/>
                  <a:gd name="T3" fmla="*/ 6 h 115"/>
                  <a:gd name="T4" fmla="*/ 26 w 78"/>
                  <a:gd name="T5" fmla="*/ 0 h 115"/>
                  <a:gd name="T6" fmla="*/ 78 w 78"/>
                  <a:gd name="T7" fmla="*/ 82 h 115"/>
                  <a:gd name="T8" fmla="*/ 67 w 78"/>
                  <a:gd name="T9" fmla="*/ 87 h 115"/>
                  <a:gd name="T10" fmla="*/ 52 w 78"/>
                  <a:gd name="T11" fmla="*/ 63 h 115"/>
                  <a:gd name="T12" fmla="*/ 16 w 78"/>
                  <a:gd name="T13" fmla="*/ 79 h 115"/>
                  <a:gd name="T14" fmla="*/ 13 w 78"/>
                  <a:gd name="T15" fmla="*/ 110 h 115"/>
                  <a:gd name="T16" fmla="*/ 0 w 78"/>
                  <a:gd name="T17" fmla="*/ 115 h 115"/>
                  <a:gd name="T18" fmla="*/ 17 w 78"/>
                  <a:gd name="T19" fmla="*/ 67 h 115"/>
                  <a:gd name="T20" fmla="*/ 46 w 78"/>
                  <a:gd name="T21" fmla="*/ 55 h 115"/>
                  <a:gd name="T22" fmla="*/ 34 w 78"/>
                  <a:gd name="T23" fmla="*/ 34 h 115"/>
                  <a:gd name="T24" fmla="*/ 22 w 78"/>
                  <a:gd name="T25" fmla="*/ 14 h 115"/>
                  <a:gd name="T26" fmla="*/ 21 w 78"/>
                  <a:gd name="T27" fmla="*/ 35 h 115"/>
                  <a:gd name="T28" fmla="*/ 17 w 78"/>
                  <a:gd name="T29"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15">
                    <a:moveTo>
                      <a:pt x="0" y="115"/>
                    </a:moveTo>
                    <a:lnTo>
                      <a:pt x="12" y="6"/>
                    </a:lnTo>
                    <a:lnTo>
                      <a:pt x="26" y="0"/>
                    </a:lnTo>
                    <a:lnTo>
                      <a:pt x="78" y="82"/>
                    </a:lnTo>
                    <a:lnTo>
                      <a:pt x="67" y="87"/>
                    </a:lnTo>
                    <a:lnTo>
                      <a:pt x="52" y="63"/>
                    </a:lnTo>
                    <a:lnTo>
                      <a:pt x="16" y="79"/>
                    </a:lnTo>
                    <a:lnTo>
                      <a:pt x="13" y="110"/>
                    </a:lnTo>
                    <a:lnTo>
                      <a:pt x="0" y="115"/>
                    </a:lnTo>
                    <a:close/>
                    <a:moveTo>
                      <a:pt x="17" y="67"/>
                    </a:moveTo>
                    <a:lnTo>
                      <a:pt x="46" y="55"/>
                    </a:lnTo>
                    <a:lnTo>
                      <a:pt x="34" y="34"/>
                    </a:lnTo>
                    <a:cubicBezTo>
                      <a:pt x="29" y="26"/>
                      <a:pt x="25" y="19"/>
                      <a:pt x="22" y="14"/>
                    </a:cubicBezTo>
                    <a:cubicBezTo>
                      <a:pt x="22" y="19"/>
                      <a:pt x="22" y="27"/>
                      <a:pt x="21" y="35"/>
                    </a:cubicBezTo>
                    <a:lnTo>
                      <a:pt x="17"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4">
                <a:extLst>
                  <a:ext uri="{FF2B5EF4-FFF2-40B4-BE49-F238E27FC236}">
                    <a16:creationId xmlns:a16="http://schemas.microsoft.com/office/drawing/2014/main" id="{6FBB1748-B0A7-3968-1B03-EF0C7E3CDEBD}"/>
                  </a:ext>
                </a:extLst>
              </p:cNvPr>
              <p:cNvSpPr>
                <a:spLocks/>
              </p:cNvSpPr>
              <p:nvPr/>
            </p:nvSpPr>
            <p:spPr bwMode="auto">
              <a:xfrm>
                <a:off x="2149" y="1467"/>
                <a:ext cx="26" cy="22"/>
              </a:xfrm>
              <a:custGeom>
                <a:avLst/>
                <a:gdLst>
                  <a:gd name="T0" fmla="*/ 0 w 37"/>
                  <a:gd name="T1" fmla="*/ 14 h 32"/>
                  <a:gd name="T2" fmla="*/ 33 w 37"/>
                  <a:gd name="T3" fmla="*/ 0 h 32"/>
                  <a:gd name="T4" fmla="*/ 37 w 37"/>
                  <a:gd name="T5" fmla="*/ 18 h 32"/>
                  <a:gd name="T6" fmla="*/ 3 w 37"/>
                  <a:gd name="T7" fmla="*/ 32 h 32"/>
                  <a:gd name="T8" fmla="*/ 0 w 37"/>
                  <a:gd name="T9" fmla="*/ 14 h 32"/>
                </a:gdLst>
                <a:ahLst/>
                <a:cxnLst>
                  <a:cxn ang="0">
                    <a:pos x="T0" y="T1"/>
                  </a:cxn>
                  <a:cxn ang="0">
                    <a:pos x="T2" y="T3"/>
                  </a:cxn>
                  <a:cxn ang="0">
                    <a:pos x="T4" y="T5"/>
                  </a:cxn>
                  <a:cxn ang="0">
                    <a:pos x="T6" y="T7"/>
                  </a:cxn>
                  <a:cxn ang="0">
                    <a:pos x="T8" y="T9"/>
                  </a:cxn>
                </a:cxnLst>
                <a:rect l="0" t="0" r="r" b="b"/>
                <a:pathLst>
                  <a:path w="37" h="32">
                    <a:moveTo>
                      <a:pt x="0" y="14"/>
                    </a:moveTo>
                    <a:lnTo>
                      <a:pt x="33" y="0"/>
                    </a:lnTo>
                    <a:lnTo>
                      <a:pt x="37" y="18"/>
                    </a:lnTo>
                    <a:lnTo>
                      <a:pt x="3" y="32"/>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5">
                <a:extLst>
                  <a:ext uri="{FF2B5EF4-FFF2-40B4-BE49-F238E27FC236}">
                    <a16:creationId xmlns:a16="http://schemas.microsoft.com/office/drawing/2014/main" id="{FF1B62D4-8B00-C88E-0859-B7714B88423F}"/>
                  </a:ext>
                </a:extLst>
              </p:cNvPr>
              <p:cNvSpPr>
                <a:spLocks/>
              </p:cNvSpPr>
              <p:nvPr/>
            </p:nvSpPr>
            <p:spPr bwMode="auto">
              <a:xfrm>
                <a:off x="1890" y="1652"/>
                <a:ext cx="42" cy="60"/>
              </a:xfrm>
              <a:custGeom>
                <a:avLst/>
                <a:gdLst>
                  <a:gd name="T0" fmla="*/ 38 w 59"/>
                  <a:gd name="T1" fmla="*/ 84 h 84"/>
                  <a:gd name="T2" fmla="*/ 0 w 59"/>
                  <a:gd name="T3" fmla="*/ 25 h 84"/>
                  <a:gd name="T4" fmla="*/ 11 w 59"/>
                  <a:gd name="T5" fmla="*/ 21 h 84"/>
                  <a:gd name="T6" fmla="*/ 31 w 59"/>
                  <a:gd name="T7" fmla="*/ 53 h 84"/>
                  <a:gd name="T8" fmla="*/ 41 w 59"/>
                  <a:gd name="T9" fmla="*/ 71 h 84"/>
                  <a:gd name="T10" fmla="*/ 43 w 59"/>
                  <a:gd name="T11" fmla="*/ 52 h 84"/>
                  <a:gd name="T12" fmla="*/ 48 w 59"/>
                  <a:gd name="T13" fmla="*/ 5 h 84"/>
                  <a:gd name="T14" fmla="*/ 59 w 59"/>
                  <a:gd name="T15" fmla="*/ 0 h 84"/>
                  <a:gd name="T16" fmla="*/ 50 w 59"/>
                  <a:gd name="T17" fmla="*/ 79 h 84"/>
                  <a:gd name="T18" fmla="*/ 38 w 59"/>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4">
                    <a:moveTo>
                      <a:pt x="38" y="84"/>
                    </a:moveTo>
                    <a:lnTo>
                      <a:pt x="0" y="25"/>
                    </a:lnTo>
                    <a:lnTo>
                      <a:pt x="11" y="21"/>
                    </a:lnTo>
                    <a:lnTo>
                      <a:pt x="31" y="53"/>
                    </a:lnTo>
                    <a:cubicBezTo>
                      <a:pt x="33" y="57"/>
                      <a:pt x="37" y="63"/>
                      <a:pt x="41" y="71"/>
                    </a:cubicBezTo>
                    <a:cubicBezTo>
                      <a:pt x="41" y="66"/>
                      <a:pt x="42" y="59"/>
                      <a:pt x="43" y="52"/>
                    </a:cubicBezTo>
                    <a:lnTo>
                      <a:pt x="48" y="5"/>
                    </a:lnTo>
                    <a:lnTo>
                      <a:pt x="59" y="0"/>
                    </a:lnTo>
                    <a:lnTo>
                      <a:pt x="50" y="79"/>
                    </a:lnTo>
                    <a:lnTo>
                      <a:pt x="38"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86">
                <a:extLst>
                  <a:ext uri="{FF2B5EF4-FFF2-40B4-BE49-F238E27FC236}">
                    <a16:creationId xmlns:a16="http://schemas.microsoft.com/office/drawing/2014/main" id="{330F7B75-DB7C-83CA-37A0-173F71706C49}"/>
                  </a:ext>
                </a:extLst>
              </p:cNvPr>
              <p:cNvSpPr>
                <a:spLocks noEditPoints="1"/>
              </p:cNvSpPr>
              <p:nvPr/>
            </p:nvSpPr>
            <p:spPr bwMode="auto">
              <a:xfrm>
                <a:off x="1941" y="1637"/>
                <a:ext cx="48" cy="57"/>
              </a:xfrm>
              <a:custGeom>
                <a:avLst/>
                <a:gdLst>
                  <a:gd name="T0" fmla="*/ 51 w 67"/>
                  <a:gd name="T1" fmla="*/ 59 h 80"/>
                  <a:gd name="T2" fmla="*/ 44 w 67"/>
                  <a:gd name="T3" fmla="*/ 71 h 80"/>
                  <a:gd name="T4" fmla="*/ 33 w 67"/>
                  <a:gd name="T5" fmla="*/ 78 h 80"/>
                  <a:gd name="T6" fmla="*/ 17 w 67"/>
                  <a:gd name="T7" fmla="*/ 79 h 80"/>
                  <a:gd name="T8" fmla="*/ 6 w 67"/>
                  <a:gd name="T9" fmla="*/ 68 h 80"/>
                  <a:gd name="T10" fmla="*/ 4 w 67"/>
                  <a:gd name="T11" fmla="*/ 57 h 80"/>
                  <a:gd name="T12" fmla="*/ 8 w 67"/>
                  <a:gd name="T13" fmla="*/ 48 h 80"/>
                  <a:gd name="T14" fmla="*/ 16 w 67"/>
                  <a:gd name="T15" fmla="*/ 40 h 80"/>
                  <a:gd name="T16" fmla="*/ 30 w 67"/>
                  <a:gd name="T17" fmla="*/ 33 h 80"/>
                  <a:gd name="T18" fmla="*/ 43 w 67"/>
                  <a:gd name="T19" fmla="*/ 25 h 80"/>
                  <a:gd name="T20" fmla="*/ 42 w 67"/>
                  <a:gd name="T21" fmla="*/ 17 h 80"/>
                  <a:gd name="T22" fmla="*/ 36 w 67"/>
                  <a:gd name="T23" fmla="*/ 12 h 80"/>
                  <a:gd name="T24" fmla="*/ 24 w 67"/>
                  <a:gd name="T25" fmla="*/ 14 h 80"/>
                  <a:gd name="T26" fmla="*/ 14 w 67"/>
                  <a:gd name="T27" fmla="*/ 21 h 80"/>
                  <a:gd name="T28" fmla="*/ 11 w 67"/>
                  <a:gd name="T29" fmla="*/ 33 h 80"/>
                  <a:gd name="T30" fmla="*/ 0 w 67"/>
                  <a:gd name="T31" fmla="*/ 36 h 80"/>
                  <a:gd name="T32" fmla="*/ 5 w 67"/>
                  <a:gd name="T33" fmla="*/ 17 h 80"/>
                  <a:gd name="T34" fmla="*/ 21 w 67"/>
                  <a:gd name="T35" fmla="*/ 4 h 80"/>
                  <a:gd name="T36" fmla="*/ 42 w 67"/>
                  <a:gd name="T37" fmla="*/ 2 h 80"/>
                  <a:gd name="T38" fmla="*/ 52 w 67"/>
                  <a:gd name="T39" fmla="*/ 11 h 80"/>
                  <a:gd name="T40" fmla="*/ 55 w 67"/>
                  <a:gd name="T41" fmla="*/ 23 h 80"/>
                  <a:gd name="T42" fmla="*/ 59 w 67"/>
                  <a:gd name="T43" fmla="*/ 41 h 80"/>
                  <a:gd name="T44" fmla="*/ 62 w 67"/>
                  <a:gd name="T45" fmla="*/ 54 h 80"/>
                  <a:gd name="T46" fmla="*/ 67 w 67"/>
                  <a:gd name="T47" fmla="*/ 62 h 80"/>
                  <a:gd name="T48" fmla="*/ 56 w 67"/>
                  <a:gd name="T49" fmla="*/ 66 h 80"/>
                  <a:gd name="T50" fmla="*/ 51 w 67"/>
                  <a:gd name="T51" fmla="*/ 59 h 80"/>
                  <a:gd name="T52" fmla="*/ 45 w 67"/>
                  <a:gd name="T53" fmla="*/ 33 h 80"/>
                  <a:gd name="T54" fmla="*/ 41 w 67"/>
                  <a:gd name="T55" fmla="*/ 36 h 80"/>
                  <a:gd name="T56" fmla="*/ 33 w 67"/>
                  <a:gd name="T57" fmla="*/ 41 h 80"/>
                  <a:gd name="T58" fmla="*/ 20 w 67"/>
                  <a:gd name="T59" fmla="*/ 49 h 80"/>
                  <a:gd name="T60" fmla="*/ 16 w 67"/>
                  <a:gd name="T61" fmla="*/ 55 h 80"/>
                  <a:gd name="T62" fmla="*/ 17 w 67"/>
                  <a:gd name="T63" fmla="*/ 63 h 80"/>
                  <a:gd name="T64" fmla="*/ 23 w 67"/>
                  <a:gd name="T65" fmla="*/ 69 h 80"/>
                  <a:gd name="T66" fmla="*/ 33 w 67"/>
                  <a:gd name="T67" fmla="*/ 68 h 80"/>
                  <a:gd name="T68" fmla="*/ 42 w 67"/>
                  <a:gd name="T69" fmla="*/ 61 h 80"/>
                  <a:gd name="T70" fmla="*/ 47 w 67"/>
                  <a:gd name="T71" fmla="*/ 49 h 80"/>
                  <a:gd name="T72" fmla="*/ 45 w 67"/>
                  <a:gd name="T73" fmla="*/ 3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7" h="80">
                    <a:moveTo>
                      <a:pt x="51" y="59"/>
                    </a:moveTo>
                    <a:cubicBezTo>
                      <a:pt x="49" y="64"/>
                      <a:pt x="46" y="68"/>
                      <a:pt x="44" y="71"/>
                    </a:cubicBezTo>
                    <a:cubicBezTo>
                      <a:pt x="41" y="74"/>
                      <a:pt x="37" y="76"/>
                      <a:pt x="33" y="78"/>
                    </a:cubicBezTo>
                    <a:cubicBezTo>
                      <a:pt x="28" y="80"/>
                      <a:pt x="22" y="80"/>
                      <a:pt x="17" y="79"/>
                    </a:cubicBezTo>
                    <a:cubicBezTo>
                      <a:pt x="12" y="77"/>
                      <a:pt x="8" y="73"/>
                      <a:pt x="6" y="68"/>
                    </a:cubicBezTo>
                    <a:cubicBezTo>
                      <a:pt x="4" y="64"/>
                      <a:pt x="4" y="60"/>
                      <a:pt x="4" y="57"/>
                    </a:cubicBezTo>
                    <a:cubicBezTo>
                      <a:pt x="5" y="54"/>
                      <a:pt x="6" y="51"/>
                      <a:pt x="8" y="48"/>
                    </a:cubicBezTo>
                    <a:cubicBezTo>
                      <a:pt x="10" y="45"/>
                      <a:pt x="13" y="42"/>
                      <a:pt x="16" y="40"/>
                    </a:cubicBezTo>
                    <a:cubicBezTo>
                      <a:pt x="19" y="38"/>
                      <a:pt x="23" y="36"/>
                      <a:pt x="30" y="33"/>
                    </a:cubicBezTo>
                    <a:cubicBezTo>
                      <a:pt x="36" y="30"/>
                      <a:pt x="41" y="27"/>
                      <a:pt x="43" y="25"/>
                    </a:cubicBezTo>
                    <a:cubicBezTo>
                      <a:pt x="43" y="21"/>
                      <a:pt x="42" y="19"/>
                      <a:pt x="42" y="17"/>
                    </a:cubicBezTo>
                    <a:cubicBezTo>
                      <a:pt x="41" y="14"/>
                      <a:pt x="39" y="13"/>
                      <a:pt x="36" y="12"/>
                    </a:cubicBezTo>
                    <a:cubicBezTo>
                      <a:pt x="33" y="11"/>
                      <a:pt x="29" y="12"/>
                      <a:pt x="24" y="14"/>
                    </a:cubicBezTo>
                    <a:cubicBezTo>
                      <a:pt x="19" y="16"/>
                      <a:pt x="16" y="18"/>
                      <a:pt x="14" y="21"/>
                    </a:cubicBezTo>
                    <a:cubicBezTo>
                      <a:pt x="12" y="25"/>
                      <a:pt x="11" y="28"/>
                      <a:pt x="11" y="33"/>
                    </a:cubicBezTo>
                    <a:lnTo>
                      <a:pt x="0" y="36"/>
                    </a:lnTo>
                    <a:cubicBezTo>
                      <a:pt x="0" y="29"/>
                      <a:pt x="1" y="23"/>
                      <a:pt x="5" y="17"/>
                    </a:cubicBezTo>
                    <a:cubicBezTo>
                      <a:pt x="8" y="12"/>
                      <a:pt x="13" y="8"/>
                      <a:pt x="21" y="4"/>
                    </a:cubicBezTo>
                    <a:cubicBezTo>
                      <a:pt x="29" y="1"/>
                      <a:pt x="36" y="0"/>
                      <a:pt x="42" y="2"/>
                    </a:cubicBezTo>
                    <a:cubicBezTo>
                      <a:pt x="47" y="3"/>
                      <a:pt x="50" y="6"/>
                      <a:pt x="52" y="11"/>
                    </a:cubicBezTo>
                    <a:cubicBezTo>
                      <a:pt x="53" y="14"/>
                      <a:pt x="54" y="18"/>
                      <a:pt x="55" y="23"/>
                    </a:cubicBezTo>
                    <a:lnTo>
                      <a:pt x="59" y="41"/>
                    </a:lnTo>
                    <a:cubicBezTo>
                      <a:pt x="60" y="46"/>
                      <a:pt x="61" y="50"/>
                      <a:pt x="62" y="54"/>
                    </a:cubicBezTo>
                    <a:cubicBezTo>
                      <a:pt x="63" y="56"/>
                      <a:pt x="65" y="58"/>
                      <a:pt x="67" y="62"/>
                    </a:cubicBezTo>
                    <a:lnTo>
                      <a:pt x="56" y="66"/>
                    </a:lnTo>
                    <a:cubicBezTo>
                      <a:pt x="55" y="65"/>
                      <a:pt x="53" y="62"/>
                      <a:pt x="51" y="59"/>
                    </a:cubicBezTo>
                    <a:close/>
                    <a:moveTo>
                      <a:pt x="45" y="33"/>
                    </a:moveTo>
                    <a:cubicBezTo>
                      <a:pt x="44" y="34"/>
                      <a:pt x="42" y="35"/>
                      <a:pt x="41" y="36"/>
                    </a:cubicBezTo>
                    <a:cubicBezTo>
                      <a:pt x="39" y="37"/>
                      <a:pt x="36" y="39"/>
                      <a:pt x="33" y="41"/>
                    </a:cubicBezTo>
                    <a:cubicBezTo>
                      <a:pt x="26" y="44"/>
                      <a:pt x="22" y="47"/>
                      <a:pt x="20" y="49"/>
                    </a:cubicBezTo>
                    <a:cubicBezTo>
                      <a:pt x="18" y="51"/>
                      <a:pt x="16" y="53"/>
                      <a:pt x="16" y="55"/>
                    </a:cubicBezTo>
                    <a:cubicBezTo>
                      <a:pt x="15" y="58"/>
                      <a:pt x="16" y="60"/>
                      <a:pt x="17" y="63"/>
                    </a:cubicBezTo>
                    <a:cubicBezTo>
                      <a:pt x="18" y="66"/>
                      <a:pt x="20" y="68"/>
                      <a:pt x="23" y="69"/>
                    </a:cubicBezTo>
                    <a:cubicBezTo>
                      <a:pt x="26" y="70"/>
                      <a:pt x="29" y="70"/>
                      <a:pt x="33" y="68"/>
                    </a:cubicBezTo>
                    <a:cubicBezTo>
                      <a:pt x="37" y="66"/>
                      <a:pt x="40" y="64"/>
                      <a:pt x="42" y="61"/>
                    </a:cubicBezTo>
                    <a:cubicBezTo>
                      <a:pt x="45" y="57"/>
                      <a:pt x="46" y="54"/>
                      <a:pt x="47" y="49"/>
                    </a:cubicBezTo>
                    <a:cubicBezTo>
                      <a:pt x="47" y="45"/>
                      <a:pt x="47" y="40"/>
                      <a:pt x="45"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87">
                <a:extLst>
                  <a:ext uri="{FF2B5EF4-FFF2-40B4-BE49-F238E27FC236}">
                    <a16:creationId xmlns:a16="http://schemas.microsoft.com/office/drawing/2014/main" id="{88C796B6-5C32-28C4-9C67-6335FFAA4087}"/>
                  </a:ext>
                </a:extLst>
              </p:cNvPr>
              <p:cNvSpPr>
                <a:spLocks/>
              </p:cNvSpPr>
              <p:nvPr/>
            </p:nvSpPr>
            <p:spPr bwMode="auto">
              <a:xfrm>
                <a:off x="1989" y="1618"/>
                <a:ext cx="42" cy="55"/>
              </a:xfrm>
              <a:custGeom>
                <a:avLst/>
                <a:gdLst>
                  <a:gd name="T0" fmla="*/ 46 w 58"/>
                  <a:gd name="T1" fmla="*/ 42 h 78"/>
                  <a:gd name="T2" fmla="*/ 58 w 58"/>
                  <a:gd name="T3" fmla="*/ 39 h 78"/>
                  <a:gd name="T4" fmla="*/ 54 w 58"/>
                  <a:gd name="T5" fmla="*/ 61 h 78"/>
                  <a:gd name="T6" fmla="*/ 39 w 58"/>
                  <a:gd name="T7" fmla="*/ 74 h 78"/>
                  <a:gd name="T8" fmla="*/ 19 w 58"/>
                  <a:gd name="T9" fmla="*/ 75 h 78"/>
                  <a:gd name="T10" fmla="*/ 5 w 58"/>
                  <a:gd name="T11" fmla="*/ 59 h 78"/>
                  <a:gd name="T12" fmla="*/ 0 w 58"/>
                  <a:gd name="T13" fmla="*/ 37 h 78"/>
                  <a:gd name="T14" fmla="*/ 6 w 58"/>
                  <a:gd name="T15" fmla="*/ 16 h 78"/>
                  <a:gd name="T16" fmla="*/ 21 w 58"/>
                  <a:gd name="T17" fmla="*/ 4 h 78"/>
                  <a:gd name="T18" fmla="*/ 40 w 58"/>
                  <a:gd name="T19" fmla="*/ 2 h 78"/>
                  <a:gd name="T20" fmla="*/ 52 w 58"/>
                  <a:gd name="T21" fmla="*/ 15 h 78"/>
                  <a:gd name="T22" fmla="*/ 42 w 58"/>
                  <a:gd name="T23" fmla="*/ 20 h 78"/>
                  <a:gd name="T24" fmla="*/ 34 w 58"/>
                  <a:gd name="T25" fmla="*/ 12 h 78"/>
                  <a:gd name="T26" fmla="*/ 24 w 58"/>
                  <a:gd name="T27" fmla="*/ 13 h 78"/>
                  <a:gd name="T28" fmla="*/ 14 w 58"/>
                  <a:gd name="T29" fmla="*/ 22 h 78"/>
                  <a:gd name="T30" fmla="*/ 12 w 58"/>
                  <a:gd name="T31" fmla="*/ 38 h 78"/>
                  <a:gd name="T32" fmla="*/ 16 w 58"/>
                  <a:gd name="T33" fmla="*/ 55 h 78"/>
                  <a:gd name="T34" fmla="*/ 25 w 58"/>
                  <a:gd name="T35" fmla="*/ 66 h 78"/>
                  <a:gd name="T36" fmla="*/ 36 w 58"/>
                  <a:gd name="T37" fmla="*/ 66 h 78"/>
                  <a:gd name="T38" fmla="*/ 44 w 58"/>
                  <a:gd name="T39" fmla="*/ 58 h 78"/>
                  <a:gd name="T40" fmla="*/ 46 w 58"/>
                  <a:gd name="T41" fmla="*/ 4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 h="78">
                    <a:moveTo>
                      <a:pt x="46" y="42"/>
                    </a:moveTo>
                    <a:lnTo>
                      <a:pt x="58" y="39"/>
                    </a:lnTo>
                    <a:cubicBezTo>
                      <a:pt x="58" y="48"/>
                      <a:pt x="57" y="55"/>
                      <a:pt x="54" y="61"/>
                    </a:cubicBezTo>
                    <a:cubicBezTo>
                      <a:pt x="50" y="67"/>
                      <a:pt x="45" y="72"/>
                      <a:pt x="39" y="74"/>
                    </a:cubicBezTo>
                    <a:cubicBezTo>
                      <a:pt x="32" y="77"/>
                      <a:pt x="25" y="78"/>
                      <a:pt x="19" y="75"/>
                    </a:cubicBezTo>
                    <a:cubicBezTo>
                      <a:pt x="13" y="72"/>
                      <a:pt x="8" y="67"/>
                      <a:pt x="5" y="59"/>
                    </a:cubicBezTo>
                    <a:cubicBezTo>
                      <a:pt x="2" y="52"/>
                      <a:pt x="0" y="44"/>
                      <a:pt x="0" y="37"/>
                    </a:cubicBezTo>
                    <a:cubicBezTo>
                      <a:pt x="0" y="29"/>
                      <a:pt x="2" y="22"/>
                      <a:pt x="6" y="16"/>
                    </a:cubicBezTo>
                    <a:cubicBezTo>
                      <a:pt x="9" y="11"/>
                      <a:pt x="14" y="6"/>
                      <a:pt x="21" y="4"/>
                    </a:cubicBezTo>
                    <a:cubicBezTo>
                      <a:pt x="28" y="1"/>
                      <a:pt x="34" y="0"/>
                      <a:pt x="40" y="2"/>
                    </a:cubicBezTo>
                    <a:cubicBezTo>
                      <a:pt x="45" y="5"/>
                      <a:pt x="49" y="9"/>
                      <a:pt x="52" y="15"/>
                    </a:cubicBezTo>
                    <a:lnTo>
                      <a:pt x="42" y="20"/>
                    </a:lnTo>
                    <a:cubicBezTo>
                      <a:pt x="40" y="16"/>
                      <a:pt x="38" y="14"/>
                      <a:pt x="34" y="12"/>
                    </a:cubicBezTo>
                    <a:cubicBezTo>
                      <a:pt x="31" y="11"/>
                      <a:pt x="27" y="11"/>
                      <a:pt x="24" y="13"/>
                    </a:cubicBezTo>
                    <a:cubicBezTo>
                      <a:pt x="19" y="15"/>
                      <a:pt x="16" y="18"/>
                      <a:pt x="14" y="22"/>
                    </a:cubicBezTo>
                    <a:cubicBezTo>
                      <a:pt x="12" y="26"/>
                      <a:pt x="11" y="31"/>
                      <a:pt x="12" y="38"/>
                    </a:cubicBezTo>
                    <a:cubicBezTo>
                      <a:pt x="13" y="44"/>
                      <a:pt x="14" y="50"/>
                      <a:pt x="16" y="55"/>
                    </a:cubicBezTo>
                    <a:cubicBezTo>
                      <a:pt x="18" y="60"/>
                      <a:pt x="21" y="64"/>
                      <a:pt x="25" y="66"/>
                    </a:cubicBezTo>
                    <a:cubicBezTo>
                      <a:pt x="28" y="67"/>
                      <a:pt x="32" y="67"/>
                      <a:pt x="36" y="66"/>
                    </a:cubicBezTo>
                    <a:cubicBezTo>
                      <a:pt x="39" y="65"/>
                      <a:pt x="42" y="62"/>
                      <a:pt x="44" y="58"/>
                    </a:cubicBezTo>
                    <a:cubicBezTo>
                      <a:pt x="46" y="54"/>
                      <a:pt x="47" y="49"/>
                      <a:pt x="46" y="4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88">
                <a:extLst>
                  <a:ext uri="{FF2B5EF4-FFF2-40B4-BE49-F238E27FC236}">
                    <a16:creationId xmlns:a16="http://schemas.microsoft.com/office/drawing/2014/main" id="{F6706DCA-38DD-21CB-B7F5-1DCBCD6FE0B3}"/>
                  </a:ext>
                </a:extLst>
              </p:cNvPr>
              <p:cNvSpPr>
                <a:spLocks noEditPoints="1"/>
              </p:cNvSpPr>
              <p:nvPr/>
            </p:nvSpPr>
            <p:spPr bwMode="auto">
              <a:xfrm>
                <a:off x="2037" y="1579"/>
                <a:ext cx="56" cy="82"/>
              </a:xfrm>
              <a:custGeom>
                <a:avLst/>
                <a:gdLst>
                  <a:gd name="T0" fmla="*/ 0 w 78"/>
                  <a:gd name="T1" fmla="*/ 115 h 115"/>
                  <a:gd name="T2" fmla="*/ 13 w 78"/>
                  <a:gd name="T3" fmla="*/ 6 h 115"/>
                  <a:gd name="T4" fmla="*/ 26 w 78"/>
                  <a:gd name="T5" fmla="*/ 0 h 115"/>
                  <a:gd name="T6" fmla="*/ 78 w 78"/>
                  <a:gd name="T7" fmla="*/ 82 h 115"/>
                  <a:gd name="T8" fmla="*/ 67 w 78"/>
                  <a:gd name="T9" fmla="*/ 86 h 115"/>
                  <a:gd name="T10" fmla="*/ 52 w 78"/>
                  <a:gd name="T11" fmla="*/ 63 h 115"/>
                  <a:gd name="T12" fmla="*/ 16 w 78"/>
                  <a:gd name="T13" fmla="*/ 78 h 115"/>
                  <a:gd name="T14" fmla="*/ 13 w 78"/>
                  <a:gd name="T15" fmla="*/ 109 h 115"/>
                  <a:gd name="T16" fmla="*/ 0 w 78"/>
                  <a:gd name="T17" fmla="*/ 115 h 115"/>
                  <a:gd name="T18" fmla="*/ 17 w 78"/>
                  <a:gd name="T19" fmla="*/ 67 h 115"/>
                  <a:gd name="T20" fmla="*/ 47 w 78"/>
                  <a:gd name="T21" fmla="*/ 55 h 115"/>
                  <a:gd name="T22" fmla="*/ 34 w 78"/>
                  <a:gd name="T23" fmla="*/ 34 h 115"/>
                  <a:gd name="T24" fmla="*/ 22 w 78"/>
                  <a:gd name="T25" fmla="*/ 13 h 115"/>
                  <a:gd name="T26" fmla="*/ 21 w 78"/>
                  <a:gd name="T27" fmla="*/ 35 h 115"/>
                  <a:gd name="T28" fmla="*/ 17 w 78"/>
                  <a:gd name="T29" fmla="*/ 6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115">
                    <a:moveTo>
                      <a:pt x="0" y="115"/>
                    </a:moveTo>
                    <a:lnTo>
                      <a:pt x="13" y="6"/>
                    </a:lnTo>
                    <a:lnTo>
                      <a:pt x="26" y="0"/>
                    </a:lnTo>
                    <a:lnTo>
                      <a:pt x="78" y="82"/>
                    </a:lnTo>
                    <a:lnTo>
                      <a:pt x="67" y="86"/>
                    </a:lnTo>
                    <a:lnTo>
                      <a:pt x="52" y="63"/>
                    </a:lnTo>
                    <a:lnTo>
                      <a:pt x="16" y="78"/>
                    </a:lnTo>
                    <a:lnTo>
                      <a:pt x="13" y="109"/>
                    </a:lnTo>
                    <a:lnTo>
                      <a:pt x="0" y="115"/>
                    </a:lnTo>
                    <a:close/>
                    <a:moveTo>
                      <a:pt x="17" y="67"/>
                    </a:moveTo>
                    <a:lnTo>
                      <a:pt x="47" y="55"/>
                    </a:lnTo>
                    <a:lnTo>
                      <a:pt x="34" y="34"/>
                    </a:lnTo>
                    <a:cubicBezTo>
                      <a:pt x="29" y="26"/>
                      <a:pt x="25" y="19"/>
                      <a:pt x="22" y="13"/>
                    </a:cubicBezTo>
                    <a:cubicBezTo>
                      <a:pt x="22" y="19"/>
                      <a:pt x="22" y="26"/>
                      <a:pt x="21" y="35"/>
                    </a:cubicBezTo>
                    <a:lnTo>
                      <a:pt x="17"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89">
                <a:extLst>
                  <a:ext uri="{FF2B5EF4-FFF2-40B4-BE49-F238E27FC236}">
                    <a16:creationId xmlns:a16="http://schemas.microsoft.com/office/drawing/2014/main" id="{03A9AB7B-DFC7-FD89-53C5-52B270FCB8F9}"/>
                  </a:ext>
                </a:extLst>
              </p:cNvPr>
              <p:cNvSpPr>
                <a:spLocks/>
              </p:cNvSpPr>
              <p:nvPr/>
            </p:nvSpPr>
            <p:spPr bwMode="auto">
              <a:xfrm>
                <a:off x="2092" y="1575"/>
                <a:ext cx="42" cy="55"/>
              </a:xfrm>
              <a:custGeom>
                <a:avLst/>
                <a:gdLst>
                  <a:gd name="T0" fmla="*/ 3 w 59"/>
                  <a:gd name="T1" fmla="*/ 61 h 77"/>
                  <a:gd name="T2" fmla="*/ 14 w 59"/>
                  <a:gd name="T3" fmla="*/ 56 h 77"/>
                  <a:gd name="T4" fmla="*/ 19 w 59"/>
                  <a:gd name="T5" fmla="*/ 63 h 77"/>
                  <a:gd name="T6" fmla="*/ 26 w 59"/>
                  <a:gd name="T7" fmla="*/ 66 h 77"/>
                  <a:gd name="T8" fmla="*/ 36 w 59"/>
                  <a:gd name="T9" fmla="*/ 65 h 77"/>
                  <a:gd name="T10" fmla="*/ 46 w 59"/>
                  <a:gd name="T11" fmla="*/ 57 h 77"/>
                  <a:gd name="T12" fmla="*/ 47 w 59"/>
                  <a:gd name="T13" fmla="*/ 49 h 77"/>
                  <a:gd name="T14" fmla="*/ 42 w 59"/>
                  <a:gd name="T15" fmla="*/ 44 h 77"/>
                  <a:gd name="T16" fmla="*/ 29 w 59"/>
                  <a:gd name="T17" fmla="*/ 43 h 77"/>
                  <a:gd name="T18" fmla="*/ 15 w 59"/>
                  <a:gd name="T19" fmla="*/ 42 h 77"/>
                  <a:gd name="T20" fmla="*/ 7 w 59"/>
                  <a:gd name="T21" fmla="*/ 39 h 77"/>
                  <a:gd name="T22" fmla="*/ 2 w 59"/>
                  <a:gd name="T23" fmla="*/ 32 h 77"/>
                  <a:gd name="T24" fmla="*/ 2 w 59"/>
                  <a:gd name="T25" fmla="*/ 17 h 77"/>
                  <a:gd name="T26" fmla="*/ 17 w 59"/>
                  <a:gd name="T27" fmla="*/ 4 h 77"/>
                  <a:gd name="T28" fmla="*/ 37 w 59"/>
                  <a:gd name="T29" fmla="*/ 2 h 77"/>
                  <a:gd name="T30" fmla="*/ 50 w 59"/>
                  <a:gd name="T31" fmla="*/ 14 h 77"/>
                  <a:gd name="T32" fmla="*/ 40 w 59"/>
                  <a:gd name="T33" fmla="*/ 19 h 77"/>
                  <a:gd name="T34" fmla="*/ 32 w 59"/>
                  <a:gd name="T35" fmla="*/ 12 h 77"/>
                  <a:gd name="T36" fmla="*/ 19 w 59"/>
                  <a:gd name="T37" fmla="*/ 13 h 77"/>
                  <a:gd name="T38" fmla="*/ 12 w 59"/>
                  <a:gd name="T39" fmla="*/ 19 h 77"/>
                  <a:gd name="T40" fmla="*/ 11 w 59"/>
                  <a:gd name="T41" fmla="*/ 26 h 77"/>
                  <a:gd name="T42" fmla="*/ 16 w 59"/>
                  <a:gd name="T43" fmla="*/ 30 h 77"/>
                  <a:gd name="T44" fmla="*/ 27 w 59"/>
                  <a:gd name="T45" fmla="*/ 31 h 77"/>
                  <a:gd name="T46" fmla="*/ 47 w 59"/>
                  <a:gd name="T47" fmla="*/ 33 h 77"/>
                  <a:gd name="T48" fmla="*/ 57 w 59"/>
                  <a:gd name="T49" fmla="*/ 43 h 77"/>
                  <a:gd name="T50" fmla="*/ 58 w 59"/>
                  <a:gd name="T51" fmla="*/ 53 h 77"/>
                  <a:gd name="T52" fmla="*/ 52 w 59"/>
                  <a:gd name="T53" fmla="*/ 65 h 77"/>
                  <a:gd name="T54" fmla="*/ 39 w 59"/>
                  <a:gd name="T55" fmla="*/ 73 h 77"/>
                  <a:gd name="T56" fmla="*/ 18 w 59"/>
                  <a:gd name="T57" fmla="*/ 76 h 77"/>
                  <a:gd name="T58" fmla="*/ 3 w 59"/>
                  <a:gd name="T59"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77">
                    <a:moveTo>
                      <a:pt x="3" y="61"/>
                    </a:moveTo>
                    <a:lnTo>
                      <a:pt x="14" y="56"/>
                    </a:lnTo>
                    <a:cubicBezTo>
                      <a:pt x="15" y="59"/>
                      <a:pt x="17" y="61"/>
                      <a:pt x="19" y="63"/>
                    </a:cubicBezTo>
                    <a:cubicBezTo>
                      <a:pt x="21" y="65"/>
                      <a:pt x="23" y="66"/>
                      <a:pt x="26" y="66"/>
                    </a:cubicBezTo>
                    <a:cubicBezTo>
                      <a:pt x="29" y="67"/>
                      <a:pt x="33" y="66"/>
                      <a:pt x="36" y="65"/>
                    </a:cubicBezTo>
                    <a:cubicBezTo>
                      <a:pt x="41" y="63"/>
                      <a:pt x="44" y="60"/>
                      <a:pt x="46" y="57"/>
                    </a:cubicBezTo>
                    <a:cubicBezTo>
                      <a:pt x="47" y="54"/>
                      <a:pt x="48" y="51"/>
                      <a:pt x="47" y="49"/>
                    </a:cubicBezTo>
                    <a:cubicBezTo>
                      <a:pt x="46" y="47"/>
                      <a:pt x="44" y="45"/>
                      <a:pt x="42" y="44"/>
                    </a:cubicBezTo>
                    <a:cubicBezTo>
                      <a:pt x="40" y="43"/>
                      <a:pt x="35" y="43"/>
                      <a:pt x="29" y="43"/>
                    </a:cubicBezTo>
                    <a:cubicBezTo>
                      <a:pt x="22" y="43"/>
                      <a:pt x="17" y="43"/>
                      <a:pt x="15" y="42"/>
                    </a:cubicBezTo>
                    <a:cubicBezTo>
                      <a:pt x="12" y="42"/>
                      <a:pt x="9" y="41"/>
                      <a:pt x="7" y="39"/>
                    </a:cubicBezTo>
                    <a:cubicBezTo>
                      <a:pt x="5" y="37"/>
                      <a:pt x="3" y="35"/>
                      <a:pt x="2" y="32"/>
                    </a:cubicBezTo>
                    <a:cubicBezTo>
                      <a:pt x="0" y="27"/>
                      <a:pt x="0" y="22"/>
                      <a:pt x="2" y="17"/>
                    </a:cubicBezTo>
                    <a:cubicBezTo>
                      <a:pt x="5" y="11"/>
                      <a:pt x="9" y="7"/>
                      <a:pt x="17" y="4"/>
                    </a:cubicBezTo>
                    <a:cubicBezTo>
                      <a:pt x="25" y="1"/>
                      <a:pt x="32" y="0"/>
                      <a:pt x="37" y="2"/>
                    </a:cubicBezTo>
                    <a:cubicBezTo>
                      <a:pt x="43" y="4"/>
                      <a:pt x="47" y="8"/>
                      <a:pt x="50" y="14"/>
                    </a:cubicBezTo>
                    <a:lnTo>
                      <a:pt x="40" y="19"/>
                    </a:lnTo>
                    <a:cubicBezTo>
                      <a:pt x="38" y="15"/>
                      <a:pt x="35" y="13"/>
                      <a:pt x="32" y="12"/>
                    </a:cubicBezTo>
                    <a:cubicBezTo>
                      <a:pt x="28" y="11"/>
                      <a:pt x="24" y="11"/>
                      <a:pt x="19" y="13"/>
                    </a:cubicBezTo>
                    <a:cubicBezTo>
                      <a:pt x="16" y="15"/>
                      <a:pt x="13" y="17"/>
                      <a:pt x="12" y="19"/>
                    </a:cubicBezTo>
                    <a:cubicBezTo>
                      <a:pt x="10" y="22"/>
                      <a:pt x="10" y="24"/>
                      <a:pt x="11" y="26"/>
                    </a:cubicBezTo>
                    <a:cubicBezTo>
                      <a:pt x="12" y="28"/>
                      <a:pt x="14" y="30"/>
                      <a:pt x="16" y="30"/>
                    </a:cubicBezTo>
                    <a:cubicBezTo>
                      <a:pt x="18" y="31"/>
                      <a:pt x="21" y="31"/>
                      <a:pt x="27" y="31"/>
                    </a:cubicBezTo>
                    <a:cubicBezTo>
                      <a:pt x="37" y="31"/>
                      <a:pt x="44" y="32"/>
                      <a:pt x="47" y="33"/>
                    </a:cubicBezTo>
                    <a:cubicBezTo>
                      <a:pt x="51" y="35"/>
                      <a:pt x="55" y="38"/>
                      <a:pt x="57" y="43"/>
                    </a:cubicBezTo>
                    <a:cubicBezTo>
                      <a:pt x="58" y="46"/>
                      <a:pt x="59" y="50"/>
                      <a:pt x="58" y="53"/>
                    </a:cubicBezTo>
                    <a:cubicBezTo>
                      <a:pt x="57" y="57"/>
                      <a:pt x="55" y="61"/>
                      <a:pt x="52" y="65"/>
                    </a:cubicBezTo>
                    <a:cubicBezTo>
                      <a:pt x="49" y="68"/>
                      <a:pt x="45" y="71"/>
                      <a:pt x="39" y="73"/>
                    </a:cubicBezTo>
                    <a:cubicBezTo>
                      <a:pt x="32" y="76"/>
                      <a:pt x="25" y="77"/>
                      <a:pt x="18" y="76"/>
                    </a:cubicBezTo>
                    <a:cubicBezTo>
                      <a:pt x="11" y="74"/>
                      <a:pt x="7" y="69"/>
                      <a:pt x="3" y="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90">
                <a:extLst>
                  <a:ext uri="{FF2B5EF4-FFF2-40B4-BE49-F238E27FC236}">
                    <a16:creationId xmlns:a16="http://schemas.microsoft.com/office/drawing/2014/main" id="{4AE5F30F-2547-CDE0-11F5-9CD5E1AB886F}"/>
                  </a:ext>
                </a:extLst>
              </p:cNvPr>
              <p:cNvSpPr>
                <a:spLocks/>
              </p:cNvSpPr>
              <p:nvPr/>
            </p:nvSpPr>
            <p:spPr bwMode="auto">
              <a:xfrm>
                <a:off x="2131" y="1538"/>
                <a:ext cx="52" cy="77"/>
              </a:xfrm>
              <a:custGeom>
                <a:avLst/>
                <a:gdLst>
                  <a:gd name="T0" fmla="*/ 21 w 73"/>
                  <a:gd name="T1" fmla="*/ 107 h 107"/>
                  <a:gd name="T2" fmla="*/ 20 w 73"/>
                  <a:gd name="T3" fmla="*/ 92 h 107"/>
                  <a:gd name="T4" fmla="*/ 24 w 73"/>
                  <a:gd name="T5" fmla="*/ 78 h 107"/>
                  <a:gd name="T6" fmla="*/ 36 w 73"/>
                  <a:gd name="T7" fmla="*/ 54 h 107"/>
                  <a:gd name="T8" fmla="*/ 43 w 73"/>
                  <a:gd name="T9" fmla="*/ 39 h 107"/>
                  <a:gd name="T10" fmla="*/ 46 w 73"/>
                  <a:gd name="T11" fmla="*/ 27 h 107"/>
                  <a:gd name="T12" fmla="*/ 44 w 73"/>
                  <a:gd name="T13" fmla="*/ 20 h 107"/>
                  <a:gd name="T14" fmla="*/ 36 w 73"/>
                  <a:gd name="T15" fmla="*/ 12 h 107"/>
                  <a:gd name="T16" fmla="*/ 23 w 73"/>
                  <a:gd name="T17" fmla="*/ 12 h 107"/>
                  <a:gd name="T18" fmla="*/ 15 w 73"/>
                  <a:gd name="T19" fmla="*/ 21 h 107"/>
                  <a:gd name="T20" fmla="*/ 14 w 73"/>
                  <a:gd name="T21" fmla="*/ 37 h 107"/>
                  <a:gd name="T22" fmla="*/ 2 w 73"/>
                  <a:gd name="T23" fmla="*/ 40 h 107"/>
                  <a:gd name="T24" fmla="*/ 4 w 73"/>
                  <a:gd name="T25" fmla="*/ 18 h 107"/>
                  <a:gd name="T26" fmla="*/ 20 w 73"/>
                  <a:gd name="T27" fmla="*/ 3 h 107"/>
                  <a:gd name="T28" fmla="*/ 34 w 73"/>
                  <a:gd name="T29" fmla="*/ 1 h 107"/>
                  <a:gd name="T30" fmla="*/ 47 w 73"/>
                  <a:gd name="T31" fmla="*/ 6 h 107"/>
                  <a:gd name="T32" fmla="*/ 55 w 73"/>
                  <a:gd name="T33" fmla="*/ 16 h 107"/>
                  <a:gd name="T34" fmla="*/ 56 w 73"/>
                  <a:gd name="T35" fmla="*/ 35 h 107"/>
                  <a:gd name="T36" fmla="*/ 42 w 73"/>
                  <a:gd name="T37" fmla="*/ 65 h 107"/>
                  <a:gd name="T38" fmla="*/ 35 w 73"/>
                  <a:gd name="T39" fmla="*/ 80 h 107"/>
                  <a:gd name="T40" fmla="*/ 32 w 73"/>
                  <a:gd name="T41" fmla="*/ 90 h 107"/>
                  <a:gd name="T42" fmla="*/ 71 w 73"/>
                  <a:gd name="T43" fmla="*/ 74 h 107"/>
                  <a:gd name="T44" fmla="*/ 73 w 73"/>
                  <a:gd name="T45" fmla="*/ 85 h 107"/>
                  <a:gd name="T46" fmla="*/ 21 w 73"/>
                  <a:gd name="T4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07">
                    <a:moveTo>
                      <a:pt x="21" y="107"/>
                    </a:moveTo>
                    <a:cubicBezTo>
                      <a:pt x="20" y="101"/>
                      <a:pt x="20" y="96"/>
                      <a:pt x="20" y="92"/>
                    </a:cubicBezTo>
                    <a:cubicBezTo>
                      <a:pt x="21" y="87"/>
                      <a:pt x="22" y="83"/>
                      <a:pt x="24" y="78"/>
                    </a:cubicBezTo>
                    <a:cubicBezTo>
                      <a:pt x="26" y="74"/>
                      <a:pt x="30" y="66"/>
                      <a:pt x="36" y="54"/>
                    </a:cubicBezTo>
                    <a:cubicBezTo>
                      <a:pt x="40" y="47"/>
                      <a:pt x="42" y="42"/>
                      <a:pt x="43" y="39"/>
                    </a:cubicBezTo>
                    <a:cubicBezTo>
                      <a:pt x="45" y="35"/>
                      <a:pt x="46" y="31"/>
                      <a:pt x="46" y="27"/>
                    </a:cubicBezTo>
                    <a:cubicBezTo>
                      <a:pt x="46" y="25"/>
                      <a:pt x="45" y="23"/>
                      <a:pt x="44" y="20"/>
                    </a:cubicBezTo>
                    <a:cubicBezTo>
                      <a:pt x="43" y="16"/>
                      <a:pt x="40" y="13"/>
                      <a:pt x="36" y="12"/>
                    </a:cubicBezTo>
                    <a:cubicBezTo>
                      <a:pt x="32" y="10"/>
                      <a:pt x="28" y="10"/>
                      <a:pt x="23" y="12"/>
                    </a:cubicBezTo>
                    <a:cubicBezTo>
                      <a:pt x="19" y="14"/>
                      <a:pt x="16" y="17"/>
                      <a:pt x="15" y="21"/>
                    </a:cubicBezTo>
                    <a:cubicBezTo>
                      <a:pt x="13" y="25"/>
                      <a:pt x="12" y="31"/>
                      <a:pt x="14" y="37"/>
                    </a:cubicBezTo>
                    <a:lnTo>
                      <a:pt x="2" y="40"/>
                    </a:lnTo>
                    <a:cubicBezTo>
                      <a:pt x="0" y="32"/>
                      <a:pt x="1" y="25"/>
                      <a:pt x="4" y="18"/>
                    </a:cubicBezTo>
                    <a:cubicBezTo>
                      <a:pt x="7" y="11"/>
                      <a:pt x="12" y="7"/>
                      <a:pt x="20" y="3"/>
                    </a:cubicBezTo>
                    <a:cubicBezTo>
                      <a:pt x="25" y="1"/>
                      <a:pt x="30" y="0"/>
                      <a:pt x="34" y="1"/>
                    </a:cubicBezTo>
                    <a:cubicBezTo>
                      <a:pt x="39" y="1"/>
                      <a:pt x="44" y="3"/>
                      <a:pt x="47" y="6"/>
                    </a:cubicBezTo>
                    <a:cubicBezTo>
                      <a:pt x="51" y="8"/>
                      <a:pt x="54" y="12"/>
                      <a:pt x="55" y="16"/>
                    </a:cubicBezTo>
                    <a:cubicBezTo>
                      <a:pt x="58" y="22"/>
                      <a:pt x="58" y="28"/>
                      <a:pt x="56" y="35"/>
                    </a:cubicBezTo>
                    <a:cubicBezTo>
                      <a:pt x="55" y="40"/>
                      <a:pt x="50" y="50"/>
                      <a:pt x="42" y="65"/>
                    </a:cubicBezTo>
                    <a:cubicBezTo>
                      <a:pt x="39" y="71"/>
                      <a:pt x="36" y="76"/>
                      <a:pt x="35" y="80"/>
                    </a:cubicBezTo>
                    <a:cubicBezTo>
                      <a:pt x="33" y="84"/>
                      <a:pt x="32" y="88"/>
                      <a:pt x="32" y="90"/>
                    </a:cubicBezTo>
                    <a:lnTo>
                      <a:pt x="71" y="74"/>
                    </a:lnTo>
                    <a:lnTo>
                      <a:pt x="73" y="85"/>
                    </a:lnTo>
                    <a:lnTo>
                      <a:pt x="21"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1">
                <a:extLst>
                  <a:ext uri="{FF2B5EF4-FFF2-40B4-BE49-F238E27FC236}">
                    <a16:creationId xmlns:a16="http://schemas.microsoft.com/office/drawing/2014/main" id="{5589F8A3-F81D-E9A6-0935-6B67DE169625}"/>
                  </a:ext>
                </a:extLst>
              </p:cNvPr>
              <p:cNvSpPr>
                <a:spLocks/>
              </p:cNvSpPr>
              <p:nvPr/>
            </p:nvSpPr>
            <p:spPr bwMode="auto">
              <a:xfrm>
                <a:off x="2182" y="1523"/>
                <a:ext cx="72" cy="72"/>
              </a:xfrm>
              <a:custGeom>
                <a:avLst/>
                <a:gdLst>
                  <a:gd name="T0" fmla="*/ 14 w 100"/>
                  <a:gd name="T1" fmla="*/ 101 h 101"/>
                  <a:gd name="T2" fmla="*/ 0 w 100"/>
                  <a:gd name="T3" fmla="*/ 32 h 101"/>
                  <a:gd name="T4" fmla="*/ 11 w 100"/>
                  <a:gd name="T5" fmla="*/ 27 h 101"/>
                  <a:gd name="T6" fmla="*/ 14 w 100"/>
                  <a:gd name="T7" fmla="*/ 39 h 101"/>
                  <a:gd name="T8" fmla="*/ 20 w 100"/>
                  <a:gd name="T9" fmla="*/ 25 h 101"/>
                  <a:gd name="T10" fmla="*/ 30 w 100"/>
                  <a:gd name="T11" fmla="*/ 18 h 101"/>
                  <a:gd name="T12" fmla="*/ 41 w 100"/>
                  <a:gd name="T13" fmla="*/ 17 h 101"/>
                  <a:gd name="T14" fmla="*/ 50 w 100"/>
                  <a:gd name="T15" fmla="*/ 23 h 101"/>
                  <a:gd name="T16" fmla="*/ 56 w 100"/>
                  <a:gd name="T17" fmla="*/ 10 h 101"/>
                  <a:gd name="T18" fmla="*/ 66 w 100"/>
                  <a:gd name="T19" fmla="*/ 2 h 101"/>
                  <a:gd name="T20" fmla="*/ 80 w 100"/>
                  <a:gd name="T21" fmla="*/ 1 h 101"/>
                  <a:gd name="T22" fmla="*/ 88 w 100"/>
                  <a:gd name="T23" fmla="*/ 10 h 101"/>
                  <a:gd name="T24" fmla="*/ 91 w 100"/>
                  <a:gd name="T25" fmla="*/ 20 h 101"/>
                  <a:gd name="T26" fmla="*/ 100 w 100"/>
                  <a:gd name="T27" fmla="*/ 65 h 101"/>
                  <a:gd name="T28" fmla="*/ 89 w 100"/>
                  <a:gd name="T29" fmla="*/ 69 h 101"/>
                  <a:gd name="T30" fmla="*/ 80 w 100"/>
                  <a:gd name="T31" fmla="*/ 24 h 101"/>
                  <a:gd name="T32" fmla="*/ 78 w 100"/>
                  <a:gd name="T33" fmla="*/ 16 h 101"/>
                  <a:gd name="T34" fmla="*/ 74 w 100"/>
                  <a:gd name="T35" fmla="*/ 12 h 101"/>
                  <a:gd name="T36" fmla="*/ 68 w 100"/>
                  <a:gd name="T37" fmla="*/ 12 h 101"/>
                  <a:gd name="T38" fmla="*/ 59 w 100"/>
                  <a:gd name="T39" fmla="*/ 19 h 101"/>
                  <a:gd name="T40" fmla="*/ 54 w 100"/>
                  <a:gd name="T41" fmla="*/ 30 h 101"/>
                  <a:gd name="T42" fmla="*/ 56 w 100"/>
                  <a:gd name="T43" fmla="*/ 47 h 101"/>
                  <a:gd name="T44" fmla="*/ 62 w 100"/>
                  <a:gd name="T45" fmla="*/ 81 h 101"/>
                  <a:gd name="T46" fmla="*/ 52 w 100"/>
                  <a:gd name="T47" fmla="*/ 85 h 101"/>
                  <a:gd name="T48" fmla="*/ 42 w 100"/>
                  <a:gd name="T49" fmla="*/ 39 h 101"/>
                  <a:gd name="T50" fmla="*/ 41 w 100"/>
                  <a:gd name="T51" fmla="*/ 32 h 101"/>
                  <a:gd name="T52" fmla="*/ 36 w 100"/>
                  <a:gd name="T53" fmla="*/ 28 h 101"/>
                  <a:gd name="T54" fmla="*/ 31 w 100"/>
                  <a:gd name="T55" fmla="*/ 28 h 101"/>
                  <a:gd name="T56" fmla="*/ 22 w 100"/>
                  <a:gd name="T57" fmla="*/ 35 h 101"/>
                  <a:gd name="T58" fmla="*/ 17 w 100"/>
                  <a:gd name="T59" fmla="*/ 47 h 101"/>
                  <a:gd name="T60" fmla="*/ 19 w 100"/>
                  <a:gd name="T61" fmla="*/ 64 h 101"/>
                  <a:gd name="T62" fmla="*/ 25 w 100"/>
                  <a:gd name="T63" fmla="*/ 97 h 101"/>
                  <a:gd name="T64" fmla="*/ 14 w 100"/>
                  <a:gd name="T6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01">
                    <a:moveTo>
                      <a:pt x="14" y="101"/>
                    </a:moveTo>
                    <a:lnTo>
                      <a:pt x="0" y="32"/>
                    </a:lnTo>
                    <a:lnTo>
                      <a:pt x="11" y="27"/>
                    </a:lnTo>
                    <a:lnTo>
                      <a:pt x="14" y="39"/>
                    </a:lnTo>
                    <a:cubicBezTo>
                      <a:pt x="16" y="33"/>
                      <a:pt x="18" y="28"/>
                      <a:pt x="20" y="25"/>
                    </a:cubicBezTo>
                    <a:cubicBezTo>
                      <a:pt x="23" y="22"/>
                      <a:pt x="26" y="19"/>
                      <a:pt x="30" y="18"/>
                    </a:cubicBezTo>
                    <a:cubicBezTo>
                      <a:pt x="34" y="16"/>
                      <a:pt x="37" y="16"/>
                      <a:pt x="41" y="17"/>
                    </a:cubicBezTo>
                    <a:cubicBezTo>
                      <a:pt x="44" y="18"/>
                      <a:pt x="47" y="20"/>
                      <a:pt x="50" y="23"/>
                    </a:cubicBezTo>
                    <a:cubicBezTo>
                      <a:pt x="51" y="18"/>
                      <a:pt x="54" y="14"/>
                      <a:pt x="56" y="10"/>
                    </a:cubicBezTo>
                    <a:cubicBezTo>
                      <a:pt x="59" y="7"/>
                      <a:pt x="62" y="4"/>
                      <a:pt x="66" y="2"/>
                    </a:cubicBezTo>
                    <a:cubicBezTo>
                      <a:pt x="72" y="0"/>
                      <a:pt x="76" y="0"/>
                      <a:pt x="80" y="1"/>
                    </a:cubicBezTo>
                    <a:cubicBezTo>
                      <a:pt x="84" y="2"/>
                      <a:pt x="86" y="5"/>
                      <a:pt x="88" y="10"/>
                    </a:cubicBezTo>
                    <a:cubicBezTo>
                      <a:pt x="89" y="12"/>
                      <a:pt x="90" y="15"/>
                      <a:pt x="91" y="20"/>
                    </a:cubicBezTo>
                    <a:lnTo>
                      <a:pt x="100" y="65"/>
                    </a:lnTo>
                    <a:lnTo>
                      <a:pt x="89" y="69"/>
                    </a:lnTo>
                    <a:lnTo>
                      <a:pt x="80" y="24"/>
                    </a:lnTo>
                    <a:cubicBezTo>
                      <a:pt x="79" y="20"/>
                      <a:pt x="79" y="17"/>
                      <a:pt x="78" y="16"/>
                    </a:cubicBezTo>
                    <a:cubicBezTo>
                      <a:pt x="77" y="14"/>
                      <a:pt x="76" y="12"/>
                      <a:pt x="74" y="12"/>
                    </a:cubicBezTo>
                    <a:cubicBezTo>
                      <a:pt x="72" y="11"/>
                      <a:pt x="70" y="11"/>
                      <a:pt x="68" y="12"/>
                    </a:cubicBezTo>
                    <a:cubicBezTo>
                      <a:pt x="64" y="14"/>
                      <a:pt x="61" y="16"/>
                      <a:pt x="59" y="19"/>
                    </a:cubicBezTo>
                    <a:cubicBezTo>
                      <a:pt x="56" y="23"/>
                      <a:pt x="55" y="26"/>
                      <a:pt x="54" y="30"/>
                    </a:cubicBezTo>
                    <a:cubicBezTo>
                      <a:pt x="54" y="34"/>
                      <a:pt x="54" y="40"/>
                      <a:pt x="56" y="47"/>
                    </a:cubicBezTo>
                    <a:lnTo>
                      <a:pt x="62" y="81"/>
                    </a:lnTo>
                    <a:lnTo>
                      <a:pt x="52" y="85"/>
                    </a:lnTo>
                    <a:lnTo>
                      <a:pt x="42" y="39"/>
                    </a:lnTo>
                    <a:cubicBezTo>
                      <a:pt x="42" y="35"/>
                      <a:pt x="41" y="33"/>
                      <a:pt x="41" y="32"/>
                    </a:cubicBezTo>
                    <a:cubicBezTo>
                      <a:pt x="40" y="30"/>
                      <a:pt x="38" y="28"/>
                      <a:pt x="36" y="28"/>
                    </a:cubicBezTo>
                    <a:cubicBezTo>
                      <a:pt x="35" y="27"/>
                      <a:pt x="33" y="27"/>
                      <a:pt x="31" y="28"/>
                    </a:cubicBezTo>
                    <a:cubicBezTo>
                      <a:pt x="28" y="29"/>
                      <a:pt x="25" y="32"/>
                      <a:pt x="22" y="35"/>
                    </a:cubicBezTo>
                    <a:cubicBezTo>
                      <a:pt x="20" y="38"/>
                      <a:pt x="18" y="42"/>
                      <a:pt x="17" y="47"/>
                    </a:cubicBezTo>
                    <a:cubicBezTo>
                      <a:pt x="17" y="51"/>
                      <a:pt x="17" y="57"/>
                      <a:pt x="19" y="64"/>
                    </a:cubicBezTo>
                    <a:lnTo>
                      <a:pt x="25" y="97"/>
                    </a:lnTo>
                    <a:lnTo>
                      <a:pt x="14"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92">
                <a:extLst>
                  <a:ext uri="{FF2B5EF4-FFF2-40B4-BE49-F238E27FC236}">
                    <a16:creationId xmlns:a16="http://schemas.microsoft.com/office/drawing/2014/main" id="{D5505DF5-DD50-342E-C61E-CC8F0CB93FAB}"/>
                  </a:ext>
                </a:extLst>
              </p:cNvPr>
              <p:cNvSpPr>
                <a:spLocks/>
              </p:cNvSpPr>
              <p:nvPr/>
            </p:nvSpPr>
            <p:spPr bwMode="auto">
              <a:xfrm>
                <a:off x="2253" y="1487"/>
                <a:ext cx="52" cy="76"/>
              </a:xfrm>
              <a:custGeom>
                <a:avLst/>
                <a:gdLst>
                  <a:gd name="T0" fmla="*/ 21 w 73"/>
                  <a:gd name="T1" fmla="*/ 106 h 106"/>
                  <a:gd name="T2" fmla="*/ 20 w 73"/>
                  <a:gd name="T3" fmla="*/ 91 h 106"/>
                  <a:gd name="T4" fmla="*/ 23 w 73"/>
                  <a:gd name="T5" fmla="*/ 78 h 106"/>
                  <a:gd name="T6" fmla="*/ 36 w 73"/>
                  <a:gd name="T7" fmla="*/ 54 h 106"/>
                  <a:gd name="T8" fmla="*/ 43 w 73"/>
                  <a:gd name="T9" fmla="*/ 39 h 106"/>
                  <a:gd name="T10" fmla="*/ 46 w 73"/>
                  <a:gd name="T11" fmla="*/ 27 h 106"/>
                  <a:gd name="T12" fmla="*/ 44 w 73"/>
                  <a:gd name="T13" fmla="*/ 20 h 106"/>
                  <a:gd name="T14" fmla="*/ 35 w 73"/>
                  <a:gd name="T15" fmla="*/ 11 h 106"/>
                  <a:gd name="T16" fmla="*/ 23 w 73"/>
                  <a:gd name="T17" fmla="*/ 12 h 106"/>
                  <a:gd name="T18" fmla="*/ 14 w 73"/>
                  <a:gd name="T19" fmla="*/ 20 h 106"/>
                  <a:gd name="T20" fmla="*/ 13 w 73"/>
                  <a:gd name="T21" fmla="*/ 37 h 106"/>
                  <a:gd name="T22" fmla="*/ 2 w 73"/>
                  <a:gd name="T23" fmla="*/ 40 h 106"/>
                  <a:gd name="T24" fmla="*/ 3 w 73"/>
                  <a:gd name="T25" fmla="*/ 18 h 106"/>
                  <a:gd name="T26" fmla="*/ 19 w 73"/>
                  <a:gd name="T27" fmla="*/ 3 h 106"/>
                  <a:gd name="T28" fmla="*/ 34 w 73"/>
                  <a:gd name="T29" fmla="*/ 0 h 106"/>
                  <a:gd name="T30" fmla="*/ 47 w 73"/>
                  <a:gd name="T31" fmla="*/ 5 h 106"/>
                  <a:gd name="T32" fmla="*/ 55 w 73"/>
                  <a:gd name="T33" fmla="*/ 15 h 106"/>
                  <a:gd name="T34" fmla="*/ 56 w 73"/>
                  <a:gd name="T35" fmla="*/ 35 h 106"/>
                  <a:gd name="T36" fmla="*/ 42 w 73"/>
                  <a:gd name="T37" fmla="*/ 64 h 106"/>
                  <a:gd name="T38" fmla="*/ 34 w 73"/>
                  <a:gd name="T39" fmla="*/ 80 h 106"/>
                  <a:gd name="T40" fmla="*/ 32 w 73"/>
                  <a:gd name="T41" fmla="*/ 90 h 106"/>
                  <a:gd name="T42" fmla="*/ 71 w 73"/>
                  <a:gd name="T43" fmla="*/ 73 h 106"/>
                  <a:gd name="T44" fmla="*/ 73 w 73"/>
                  <a:gd name="T45" fmla="*/ 84 h 106"/>
                  <a:gd name="T46" fmla="*/ 21 w 73"/>
                  <a:gd name="T4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3" h="106">
                    <a:moveTo>
                      <a:pt x="21" y="106"/>
                    </a:moveTo>
                    <a:cubicBezTo>
                      <a:pt x="20" y="101"/>
                      <a:pt x="19" y="96"/>
                      <a:pt x="20" y="91"/>
                    </a:cubicBezTo>
                    <a:cubicBezTo>
                      <a:pt x="20" y="87"/>
                      <a:pt x="21" y="82"/>
                      <a:pt x="23" y="78"/>
                    </a:cubicBezTo>
                    <a:cubicBezTo>
                      <a:pt x="25" y="73"/>
                      <a:pt x="29" y="65"/>
                      <a:pt x="36" y="54"/>
                    </a:cubicBezTo>
                    <a:cubicBezTo>
                      <a:pt x="39" y="47"/>
                      <a:pt x="42" y="42"/>
                      <a:pt x="43" y="39"/>
                    </a:cubicBezTo>
                    <a:cubicBezTo>
                      <a:pt x="45" y="35"/>
                      <a:pt x="45" y="31"/>
                      <a:pt x="46" y="27"/>
                    </a:cubicBezTo>
                    <a:cubicBezTo>
                      <a:pt x="46" y="25"/>
                      <a:pt x="45" y="22"/>
                      <a:pt x="44" y="20"/>
                    </a:cubicBezTo>
                    <a:cubicBezTo>
                      <a:pt x="42" y="16"/>
                      <a:pt x="40" y="13"/>
                      <a:pt x="35" y="11"/>
                    </a:cubicBezTo>
                    <a:cubicBezTo>
                      <a:pt x="31" y="10"/>
                      <a:pt x="27" y="10"/>
                      <a:pt x="23" y="12"/>
                    </a:cubicBezTo>
                    <a:cubicBezTo>
                      <a:pt x="19" y="13"/>
                      <a:pt x="16" y="16"/>
                      <a:pt x="14" y="20"/>
                    </a:cubicBezTo>
                    <a:cubicBezTo>
                      <a:pt x="12" y="25"/>
                      <a:pt x="12" y="30"/>
                      <a:pt x="13" y="37"/>
                    </a:cubicBezTo>
                    <a:lnTo>
                      <a:pt x="2" y="40"/>
                    </a:lnTo>
                    <a:cubicBezTo>
                      <a:pt x="0" y="32"/>
                      <a:pt x="0" y="24"/>
                      <a:pt x="3" y="18"/>
                    </a:cubicBezTo>
                    <a:cubicBezTo>
                      <a:pt x="7" y="11"/>
                      <a:pt x="12" y="6"/>
                      <a:pt x="19" y="3"/>
                    </a:cubicBezTo>
                    <a:cubicBezTo>
                      <a:pt x="24" y="1"/>
                      <a:pt x="29" y="0"/>
                      <a:pt x="34" y="0"/>
                    </a:cubicBezTo>
                    <a:cubicBezTo>
                      <a:pt x="39" y="1"/>
                      <a:pt x="43" y="2"/>
                      <a:pt x="47" y="5"/>
                    </a:cubicBezTo>
                    <a:cubicBezTo>
                      <a:pt x="51" y="8"/>
                      <a:pt x="53" y="11"/>
                      <a:pt x="55" y="15"/>
                    </a:cubicBezTo>
                    <a:cubicBezTo>
                      <a:pt x="58" y="21"/>
                      <a:pt x="58" y="28"/>
                      <a:pt x="56" y="35"/>
                    </a:cubicBezTo>
                    <a:cubicBezTo>
                      <a:pt x="55" y="39"/>
                      <a:pt x="50" y="49"/>
                      <a:pt x="42" y="64"/>
                    </a:cubicBezTo>
                    <a:cubicBezTo>
                      <a:pt x="38" y="71"/>
                      <a:pt x="36" y="76"/>
                      <a:pt x="34" y="80"/>
                    </a:cubicBezTo>
                    <a:cubicBezTo>
                      <a:pt x="33" y="84"/>
                      <a:pt x="32" y="87"/>
                      <a:pt x="32" y="90"/>
                    </a:cubicBezTo>
                    <a:lnTo>
                      <a:pt x="71" y="73"/>
                    </a:lnTo>
                    <a:lnTo>
                      <a:pt x="73" y="84"/>
                    </a:lnTo>
                    <a:lnTo>
                      <a:pt x="21"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3">
                <a:extLst>
                  <a:ext uri="{FF2B5EF4-FFF2-40B4-BE49-F238E27FC236}">
                    <a16:creationId xmlns:a16="http://schemas.microsoft.com/office/drawing/2014/main" id="{B33694ED-74DC-A24B-6D79-FD80BF237485}"/>
                  </a:ext>
                </a:extLst>
              </p:cNvPr>
              <p:cNvSpPr>
                <a:spLocks/>
              </p:cNvSpPr>
              <p:nvPr/>
            </p:nvSpPr>
            <p:spPr bwMode="auto">
              <a:xfrm>
                <a:off x="1787" y="1371"/>
                <a:ext cx="605" cy="417"/>
              </a:xfrm>
              <a:custGeom>
                <a:avLst/>
                <a:gdLst>
                  <a:gd name="T0" fmla="*/ 802 w 850"/>
                  <a:gd name="T1" fmla="*/ 133 h 586"/>
                  <a:gd name="T2" fmla="*/ 512 w 850"/>
                  <a:gd name="T3" fmla="*/ 498 h 586"/>
                  <a:gd name="T4" fmla="*/ 48 w 850"/>
                  <a:gd name="T5" fmla="*/ 453 h 586"/>
                  <a:gd name="T6" fmla="*/ 338 w 850"/>
                  <a:gd name="T7" fmla="*/ 89 h 586"/>
                  <a:gd name="T8" fmla="*/ 802 w 850"/>
                  <a:gd name="T9" fmla="*/ 133 h 586"/>
                </a:gdLst>
                <a:ahLst/>
                <a:cxnLst>
                  <a:cxn ang="0">
                    <a:pos x="T0" y="T1"/>
                  </a:cxn>
                  <a:cxn ang="0">
                    <a:pos x="T2" y="T3"/>
                  </a:cxn>
                  <a:cxn ang="0">
                    <a:pos x="T4" y="T5"/>
                  </a:cxn>
                  <a:cxn ang="0">
                    <a:pos x="T6" y="T7"/>
                  </a:cxn>
                  <a:cxn ang="0">
                    <a:pos x="T8" y="T9"/>
                  </a:cxn>
                </a:cxnLst>
                <a:rect l="0" t="0" r="r" b="b"/>
                <a:pathLst>
                  <a:path w="850" h="586">
                    <a:moveTo>
                      <a:pt x="802" y="133"/>
                    </a:moveTo>
                    <a:cubicBezTo>
                      <a:pt x="850" y="246"/>
                      <a:pt x="720" y="410"/>
                      <a:pt x="512" y="498"/>
                    </a:cubicBezTo>
                    <a:cubicBezTo>
                      <a:pt x="303" y="586"/>
                      <a:pt x="96" y="566"/>
                      <a:pt x="48" y="453"/>
                    </a:cubicBezTo>
                    <a:cubicBezTo>
                      <a:pt x="0" y="340"/>
                      <a:pt x="130" y="177"/>
                      <a:pt x="338" y="89"/>
                    </a:cubicBezTo>
                    <a:cubicBezTo>
                      <a:pt x="546" y="0"/>
                      <a:pt x="754" y="20"/>
                      <a:pt x="802" y="133"/>
                    </a:cubicBezTo>
                    <a:close/>
                  </a:path>
                </a:pathLst>
              </a:custGeom>
              <a:noFill/>
              <a:ln w="12700"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8" name="Line 194">
                <a:extLst>
                  <a:ext uri="{FF2B5EF4-FFF2-40B4-BE49-F238E27FC236}">
                    <a16:creationId xmlns:a16="http://schemas.microsoft.com/office/drawing/2014/main" id="{D3941289-B639-CF34-45EB-E775E13BE118}"/>
                  </a:ext>
                </a:extLst>
              </p:cNvPr>
              <p:cNvSpPr>
                <a:spLocks noChangeShapeType="1"/>
              </p:cNvSpPr>
              <p:nvPr/>
            </p:nvSpPr>
            <p:spPr bwMode="auto">
              <a:xfrm>
                <a:off x="4487" y="3111"/>
                <a:ext cx="96"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9" name="Freeform 195">
                <a:extLst>
                  <a:ext uri="{FF2B5EF4-FFF2-40B4-BE49-F238E27FC236}">
                    <a16:creationId xmlns:a16="http://schemas.microsoft.com/office/drawing/2014/main" id="{913A19F3-2D3D-26B2-E34C-2D0A6C61F93E}"/>
                  </a:ext>
                </a:extLst>
              </p:cNvPr>
              <p:cNvSpPr>
                <a:spLocks/>
              </p:cNvSpPr>
              <p:nvPr/>
            </p:nvSpPr>
            <p:spPr bwMode="auto">
              <a:xfrm>
                <a:off x="4541" y="3214"/>
                <a:ext cx="49" cy="61"/>
              </a:xfrm>
              <a:custGeom>
                <a:avLst/>
                <a:gdLst>
                  <a:gd name="T0" fmla="*/ 51 w 69"/>
                  <a:gd name="T1" fmla="*/ 0 h 86"/>
                  <a:gd name="T2" fmla="*/ 69 w 69"/>
                  <a:gd name="T3" fmla="*/ 86 h 86"/>
                  <a:gd name="T4" fmla="*/ 0 w 69"/>
                  <a:gd name="T5" fmla="*/ 32 h 86"/>
                  <a:gd name="T6" fmla="*/ 51 w 69"/>
                  <a:gd name="T7" fmla="*/ 0 h 86"/>
                </a:gdLst>
                <a:ahLst/>
                <a:cxnLst>
                  <a:cxn ang="0">
                    <a:pos x="T0" y="T1"/>
                  </a:cxn>
                  <a:cxn ang="0">
                    <a:pos x="T2" y="T3"/>
                  </a:cxn>
                  <a:cxn ang="0">
                    <a:pos x="T4" y="T5"/>
                  </a:cxn>
                  <a:cxn ang="0">
                    <a:pos x="T6" y="T7"/>
                  </a:cxn>
                </a:cxnLst>
                <a:rect l="0" t="0" r="r" b="b"/>
                <a:pathLst>
                  <a:path w="69" h="86">
                    <a:moveTo>
                      <a:pt x="51" y="0"/>
                    </a:moveTo>
                    <a:lnTo>
                      <a:pt x="69" y="86"/>
                    </a:lnTo>
                    <a:lnTo>
                      <a:pt x="0" y="32"/>
                    </a:lnTo>
                    <a:cubicBezTo>
                      <a:pt x="22" y="34"/>
                      <a:pt x="42" y="21"/>
                      <a:pt x="51" y="0"/>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Line 196">
                <a:extLst>
                  <a:ext uri="{FF2B5EF4-FFF2-40B4-BE49-F238E27FC236}">
                    <a16:creationId xmlns:a16="http://schemas.microsoft.com/office/drawing/2014/main" id="{15FEA0DA-4081-7118-A73B-08A955A8FA2B}"/>
                  </a:ext>
                </a:extLst>
              </p:cNvPr>
              <p:cNvSpPr>
                <a:spLocks noChangeShapeType="1"/>
              </p:cNvSpPr>
              <p:nvPr/>
            </p:nvSpPr>
            <p:spPr bwMode="auto">
              <a:xfrm flipH="1" flipV="1">
                <a:off x="4554" y="3120"/>
                <a:ext cx="97"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1" name="Freeform 197">
                <a:extLst>
                  <a:ext uri="{FF2B5EF4-FFF2-40B4-BE49-F238E27FC236}">
                    <a16:creationId xmlns:a16="http://schemas.microsoft.com/office/drawing/2014/main" id="{1DB98C1F-7853-FE6A-14CB-49758AC3B776}"/>
                  </a:ext>
                </a:extLst>
              </p:cNvPr>
              <p:cNvSpPr>
                <a:spLocks/>
              </p:cNvSpPr>
              <p:nvPr/>
            </p:nvSpPr>
            <p:spPr bwMode="auto">
              <a:xfrm>
                <a:off x="4548" y="3110"/>
                <a:ext cx="49" cy="62"/>
              </a:xfrm>
              <a:custGeom>
                <a:avLst/>
                <a:gdLst>
                  <a:gd name="T0" fmla="*/ 18 w 69"/>
                  <a:gd name="T1" fmla="*/ 86 h 86"/>
                  <a:gd name="T2" fmla="*/ 0 w 69"/>
                  <a:gd name="T3" fmla="*/ 0 h 86"/>
                  <a:gd name="T4" fmla="*/ 69 w 69"/>
                  <a:gd name="T5" fmla="*/ 54 h 86"/>
                  <a:gd name="T6" fmla="*/ 18 w 69"/>
                  <a:gd name="T7" fmla="*/ 86 h 86"/>
                </a:gdLst>
                <a:ahLst/>
                <a:cxnLst>
                  <a:cxn ang="0">
                    <a:pos x="T0" y="T1"/>
                  </a:cxn>
                  <a:cxn ang="0">
                    <a:pos x="T2" y="T3"/>
                  </a:cxn>
                  <a:cxn ang="0">
                    <a:pos x="T4" y="T5"/>
                  </a:cxn>
                  <a:cxn ang="0">
                    <a:pos x="T6" y="T7"/>
                  </a:cxn>
                </a:cxnLst>
                <a:rect l="0" t="0" r="r" b="b"/>
                <a:pathLst>
                  <a:path w="69" h="86">
                    <a:moveTo>
                      <a:pt x="18" y="86"/>
                    </a:moveTo>
                    <a:lnTo>
                      <a:pt x="0" y="0"/>
                    </a:lnTo>
                    <a:lnTo>
                      <a:pt x="69" y="54"/>
                    </a:lnTo>
                    <a:cubicBezTo>
                      <a:pt x="47" y="52"/>
                      <a:pt x="26" y="65"/>
                      <a:pt x="18" y="86"/>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198">
                <a:extLst>
                  <a:ext uri="{FF2B5EF4-FFF2-40B4-BE49-F238E27FC236}">
                    <a16:creationId xmlns:a16="http://schemas.microsoft.com/office/drawing/2014/main" id="{493B0488-6E64-2412-2F40-55D11FA03F47}"/>
                  </a:ext>
                </a:extLst>
              </p:cNvPr>
              <p:cNvSpPr>
                <a:spLocks/>
              </p:cNvSpPr>
              <p:nvPr/>
            </p:nvSpPr>
            <p:spPr bwMode="auto">
              <a:xfrm>
                <a:off x="3273" y="1995"/>
                <a:ext cx="33" cy="51"/>
              </a:xfrm>
              <a:custGeom>
                <a:avLst/>
                <a:gdLst>
                  <a:gd name="T0" fmla="*/ 0 w 47"/>
                  <a:gd name="T1" fmla="*/ 13 h 71"/>
                  <a:gd name="T2" fmla="*/ 0 w 47"/>
                  <a:gd name="T3" fmla="*/ 0 h 71"/>
                  <a:gd name="T4" fmla="*/ 47 w 47"/>
                  <a:gd name="T5" fmla="*/ 0 h 71"/>
                  <a:gd name="T6" fmla="*/ 47 w 47"/>
                  <a:gd name="T7" fmla="*/ 10 h 71"/>
                  <a:gd name="T8" fmla="*/ 35 w 47"/>
                  <a:gd name="T9" fmla="*/ 26 h 71"/>
                  <a:gd name="T10" fmla="*/ 26 w 47"/>
                  <a:gd name="T11" fmla="*/ 49 h 71"/>
                  <a:gd name="T12" fmla="*/ 22 w 47"/>
                  <a:gd name="T13" fmla="*/ 71 h 71"/>
                  <a:gd name="T14" fmla="*/ 9 w 47"/>
                  <a:gd name="T15" fmla="*/ 71 h 71"/>
                  <a:gd name="T16" fmla="*/ 15 w 47"/>
                  <a:gd name="T17" fmla="*/ 40 h 71"/>
                  <a:gd name="T18" fmla="*/ 31 w 47"/>
                  <a:gd name="T19" fmla="*/ 13 h 71"/>
                  <a:gd name="T20" fmla="*/ 0 w 47"/>
                  <a:gd name="T21"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1">
                    <a:moveTo>
                      <a:pt x="0" y="13"/>
                    </a:moveTo>
                    <a:lnTo>
                      <a:pt x="0" y="0"/>
                    </a:lnTo>
                    <a:lnTo>
                      <a:pt x="47" y="0"/>
                    </a:lnTo>
                    <a:lnTo>
                      <a:pt x="47" y="10"/>
                    </a:lnTo>
                    <a:cubicBezTo>
                      <a:pt x="43" y="14"/>
                      <a:pt x="39" y="19"/>
                      <a:pt x="35" y="26"/>
                    </a:cubicBezTo>
                    <a:cubicBezTo>
                      <a:pt x="31" y="33"/>
                      <a:pt x="28" y="41"/>
                      <a:pt x="26" y="49"/>
                    </a:cubicBezTo>
                    <a:cubicBezTo>
                      <a:pt x="23" y="57"/>
                      <a:pt x="22" y="64"/>
                      <a:pt x="22" y="71"/>
                    </a:cubicBezTo>
                    <a:lnTo>
                      <a:pt x="9" y="71"/>
                    </a:lnTo>
                    <a:cubicBezTo>
                      <a:pt x="9" y="61"/>
                      <a:pt x="12" y="51"/>
                      <a:pt x="15" y="40"/>
                    </a:cubicBezTo>
                    <a:cubicBezTo>
                      <a:pt x="19" y="30"/>
                      <a:pt x="24" y="21"/>
                      <a:pt x="31"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99">
                <a:extLst>
                  <a:ext uri="{FF2B5EF4-FFF2-40B4-BE49-F238E27FC236}">
                    <a16:creationId xmlns:a16="http://schemas.microsoft.com/office/drawing/2014/main" id="{FB725D59-9863-E121-4812-3436EF886DBF}"/>
                  </a:ext>
                </a:extLst>
              </p:cNvPr>
              <p:cNvSpPr>
                <a:spLocks noChangeArrowheads="1"/>
              </p:cNvSpPr>
              <p:nvPr/>
            </p:nvSpPr>
            <p:spPr bwMode="auto">
              <a:xfrm>
                <a:off x="3314" y="2036"/>
                <a:ext cx="10"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00">
                <a:extLst>
                  <a:ext uri="{FF2B5EF4-FFF2-40B4-BE49-F238E27FC236}">
                    <a16:creationId xmlns:a16="http://schemas.microsoft.com/office/drawing/2014/main" id="{47CCED7C-7A17-F9B0-7C22-9613ECE840B1}"/>
                  </a:ext>
                </a:extLst>
              </p:cNvPr>
              <p:cNvSpPr>
                <a:spLocks/>
              </p:cNvSpPr>
              <p:nvPr/>
            </p:nvSpPr>
            <p:spPr bwMode="auto">
              <a:xfrm>
                <a:off x="3332" y="1995"/>
                <a:ext cx="34" cy="51"/>
              </a:xfrm>
              <a:custGeom>
                <a:avLst/>
                <a:gdLst>
                  <a:gd name="T0" fmla="*/ 0 w 48"/>
                  <a:gd name="T1" fmla="*/ 52 h 72"/>
                  <a:gd name="T2" fmla="*/ 14 w 48"/>
                  <a:gd name="T3" fmla="*/ 51 h 72"/>
                  <a:gd name="T4" fmla="*/ 17 w 48"/>
                  <a:gd name="T5" fmla="*/ 58 h 72"/>
                  <a:gd name="T6" fmla="*/ 24 w 48"/>
                  <a:gd name="T7" fmla="*/ 61 h 72"/>
                  <a:gd name="T8" fmla="*/ 31 w 48"/>
                  <a:gd name="T9" fmla="*/ 57 h 72"/>
                  <a:gd name="T10" fmla="*/ 34 w 48"/>
                  <a:gd name="T11" fmla="*/ 47 h 72"/>
                  <a:gd name="T12" fmla="*/ 31 w 48"/>
                  <a:gd name="T13" fmla="*/ 37 h 72"/>
                  <a:gd name="T14" fmla="*/ 24 w 48"/>
                  <a:gd name="T15" fmla="*/ 34 h 72"/>
                  <a:gd name="T16" fmla="*/ 13 w 48"/>
                  <a:gd name="T17" fmla="*/ 39 h 72"/>
                  <a:gd name="T18" fmla="*/ 2 w 48"/>
                  <a:gd name="T19" fmla="*/ 37 h 72"/>
                  <a:gd name="T20" fmla="*/ 9 w 48"/>
                  <a:gd name="T21" fmla="*/ 0 h 72"/>
                  <a:gd name="T22" fmla="*/ 45 w 48"/>
                  <a:gd name="T23" fmla="*/ 0 h 72"/>
                  <a:gd name="T24" fmla="*/ 45 w 48"/>
                  <a:gd name="T25" fmla="*/ 13 h 72"/>
                  <a:gd name="T26" fmla="*/ 19 w 48"/>
                  <a:gd name="T27" fmla="*/ 13 h 72"/>
                  <a:gd name="T28" fmla="*/ 17 w 48"/>
                  <a:gd name="T29" fmla="*/ 25 h 72"/>
                  <a:gd name="T30" fmla="*/ 27 w 48"/>
                  <a:gd name="T31" fmla="*/ 23 h 72"/>
                  <a:gd name="T32" fmla="*/ 42 w 48"/>
                  <a:gd name="T33" fmla="*/ 29 h 72"/>
                  <a:gd name="T34" fmla="*/ 48 w 48"/>
                  <a:gd name="T35" fmla="*/ 47 h 72"/>
                  <a:gd name="T36" fmla="*/ 43 w 48"/>
                  <a:gd name="T37" fmla="*/ 62 h 72"/>
                  <a:gd name="T38" fmla="*/ 24 w 48"/>
                  <a:gd name="T39" fmla="*/ 72 h 72"/>
                  <a:gd name="T40" fmla="*/ 8 w 48"/>
                  <a:gd name="T41" fmla="*/ 66 h 72"/>
                  <a:gd name="T42" fmla="*/ 0 w 48"/>
                  <a:gd name="T43" fmla="*/ 5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72">
                    <a:moveTo>
                      <a:pt x="0" y="52"/>
                    </a:moveTo>
                    <a:lnTo>
                      <a:pt x="14" y="51"/>
                    </a:lnTo>
                    <a:cubicBezTo>
                      <a:pt x="14" y="54"/>
                      <a:pt x="15" y="56"/>
                      <a:pt x="17" y="58"/>
                    </a:cubicBezTo>
                    <a:cubicBezTo>
                      <a:pt x="19" y="60"/>
                      <a:pt x="22" y="61"/>
                      <a:pt x="24" y="61"/>
                    </a:cubicBezTo>
                    <a:cubicBezTo>
                      <a:pt x="27" y="61"/>
                      <a:pt x="29" y="60"/>
                      <a:pt x="31" y="57"/>
                    </a:cubicBezTo>
                    <a:cubicBezTo>
                      <a:pt x="33" y="55"/>
                      <a:pt x="34" y="51"/>
                      <a:pt x="34" y="47"/>
                    </a:cubicBezTo>
                    <a:cubicBezTo>
                      <a:pt x="34" y="42"/>
                      <a:pt x="33" y="39"/>
                      <a:pt x="31" y="37"/>
                    </a:cubicBezTo>
                    <a:cubicBezTo>
                      <a:pt x="29" y="35"/>
                      <a:pt x="27" y="34"/>
                      <a:pt x="24" y="34"/>
                    </a:cubicBezTo>
                    <a:cubicBezTo>
                      <a:pt x="20" y="34"/>
                      <a:pt x="16" y="35"/>
                      <a:pt x="13" y="39"/>
                    </a:cubicBezTo>
                    <a:lnTo>
                      <a:pt x="2" y="37"/>
                    </a:lnTo>
                    <a:lnTo>
                      <a:pt x="9" y="0"/>
                    </a:lnTo>
                    <a:lnTo>
                      <a:pt x="45" y="0"/>
                    </a:lnTo>
                    <a:lnTo>
                      <a:pt x="45" y="13"/>
                    </a:lnTo>
                    <a:lnTo>
                      <a:pt x="19" y="13"/>
                    </a:lnTo>
                    <a:lnTo>
                      <a:pt x="17" y="25"/>
                    </a:lnTo>
                    <a:cubicBezTo>
                      <a:pt x="20" y="23"/>
                      <a:pt x="23" y="23"/>
                      <a:pt x="27" y="23"/>
                    </a:cubicBezTo>
                    <a:cubicBezTo>
                      <a:pt x="33" y="23"/>
                      <a:pt x="38" y="25"/>
                      <a:pt x="42" y="29"/>
                    </a:cubicBezTo>
                    <a:cubicBezTo>
                      <a:pt x="46" y="34"/>
                      <a:pt x="48" y="39"/>
                      <a:pt x="48" y="47"/>
                    </a:cubicBezTo>
                    <a:cubicBezTo>
                      <a:pt x="48" y="52"/>
                      <a:pt x="47" y="58"/>
                      <a:pt x="43" y="62"/>
                    </a:cubicBezTo>
                    <a:cubicBezTo>
                      <a:pt x="39" y="69"/>
                      <a:pt x="32" y="72"/>
                      <a:pt x="24" y="72"/>
                    </a:cubicBezTo>
                    <a:cubicBezTo>
                      <a:pt x="17" y="72"/>
                      <a:pt x="12" y="70"/>
                      <a:pt x="8" y="66"/>
                    </a:cubicBezTo>
                    <a:cubicBezTo>
                      <a:pt x="4" y="63"/>
                      <a:pt x="1" y="58"/>
                      <a:pt x="0"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01">
                <a:extLst>
                  <a:ext uri="{FF2B5EF4-FFF2-40B4-BE49-F238E27FC236}">
                    <a16:creationId xmlns:a16="http://schemas.microsoft.com/office/drawing/2014/main" id="{321CA883-D570-B713-18A0-6CEBB7B0991F}"/>
                  </a:ext>
                </a:extLst>
              </p:cNvPr>
              <p:cNvSpPr>
                <a:spLocks/>
              </p:cNvSpPr>
              <p:nvPr/>
            </p:nvSpPr>
            <p:spPr bwMode="auto">
              <a:xfrm>
                <a:off x="3283" y="2189"/>
                <a:ext cx="15" cy="43"/>
              </a:xfrm>
              <a:custGeom>
                <a:avLst/>
                <a:gdLst>
                  <a:gd name="T0" fmla="*/ 22 w 22"/>
                  <a:gd name="T1" fmla="*/ 60 h 60"/>
                  <a:gd name="T2" fmla="*/ 15 w 22"/>
                  <a:gd name="T3" fmla="*/ 60 h 60"/>
                  <a:gd name="T4" fmla="*/ 15 w 22"/>
                  <a:gd name="T5" fmla="*/ 13 h 60"/>
                  <a:gd name="T6" fmla="*/ 8 w 22"/>
                  <a:gd name="T7" fmla="*/ 18 h 60"/>
                  <a:gd name="T8" fmla="*/ 0 w 22"/>
                  <a:gd name="T9" fmla="*/ 22 h 60"/>
                  <a:gd name="T10" fmla="*/ 0 w 22"/>
                  <a:gd name="T11" fmla="*/ 15 h 60"/>
                  <a:gd name="T12" fmla="*/ 11 w 22"/>
                  <a:gd name="T13" fmla="*/ 8 h 60"/>
                  <a:gd name="T14" fmla="*/ 17 w 22"/>
                  <a:gd name="T15" fmla="*/ 0 h 60"/>
                  <a:gd name="T16" fmla="*/ 22 w 22"/>
                  <a:gd name="T17" fmla="*/ 0 h 60"/>
                  <a:gd name="T18" fmla="*/ 22 w 22"/>
                  <a:gd name="T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60">
                    <a:moveTo>
                      <a:pt x="22" y="60"/>
                    </a:moveTo>
                    <a:lnTo>
                      <a:pt x="15" y="60"/>
                    </a:lnTo>
                    <a:lnTo>
                      <a:pt x="15" y="13"/>
                    </a:lnTo>
                    <a:cubicBezTo>
                      <a:pt x="13" y="15"/>
                      <a:pt x="11" y="17"/>
                      <a:pt x="8" y="18"/>
                    </a:cubicBezTo>
                    <a:cubicBezTo>
                      <a:pt x="5" y="20"/>
                      <a:pt x="2" y="21"/>
                      <a:pt x="0" y="22"/>
                    </a:cubicBezTo>
                    <a:lnTo>
                      <a:pt x="0" y="15"/>
                    </a:lnTo>
                    <a:cubicBezTo>
                      <a:pt x="4" y="13"/>
                      <a:pt x="8" y="11"/>
                      <a:pt x="11" y="8"/>
                    </a:cubicBezTo>
                    <a:cubicBezTo>
                      <a:pt x="14" y="5"/>
                      <a:pt x="16" y="3"/>
                      <a:pt x="17" y="0"/>
                    </a:cubicBezTo>
                    <a:lnTo>
                      <a:pt x="22" y="0"/>
                    </a:lnTo>
                    <a:lnTo>
                      <a:pt x="22"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202">
                <a:extLst>
                  <a:ext uri="{FF2B5EF4-FFF2-40B4-BE49-F238E27FC236}">
                    <a16:creationId xmlns:a16="http://schemas.microsoft.com/office/drawing/2014/main" id="{4A3BDA0A-74C2-F537-A047-34F903923D92}"/>
                  </a:ext>
                </a:extLst>
              </p:cNvPr>
              <p:cNvSpPr>
                <a:spLocks noChangeArrowheads="1"/>
              </p:cNvSpPr>
              <p:nvPr/>
            </p:nvSpPr>
            <p:spPr bwMode="auto">
              <a:xfrm>
                <a:off x="3315" y="2227"/>
                <a:ext cx="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203">
                <a:extLst>
                  <a:ext uri="{FF2B5EF4-FFF2-40B4-BE49-F238E27FC236}">
                    <a16:creationId xmlns:a16="http://schemas.microsoft.com/office/drawing/2014/main" id="{C930E363-0B13-5D10-D1B2-8EEF7D8207AE}"/>
                  </a:ext>
                </a:extLst>
              </p:cNvPr>
              <p:cNvSpPr>
                <a:spLocks/>
              </p:cNvSpPr>
              <p:nvPr/>
            </p:nvSpPr>
            <p:spPr bwMode="auto">
              <a:xfrm>
                <a:off x="3328" y="2190"/>
                <a:ext cx="28" cy="42"/>
              </a:xfrm>
              <a:custGeom>
                <a:avLst/>
                <a:gdLst>
                  <a:gd name="T0" fmla="*/ 0 w 39"/>
                  <a:gd name="T1" fmla="*/ 7 h 59"/>
                  <a:gd name="T2" fmla="*/ 0 w 39"/>
                  <a:gd name="T3" fmla="*/ 0 h 59"/>
                  <a:gd name="T4" fmla="*/ 39 w 39"/>
                  <a:gd name="T5" fmla="*/ 0 h 59"/>
                  <a:gd name="T6" fmla="*/ 39 w 39"/>
                  <a:gd name="T7" fmla="*/ 6 h 59"/>
                  <a:gd name="T8" fmla="*/ 28 w 39"/>
                  <a:gd name="T9" fmla="*/ 22 h 59"/>
                  <a:gd name="T10" fmla="*/ 19 w 39"/>
                  <a:gd name="T11" fmla="*/ 43 h 59"/>
                  <a:gd name="T12" fmla="*/ 16 w 39"/>
                  <a:gd name="T13" fmla="*/ 59 h 59"/>
                  <a:gd name="T14" fmla="*/ 9 w 39"/>
                  <a:gd name="T15" fmla="*/ 59 h 59"/>
                  <a:gd name="T16" fmla="*/ 11 w 39"/>
                  <a:gd name="T17" fmla="*/ 42 h 59"/>
                  <a:gd name="T18" fmla="*/ 19 w 39"/>
                  <a:gd name="T19" fmla="*/ 23 h 59"/>
                  <a:gd name="T20" fmla="*/ 30 w 39"/>
                  <a:gd name="T21" fmla="*/ 7 h 59"/>
                  <a:gd name="T22" fmla="*/ 0 w 39"/>
                  <a:gd name="T23" fmla="*/ 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59">
                    <a:moveTo>
                      <a:pt x="0" y="7"/>
                    </a:moveTo>
                    <a:lnTo>
                      <a:pt x="0" y="0"/>
                    </a:lnTo>
                    <a:lnTo>
                      <a:pt x="39" y="0"/>
                    </a:lnTo>
                    <a:lnTo>
                      <a:pt x="39" y="6"/>
                    </a:lnTo>
                    <a:cubicBezTo>
                      <a:pt x="35" y="10"/>
                      <a:pt x="31" y="15"/>
                      <a:pt x="28" y="22"/>
                    </a:cubicBezTo>
                    <a:cubicBezTo>
                      <a:pt x="24" y="29"/>
                      <a:pt x="21" y="36"/>
                      <a:pt x="19" y="43"/>
                    </a:cubicBezTo>
                    <a:cubicBezTo>
                      <a:pt x="18" y="48"/>
                      <a:pt x="17" y="53"/>
                      <a:pt x="16" y="59"/>
                    </a:cubicBezTo>
                    <a:lnTo>
                      <a:pt x="9" y="59"/>
                    </a:lnTo>
                    <a:cubicBezTo>
                      <a:pt x="9" y="54"/>
                      <a:pt x="10" y="49"/>
                      <a:pt x="11" y="42"/>
                    </a:cubicBezTo>
                    <a:cubicBezTo>
                      <a:pt x="13" y="35"/>
                      <a:pt x="16" y="29"/>
                      <a:pt x="19" y="23"/>
                    </a:cubicBezTo>
                    <a:cubicBezTo>
                      <a:pt x="22" y="17"/>
                      <a:pt x="26" y="11"/>
                      <a:pt x="30" y="7"/>
                    </a:cubicBez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204">
                <a:extLst>
                  <a:ext uri="{FF2B5EF4-FFF2-40B4-BE49-F238E27FC236}">
                    <a16:creationId xmlns:a16="http://schemas.microsoft.com/office/drawing/2014/main" id="{CB15C7CE-9B99-46CF-4B21-08394E752AAC}"/>
                  </a:ext>
                </a:extLst>
              </p:cNvPr>
              <p:cNvSpPr>
                <a:spLocks noEditPoints="1"/>
              </p:cNvSpPr>
              <p:nvPr/>
            </p:nvSpPr>
            <p:spPr bwMode="auto">
              <a:xfrm>
                <a:off x="3855" y="2328"/>
                <a:ext cx="34" cy="52"/>
              </a:xfrm>
              <a:custGeom>
                <a:avLst/>
                <a:gdLst>
                  <a:gd name="T0" fmla="*/ 47 w 48"/>
                  <a:gd name="T1" fmla="*/ 18 h 73"/>
                  <a:gd name="T2" fmla="*/ 34 w 48"/>
                  <a:gd name="T3" fmla="*/ 19 h 73"/>
                  <a:gd name="T4" fmla="*/ 31 w 48"/>
                  <a:gd name="T5" fmla="*/ 13 h 73"/>
                  <a:gd name="T6" fmla="*/ 26 w 48"/>
                  <a:gd name="T7" fmla="*/ 11 h 73"/>
                  <a:gd name="T8" fmla="*/ 18 w 48"/>
                  <a:gd name="T9" fmla="*/ 15 h 73"/>
                  <a:gd name="T10" fmla="*/ 15 w 48"/>
                  <a:gd name="T11" fmla="*/ 31 h 73"/>
                  <a:gd name="T12" fmla="*/ 27 w 48"/>
                  <a:gd name="T13" fmla="*/ 25 h 73"/>
                  <a:gd name="T14" fmla="*/ 42 w 48"/>
                  <a:gd name="T15" fmla="*/ 32 h 73"/>
                  <a:gd name="T16" fmla="*/ 48 w 48"/>
                  <a:gd name="T17" fmla="*/ 49 h 73"/>
                  <a:gd name="T18" fmla="*/ 42 w 48"/>
                  <a:gd name="T19" fmla="*/ 66 h 73"/>
                  <a:gd name="T20" fmla="*/ 25 w 48"/>
                  <a:gd name="T21" fmla="*/ 73 h 73"/>
                  <a:gd name="T22" fmla="*/ 7 w 48"/>
                  <a:gd name="T23" fmla="*/ 65 h 73"/>
                  <a:gd name="T24" fmla="*/ 0 w 48"/>
                  <a:gd name="T25" fmla="*/ 37 h 73"/>
                  <a:gd name="T26" fmla="*/ 8 w 48"/>
                  <a:gd name="T27" fmla="*/ 9 h 73"/>
                  <a:gd name="T28" fmla="*/ 27 w 48"/>
                  <a:gd name="T29" fmla="*/ 0 h 73"/>
                  <a:gd name="T30" fmla="*/ 40 w 48"/>
                  <a:gd name="T31" fmla="*/ 4 h 73"/>
                  <a:gd name="T32" fmla="*/ 47 w 48"/>
                  <a:gd name="T33" fmla="*/ 18 h 73"/>
                  <a:gd name="T34" fmla="*/ 16 w 48"/>
                  <a:gd name="T35" fmla="*/ 48 h 73"/>
                  <a:gd name="T36" fmla="*/ 19 w 48"/>
                  <a:gd name="T37" fmla="*/ 58 h 73"/>
                  <a:gd name="T38" fmla="*/ 26 w 48"/>
                  <a:gd name="T39" fmla="*/ 62 h 73"/>
                  <a:gd name="T40" fmla="*/ 32 w 48"/>
                  <a:gd name="T41" fmla="*/ 59 h 73"/>
                  <a:gd name="T42" fmla="*/ 35 w 48"/>
                  <a:gd name="T43" fmla="*/ 49 h 73"/>
                  <a:gd name="T44" fmla="*/ 32 w 48"/>
                  <a:gd name="T45" fmla="*/ 39 h 73"/>
                  <a:gd name="T46" fmla="*/ 25 w 48"/>
                  <a:gd name="T47" fmla="*/ 35 h 73"/>
                  <a:gd name="T48" fmla="*/ 18 w 48"/>
                  <a:gd name="T49" fmla="*/ 39 h 73"/>
                  <a:gd name="T50" fmla="*/ 16 w 48"/>
                  <a:gd name="T51"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73">
                    <a:moveTo>
                      <a:pt x="47" y="18"/>
                    </a:moveTo>
                    <a:lnTo>
                      <a:pt x="34" y="19"/>
                    </a:lnTo>
                    <a:cubicBezTo>
                      <a:pt x="33" y="16"/>
                      <a:pt x="32" y="14"/>
                      <a:pt x="31" y="13"/>
                    </a:cubicBezTo>
                    <a:cubicBezTo>
                      <a:pt x="30" y="12"/>
                      <a:pt x="28" y="11"/>
                      <a:pt x="26" y="11"/>
                    </a:cubicBezTo>
                    <a:cubicBezTo>
                      <a:pt x="23" y="11"/>
                      <a:pt x="20" y="12"/>
                      <a:pt x="18" y="15"/>
                    </a:cubicBezTo>
                    <a:cubicBezTo>
                      <a:pt x="16" y="18"/>
                      <a:pt x="15" y="23"/>
                      <a:pt x="15" y="31"/>
                    </a:cubicBezTo>
                    <a:cubicBezTo>
                      <a:pt x="18" y="27"/>
                      <a:pt x="22" y="25"/>
                      <a:pt x="27" y="25"/>
                    </a:cubicBezTo>
                    <a:cubicBezTo>
                      <a:pt x="33" y="25"/>
                      <a:pt x="38" y="27"/>
                      <a:pt x="42" y="32"/>
                    </a:cubicBezTo>
                    <a:cubicBezTo>
                      <a:pt x="46" y="36"/>
                      <a:pt x="48" y="42"/>
                      <a:pt x="48" y="49"/>
                    </a:cubicBezTo>
                    <a:cubicBezTo>
                      <a:pt x="48" y="56"/>
                      <a:pt x="46" y="62"/>
                      <a:pt x="42" y="66"/>
                    </a:cubicBezTo>
                    <a:cubicBezTo>
                      <a:pt x="37" y="71"/>
                      <a:pt x="32" y="73"/>
                      <a:pt x="25" y="73"/>
                    </a:cubicBezTo>
                    <a:cubicBezTo>
                      <a:pt x="18" y="73"/>
                      <a:pt x="12" y="70"/>
                      <a:pt x="7" y="65"/>
                    </a:cubicBezTo>
                    <a:cubicBezTo>
                      <a:pt x="3" y="59"/>
                      <a:pt x="0" y="50"/>
                      <a:pt x="0" y="37"/>
                    </a:cubicBezTo>
                    <a:cubicBezTo>
                      <a:pt x="0" y="24"/>
                      <a:pt x="3" y="14"/>
                      <a:pt x="8" y="9"/>
                    </a:cubicBezTo>
                    <a:cubicBezTo>
                      <a:pt x="13" y="3"/>
                      <a:pt x="19" y="0"/>
                      <a:pt x="27" y="0"/>
                    </a:cubicBezTo>
                    <a:cubicBezTo>
                      <a:pt x="32" y="0"/>
                      <a:pt x="36" y="1"/>
                      <a:pt x="40" y="4"/>
                    </a:cubicBezTo>
                    <a:cubicBezTo>
                      <a:pt x="44" y="8"/>
                      <a:pt x="46" y="12"/>
                      <a:pt x="47" y="18"/>
                    </a:cubicBezTo>
                    <a:close/>
                    <a:moveTo>
                      <a:pt x="16" y="48"/>
                    </a:moveTo>
                    <a:cubicBezTo>
                      <a:pt x="16" y="52"/>
                      <a:pt x="17" y="56"/>
                      <a:pt x="19" y="58"/>
                    </a:cubicBezTo>
                    <a:cubicBezTo>
                      <a:pt x="21" y="60"/>
                      <a:pt x="23" y="62"/>
                      <a:pt x="26" y="62"/>
                    </a:cubicBezTo>
                    <a:cubicBezTo>
                      <a:pt x="28" y="62"/>
                      <a:pt x="31" y="61"/>
                      <a:pt x="32" y="59"/>
                    </a:cubicBezTo>
                    <a:cubicBezTo>
                      <a:pt x="34" y="57"/>
                      <a:pt x="35" y="53"/>
                      <a:pt x="35" y="49"/>
                    </a:cubicBezTo>
                    <a:cubicBezTo>
                      <a:pt x="35" y="44"/>
                      <a:pt x="34" y="41"/>
                      <a:pt x="32" y="39"/>
                    </a:cubicBezTo>
                    <a:cubicBezTo>
                      <a:pt x="30" y="36"/>
                      <a:pt x="28" y="35"/>
                      <a:pt x="25" y="35"/>
                    </a:cubicBezTo>
                    <a:cubicBezTo>
                      <a:pt x="23" y="35"/>
                      <a:pt x="20" y="36"/>
                      <a:pt x="18" y="39"/>
                    </a:cubicBezTo>
                    <a:cubicBezTo>
                      <a:pt x="17" y="41"/>
                      <a:pt x="16" y="44"/>
                      <a:pt x="16" y="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206">
              <a:extLst>
                <a:ext uri="{FF2B5EF4-FFF2-40B4-BE49-F238E27FC236}">
                  <a16:creationId xmlns:a16="http://schemas.microsoft.com/office/drawing/2014/main" id="{408981C0-C829-3E2F-5A1D-9330230428C2}"/>
                </a:ext>
              </a:extLst>
            </p:cNvPr>
            <p:cNvSpPr>
              <a:spLocks noChangeArrowheads="1"/>
            </p:cNvSpPr>
            <p:nvPr/>
          </p:nvSpPr>
          <p:spPr bwMode="auto">
            <a:xfrm>
              <a:off x="3897" y="2370"/>
              <a:ext cx="10"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07">
              <a:extLst>
                <a:ext uri="{FF2B5EF4-FFF2-40B4-BE49-F238E27FC236}">
                  <a16:creationId xmlns:a16="http://schemas.microsoft.com/office/drawing/2014/main" id="{19FF9D90-AB0F-EDE3-24C8-A19A6041C357}"/>
                </a:ext>
              </a:extLst>
            </p:cNvPr>
            <p:cNvSpPr>
              <a:spLocks/>
            </p:cNvSpPr>
            <p:nvPr/>
          </p:nvSpPr>
          <p:spPr bwMode="auto">
            <a:xfrm>
              <a:off x="3915" y="2329"/>
              <a:ext cx="33" cy="51"/>
            </a:xfrm>
            <a:custGeom>
              <a:avLst/>
              <a:gdLst>
                <a:gd name="T0" fmla="*/ 0 w 47"/>
                <a:gd name="T1" fmla="*/ 13 h 71"/>
                <a:gd name="T2" fmla="*/ 0 w 47"/>
                <a:gd name="T3" fmla="*/ 0 h 71"/>
                <a:gd name="T4" fmla="*/ 47 w 47"/>
                <a:gd name="T5" fmla="*/ 0 h 71"/>
                <a:gd name="T6" fmla="*/ 47 w 47"/>
                <a:gd name="T7" fmla="*/ 10 h 71"/>
                <a:gd name="T8" fmla="*/ 35 w 47"/>
                <a:gd name="T9" fmla="*/ 27 h 71"/>
                <a:gd name="T10" fmla="*/ 26 w 47"/>
                <a:gd name="T11" fmla="*/ 49 h 71"/>
                <a:gd name="T12" fmla="*/ 23 w 47"/>
                <a:gd name="T13" fmla="*/ 71 h 71"/>
                <a:gd name="T14" fmla="*/ 9 w 47"/>
                <a:gd name="T15" fmla="*/ 71 h 71"/>
                <a:gd name="T16" fmla="*/ 16 w 47"/>
                <a:gd name="T17" fmla="*/ 40 h 71"/>
                <a:gd name="T18" fmla="*/ 31 w 47"/>
                <a:gd name="T19" fmla="*/ 13 h 71"/>
                <a:gd name="T20" fmla="*/ 0 w 47"/>
                <a:gd name="T21"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1">
                  <a:moveTo>
                    <a:pt x="0" y="13"/>
                  </a:moveTo>
                  <a:lnTo>
                    <a:pt x="0" y="0"/>
                  </a:lnTo>
                  <a:lnTo>
                    <a:pt x="47" y="0"/>
                  </a:lnTo>
                  <a:lnTo>
                    <a:pt x="47" y="10"/>
                  </a:lnTo>
                  <a:cubicBezTo>
                    <a:pt x="43" y="14"/>
                    <a:pt x="39" y="19"/>
                    <a:pt x="35" y="27"/>
                  </a:cubicBezTo>
                  <a:cubicBezTo>
                    <a:pt x="31" y="34"/>
                    <a:pt x="28" y="41"/>
                    <a:pt x="26" y="49"/>
                  </a:cubicBezTo>
                  <a:cubicBezTo>
                    <a:pt x="24" y="57"/>
                    <a:pt x="23" y="64"/>
                    <a:pt x="23" y="71"/>
                  </a:cubicBezTo>
                  <a:lnTo>
                    <a:pt x="9" y="71"/>
                  </a:lnTo>
                  <a:cubicBezTo>
                    <a:pt x="10" y="61"/>
                    <a:pt x="12" y="51"/>
                    <a:pt x="16" y="40"/>
                  </a:cubicBezTo>
                  <a:cubicBezTo>
                    <a:pt x="19" y="30"/>
                    <a:pt x="25" y="21"/>
                    <a:pt x="31"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08">
              <a:extLst>
                <a:ext uri="{FF2B5EF4-FFF2-40B4-BE49-F238E27FC236}">
                  <a16:creationId xmlns:a16="http://schemas.microsoft.com/office/drawing/2014/main" id="{61A3F804-E816-079D-A1F0-98F9AA8DFE15}"/>
                </a:ext>
              </a:extLst>
            </p:cNvPr>
            <p:cNvSpPr>
              <a:spLocks noEditPoints="1"/>
            </p:cNvSpPr>
            <p:nvPr/>
          </p:nvSpPr>
          <p:spPr bwMode="auto">
            <a:xfrm>
              <a:off x="4173" y="2333"/>
              <a:ext cx="30" cy="42"/>
            </a:xfrm>
            <a:custGeom>
              <a:avLst/>
              <a:gdLst>
                <a:gd name="T0" fmla="*/ 26 w 41"/>
                <a:gd name="T1" fmla="*/ 59 h 59"/>
                <a:gd name="T2" fmla="*/ 26 w 41"/>
                <a:gd name="T3" fmla="*/ 45 h 59"/>
                <a:gd name="T4" fmla="*/ 0 w 41"/>
                <a:gd name="T5" fmla="*/ 45 h 59"/>
                <a:gd name="T6" fmla="*/ 0 w 41"/>
                <a:gd name="T7" fmla="*/ 38 h 59"/>
                <a:gd name="T8" fmla="*/ 27 w 41"/>
                <a:gd name="T9" fmla="*/ 0 h 59"/>
                <a:gd name="T10" fmla="*/ 33 w 41"/>
                <a:gd name="T11" fmla="*/ 0 h 59"/>
                <a:gd name="T12" fmla="*/ 33 w 41"/>
                <a:gd name="T13" fmla="*/ 38 h 59"/>
                <a:gd name="T14" fmla="*/ 41 w 41"/>
                <a:gd name="T15" fmla="*/ 38 h 59"/>
                <a:gd name="T16" fmla="*/ 41 w 41"/>
                <a:gd name="T17" fmla="*/ 45 h 59"/>
                <a:gd name="T18" fmla="*/ 33 w 41"/>
                <a:gd name="T19" fmla="*/ 45 h 59"/>
                <a:gd name="T20" fmla="*/ 33 w 41"/>
                <a:gd name="T21" fmla="*/ 59 h 59"/>
                <a:gd name="T22" fmla="*/ 26 w 41"/>
                <a:gd name="T23" fmla="*/ 59 h 59"/>
                <a:gd name="T24" fmla="*/ 26 w 41"/>
                <a:gd name="T25" fmla="*/ 38 h 59"/>
                <a:gd name="T26" fmla="*/ 26 w 41"/>
                <a:gd name="T27" fmla="*/ 11 h 59"/>
                <a:gd name="T28" fmla="*/ 7 w 41"/>
                <a:gd name="T29" fmla="*/ 38 h 59"/>
                <a:gd name="T30" fmla="*/ 26 w 41"/>
                <a:gd name="T31"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9">
                  <a:moveTo>
                    <a:pt x="26" y="59"/>
                  </a:moveTo>
                  <a:lnTo>
                    <a:pt x="26" y="45"/>
                  </a:lnTo>
                  <a:lnTo>
                    <a:pt x="0" y="45"/>
                  </a:lnTo>
                  <a:lnTo>
                    <a:pt x="0" y="38"/>
                  </a:lnTo>
                  <a:lnTo>
                    <a:pt x="27" y="0"/>
                  </a:lnTo>
                  <a:lnTo>
                    <a:pt x="33" y="0"/>
                  </a:lnTo>
                  <a:lnTo>
                    <a:pt x="33" y="38"/>
                  </a:lnTo>
                  <a:lnTo>
                    <a:pt x="41" y="38"/>
                  </a:lnTo>
                  <a:lnTo>
                    <a:pt x="41" y="45"/>
                  </a:lnTo>
                  <a:lnTo>
                    <a:pt x="33" y="45"/>
                  </a:lnTo>
                  <a:lnTo>
                    <a:pt x="33" y="59"/>
                  </a:lnTo>
                  <a:lnTo>
                    <a:pt x="26" y="59"/>
                  </a:lnTo>
                  <a:close/>
                  <a:moveTo>
                    <a:pt x="26" y="38"/>
                  </a:moveTo>
                  <a:lnTo>
                    <a:pt x="26" y="11"/>
                  </a:lnTo>
                  <a:lnTo>
                    <a:pt x="7" y="38"/>
                  </a:lnTo>
                  <a:lnTo>
                    <a:pt x="2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209">
              <a:extLst>
                <a:ext uri="{FF2B5EF4-FFF2-40B4-BE49-F238E27FC236}">
                  <a16:creationId xmlns:a16="http://schemas.microsoft.com/office/drawing/2014/main" id="{59D58812-37F6-BB60-0C13-1B86DDE0A4BA}"/>
                </a:ext>
              </a:extLst>
            </p:cNvPr>
            <p:cNvSpPr>
              <a:spLocks noChangeArrowheads="1"/>
            </p:cNvSpPr>
            <p:nvPr/>
          </p:nvSpPr>
          <p:spPr bwMode="auto">
            <a:xfrm>
              <a:off x="4211" y="2370"/>
              <a:ext cx="6"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0">
              <a:extLst>
                <a:ext uri="{FF2B5EF4-FFF2-40B4-BE49-F238E27FC236}">
                  <a16:creationId xmlns:a16="http://schemas.microsoft.com/office/drawing/2014/main" id="{3081AA43-DC8F-43F6-F7C2-866FE4BF0E5E}"/>
                </a:ext>
              </a:extLst>
            </p:cNvPr>
            <p:cNvSpPr>
              <a:spLocks noEditPoints="1"/>
            </p:cNvSpPr>
            <p:nvPr/>
          </p:nvSpPr>
          <p:spPr bwMode="auto">
            <a:xfrm>
              <a:off x="4223" y="2333"/>
              <a:ext cx="29" cy="42"/>
            </a:xfrm>
            <a:custGeom>
              <a:avLst/>
              <a:gdLst>
                <a:gd name="T0" fmla="*/ 26 w 41"/>
                <a:gd name="T1" fmla="*/ 59 h 59"/>
                <a:gd name="T2" fmla="*/ 26 w 41"/>
                <a:gd name="T3" fmla="*/ 45 h 59"/>
                <a:gd name="T4" fmla="*/ 0 w 41"/>
                <a:gd name="T5" fmla="*/ 45 h 59"/>
                <a:gd name="T6" fmla="*/ 0 w 41"/>
                <a:gd name="T7" fmla="*/ 38 h 59"/>
                <a:gd name="T8" fmla="*/ 27 w 41"/>
                <a:gd name="T9" fmla="*/ 0 h 59"/>
                <a:gd name="T10" fmla="*/ 33 w 41"/>
                <a:gd name="T11" fmla="*/ 0 h 59"/>
                <a:gd name="T12" fmla="*/ 33 w 41"/>
                <a:gd name="T13" fmla="*/ 38 h 59"/>
                <a:gd name="T14" fmla="*/ 41 w 41"/>
                <a:gd name="T15" fmla="*/ 38 h 59"/>
                <a:gd name="T16" fmla="*/ 41 w 41"/>
                <a:gd name="T17" fmla="*/ 45 h 59"/>
                <a:gd name="T18" fmla="*/ 33 w 41"/>
                <a:gd name="T19" fmla="*/ 45 h 59"/>
                <a:gd name="T20" fmla="*/ 33 w 41"/>
                <a:gd name="T21" fmla="*/ 59 h 59"/>
                <a:gd name="T22" fmla="*/ 26 w 41"/>
                <a:gd name="T23" fmla="*/ 59 h 59"/>
                <a:gd name="T24" fmla="*/ 26 w 41"/>
                <a:gd name="T25" fmla="*/ 38 h 59"/>
                <a:gd name="T26" fmla="*/ 26 w 41"/>
                <a:gd name="T27" fmla="*/ 11 h 59"/>
                <a:gd name="T28" fmla="*/ 7 w 41"/>
                <a:gd name="T29" fmla="*/ 38 h 59"/>
                <a:gd name="T30" fmla="*/ 26 w 41"/>
                <a:gd name="T31"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59">
                  <a:moveTo>
                    <a:pt x="26" y="59"/>
                  </a:moveTo>
                  <a:lnTo>
                    <a:pt x="26" y="45"/>
                  </a:lnTo>
                  <a:lnTo>
                    <a:pt x="0" y="45"/>
                  </a:lnTo>
                  <a:lnTo>
                    <a:pt x="0" y="38"/>
                  </a:lnTo>
                  <a:lnTo>
                    <a:pt x="27" y="0"/>
                  </a:lnTo>
                  <a:lnTo>
                    <a:pt x="33" y="0"/>
                  </a:lnTo>
                  <a:lnTo>
                    <a:pt x="33" y="38"/>
                  </a:lnTo>
                  <a:lnTo>
                    <a:pt x="41" y="38"/>
                  </a:lnTo>
                  <a:lnTo>
                    <a:pt x="41" y="45"/>
                  </a:lnTo>
                  <a:lnTo>
                    <a:pt x="33" y="45"/>
                  </a:lnTo>
                  <a:lnTo>
                    <a:pt x="33" y="59"/>
                  </a:lnTo>
                  <a:lnTo>
                    <a:pt x="26" y="59"/>
                  </a:lnTo>
                  <a:close/>
                  <a:moveTo>
                    <a:pt x="26" y="38"/>
                  </a:moveTo>
                  <a:lnTo>
                    <a:pt x="26" y="11"/>
                  </a:lnTo>
                  <a:lnTo>
                    <a:pt x="7" y="38"/>
                  </a:lnTo>
                  <a:lnTo>
                    <a:pt x="2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11">
              <a:extLst>
                <a:ext uri="{FF2B5EF4-FFF2-40B4-BE49-F238E27FC236}">
                  <a16:creationId xmlns:a16="http://schemas.microsoft.com/office/drawing/2014/main" id="{CA7F9CD6-C048-3682-BF02-841E517A7924}"/>
                </a:ext>
              </a:extLst>
            </p:cNvPr>
            <p:cNvSpPr>
              <a:spLocks/>
            </p:cNvSpPr>
            <p:nvPr/>
          </p:nvSpPr>
          <p:spPr bwMode="auto">
            <a:xfrm>
              <a:off x="4126" y="2810"/>
              <a:ext cx="28" cy="43"/>
            </a:xfrm>
            <a:custGeom>
              <a:avLst/>
              <a:gdLst>
                <a:gd name="T0" fmla="*/ 0 w 39"/>
                <a:gd name="T1" fmla="*/ 44 h 61"/>
                <a:gd name="T2" fmla="*/ 7 w 39"/>
                <a:gd name="T3" fmla="*/ 43 h 61"/>
                <a:gd name="T4" fmla="*/ 11 w 39"/>
                <a:gd name="T5" fmla="*/ 52 h 61"/>
                <a:gd name="T6" fmla="*/ 19 w 39"/>
                <a:gd name="T7" fmla="*/ 55 h 61"/>
                <a:gd name="T8" fmla="*/ 28 w 39"/>
                <a:gd name="T9" fmla="*/ 51 h 61"/>
                <a:gd name="T10" fmla="*/ 31 w 39"/>
                <a:gd name="T11" fmla="*/ 42 h 61"/>
                <a:gd name="T12" fmla="*/ 28 w 39"/>
                <a:gd name="T13" fmla="*/ 34 h 61"/>
                <a:gd name="T14" fmla="*/ 19 w 39"/>
                <a:gd name="T15" fmla="*/ 31 h 61"/>
                <a:gd name="T16" fmla="*/ 14 w 39"/>
                <a:gd name="T17" fmla="*/ 31 h 61"/>
                <a:gd name="T18" fmla="*/ 15 w 39"/>
                <a:gd name="T19" fmla="*/ 25 h 61"/>
                <a:gd name="T20" fmla="*/ 16 w 39"/>
                <a:gd name="T21" fmla="*/ 25 h 61"/>
                <a:gd name="T22" fmla="*/ 25 w 39"/>
                <a:gd name="T23" fmla="*/ 23 h 61"/>
                <a:gd name="T24" fmla="*/ 28 w 39"/>
                <a:gd name="T25" fmla="*/ 15 h 61"/>
                <a:gd name="T26" fmla="*/ 26 w 39"/>
                <a:gd name="T27" fmla="*/ 8 h 61"/>
                <a:gd name="T28" fmla="*/ 19 w 39"/>
                <a:gd name="T29" fmla="*/ 6 h 61"/>
                <a:gd name="T30" fmla="*/ 12 w 39"/>
                <a:gd name="T31" fmla="*/ 8 h 61"/>
                <a:gd name="T32" fmla="*/ 8 w 39"/>
                <a:gd name="T33" fmla="*/ 16 h 61"/>
                <a:gd name="T34" fmla="*/ 1 w 39"/>
                <a:gd name="T35" fmla="*/ 15 h 61"/>
                <a:gd name="T36" fmla="*/ 7 w 39"/>
                <a:gd name="T37" fmla="*/ 4 h 61"/>
                <a:gd name="T38" fmla="*/ 19 w 39"/>
                <a:gd name="T39" fmla="*/ 0 h 61"/>
                <a:gd name="T40" fmla="*/ 28 w 39"/>
                <a:gd name="T41" fmla="*/ 2 h 61"/>
                <a:gd name="T42" fmla="*/ 34 w 39"/>
                <a:gd name="T43" fmla="*/ 8 h 61"/>
                <a:gd name="T44" fmla="*/ 36 w 39"/>
                <a:gd name="T45" fmla="*/ 15 h 61"/>
                <a:gd name="T46" fmla="*/ 34 w 39"/>
                <a:gd name="T47" fmla="*/ 22 h 61"/>
                <a:gd name="T48" fmla="*/ 28 w 39"/>
                <a:gd name="T49" fmla="*/ 27 h 61"/>
                <a:gd name="T50" fmla="*/ 36 w 39"/>
                <a:gd name="T51" fmla="*/ 32 h 61"/>
                <a:gd name="T52" fmla="*/ 39 w 39"/>
                <a:gd name="T53" fmla="*/ 42 h 61"/>
                <a:gd name="T54" fmla="*/ 33 w 39"/>
                <a:gd name="T55" fmla="*/ 55 h 61"/>
                <a:gd name="T56" fmla="*/ 19 w 39"/>
                <a:gd name="T57" fmla="*/ 61 h 61"/>
                <a:gd name="T58" fmla="*/ 6 w 39"/>
                <a:gd name="T59" fmla="*/ 56 h 61"/>
                <a:gd name="T60" fmla="*/ 0 w 39"/>
                <a:gd name="T61" fmla="*/ 4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9" h="61">
                  <a:moveTo>
                    <a:pt x="0" y="44"/>
                  </a:moveTo>
                  <a:lnTo>
                    <a:pt x="7" y="43"/>
                  </a:lnTo>
                  <a:cubicBezTo>
                    <a:pt x="8" y="47"/>
                    <a:pt x="9" y="50"/>
                    <a:pt x="11" y="52"/>
                  </a:cubicBezTo>
                  <a:cubicBezTo>
                    <a:pt x="14" y="54"/>
                    <a:pt x="16" y="55"/>
                    <a:pt x="19" y="55"/>
                  </a:cubicBezTo>
                  <a:cubicBezTo>
                    <a:pt x="22" y="55"/>
                    <a:pt x="25" y="53"/>
                    <a:pt x="28" y="51"/>
                  </a:cubicBezTo>
                  <a:cubicBezTo>
                    <a:pt x="30" y="49"/>
                    <a:pt x="31" y="46"/>
                    <a:pt x="31" y="42"/>
                  </a:cubicBezTo>
                  <a:cubicBezTo>
                    <a:pt x="31" y="39"/>
                    <a:pt x="30" y="36"/>
                    <a:pt x="28" y="34"/>
                  </a:cubicBezTo>
                  <a:cubicBezTo>
                    <a:pt x="26" y="32"/>
                    <a:pt x="23" y="31"/>
                    <a:pt x="19" y="31"/>
                  </a:cubicBezTo>
                  <a:cubicBezTo>
                    <a:pt x="18" y="31"/>
                    <a:pt x="16" y="31"/>
                    <a:pt x="14" y="31"/>
                  </a:cubicBezTo>
                  <a:lnTo>
                    <a:pt x="15" y="25"/>
                  </a:lnTo>
                  <a:cubicBezTo>
                    <a:pt x="16" y="25"/>
                    <a:pt x="16" y="25"/>
                    <a:pt x="16" y="25"/>
                  </a:cubicBezTo>
                  <a:cubicBezTo>
                    <a:pt x="19" y="25"/>
                    <a:pt x="22" y="24"/>
                    <a:pt x="25" y="23"/>
                  </a:cubicBezTo>
                  <a:cubicBezTo>
                    <a:pt x="27" y="21"/>
                    <a:pt x="28" y="18"/>
                    <a:pt x="28" y="15"/>
                  </a:cubicBezTo>
                  <a:cubicBezTo>
                    <a:pt x="28" y="12"/>
                    <a:pt x="28" y="10"/>
                    <a:pt x="26" y="8"/>
                  </a:cubicBezTo>
                  <a:cubicBezTo>
                    <a:pt x="24" y="7"/>
                    <a:pt x="22" y="6"/>
                    <a:pt x="19" y="6"/>
                  </a:cubicBezTo>
                  <a:cubicBezTo>
                    <a:pt x="16" y="6"/>
                    <a:pt x="14" y="7"/>
                    <a:pt x="12" y="8"/>
                  </a:cubicBezTo>
                  <a:cubicBezTo>
                    <a:pt x="10" y="10"/>
                    <a:pt x="8" y="13"/>
                    <a:pt x="8" y="16"/>
                  </a:cubicBezTo>
                  <a:lnTo>
                    <a:pt x="1" y="15"/>
                  </a:lnTo>
                  <a:cubicBezTo>
                    <a:pt x="2" y="10"/>
                    <a:pt x="4" y="6"/>
                    <a:pt x="7" y="4"/>
                  </a:cubicBezTo>
                  <a:cubicBezTo>
                    <a:pt x="10" y="1"/>
                    <a:pt x="14" y="0"/>
                    <a:pt x="19" y="0"/>
                  </a:cubicBezTo>
                  <a:cubicBezTo>
                    <a:pt x="22" y="0"/>
                    <a:pt x="25" y="0"/>
                    <a:pt x="28" y="2"/>
                  </a:cubicBezTo>
                  <a:cubicBezTo>
                    <a:pt x="30" y="3"/>
                    <a:pt x="32" y="5"/>
                    <a:pt x="34" y="8"/>
                  </a:cubicBezTo>
                  <a:cubicBezTo>
                    <a:pt x="35" y="10"/>
                    <a:pt x="36" y="12"/>
                    <a:pt x="36" y="15"/>
                  </a:cubicBezTo>
                  <a:cubicBezTo>
                    <a:pt x="36" y="18"/>
                    <a:pt x="35" y="20"/>
                    <a:pt x="34" y="22"/>
                  </a:cubicBezTo>
                  <a:cubicBezTo>
                    <a:pt x="33" y="24"/>
                    <a:pt x="31" y="26"/>
                    <a:pt x="28" y="27"/>
                  </a:cubicBezTo>
                  <a:cubicBezTo>
                    <a:pt x="31" y="28"/>
                    <a:pt x="34" y="30"/>
                    <a:pt x="36" y="32"/>
                  </a:cubicBezTo>
                  <a:cubicBezTo>
                    <a:pt x="38" y="35"/>
                    <a:pt x="39" y="38"/>
                    <a:pt x="39" y="42"/>
                  </a:cubicBezTo>
                  <a:cubicBezTo>
                    <a:pt x="39" y="47"/>
                    <a:pt x="37" y="52"/>
                    <a:pt x="33" y="55"/>
                  </a:cubicBezTo>
                  <a:cubicBezTo>
                    <a:pt x="29" y="59"/>
                    <a:pt x="25" y="61"/>
                    <a:pt x="19" y="61"/>
                  </a:cubicBezTo>
                  <a:cubicBezTo>
                    <a:pt x="14" y="61"/>
                    <a:pt x="9" y="59"/>
                    <a:pt x="6" y="56"/>
                  </a:cubicBezTo>
                  <a:cubicBezTo>
                    <a:pt x="2" y="53"/>
                    <a:pt x="0" y="49"/>
                    <a:pt x="0"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212">
              <a:extLst>
                <a:ext uri="{FF2B5EF4-FFF2-40B4-BE49-F238E27FC236}">
                  <a16:creationId xmlns:a16="http://schemas.microsoft.com/office/drawing/2014/main" id="{A8CD8E4F-286D-A6AC-D905-49B7FFDB5044}"/>
                </a:ext>
              </a:extLst>
            </p:cNvPr>
            <p:cNvSpPr>
              <a:spLocks noChangeArrowheads="1"/>
            </p:cNvSpPr>
            <p:nvPr/>
          </p:nvSpPr>
          <p:spPr bwMode="auto">
            <a:xfrm>
              <a:off x="4162" y="2846"/>
              <a:ext cx="6" cy="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13">
              <a:extLst>
                <a:ext uri="{FF2B5EF4-FFF2-40B4-BE49-F238E27FC236}">
                  <a16:creationId xmlns:a16="http://schemas.microsoft.com/office/drawing/2014/main" id="{C2D5D9C3-D00B-C908-EECB-D79B40B31583}"/>
                </a:ext>
              </a:extLst>
            </p:cNvPr>
            <p:cNvSpPr>
              <a:spLocks/>
            </p:cNvSpPr>
            <p:nvPr/>
          </p:nvSpPr>
          <p:spPr bwMode="auto">
            <a:xfrm>
              <a:off x="4175" y="2810"/>
              <a:ext cx="28" cy="43"/>
            </a:xfrm>
            <a:custGeom>
              <a:avLst/>
              <a:gdLst>
                <a:gd name="T0" fmla="*/ 40 w 40"/>
                <a:gd name="T1" fmla="*/ 53 h 60"/>
                <a:gd name="T2" fmla="*/ 40 w 40"/>
                <a:gd name="T3" fmla="*/ 60 h 60"/>
                <a:gd name="T4" fmla="*/ 0 w 40"/>
                <a:gd name="T5" fmla="*/ 60 h 60"/>
                <a:gd name="T6" fmla="*/ 1 w 40"/>
                <a:gd name="T7" fmla="*/ 55 h 60"/>
                <a:gd name="T8" fmla="*/ 6 w 40"/>
                <a:gd name="T9" fmla="*/ 47 h 60"/>
                <a:gd name="T10" fmla="*/ 16 w 40"/>
                <a:gd name="T11" fmla="*/ 38 h 60"/>
                <a:gd name="T12" fmla="*/ 29 w 40"/>
                <a:gd name="T13" fmla="*/ 25 h 60"/>
                <a:gd name="T14" fmla="*/ 32 w 40"/>
                <a:gd name="T15" fmla="*/ 16 h 60"/>
                <a:gd name="T16" fmla="*/ 29 w 40"/>
                <a:gd name="T17" fmla="*/ 9 h 60"/>
                <a:gd name="T18" fmla="*/ 21 w 40"/>
                <a:gd name="T19" fmla="*/ 6 h 60"/>
                <a:gd name="T20" fmla="*/ 13 w 40"/>
                <a:gd name="T21" fmla="*/ 9 h 60"/>
                <a:gd name="T22" fmla="*/ 9 w 40"/>
                <a:gd name="T23" fmla="*/ 18 h 60"/>
                <a:gd name="T24" fmla="*/ 2 w 40"/>
                <a:gd name="T25" fmla="*/ 17 h 60"/>
                <a:gd name="T26" fmla="*/ 8 w 40"/>
                <a:gd name="T27" fmla="*/ 4 h 60"/>
                <a:gd name="T28" fmla="*/ 21 w 40"/>
                <a:gd name="T29" fmla="*/ 0 h 60"/>
                <a:gd name="T30" fmla="*/ 35 w 40"/>
                <a:gd name="T31" fmla="*/ 4 h 60"/>
                <a:gd name="T32" fmla="*/ 40 w 40"/>
                <a:gd name="T33" fmla="*/ 16 h 60"/>
                <a:gd name="T34" fmla="*/ 38 w 40"/>
                <a:gd name="T35" fmla="*/ 23 h 60"/>
                <a:gd name="T36" fmla="*/ 33 w 40"/>
                <a:gd name="T37" fmla="*/ 31 h 60"/>
                <a:gd name="T38" fmla="*/ 22 w 40"/>
                <a:gd name="T39" fmla="*/ 41 h 60"/>
                <a:gd name="T40" fmla="*/ 14 w 40"/>
                <a:gd name="T41" fmla="*/ 49 h 60"/>
                <a:gd name="T42" fmla="*/ 11 w 40"/>
                <a:gd name="T43" fmla="*/ 53 h 60"/>
                <a:gd name="T44" fmla="*/ 40 w 40"/>
                <a:gd name="T45" fmla="*/ 5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60">
                  <a:moveTo>
                    <a:pt x="40" y="53"/>
                  </a:moveTo>
                  <a:lnTo>
                    <a:pt x="40" y="60"/>
                  </a:lnTo>
                  <a:lnTo>
                    <a:pt x="0" y="60"/>
                  </a:lnTo>
                  <a:cubicBezTo>
                    <a:pt x="0" y="58"/>
                    <a:pt x="1" y="56"/>
                    <a:pt x="1" y="55"/>
                  </a:cubicBezTo>
                  <a:cubicBezTo>
                    <a:pt x="2" y="52"/>
                    <a:pt x="4" y="49"/>
                    <a:pt x="6" y="47"/>
                  </a:cubicBezTo>
                  <a:cubicBezTo>
                    <a:pt x="8" y="44"/>
                    <a:pt x="11" y="41"/>
                    <a:pt x="16" y="38"/>
                  </a:cubicBezTo>
                  <a:cubicBezTo>
                    <a:pt x="22" y="32"/>
                    <a:pt x="27" y="28"/>
                    <a:pt x="29" y="25"/>
                  </a:cubicBezTo>
                  <a:cubicBezTo>
                    <a:pt x="31" y="22"/>
                    <a:pt x="32" y="19"/>
                    <a:pt x="32" y="16"/>
                  </a:cubicBezTo>
                  <a:cubicBezTo>
                    <a:pt x="32" y="13"/>
                    <a:pt x="31" y="11"/>
                    <a:pt x="29" y="9"/>
                  </a:cubicBezTo>
                  <a:cubicBezTo>
                    <a:pt x="27" y="7"/>
                    <a:pt x="24" y="6"/>
                    <a:pt x="21" y="6"/>
                  </a:cubicBezTo>
                  <a:cubicBezTo>
                    <a:pt x="17" y="6"/>
                    <a:pt x="15" y="7"/>
                    <a:pt x="13" y="9"/>
                  </a:cubicBezTo>
                  <a:cubicBezTo>
                    <a:pt x="10" y="11"/>
                    <a:pt x="9" y="14"/>
                    <a:pt x="9" y="18"/>
                  </a:cubicBezTo>
                  <a:lnTo>
                    <a:pt x="2" y="17"/>
                  </a:lnTo>
                  <a:cubicBezTo>
                    <a:pt x="2" y="11"/>
                    <a:pt x="4" y="7"/>
                    <a:pt x="8" y="4"/>
                  </a:cubicBezTo>
                  <a:cubicBezTo>
                    <a:pt x="11" y="1"/>
                    <a:pt x="15" y="0"/>
                    <a:pt x="21" y="0"/>
                  </a:cubicBezTo>
                  <a:cubicBezTo>
                    <a:pt x="27" y="0"/>
                    <a:pt x="31" y="1"/>
                    <a:pt x="35" y="4"/>
                  </a:cubicBezTo>
                  <a:cubicBezTo>
                    <a:pt x="38" y="8"/>
                    <a:pt x="40" y="12"/>
                    <a:pt x="40" y="16"/>
                  </a:cubicBezTo>
                  <a:cubicBezTo>
                    <a:pt x="40" y="19"/>
                    <a:pt x="39" y="21"/>
                    <a:pt x="38" y="23"/>
                  </a:cubicBezTo>
                  <a:cubicBezTo>
                    <a:pt x="37" y="26"/>
                    <a:pt x="36" y="28"/>
                    <a:pt x="33" y="31"/>
                  </a:cubicBezTo>
                  <a:cubicBezTo>
                    <a:pt x="31" y="33"/>
                    <a:pt x="27" y="37"/>
                    <a:pt x="22" y="41"/>
                  </a:cubicBezTo>
                  <a:cubicBezTo>
                    <a:pt x="18" y="45"/>
                    <a:pt x="15" y="47"/>
                    <a:pt x="14" y="49"/>
                  </a:cubicBezTo>
                  <a:cubicBezTo>
                    <a:pt x="12" y="50"/>
                    <a:pt x="11" y="51"/>
                    <a:pt x="11" y="53"/>
                  </a:cubicBezTo>
                  <a:lnTo>
                    <a:pt x="4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14">
              <a:extLst>
                <a:ext uri="{FF2B5EF4-FFF2-40B4-BE49-F238E27FC236}">
                  <a16:creationId xmlns:a16="http://schemas.microsoft.com/office/drawing/2014/main" id="{FDA9AAD5-8F34-67BC-D25F-DD435D3DC357}"/>
                </a:ext>
              </a:extLst>
            </p:cNvPr>
            <p:cNvSpPr>
              <a:spLocks/>
            </p:cNvSpPr>
            <p:nvPr/>
          </p:nvSpPr>
          <p:spPr bwMode="auto">
            <a:xfrm>
              <a:off x="4479" y="2806"/>
              <a:ext cx="34" cy="51"/>
            </a:xfrm>
            <a:custGeom>
              <a:avLst/>
              <a:gdLst>
                <a:gd name="T0" fmla="*/ 0 w 48"/>
                <a:gd name="T1" fmla="*/ 52 h 72"/>
                <a:gd name="T2" fmla="*/ 13 w 48"/>
                <a:gd name="T3" fmla="*/ 51 h 72"/>
                <a:gd name="T4" fmla="*/ 17 w 48"/>
                <a:gd name="T5" fmla="*/ 58 h 72"/>
                <a:gd name="T6" fmla="*/ 23 w 48"/>
                <a:gd name="T7" fmla="*/ 61 h 72"/>
                <a:gd name="T8" fmla="*/ 31 w 48"/>
                <a:gd name="T9" fmla="*/ 58 h 72"/>
                <a:gd name="T10" fmla="*/ 34 w 48"/>
                <a:gd name="T11" fmla="*/ 47 h 72"/>
                <a:gd name="T12" fmla="*/ 31 w 48"/>
                <a:gd name="T13" fmla="*/ 37 h 72"/>
                <a:gd name="T14" fmla="*/ 23 w 48"/>
                <a:gd name="T15" fmla="*/ 34 h 72"/>
                <a:gd name="T16" fmla="*/ 12 w 48"/>
                <a:gd name="T17" fmla="*/ 39 h 72"/>
                <a:gd name="T18" fmla="*/ 1 w 48"/>
                <a:gd name="T19" fmla="*/ 38 h 72"/>
                <a:gd name="T20" fmla="*/ 8 w 48"/>
                <a:gd name="T21" fmla="*/ 0 h 72"/>
                <a:gd name="T22" fmla="*/ 45 w 48"/>
                <a:gd name="T23" fmla="*/ 0 h 72"/>
                <a:gd name="T24" fmla="*/ 45 w 48"/>
                <a:gd name="T25" fmla="*/ 13 h 72"/>
                <a:gd name="T26" fmla="*/ 19 w 48"/>
                <a:gd name="T27" fmla="*/ 13 h 72"/>
                <a:gd name="T28" fmla="*/ 17 w 48"/>
                <a:gd name="T29" fmla="*/ 25 h 72"/>
                <a:gd name="T30" fmla="*/ 26 w 48"/>
                <a:gd name="T31" fmla="*/ 23 h 72"/>
                <a:gd name="T32" fmla="*/ 41 w 48"/>
                <a:gd name="T33" fmla="*/ 30 h 72"/>
                <a:gd name="T34" fmla="*/ 48 w 48"/>
                <a:gd name="T35" fmla="*/ 47 h 72"/>
                <a:gd name="T36" fmla="*/ 43 w 48"/>
                <a:gd name="T37" fmla="*/ 63 h 72"/>
                <a:gd name="T38" fmla="*/ 23 w 48"/>
                <a:gd name="T39" fmla="*/ 72 h 72"/>
                <a:gd name="T40" fmla="*/ 7 w 48"/>
                <a:gd name="T41" fmla="*/ 67 h 72"/>
                <a:gd name="T42" fmla="*/ 0 w 48"/>
                <a:gd name="T43" fmla="*/ 5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72">
                  <a:moveTo>
                    <a:pt x="0" y="52"/>
                  </a:moveTo>
                  <a:lnTo>
                    <a:pt x="13" y="51"/>
                  </a:lnTo>
                  <a:cubicBezTo>
                    <a:pt x="14" y="54"/>
                    <a:pt x="15" y="57"/>
                    <a:pt x="17" y="58"/>
                  </a:cubicBezTo>
                  <a:cubicBezTo>
                    <a:pt x="19" y="60"/>
                    <a:pt x="21" y="61"/>
                    <a:pt x="23" y="61"/>
                  </a:cubicBezTo>
                  <a:cubicBezTo>
                    <a:pt x="26" y="61"/>
                    <a:pt x="29" y="60"/>
                    <a:pt x="31" y="58"/>
                  </a:cubicBezTo>
                  <a:cubicBezTo>
                    <a:pt x="33" y="55"/>
                    <a:pt x="34" y="52"/>
                    <a:pt x="34" y="47"/>
                  </a:cubicBezTo>
                  <a:cubicBezTo>
                    <a:pt x="34" y="43"/>
                    <a:pt x="33" y="39"/>
                    <a:pt x="31" y="37"/>
                  </a:cubicBezTo>
                  <a:cubicBezTo>
                    <a:pt x="29" y="35"/>
                    <a:pt x="26" y="34"/>
                    <a:pt x="23" y="34"/>
                  </a:cubicBezTo>
                  <a:cubicBezTo>
                    <a:pt x="19" y="34"/>
                    <a:pt x="15" y="36"/>
                    <a:pt x="12" y="39"/>
                  </a:cubicBezTo>
                  <a:lnTo>
                    <a:pt x="1" y="38"/>
                  </a:lnTo>
                  <a:lnTo>
                    <a:pt x="8" y="0"/>
                  </a:lnTo>
                  <a:lnTo>
                    <a:pt x="45" y="0"/>
                  </a:lnTo>
                  <a:lnTo>
                    <a:pt x="45" y="13"/>
                  </a:lnTo>
                  <a:lnTo>
                    <a:pt x="19" y="13"/>
                  </a:lnTo>
                  <a:lnTo>
                    <a:pt x="17" y="25"/>
                  </a:lnTo>
                  <a:cubicBezTo>
                    <a:pt x="20" y="24"/>
                    <a:pt x="23" y="23"/>
                    <a:pt x="26" y="23"/>
                  </a:cubicBezTo>
                  <a:cubicBezTo>
                    <a:pt x="32" y="23"/>
                    <a:pt x="37" y="25"/>
                    <a:pt x="41" y="30"/>
                  </a:cubicBezTo>
                  <a:cubicBezTo>
                    <a:pt x="46" y="34"/>
                    <a:pt x="48" y="40"/>
                    <a:pt x="48" y="47"/>
                  </a:cubicBezTo>
                  <a:cubicBezTo>
                    <a:pt x="48" y="53"/>
                    <a:pt x="46" y="58"/>
                    <a:pt x="43" y="63"/>
                  </a:cubicBezTo>
                  <a:cubicBezTo>
                    <a:pt x="38" y="69"/>
                    <a:pt x="31" y="72"/>
                    <a:pt x="23" y="72"/>
                  </a:cubicBezTo>
                  <a:cubicBezTo>
                    <a:pt x="17" y="72"/>
                    <a:pt x="11" y="70"/>
                    <a:pt x="7" y="67"/>
                  </a:cubicBezTo>
                  <a:cubicBezTo>
                    <a:pt x="3" y="63"/>
                    <a:pt x="0" y="58"/>
                    <a:pt x="0"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215">
              <a:extLst>
                <a:ext uri="{FF2B5EF4-FFF2-40B4-BE49-F238E27FC236}">
                  <a16:creationId xmlns:a16="http://schemas.microsoft.com/office/drawing/2014/main" id="{1DCBAC6D-F406-6D79-06A5-7663EF2DCE7B}"/>
                </a:ext>
              </a:extLst>
            </p:cNvPr>
            <p:cNvSpPr>
              <a:spLocks noChangeArrowheads="1"/>
            </p:cNvSpPr>
            <p:nvPr/>
          </p:nvSpPr>
          <p:spPr bwMode="auto">
            <a:xfrm>
              <a:off x="4520" y="2846"/>
              <a:ext cx="10" cy="1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6">
              <a:extLst>
                <a:ext uri="{FF2B5EF4-FFF2-40B4-BE49-F238E27FC236}">
                  <a16:creationId xmlns:a16="http://schemas.microsoft.com/office/drawing/2014/main" id="{0935501C-1DBD-8E60-F852-90DD5F68C4F5}"/>
                </a:ext>
              </a:extLst>
            </p:cNvPr>
            <p:cNvSpPr>
              <a:spLocks/>
            </p:cNvSpPr>
            <p:nvPr/>
          </p:nvSpPr>
          <p:spPr bwMode="auto">
            <a:xfrm>
              <a:off x="4538" y="2806"/>
              <a:ext cx="33" cy="50"/>
            </a:xfrm>
            <a:custGeom>
              <a:avLst/>
              <a:gdLst>
                <a:gd name="T0" fmla="*/ 0 w 47"/>
                <a:gd name="T1" fmla="*/ 13 h 71"/>
                <a:gd name="T2" fmla="*/ 0 w 47"/>
                <a:gd name="T3" fmla="*/ 0 h 71"/>
                <a:gd name="T4" fmla="*/ 47 w 47"/>
                <a:gd name="T5" fmla="*/ 0 h 71"/>
                <a:gd name="T6" fmla="*/ 47 w 47"/>
                <a:gd name="T7" fmla="*/ 10 h 71"/>
                <a:gd name="T8" fmla="*/ 35 w 47"/>
                <a:gd name="T9" fmla="*/ 27 h 71"/>
                <a:gd name="T10" fmla="*/ 26 w 47"/>
                <a:gd name="T11" fmla="*/ 49 h 71"/>
                <a:gd name="T12" fmla="*/ 23 w 47"/>
                <a:gd name="T13" fmla="*/ 71 h 71"/>
                <a:gd name="T14" fmla="*/ 9 w 47"/>
                <a:gd name="T15" fmla="*/ 71 h 71"/>
                <a:gd name="T16" fmla="*/ 16 w 47"/>
                <a:gd name="T17" fmla="*/ 41 h 71"/>
                <a:gd name="T18" fmla="*/ 31 w 47"/>
                <a:gd name="T19" fmla="*/ 13 h 71"/>
                <a:gd name="T20" fmla="*/ 0 w 47"/>
                <a:gd name="T21"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71">
                  <a:moveTo>
                    <a:pt x="0" y="13"/>
                  </a:moveTo>
                  <a:lnTo>
                    <a:pt x="0" y="0"/>
                  </a:lnTo>
                  <a:lnTo>
                    <a:pt x="47" y="0"/>
                  </a:lnTo>
                  <a:lnTo>
                    <a:pt x="47" y="10"/>
                  </a:lnTo>
                  <a:cubicBezTo>
                    <a:pt x="43" y="14"/>
                    <a:pt x="39" y="19"/>
                    <a:pt x="35" y="27"/>
                  </a:cubicBezTo>
                  <a:cubicBezTo>
                    <a:pt x="31" y="34"/>
                    <a:pt x="28" y="41"/>
                    <a:pt x="26" y="49"/>
                  </a:cubicBezTo>
                  <a:cubicBezTo>
                    <a:pt x="24" y="57"/>
                    <a:pt x="23" y="65"/>
                    <a:pt x="23" y="71"/>
                  </a:cubicBezTo>
                  <a:lnTo>
                    <a:pt x="9" y="71"/>
                  </a:lnTo>
                  <a:cubicBezTo>
                    <a:pt x="10" y="61"/>
                    <a:pt x="12" y="51"/>
                    <a:pt x="16" y="41"/>
                  </a:cubicBezTo>
                  <a:cubicBezTo>
                    <a:pt x="19" y="30"/>
                    <a:pt x="25" y="21"/>
                    <a:pt x="31" y="13"/>
                  </a:cubicBez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217">
              <a:extLst>
                <a:ext uri="{FF2B5EF4-FFF2-40B4-BE49-F238E27FC236}">
                  <a16:creationId xmlns:a16="http://schemas.microsoft.com/office/drawing/2014/main" id="{8248DE00-F1A7-39EB-685E-1B30EF1CE190}"/>
                </a:ext>
              </a:extLst>
            </p:cNvPr>
            <p:cNvSpPr>
              <a:spLocks noChangeShapeType="1"/>
            </p:cNvSpPr>
            <p:nvPr/>
          </p:nvSpPr>
          <p:spPr bwMode="auto">
            <a:xfrm flipH="1">
              <a:off x="3210" y="2143"/>
              <a:ext cx="217" cy="0"/>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218">
              <a:extLst>
                <a:ext uri="{FF2B5EF4-FFF2-40B4-BE49-F238E27FC236}">
                  <a16:creationId xmlns:a16="http://schemas.microsoft.com/office/drawing/2014/main" id="{76682807-5B58-1230-9162-6C8F1B8C202C}"/>
                </a:ext>
              </a:extLst>
            </p:cNvPr>
            <p:cNvSpPr>
              <a:spLocks/>
            </p:cNvSpPr>
            <p:nvPr/>
          </p:nvSpPr>
          <p:spPr bwMode="auto">
            <a:xfrm>
              <a:off x="3198" y="2123"/>
              <a:ext cx="56" cy="41"/>
            </a:xfrm>
            <a:custGeom>
              <a:avLst/>
              <a:gdLst>
                <a:gd name="T0" fmla="*/ 78 w 78"/>
                <a:gd name="T1" fmla="*/ 57 h 57"/>
                <a:gd name="T2" fmla="*/ 0 w 78"/>
                <a:gd name="T3" fmla="*/ 28 h 57"/>
                <a:gd name="T4" fmla="*/ 78 w 78"/>
                <a:gd name="T5" fmla="*/ 0 h 57"/>
                <a:gd name="T6" fmla="*/ 78 w 78"/>
                <a:gd name="T7" fmla="*/ 57 h 57"/>
              </a:gdLst>
              <a:ahLst/>
              <a:cxnLst>
                <a:cxn ang="0">
                  <a:pos x="T0" y="T1"/>
                </a:cxn>
                <a:cxn ang="0">
                  <a:pos x="T2" y="T3"/>
                </a:cxn>
                <a:cxn ang="0">
                  <a:pos x="T4" y="T5"/>
                </a:cxn>
                <a:cxn ang="0">
                  <a:pos x="T6" y="T7"/>
                </a:cxn>
              </a:cxnLst>
              <a:rect l="0" t="0" r="r" b="b"/>
              <a:pathLst>
                <a:path w="78" h="57">
                  <a:moveTo>
                    <a:pt x="78" y="57"/>
                  </a:moveTo>
                  <a:lnTo>
                    <a:pt x="0" y="28"/>
                  </a:lnTo>
                  <a:lnTo>
                    <a:pt x="78" y="0"/>
                  </a:lnTo>
                  <a:cubicBezTo>
                    <a:pt x="66" y="17"/>
                    <a:pt x="66" y="40"/>
                    <a:pt x="78" y="57"/>
                  </a:cubicBezTo>
                  <a:close/>
                </a:path>
              </a:pathLst>
            </a:custGeom>
            <a:solidFill>
              <a:srgbClr val="000000"/>
            </a:solidFill>
            <a:ln w="4763"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Line 219">
              <a:extLst>
                <a:ext uri="{FF2B5EF4-FFF2-40B4-BE49-F238E27FC236}">
                  <a16:creationId xmlns:a16="http://schemas.microsoft.com/office/drawing/2014/main" id="{97239B4C-752C-44A8-8E0A-B2A8BFB93379}"/>
                </a:ext>
              </a:extLst>
            </p:cNvPr>
            <p:cNvSpPr>
              <a:spLocks noChangeShapeType="1"/>
            </p:cNvSpPr>
            <p:nvPr/>
          </p:nvSpPr>
          <p:spPr bwMode="auto">
            <a:xfrm>
              <a:off x="3951" y="2271"/>
              <a:ext cx="96"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220">
              <a:extLst>
                <a:ext uri="{FF2B5EF4-FFF2-40B4-BE49-F238E27FC236}">
                  <a16:creationId xmlns:a16="http://schemas.microsoft.com/office/drawing/2014/main" id="{4D1D3FE4-2AE0-CDC6-6560-65BCFFA42CA9}"/>
                </a:ext>
              </a:extLst>
            </p:cNvPr>
            <p:cNvSpPr>
              <a:spLocks/>
            </p:cNvSpPr>
            <p:nvPr/>
          </p:nvSpPr>
          <p:spPr bwMode="auto">
            <a:xfrm>
              <a:off x="4004" y="2374"/>
              <a:ext cx="50" cy="60"/>
            </a:xfrm>
            <a:custGeom>
              <a:avLst/>
              <a:gdLst>
                <a:gd name="T0" fmla="*/ 51 w 70"/>
                <a:gd name="T1" fmla="*/ 0 h 85"/>
                <a:gd name="T2" fmla="*/ 70 w 70"/>
                <a:gd name="T3" fmla="*/ 85 h 85"/>
                <a:gd name="T4" fmla="*/ 0 w 70"/>
                <a:gd name="T5" fmla="*/ 32 h 85"/>
                <a:gd name="T6" fmla="*/ 51 w 70"/>
                <a:gd name="T7" fmla="*/ 0 h 85"/>
              </a:gdLst>
              <a:ahLst/>
              <a:cxnLst>
                <a:cxn ang="0">
                  <a:pos x="T0" y="T1"/>
                </a:cxn>
                <a:cxn ang="0">
                  <a:pos x="T2" y="T3"/>
                </a:cxn>
                <a:cxn ang="0">
                  <a:pos x="T4" y="T5"/>
                </a:cxn>
                <a:cxn ang="0">
                  <a:pos x="T6" y="T7"/>
                </a:cxn>
              </a:cxnLst>
              <a:rect l="0" t="0" r="r" b="b"/>
              <a:pathLst>
                <a:path w="70" h="85">
                  <a:moveTo>
                    <a:pt x="51" y="0"/>
                  </a:moveTo>
                  <a:lnTo>
                    <a:pt x="70" y="85"/>
                  </a:lnTo>
                  <a:lnTo>
                    <a:pt x="0" y="32"/>
                  </a:lnTo>
                  <a:cubicBezTo>
                    <a:pt x="22" y="34"/>
                    <a:pt x="43" y="21"/>
                    <a:pt x="51" y="0"/>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Line 221">
              <a:extLst>
                <a:ext uri="{FF2B5EF4-FFF2-40B4-BE49-F238E27FC236}">
                  <a16:creationId xmlns:a16="http://schemas.microsoft.com/office/drawing/2014/main" id="{0F0A375F-997C-B3FC-6C5B-A0935981A8BA}"/>
                </a:ext>
              </a:extLst>
            </p:cNvPr>
            <p:cNvSpPr>
              <a:spLocks noChangeShapeType="1"/>
            </p:cNvSpPr>
            <p:nvPr/>
          </p:nvSpPr>
          <p:spPr bwMode="auto">
            <a:xfrm flipH="1" flipV="1">
              <a:off x="4017" y="2281"/>
              <a:ext cx="97" cy="153"/>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222">
              <a:extLst>
                <a:ext uri="{FF2B5EF4-FFF2-40B4-BE49-F238E27FC236}">
                  <a16:creationId xmlns:a16="http://schemas.microsoft.com/office/drawing/2014/main" id="{535E5F4B-BE64-9E2B-4F8B-E085175B97F0}"/>
                </a:ext>
              </a:extLst>
            </p:cNvPr>
            <p:cNvSpPr>
              <a:spLocks/>
            </p:cNvSpPr>
            <p:nvPr/>
          </p:nvSpPr>
          <p:spPr bwMode="auto">
            <a:xfrm>
              <a:off x="4011" y="2271"/>
              <a:ext cx="49" cy="60"/>
            </a:xfrm>
            <a:custGeom>
              <a:avLst/>
              <a:gdLst>
                <a:gd name="T0" fmla="*/ 18 w 69"/>
                <a:gd name="T1" fmla="*/ 85 h 85"/>
                <a:gd name="T2" fmla="*/ 0 w 69"/>
                <a:gd name="T3" fmla="*/ 0 h 85"/>
                <a:gd name="T4" fmla="*/ 69 w 69"/>
                <a:gd name="T5" fmla="*/ 53 h 85"/>
                <a:gd name="T6" fmla="*/ 18 w 69"/>
                <a:gd name="T7" fmla="*/ 85 h 85"/>
              </a:gdLst>
              <a:ahLst/>
              <a:cxnLst>
                <a:cxn ang="0">
                  <a:pos x="T0" y="T1"/>
                </a:cxn>
                <a:cxn ang="0">
                  <a:pos x="T2" y="T3"/>
                </a:cxn>
                <a:cxn ang="0">
                  <a:pos x="T4" y="T5"/>
                </a:cxn>
                <a:cxn ang="0">
                  <a:pos x="T6" y="T7"/>
                </a:cxn>
              </a:cxnLst>
              <a:rect l="0" t="0" r="r" b="b"/>
              <a:pathLst>
                <a:path w="69" h="85">
                  <a:moveTo>
                    <a:pt x="18" y="85"/>
                  </a:moveTo>
                  <a:lnTo>
                    <a:pt x="0" y="0"/>
                  </a:lnTo>
                  <a:lnTo>
                    <a:pt x="69" y="53"/>
                  </a:lnTo>
                  <a:cubicBezTo>
                    <a:pt x="47" y="52"/>
                    <a:pt x="27" y="65"/>
                    <a:pt x="18" y="85"/>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Line 223">
              <a:extLst>
                <a:ext uri="{FF2B5EF4-FFF2-40B4-BE49-F238E27FC236}">
                  <a16:creationId xmlns:a16="http://schemas.microsoft.com/office/drawing/2014/main" id="{8D52E7E8-C6D9-FE54-EAB7-BE878608F79A}"/>
                </a:ext>
              </a:extLst>
            </p:cNvPr>
            <p:cNvSpPr>
              <a:spLocks noChangeShapeType="1"/>
            </p:cNvSpPr>
            <p:nvPr/>
          </p:nvSpPr>
          <p:spPr bwMode="auto">
            <a:xfrm>
              <a:off x="4257" y="2752"/>
              <a:ext cx="97" cy="153"/>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224">
              <a:extLst>
                <a:ext uri="{FF2B5EF4-FFF2-40B4-BE49-F238E27FC236}">
                  <a16:creationId xmlns:a16="http://schemas.microsoft.com/office/drawing/2014/main" id="{C8AE1029-3CD9-22E0-405B-CBE22EF07482}"/>
                </a:ext>
              </a:extLst>
            </p:cNvPr>
            <p:cNvSpPr>
              <a:spLocks/>
            </p:cNvSpPr>
            <p:nvPr/>
          </p:nvSpPr>
          <p:spPr bwMode="auto">
            <a:xfrm>
              <a:off x="4311" y="2855"/>
              <a:ext cx="50" cy="60"/>
            </a:xfrm>
            <a:custGeom>
              <a:avLst/>
              <a:gdLst>
                <a:gd name="T0" fmla="*/ 51 w 69"/>
                <a:gd name="T1" fmla="*/ 0 h 85"/>
                <a:gd name="T2" fmla="*/ 69 w 69"/>
                <a:gd name="T3" fmla="*/ 85 h 85"/>
                <a:gd name="T4" fmla="*/ 0 w 69"/>
                <a:gd name="T5" fmla="*/ 32 h 85"/>
                <a:gd name="T6" fmla="*/ 51 w 69"/>
                <a:gd name="T7" fmla="*/ 0 h 85"/>
              </a:gdLst>
              <a:ahLst/>
              <a:cxnLst>
                <a:cxn ang="0">
                  <a:pos x="T0" y="T1"/>
                </a:cxn>
                <a:cxn ang="0">
                  <a:pos x="T2" y="T3"/>
                </a:cxn>
                <a:cxn ang="0">
                  <a:pos x="T4" y="T5"/>
                </a:cxn>
                <a:cxn ang="0">
                  <a:pos x="T6" y="T7"/>
                </a:cxn>
              </a:cxnLst>
              <a:rect l="0" t="0" r="r" b="b"/>
              <a:pathLst>
                <a:path w="69" h="85">
                  <a:moveTo>
                    <a:pt x="51" y="0"/>
                  </a:moveTo>
                  <a:lnTo>
                    <a:pt x="69" y="85"/>
                  </a:lnTo>
                  <a:lnTo>
                    <a:pt x="0" y="32"/>
                  </a:lnTo>
                  <a:cubicBezTo>
                    <a:pt x="22" y="33"/>
                    <a:pt x="43" y="20"/>
                    <a:pt x="51" y="0"/>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Line 225">
              <a:extLst>
                <a:ext uri="{FF2B5EF4-FFF2-40B4-BE49-F238E27FC236}">
                  <a16:creationId xmlns:a16="http://schemas.microsoft.com/office/drawing/2014/main" id="{1DF76AFE-CFD9-C4B3-12CF-E3402A612468}"/>
                </a:ext>
              </a:extLst>
            </p:cNvPr>
            <p:cNvSpPr>
              <a:spLocks noChangeShapeType="1"/>
            </p:cNvSpPr>
            <p:nvPr/>
          </p:nvSpPr>
          <p:spPr bwMode="auto">
            <a:xfrm flipH="1" flipV="1">
              <a:off x="4325" y="2761"/>
              <a:ext cx="97" cy="154"/>
            </a:xfrm>
            <a:prstGeom prst="line">
              <a:avLst/>
            </a:prstGeom>
            <a:noFill/>
            <a:ln w="14288"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26">
              <a:extLst>
                <a:ext uri="{FF2B5EF4-FFF2-40B4-BE49-F238E27FC236}">
                  <a16:creationId xmlns:a16="http://schemas.microsoft.com/office/drawing/2014/main" id="{BBF664D5-2A9C-B0CF-FC37-DF609600124F}"/>
                </a:ext>
              </a:extLst>
            </p:cNvPr>
            <p:cNvSpPr>
              <a:spLocks/>
            </p:cNvSpPr>
            <p:nvPr/>
          </p:nvSpPr>
          <p:spPr bwMode="auto">
            <a:xfrm>
              <a:off x="4319" y="2751"/>
              <a:ext cx="49" cy="61"/>
            </a:xfrm>
            <a:custGeom>
              <a:avLst/>
              <a:gdLst>
                <a:gd name="T0" fmla="*/ 18 w 69"/>
                <a:gd name="T1" fmla="*/ 85 h 85"/>
                <a:gd name="T2" fmla="*/ 0 w 69"/>
                <a:gd name="T3" fmla="*/ 0 h 85"/>
                <a:gd name="T4" fmla="*/ 69 w 69"/>
                <a:gd name="T5" fmla="*/ 53 h 85"/>
                <a:gd name="T6" fmla="*/ 18 w 69"/>
                <a:gd name="T7" fmla="*/ 85 h 85"/>
              </a:gdLst>
              <a:ahLst/>
              <a:cxnLst>
                <a:cxn ang="0">
                  <a:pos x="T0" y="T1"/>
                </a:cxn>
                <a:cxn ang="0">
                  <a:pos x="T2" y="T3"/>
                </a:cxn>
                <a:cxn ang="0">
                  <a:pos x="T4" y="T5"/>
                </a:cxn>
                <a:cxn ang="0">
                  <a:pos x="T6" y="T7"/>
                </a:cxn>
              </a:cxnLst>
              <a:rect l="0" t="0" r="r" b="b"/>
              <a:pathLst>
                <a:path w="69" h="85">
                  <a:moveTo>
                    <a:pt x="18" y="85"/>
                  </a:moveTo>
                  <a:lnTo>
                    <a:pt x="0" y="0"/>
                  </a:lnTo>
                  <a:lnTo>
                    <a:pt x="69" y="53"/>
                  </a:lnTo>
                  <a:cubicBezTo>
                    <a:pt x="47" y="51"/>
                    <a:pt x="26" y="64"/>
                    <a:pt x="18" y="85"/>
                  </a:cubicBezTo>
                  <a:close/>
                </a:path>
              </a:pathLst>
            </a:custGeom>
            <a:solidFill>
              <a:srgbClr val="000000"/>
            </a:solidFill>
            <a:ln w="635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9" name="TextBox 228">
            <a:extLst>
              <a:ext uri="{FF2B5EF4-FFF2-40B4-BE49-F238E27FC236}">
                <a16:creationId xmlns:a16="http://schemas.microsoft.com/office/drawing/2014/main" id="{194AADB7-DBCF-D06A-506B-47AC352A8ED2}"/>
              </a:ext>
            </a:extLst>
          </p:cNvPr>
          <p:cNvSpPr txBox="1"/>
          <p:nvPr/>
        </p:nvSpPr>
        <p:spPr>
          <a:xfrm>
            <a:off x="1087732" y="6026071"/>
            <a:ext cx="6969250" cy="646331"/>
          </a:xfrm>
          <a:prstGeom prst="rect">
            <a:avLst/>
          </a:prstGeom>
          <a:noFill/>
        </p:spPr>
        <p:txBody>
          <a:bodyPr wrap="square" rtlCol="0">
            <a:spAutoFit/>
          </a:bodyPr>
          <a:lstStyle/>
          <a:p>
            <a:pPr>
              <a:spcBef>
                <a:spcPts val="0"/>
              </a:spcBef>
              <a:spcAft>
                <a:spcPts val="0"/>
              </a:spcAft>
            </a:pPr>
            <a:r>
              <a:rPr lang="en-US" sz="1200" dirty="0">
                <a:effectLst/>
              </a:rPr>
              <a:t>Correa P, Haenszel W, </a:t>
            </a:r>
            <a:r>
              <a:rPr lang="en-US" sz="1200" dirty="0" err="1">
                <a:effectLst/>
              </a:rPr>
              <a:t>Cuello</a:t>
            </a:r>
            <a:r>
              <a:rPr lang="en-US" sz="1200" dirty="0">
                <a:effectLst/>
              </a:rPr>
              <a:t> C, et al. Gastric precancerous process in a high risk population: cohort follow-up. </a:t>
            </a:r>
            <a:r>
              <a:rPr lang="en-US" sz="1200" i="1" dirty="0">
                <a:effectLst/>
              </a:rPr>
              <a:t>Cancer Res</a:t>
            </a:r>
            <a:r>
              <a:rPr lang="en-US" sz="1200" dirty="0">
                <a:effectLst/>
              </a:rPr>
              <a:t>. 1990;50(15):4737-4740.</a:t>
            </a:r>
          </a:p>
          <a:p>
            <a:endParaRPr lang="en-US" sz="1200" dirty="0"/>
          </a:p>
        </p:txBody>
      </p:sp>
      <p:sp>
        <p:nvSpPr>
          <p:cNvPr id="4" name="TextBox 3">
            <a:extLst>
              <a:ext uri="{FF2B5EF4-FFF2-40B4-BE49-F238E27FC236}">
                <a16:creationId xmlns:a16="http://schemas.microsoft.com/office/drawing/2014/main" id="{6CA25104-6E76-CEE0-F182-072EE5D3D8F2}"/>
              </a:ext>
            </a:extLst>
          </p:cNvPr>
          <p:cNvSpPr txBox="1"/>
          <p:nvPr/>
        </p:nvSpPr>
        <p:spPr>
          <a:xfrm>
            <a:off x="6218238" y="5205969"/>
            <a:ext cx="2412584" cy="338554"/>
          </a:xfrm>
          <a:prstGeom prst="rect">
            <a:avLst/>
          </a:prstGeom>
          <a:solidFill>
            <a:schemeClr val="bg1"/>
          </a:solidFill>
          <a:ln>
            <a:solidFill>
              <a:schemeClr val="tx1"/>
            </a:solidFill>
          </a:ln>
        </p:spPr>
        <p:txBody>
          <a:bodyPr wrap="none" rtlCol="0">
            <a:spAutoFit/>
          </a:bodyPr>
          <a:lstStyle/>
          <a:p>
            <a:r>
              <a:rPr lang="en-US" sz="1600" b="1" i="1" dirty="0"/>
              <a:t>Intestinal</a:t>
            </a:r>
            <a:r>
              <a:rPr lang="en-US" sz="1600" dirty="0"/>
              <a:t> adenocarcinoma</a:t>
            </a:r>
          </a:p>
        </p:txBody>
      </p:sp>
      <p:sp>
        <p:nvSpPr>
          <p:cNvPr id="230" name="TextBox 229">
            <a:extLst>
              <a:ext uri="{FF2B5EF4-FFF2-40B4-BE49-F238E27FC236}">
                <a16:creationId xmlns:a16="http://schemas.microsoft.com/office/drawing/2014/main" id="{465D7260-05F4-3D09-1870-E5C980FA783C}"/>
              </a:ext>
            </a:extLst>
          </p:cNvPr>
          <p:cNvSpPr txBox="1"/>
          <p:nvPr/>
        </p:nvSpPr>
        <p:spPr>
          <a:xfrm>
            <a:off x="6184192" y="5570480"/>
            <a:ext cx="2496966" cy="338554"/>
          </a:xfrm>
          <a:prstGeom prst="rect">
            <a:avLst/>
          </a:prstGeom>
          <a:noFill/>
        </p:spPr>
        <p:txBody>
          <a:bodyPr wrap="none" rtlCol="0">
            <a:spAutoFit/>
          </a:bodyPr>
          <a:lstStyle/>
          <a:p>
            <a:r>
              <a:rPr lang="en-US" sz="1600" dirty="0">
                <a:solidFill>
                  <a:schemeClr val="bg1">
                    <a:lumMod val="50000"/>
                  </a:schemeClr>
                </a:solidFill>
              </a:rPr>
              <a:t>(i.e. sporadic gastric cancer)</a:t>
            </a:r>
          </a:p>
        </p:txBody>
      </p:sp>
    </p:spTree>
    <p:extLst>
      <p:ext uri="{BB962C8B-B14F-4D97-AF65-F5344CB8AC3E}">
        <p14:creationId xmlns:p14="http://schemas.microsoft.com/office/powerpoint/2010/main" val="395170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A9FD-0A62-7E5E-CE52-53C409097D16}"/>
              </a:ext>
            </a:extLst>
          </p:cNvPr>
          <p:cNvSpPr>
            <a:spLocks noGrp="1"/>
          </p:cNvSpPr>
          <p:nvPr>
            <p:ph type="title"/>
          </p:nvPr>
        </p:nvSpPr>
        <p:spPr/>
        <p:txBody>
          <a:bodyPr/>
          <a:lstStyle/>
          <a:p>
            <a:r>
              <a:rPr lang="en-US" dirty="0"/>
              <a:t>Implications for Screening for </a:t>
            </a:r>
            <a:r>
              <a:rPr lang="en-US" dirty="0" err="1"/>
              <a:t>GCa</a:t>
            </a:r>
            <a:endParaRPr lang="en-US" dirty="0"/>
          </a:p>
        </p:txBody>
      </p:sp>
      <p:sp>
        <p:nvSpPr>
          <p:cNvPr id="3" name="TextBox 2">
            <a:extLst>
              <a:ext uri="{FF2B5EF4-FFF2-40B4-BE49-F238E27FC236}">
                <a16:creationId xmlns:a16="http://schemas.microsoft.com/office/drawing/2014/main" id="{2ED6FACD-67A4-1182-1F64-6E5463E6D2EA}"/>
              </a:ext>
            </a:extLst>
          </p:cNvPr>
          <p:cNvSpPr txBox="1"/>
          <p:nvPr/>
        </p:nvSpPr>
        <p:spPr>
          <a:xfrm>
            <a:off x="1083128" y="1536174"/>
            <a:ext cx="6977743"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Gastric cancer screening is most applicable to areas/ethnicities with high rates of </a:t>
            </a:r>
            <a:r>
              <a:rPr lang="en-US" sz="2400" u="sng" dirty="0"/>
              <a:t>sporadic (i.e. intestinal)</a:t>
            </a:r>
            <a:r>
              <a:rPr lang="en-US" sz="2400" dirty="0"/>
              <a:t> gastric cancer.</a:t>
            </a:r>
          </a:p>
          <a:p>
            <a:pPr marL="1714500" lvl="3" indent="-342900">
              <a:buClr>
                <a:srgbClr val="008A3E"/>
              </a:buClr>
              <a:buSzPct val="66000"/>
              <a:buFont typeface="Wingdings" panose="05000000000000000000" pitchFamily="2" charset="2"/>
              <a:buChar char="Ø"/>
            </a:pPr>
            <a:r>
              <a:rPr lang="en-US" sz="2400" dirty="0"/>
              <a:t>Korea</a:t>
            </a:r>
          </a:p>
          <a:p>
            <a:pPr marL="1714500" lvl="3" indent="-342900">
              <a:buClr>
                <a:srgbClr val="008A3E"/>
              </a:buClr>
              <a:buSzPct val="66000"/>
              <a:buFont typeface="Wingdings" panose="05000000000000000000" pitchFamily="2" charset="2"/>
              <a:buChar char="Ø"/>
            </a:pPr>
            <a:r>
              <a:rPr lang="en-US" sz="2400" dirty="0"/>
              <a:t>Japan</a:t>
            </a:r>
          </a:p>
          <a:p>
            <a:pPr marL="1714500" lvl="3" indent="-342900">
              <a:buClr>
                <a:srgbClr val="008A3E"/>
              </a:buClr>
              <a:buSzPct val="66000"/>
              <a:buFont typeface="Wingdings" panose="05000000000000000000" pitchFamily="2" charset="2"/>
              <a:buChar char="Ø"/>
            </a:pPr>
            <a:r>
              <a:rPr lang="en-US" sz="2400" dirty="0"/>
              <a:t>Columbia</a:t>
            </a:r>
          </a:p>
          <a:p>
            <a:endParaRPr lang="en-US" sz="2400" dirty="0"/>
          </a:p>
          <a:p>
            <a:pPr marL="342900" indent="-342900">
              <a:buFont typeface="Arial" panose="020B0604020202020204" pitchFamily="34" charset="0"/>
              <a:buChar char="•"/>
            </a:pPr>
            <a:r>
              <a:rPr lang="en-US" sz="2400" dirty="0"/>
              <a:t>Early diffuse gastric cancer is </a:t>
            </a:r>
            <a:r>
              <a:rPr lang="en-US" sz="2400" u="sng" dirty="0"/>
              <a:t>poorly detected</a:t>
            </a:r>
            <a:r>
              <a:rPr lang="en-US" sz="2400" dirty="0"/>
              <a:t> with imaging or EGD.  This includes the vast majority of hereditary (i.e. familial) gastric cancers.</a:t>
            </a:r>
          </a:p>
        </p:txBody>
      </p:sp>
    </p:spTree>
    <p:extLst>
      <p:ext uri="{BB962C8B-B14F-4D97-AF65-F5344CB8AC3E}">
        <p14:creationId xmlns:p14="http://schemas.microsoft.com/office/powerpoint/2010/main" val="31727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D890-CF80-3E9D-0C40-CA6CE95CDB02}"/>
              </a:ext>
            </a:extLst>
          </p:cNvPr>
          <p:cNvSpPr>
            <a:spLocks noGrp="1"/>
          </p:cNvSpPr>
          <p:nvPr>
            <p:ph type="title"/>
          </p:nvPr>
        </p:nvSpPr>
        <p:spPr/>
        <p:txBody>
          <a:bodyPr/>
          <a:lstStyle/>
          <a:p>
            <a:endParaRPr lang="en-US"/>
          </a:p>
        </p:txBody>
      </p:sp>
      <p:grpSp>
        <p:nvGrpSpPr>
          <p:cNvPr id="6" name="Group 5">
            <a:extLst>
              <a:ext uri="{FF2B5EF4-FFF2-40B4-BE49-F238E27FC236}">
                <a16:creationId xmlns:a16="http://schemas.microsoft.com/office/drawing/2014/main" id="{18FD8FFE-3035-E65B-CE52-4B65AAF36A5A}"/>
              </a:ext>
            </a:extLst>
          </p:cNvPr>
          <p:cNvGrpSpPr/>
          <p:nvPr/>
        </p:nvGrpSpPr>
        <p:grpSpPr>
          <a:xfrm>
            <a:off x="-180406" y="0"/>
            <a:ext cx="9504812" cy="6877549"/>
            <a:chOff x="-180406" y="0"/>
            <a:chExt cx="9504812" cy="6877549"/>
          </a:xfrm>
        </p:grpSpPr>
        <p:pic>
          <p:nvPicPr>
            <p:cNvPr id="4" name="Picture 3">
              <a:extLst>
                <a:ext uri="{FF2B5EF4-FFF2-40B4-BE49-F238E27FC236}">
                  <a16:creationId xmlns:a16="http://schemas.microsoft.com/office/drawing/2014/main" id="{3D860939-C89B-ABDE-FEA5-0B456C6F4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06" y="0"/>
              <a:ext cx="9504812" cy="6877549"/>
            </a:xfrm>
            <a:prstGeom prst="rect">
              <a:avLst/>
            </a:prstGeom>
          </p:spPr>
        </p:pic>
        <p:sp>
          <p:nvSpPr>
            <p:cNvPr id="3" name="Star: 5 Points 2">
              <a:extLst>
                <a:ext uri="{FF2B5EF4-FFF2-40B4-BE49-F238E27FC236}">
                  <a16:creationId xmlns:a16="http://schemas.microsoft.com/office/drawing/2014/main" id="{4AF3EEA7-354B-5D06-DCE8-D0B08B811408}"/>
                </a:ext>
              </a:extLst>
            </p:cNvPr>
            <p:cNvSpPr/>
            <p:nvPr/>
          </p:nvSpPr>
          <p:spPr>
            <a:xfrm>
              <a:off x="4068861" y="4016360"/>
              <a:ext cx="284383" cy="26250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94197C8-0698-C1A9-2DE0-E33455F66286}"/>
                </a:ext>
              </a:extLst>
            </p:cNvPr>
            <p:cNvSpPr/>
            <p:nvPr/>
          </p:nvSpPr>
          <p:spPr>
            <a:xfrm>
              <a:off x="4162925" y="4110227"/>
              <a:ext cx="96253" cy="10062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27268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2C7CB8-5ED3-EBB2-D487-6DE795EF017C}"/>
              </a:ext>
            </a:extLst>
          </p:cNvPr>
          <p:cNvSpPr>
            <a:spLocks noGrp="1"/>
          </p:cNvSpPr>
          <p:nvPr>
            <p:ph type="title"/>
          </p:nvPr>
        </p:nvSpPr>
        <p:spPr>
          <a:xfrm>
            <a:off x="457200" y="150813"/>
            <a:ext cx="8229600" cy="887412"/>
          </a:xfrm>
        </p:spPr>
        <p:txBody>
          <a:bodyPr/>
          <a:lstStyle/>
          <a:p>
            <a:r>
              <a:rPr lang="en-US" dirty="0"/>
              <a:t>Guidelines</a:t>
            </a:r>
          </a:p>
        </p:txBody>
      </p:sp>
      <p:pic>
        <p:nvPicPr>
          <p:cNvPr id="8" name="Picture 7">
            <a:extLst>
              <a:ext uri="{FF2B5EF4-FFF2-40B4-BE49-F238E27FC236}">
                <a16:creationId xmlns:a16="http://schemas.microsoft.com/office/drawing/2014/main" id="{23B5D6D5-50E8-2DCF-99EB-F47926C94A60}"/>
              </a:ext>
            </a:extLst>
          </p:cNvPr>
          <p:cNvPicPr>
            <a:picLocks noChangeAspect="1"/>
          </p:cNvPicPr>
          <p:nvPr/>
        </p:nvPicPr>
        <p:blipFill>
          <a:blip r:embed="rId2"/>
          <a:stretch>
            <a:fillRect/>
          </a:stretch>
        </p:blipFill>
        <p:spPr>
          <a:xfrm>
            <a:off x="928991" y="1203641"/>
            <a:ext cx="7286017" cy="9521256"/>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480528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78AA65-134E-8C8C-CE4F-913575512AB7}"/>
              </a:ext>
            </a:extLst>
          </p:cNvPr>
          <p:cNvPicPr>
            <a:picLocks noChangeAspect="1"/>
          </p:cNvPicPr>
          <p:nvPr/>
        </p:nvPicPr>
        <p:blipFill>
          <a:blip r:embed="rId2"/>
          <a:stretch>
            <a:fillRect/>
          </a:stretch>
        </p:blipFill>
        <p:spPr>
          <a:xfrm>
            <a:off x="774927" y="429985"/>
            <a:ext cx="7911873" cy="5998029"/>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733464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DD2138-ADC3-923D-6587-56245E166D14}"/>
              </a:ext>
            </a:extLst>
          </p:cNvPr>
          <p:cNvPicPr>
            <a:picLocks noChangeAspect="1"/>
          </p:cNvPicPr>
          <p:nvPr/>
        </p:nvPicPr>
        <p:blipFill>
          <a:blip r:embed="rId2"/>
          <a:stretch>
            <a:fillRect/>
          </a:stretch>
        </p:blipFill>
        <p:spPr>
          <a:xfrm>
            <a:off x="505276" y="751114"/>
            <a:ext cx="8133447" cy="6106886"/>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8336515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DCFD3-C442-0CB5-0D12-6F86C60923D1}"/>
              </a:ext>
            </a:extLst>
          </p:cNvPr>
          <p:cNvPicPr>
            <a:picLocks noChangeAspect="1"/>
          </p:cNvPicPr>
          <p:nvPr/>
        </p:nvPicPr>
        <p:blipFill>
          <a:blip r:embed="rId2"/>
          <a:stretch>
            <a:fillRect/>
          </a:stretch>
        </p:blipFill>
        <p:spPr>
          <a:xfrm>
            <a:off x="353785" y="614487"/>
            <a:ext cx="8436429" cy="5629025"/>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216496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6C6808-9161-5B7E-A9CB-DA3F7DA7CD8F}"/>
              </a:ext>
            </a:extLst>
          </p:cNvPr>
          <p:cNvPicPr>
            <a:picLocks noChangeAspect="1"/>
          </p:cNvPicPr>
          <p:nvPr/>
        </p:nvPicPr>
        <p:blipFill>
          <a:blip r:embed="rId2"/>
          <a:stretch>
            <a:fillRect/>
          </a:stretch>
        </p:blipFill>
        <p:spPr>
          <a:xfrm>
            <a:off x="217714" y="1002896"/>
            <a:ext cx="8926286" cy="4482565"/>
          </a:xfrm>
          <a:prstGeom prst="rect">
            <a:avLst/>
          </a:prstGeom>
        </p:spPr>
      </p:pic>
      <p:cxnSp>
        <p:nvCxnSpPr>
          <p:cNvPr id="6" name="Straight Connector 5">
            <a:extLst>
              <a:ext uri="{FF2B5EF4-FFF2-40B4-BE49-F238E27FC236}">
                <a16:creationId xmlns:a16="http://schemas.microsoft.com/office/drawing/2014/main" id="{C961FE9C-A85B-6223-823A-21D48AF463D8}"/>
              </a:ext>
            </a:extLst>
          </p:cNvPr>
          <p:cNvCxnSpPr/>
          <p:nvPr/>
        </p:nvCxnSpPr>
        <p:spPr>
          <a:xfrm>
            <a:off x="2884714" y="2209800"/>
            <a:ext cx="48985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4083E1C-C95E-52FB-2148-5F060C8B5006}"/>
              </a:ext>
            </a:extLst>
          </p:cNvPr>
          <p:cNvSpPr txBox="1"/>
          <p:nvPr/>
        </p:nvSpPr>
        <p:spPr>
          <a:xfrm>
            <a:off x="2496610" y="3210503"/>
            <a:ext cx="279244" cy="338554"/>
          </a:xfrm>
          <a:prstGeom prst="rect">
            <a:avLst/>
          </a:prstGeom>
          <a:noFill/>
        </p:spPr>
        <p:txBody>
          <a:bodyPr wrap="none" rtlCol="0">
            <a:spAutoFit/>
          </a:bodyPr>
          <a:lstStyle/>
          <a:p>
            <a:pPr algn="ctr"/>
            <a:r>
              <a:rPr lang="en-US" sz="1600" b="1" dirty="0">
                <a:solidFill>
                  <a:srgbClr val="FF0000"/>
                </a:solidFill>
              </a:rPr>
              <a:t>?</a:t>
            </a:r>
          </a:p>
        </p:txBody>
      </p:sp>
      <p:cxnSp>
        <p:nvCxnSpPr>
          <p:cNvPr id="8" name="Straight Connector 7">
            <a:extLst>
              <a:ext uri="{FF2B5EF4-FFF2-40B4-BE49-F238E27FC236}">
                <a16:creationId xmlns:a16="http://schemas.microsoft.com/office/drawing/2014/main" id="{8576B5B2-2ED7-3822-5DDE-215A737C56D8}"/>
              </a:ext>
            </a:extLst>
          </p:cNvPr>
          <p:cNvCxnSpPr>
            <a:cxnSpLocks/>
          </p:cNvCxnSpPr>
          <p:nvPr/>
        </p:nvCxnSpPr>
        <p:spPr>
          <a:xfrm>
            <a:off x="2971798" y="4169222"/>
            <a:ext cx="48985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E4E1B90-8392-0AC2-76D1-90E3B23A573E}"/>
              </a:ext>
            </a:extLst>
          </p:cNvPr>
          <p:cNvSpPr txBox="1"/>
          <p:nvPr/>
        </p:nvSpPr>
        <p:spPr>
          <a:xfrm>
            <a:off x="4308436" y="4124611"/>
            <a:ext cx="1712328" cy="261610"/>
          </a:xfrm>
          <a:prstGeom prst="rect">
            <a:avLst/>
          </a:prstGeom>
          <a:noFill/>
        </p:spPr>
        <p:txBody>
          <a:bodyPr wrap="none" rtlCol="0">
            <a:spAutoFit/>
          </a:bodyPr>
          <a:lstStyle/>
          <a:p>
            <a:r>
              <a:rPr lang="en-US" sz="1100" b="1" dirty="0">
                <a:solidFill>
                  <a:srgbClr val="FF0000"/>
                </a:solidFill>
              </a:rPr>
              <a:t>Sydney protocol biopsies</a:t>
            </a:r>
            <a:r>
              <a:rPr lang="en-US" sz="1100" dirty="0">
                <a:solidFill>
                  <a:srgbClr val="FF0000"/>
                </a:solidFill>
              </a:rPr>
              <a:t>?</a:t>
            </a:r>
          </a:p>
        </p:txBody>
      </p:sp>
      <p:sp>
        <p:nvSpPr>
          <p:cNvPr id="12" name="TextBox 11">
            <a:extLst>
              <a:ext uri="{FF2B5EF4-FFF2-40B4-BE49-F238E27FC236}">
                <a16:creationId xmlns:a16="http://schemas.microsoft.com/office/drawing/2014/main" id="{3B59B8A8-997D-3FE0-0915-0DCA161E3797}"/>
              </a:ext>
            </a:extLst>
          </p:cNvPr>
          <p:cNvSpPr txBox="1"/>
          <p:nvPr/>
        </p:nvSpPr>
        <p:spPr>
          <a:xfrm>
            <a:off x="1636982" y="5617974"/>
            <a:ext cx="7055236" cy="923330"/>
          </a:xfrm>
          <a:prstGeom prst="rect">
            <a:avLst/>
          </a:prstGeom>
          <a:noFill/>
        </p:spPr>
        <p:txBody>
          <a:bodyPr wrap="square" rtlCol="0">
            <a:spAutoFit/>
          </a:bodyPr>
          <a:lstStyle/>
          <a:p>
            <a:r>
              <a:rPr lang="en-US" dirty="0">
                <a:solidFill>
                  <a:srgbClr val="0070C0"/>
                </a:solidFill>
              </a:rPr>
              <a:t>Translation:  </a:t>
            </a:r>
          </a:p>
          <a:p>
            <a:pPr marL="342900" indent="-342900">
              <a:buAutoNum type="arabicPeriod"/>
            </a:pPr>
            <a:r>
              <a:rPr lang="en-US" i="1" dirty="0">
                <a:solidFill>
                  <a:srgbClr val="0070C0"/>
                </a:solidFill>
              </a:rPr>
              <a:t>If present, eradicate H. pylori</a:t>
            </a:r>
          </a:p>
          <a:p>
            <a:pPr marL="342900" indent="-342900">
              <a:buAutoNum type="arabicPeriod"/>
            </a:pPr>
            <a:r>
              <a:rPr lang="en-US" i="1" dirty="0">
                <a:solidFill>
                  <a:srgbClr val="0070C0"/>
                </a:solidFill>
              </a:rPr>
              <a:t>Otherwise, do whatever you judge to be appropriate for your patient</a:t>
            </a:r>
          </a:p>
        </p:txBody>
      </p:sp>
      <p:cxnSp>
        <p:nvCxnSpPr>
          <p:cNvPr id="2" name="Straight Connector 1">
            <a:extLst>
              <a:ext uri="{FF2B5EF4-FFF2-40B4-BE49-F238E27FC236}">
                <a16:creationId xmlns:a16="http://schemas.microsoft.com/office/drawing/2014/main" id="{065261BE-BECD-1FF0-B9A0-8E8B61AC376B}"/>
              </a:ext>
            </a:extLst>
          </p:cNvPr>
          <p:cNvCxnSpPr>
            <a:cxnSpLocks/>
          </p:cNvCxnSpPr>
          <p:nvPr/>
        </p:nvCxnSpPr>
        <p:spPr>
          <a:xfrm>
            <a:off x="3115864" y="1880937"/>
            <a:ext cx="271617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94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5EF5-38CF-791E-6D7D-C4B8B0BC56EE}"/>
              </a:ext>
            </a:extLst>
          </p:cNvPr>
          <p:cNvSpPr>
            <a:spLocks noGrp="1"/>
          </p:cNvSpPr>
          <p:nvPr>
            <p:ph type="title"/>
          </p:nvPr>
        </p:nvSpPr>
        <p:spPr/>
        <p:txBody>
          <a:bodyPr/>
          <a:lstStyle/>
          <a:p>
            <a:r>
              <a:rPr lang="en-US" dirty="0"/>
              <a:t>Vignette</a:t>
            </a:r>
          </a:p>
        </p:txBody>
      </p:sp>
      <p:sp>
        <p:nvSpPr>
          <p:cNvPr id="3" name="TextBox 2">
            <a:extLst>
              <a:ext uri="{FF2B5EF4-FFF2-40B4-BE49-F238E27FC236}">
                <a16:creationId xmlns:a16="http://schemas.microsoft.com/office/drawing/2014/main" id="{F663CB4B-D734-3664-D5BC-1D6A97366B84}"/>
              </a:ext>
            </a:extLst>
          </p:cNvPr>
          <p:cNvSpPr txBox="1"/>
          <p:nvPr/>
        </p:nvSpPr>
        <p:spPr>
          <a:xfrm>
            <a:off x="570217" y="1033181"/>
            <a:ext cx="8054938" cy="4154984"/>
          </a:xfrm>
          <a:prstGeom prst="rect">
            <a:avLst/>
          </a:prstGeom>
          <a:noFill/>
        </p:spPr>
        <p:txBody>
          <a:bodyPr wrap="square" rtlCol="0">
            <a:spAutoFit/>
          </a:bodyPr>
          <a:lstStyle/>
          <a:p>
            <a:r>
              <a:rPr lang="en-US" sz="2400" dirty="0"/>
              <a:t>You perform a diagnostic EGD on a 63yo male with a 12 month history of mild, vague, epigastric pain which is unrelieved by proton pump inhibitor therapy.</a:t>
            </a:r>
          </a:p>
          <a:p>
            <a:endParaRPr lang="en-US" sz="2400" dirty="0"/>
          </a:p>
          <a:p>
            <a:r>
              <a:rPr lang="en-US" sz="2400" dirty="0"/>
              <a:t>You note some mild erythema in the gastric antrum and obtain two random biopsies.</a:t>
            </a:r>
          </a:p>
          <a:p>
            <a:endParaRPr lang="en-US" sz="2400" dirty="0"/>
          </a:p>
          <a:p>
            <a:r>
              <a:rPr lang="en-US" sz="2400" dirty="0"/>
              <a:t>Four days later the pathology report arrives:</a:t>
            </a:r>
          </a:p>
          <a:p>
            <a:pPr lvl="4"/>
            <a:endParaRPr lang="en-US" sz="2400" b="1" i="1" dirty="0">
              <a:solidFill>
                <a:schemeClr val="accent1">
                  <a:lumMod val="75000"/>
                </a:schemeClr>
              </a:solidFill>
            </a:endParaRPr>
          </a:p>
          <a:p>
            <a:pPr marL="1774825" lvl="1" indent="-457200">
              <a:buFont typeface="+mj-lt"/>
              <a:buAutoNum type="alphaUcPeriod"/>
            </a:pPr>
            <a:r>
              <a:rPr lang="en-US" sz="2400" b="1" i="1" dirty="0">
                <a:solidFill>
                  <a:schemeClr val="accent1">
                    <a:lumMod val="75000"/>
                  </a:schemeClr>
                </a:solidFill>
              </a:rPr>
              <a:t>intestinal metaplasia, no H. pylori</a:t>
            </a:r>
          </a:p>
          <a:p>
            <a:pPr marL="1774825" lvl="1" indent="-457200">
              <a:buFont typeface="+mj-lt"/>
              <a:buAutoNum type="alphaUcPeriod"/>
            </a:pPr>
            <a:r>
              <a:rPr lang="en-US" sz="2400" b="1" i="1" dirty="0">
                <a:solidFill>
                  <a:schemeClr val="accent1">
                    <a:lumMod val="75000"/>
                  </a:schemeClr>
                </a:solidFill>
              </a:rPr>
              <a:t>intestinal metaplasia, no H. pylori</a:t>
            </a:r>
          </a:p>
        </p:txBody>
      </p:sp>
      <p:sp>
        <p:nvSpPr>
          <p:cNvPr id="4" name="TextBox 3">
            <a:extLst>
              <a:ext uri="{FF2B5EF4-FFF2-40B4-BE49-F238E27FC236}">
                <a16:creationId xmlns:a16="http://schemas.microsoft.com/office/drawing/2014/main" id="{B245D81A-F60C-969F-C6D4-E115B514B299}"/>
              </a:ext>
            </a:extLst>
          </p:cNvPr>
          <p:cNvSpPr txBox="1"/>
          <p:nvPr/>
        </p:nvSpPr>
        <p:spPr>
          <a:xfrm>
            <a:off x="113018" y="5385121"/>
            <a:ext cx="8884026" cy="1107996"/>
          </a:xfrm>
          <a:prstGeom prst="rect">
            <a:avLst/>
          </a:prstGeom>
          <a:solidFill>
            <a:schemeClr val="bg1">
              <a:lumMod val="95000"/>
            </a:schemeClr>
          </a:solidFill>
          <a:ln>
            <a:solidFill>
              <a:schemeClr val="tx1"/>
            </a:solidFill>
          </a:ln>
        </p:spPr>
        <p:txBody>
          <a:bodyPr wrap="square" rtlCol="0">
            <a:spAutoFit/>
          </a:bodyPr>
          <a:lstStyle/>
          <a:p>
            <a:r>
              <a:rPr lang="en-US" sz="2200" b="1" dirty="0"/>
              <a:t>Plan:</a:t>
            </a:r>
            <a:r>
              <a:rPr lang="en-US" sz="2200" dirty="0"/>
              <a:t> 	Treat H. pylori if present.</a:t>
            </a:r>
          </a:p>
          <a:p>
            <a:r>
              <a:rPr lang="en-US" sz="2200" dirty="0"/>
              <a:t>	Consider Sydney protocol biopsies in 1-3 years.</a:t>
            </a:r>
          </a:p>
          <a:p>
            <a:r>
              <a:rPr lang="en-US" sz="2200" dirty="0"/>
              <a:t> 	Consider subsequent surveillance per biopsy results and risk factors.</a:t>
            </a:r>
          </a:p>
        </p:txBody>
      </p:sp>
    </p:spTree>
    <p:extLst>
      <p:ext uri="{BB962C8B-B14F-4D97-AF65-F5344CB8AC3E}">
        <p14:creationId xmlns:p14="http://schemas.microsoft.com/office/powerpoint/2010/main" val="29243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A28F2C-C42C-1375-560A-37E6D0EACD71}"/>
              </a:ext>
            </a:extLst>
          </p:cNvPr>
          <p:cNvPicPr>
            <a:picLocks noChangeAspect="1"/>
          </p:cNvPicPr>
          <p:nvPr/>
        </p:nvPicPr>
        <p:blipFill>
          <a:blip r:embed="rId2"/>
          <a:stretch>
            <a:fillRect/>
          </a:stretch>
        </p:blipFill>
        <p:spPr>
          <a:xfrm>
            <a:off x="316287" y="239485"/>
            <a:ext cx="5115083" cy="6858000"/>
          </a:xfrm>
          <a:prstGeom prst="rect">
            <a:avLst/>
          </a:prstGeom>
          <a:ln>
            <a:solidFill>
              <a:schemeClr val="bg1">
                <a:lumMod val="50000"/>
              </a:schemeClr>
            </a:solidFill>
          </a:ln>
          <a:effectLst>
            <a:outerShdw blurRad="50800" dist="381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900F962F-5AD1-11A9-97B7-6E9D0C22F3A1}"/>
              </a:ext>
            </a:extLst>
          </p:cNvPr>
          <p:cNvPicPr>
            <a:picLocks noChangeAspect="1"/>
          </p:cNvPicPr>
          <p:nvPr/>
        </p:nvPicPr>
        <p:blipFill>
          <a:blip r:embed="rId3"/>
          <a:stretch>
            <a:fillRect/>
          </a:stretch>
        </p:blipFill>
        <p:spPr>
          <a:xfrm>
            <a:off x="3854144" y="1317171"/>
            <a:ext cx="5110028" cy="5780314"/>
          </a:xfrm>
          <a:prstGeom prst="rect">
            <a:avLst/>
          </a:prstGeom>
          <a:ln>
            <a:solidFill>
              <a:schemeClr val="bg1">
                <a:lumMod val="50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4672742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EC428-C668-CA56-FDCE-EA85196EB38E}"/>
              </a:ext>
            </a:extLst>
          </p:cNvPr>
          <p:cNvPicPr>
            <a:picLocks noChangeAspect="1"/>
          </p:cNvPicPr>
          <p:nvPr/>
        </p:nvPicPr>
        <p:blipFill>
          <a:blip r:embed="rId2"/>
          <a:stretch>
            <a:fillRect/>
          </a:stretch>
        </p:blipFill>
        <p:spPr>
          <a:xfrm>
            <a:off x="824311" y="544286"/>
            <a:ext cx="7713091" cy="6858000"/>
          </a:xfrm>
          <a:prstGeom prst="rect">
            <a:avLst/>
          </a:prstGeom>
          <a:ln>
            <a:solidFill>
              <a:schemeClr val="bg1">
                <a:lumMod val="50000"/>
              </a:schemeClr>
            </a:solidFill>
          </a:ln>
          <a:effectLst>
            <a:outerShdw blurRad="50800" dist="38100" dir="2700000" sx="101000" sy="101000" algn="tl" rotWithShape="0">
              <a:prstClr val="black">
                <a:alpha val="40000"/>
              </a:prstClr>
            </a:outerShdw>
          </a:effectLst>
        </p:spPr>
      </p:pic>
      <p:sp>
        <p:nvSpPr>
          <p:cNvPr id="7" name="Rectangle 6">
            <a:extLst>
              <a:ext uri="{FF2B5EF4-FFF2-40B4-BE49-F238E27FC236}">
                <a16:creationId xmlns:a16="http://schemas.microsoft.com/office/drawing/2014/main" id="{6959B2C0-B63D-8D73-54F3-3ED97B40ECD0}"/>
              </a:ext>
            </a:extLst>
          </p:cNvPr>
          <p:cNvSpPr/>
          <p:nvPr/>
        </p:nvSpPr>
        <p:spPr>
          <a:xfrm>
            <a:off x="0" y="0"/>
            <a:ext cx="9144000" cy="6858000"/>
          </a:xfrm>
          <a:prstGeom prst="rect">
            <a:avLst/>
          </a:prstGeom>
          <a:solidFill>
            <a:schemeClr val="bg1">
              <a:lumMod val="6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AD9E103-D320-BCDC-4D11-DBA60B6DDF6B}"/>
              </a:ext>
            </a:extLst>
          </p:cNvPr>
          <p:cNvPicPr>
            <a:picLocks noChangeAspect="1"/>
          </p:cNvPicPr>
          <p:nvPr/>
        </p:nvPicPr>
        <p:blipFill>
          <a:blip r:embed="rId3"/>
          <a:stretch>
            <a:fillRect/>
          </a:stretch>
        </p:blipFill>
        <p:spPr>
          <a:xfrm>
            <a:off x="560613" y="4290328"/>
            <a:ext cx="8240486" cy="926143"/>
          </a:xfrm>
          <a:prstGeom prst="rect">
            <a:avLst/>
          </a:prstGeom>
        </p:spPr>
      </p:pic>
    </p:spTree>
    <p:extLst>
      <p:ext uri="{BB962C8B-B14F-4D97-AF65-F5344CB8AC3E}">
        <p14:creationId xmlns:p14="http://schemas.microsoft.com/office/powerpoint/2010/main" val="7594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1D35-2844-9B43-20CF-7F48DEEFF31B}"/>
              </a:ext>
            </a:extLst>
          </p:cNvPr>
          <p:cNvSpPr>
            <a:spLocks noGrp="1"/>
          </p:cNvSpPr>
          <p:nvPr>
            <p:ph type="title"/>
          </p:nvPr>
        </p:nvSpPr>
        <p:spPr>
          <a:xfrm>
            <a:off x="457200" y="150812"/>
            <a:ext cx="8229600" cy="1269773"/>
          </a:xfrm>
        </p:spPr>
        <p:txBody>
          <a:bodyPr>
            <a:normAutofit fontScale="90000"/>
          </a:bodyPr>
          <a:lstStyle/>
          <a:p>
            <a:r>
              <a:rPr lang="en-US" dirty="0">
                <a:solidFill>
                  <a:srgbClr val="0070C0"/>
                </a:solidFill>
              </a:rPr>
              <a:t>GIM Disease Classifications</a:t>
            </a:r>
            <a:br>
              <a:rPr lang="en-US" dirty="0">
                <a:solidFill>
                  <a:srgbClr val="0070C0"/>
                </a:solidFill>
              </a:rPr>
            </a:br>
            <a:r>
              <a:rPr lang="en-US" dirty="0">
                <a:solidFill>
                  <a:srgbClr val="0070C0"/>
                </a:solidFill>
              </a:rPr>
              <a:t>(</a:t>
            </a:r>
            <a:r>
              <a:rPr lang="en-US" sz="3100" dirty="0">
                <a:solidFill>
                  <a:srgbClr val="0070C0"/>
                </a:solidFill>
              </a:rPr>
              <a:t>Risk Stratifications)</a:t>
            </a:r>
            <a:endParaRPr lang="en-US" dirty="0">
              <a:solidFill>
                <a:srgbClr val="0070C0"/>
              </a:solidFill>
            </a:endParaRPr>
          </a:p>
        </p:txBody>
      </p:sp>
      <p:sp>
        <p:nvSpPr>
          <p:cNvPr id="3" name="TextBox 2">
            <a:extLst>
              <a:ext uri="{FF2B5EF4-FFF2-40B4-BE49-F238E27FC236}">
                <a16:creationId xmlns:a16="http://schemas.microsoft.com/office/drawing/2014/main" id="{AC72C289-287B-8698-4AA0-3B7F8A25D67B}"/>
              </a:ext>
            </a:extLst>
          </p:cNvPr>
          <p:cNvSpPr txBox="1"/>
          <p:nvPr/>
        </p:nvSpPr>
        <p:spPr>
          <a:xfrm>
            <a:off x="1273628" y="1915610"/>
            <a:ext cx="7037376" cy="4409797"/>
          </a:xfrm>
          <a:prstGeom prst="rect">
            <a:avLst/>
          </a:prstGeom>
          <a:noFill/>
        </p:spPr>
        <p:txBody>
          <a:bodyPr wrap="none" rtlCol="0">
            <a:spAutoFit/>
          </a:bodyPr>
          <a:lstStyle/>
          <a:p>
            <a:pPr marL="636588" indent="-636588">
              <a:lnSpc>
                <a:spcPct val="150000"/>
              </a:lnSpc>
              <a:buAutoNum type="arabicPeriod"/>
            </a:pPr>
            <a:r>
              <a:rPr lang="en-US" sz="4800" dirty="0"/>
              <a:t>OLGA </a:t>
            </a:r>
            <a:r>
              <a:rPr lang="en-US" sz="4800" dirty="0">
                <a:sym typeface="Wingdings" panose="05000000000000000000" pitchFamily="2" charset="2"/>
              </a:rPr>
              <a:t> </a:t>
            </a:r>
            <a:r>
              <a:rPr lang="en-US" sz="4800" b="1" dirty="0">
                <a:solidFill>
                  <a:srgbClr val="0070C0"/>
                </a:solidFill>
                <a:sym typeface="Wingdings" panose="05000000000000000000" pitchFamily="2" charset="2"/>
              </a:rPr>
              <a:t>OLGIM</a:t>
            </a:r>
          </a:p>
          <a:p>
            <a:pPr marL="636588" indent="-636588">
              <a:lnSpc>
                <a:spcPct val="150000"/>
              </a:lnSpc>
              <a:buAutoNum type="arabicPeriod"/>
            </a:pPr>
            <a:r>
              <a:rPr lang="en-US" sz="4800" dirty="0">
                <a:sym typeface="Wingdings" panose="05000000000000000000" pitchFamily="2" charset="2"/>
              </a:rPr>
              <a:t>Complete vs. </a:t>
            </a:r>
            <a:r>
              <a:rPr lang="en-US" sz="4800" b="1" dirty="0">
                <a:solidFill>
                  <a:srgbClr val="008A3E"/>
                </a:solidFill>
                <a:sym typeface="Wingdings" panose="05000000000000000000" pitchFamily="2" charset="2"/>
              </a:rPr>
              <a:t>In</a:t>
            </a:r>
            <a:r>
              <a:rPr lang="en-US" sz="4800" dirty="0">
                <a:sym typeface="Wingdings" panose="05000000000000000000" pitchFamily="2" charset="2"/>
              </a:rPr>
              <a:t>complete</a:t>
            </a:r>
          </a:p>
          <a:p>
            <a:pPr marL="636588" indent="-636588">
              <a:lnSpc>
                <a:spcPct val="150000"/>
              </a:lnSpc>
              <a:buAutoNum type="arabicPeriod"/>
            </a:pPr>
            <a:r>
              <a:rPr lang="en-US" sz="4800" dirty="0">
                <a:sym typeface="Wingdings" panose="05000000000000000000" pitchFamily="2" charset="2"/>
              </a:rPr>
              <a:t>EGGIM</a:t>
            </a:r>
          </a:p>
          <a:p>
            <a:pPr marL="636588" indent="-636588">
              <a:lnSpc>
                <a:spcPct val="150000"/>
              </a:lnSpc>
              <a:buAutoNum type="arabicPeriod"/>
            </a:pPr>
            <a:r>
              <a:rPr lang="en-US" sz="4800" dirty="0">
                <a:sym typeface="Wingdings" panose="05000000000000000000" pitchFamily="2" charset="2"/>
              </a:rPr>
              <a:t>Shoot from the hip?</a:t>
            </a:r>
            <a:endParaRPr lang="en-US" sz="4800" dirty="0"/>
          </a:p>
        </p:txBody>
      </p:sp>
    </p:spTree>
    <p:extLst>
      <p:ext uri="{BB962C8B-B14F-4D97-AF65-F5344CB8AC3E}">
        <p14:creationId xmlns:p14="http://schemas.microsoft.com/office/powerpoint/2010/main" val="4261028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729A-7067-C6A4-A6B7-4D77B574043D}"/>
              </a:ext>
            </a:extLst>
          </p:cNvPr>
          <p:cNvSpPr>
            <a:spLocks noGrp="1"/>
          </p:cNvSpPr>
          <p:nvPr>
            <p:ph type="title"/>
          </p:nvPr>
        </p:nvSpPr>
        <p:spPr>
          <a:xfrm>
            <a:off x="457200" y="36510"/>
            <a:ext cx="8229600" cy="887412"/>
          </a:xfrm>
        </p:spPr>
        <p:txBody>
          <a:bodyPr/>
          <a:lstStyle/>
          <a:p>
            <a:r>
              <a:rPr lang="en-US" dirty="0" err="1"/>
              <a:t>Takaways</a:t>
            </a:r>
            <a:endParaRPr lang="en-US" dirty="0"/>
          </a:p>
        </p:txBody>
      </p:sp>
      <p:sp>
        <p:nvSpPr>
          <p:cNvPr id="3" name="TextBox 2">
            <a:extLst>
              <a:ext uri="{FF2B5EF4-FFF2-40B4-BE49-F238E27FC236}">
                <a16:creationId xmlns:a16="http://schemas.microsoft.com/office/drawing/2014/main" id="{64282C55-5EED-DE7A-180A-D3202D682927}"/>
              </a:ext>
            </a:extLst>
          </p:cNvPr>
          <p:cNvSpPr txBox="1"/>
          <p:nvPr/>
        </p:nvSpPr>
        <p:spPr>
          <a:xfrm>
            <a:off x="457200" y="923922"/>
            <a:ext cx="8392887" cy="5464701"/>
          </a:xfrm>
          <a:prstGeom prst="rect">
            <a:avLst/>
          </a:prstGeom>
          <a:noFill/>
        </p:spPr>
        <p:txBody>
          <a:bodyPr wrap="square" rtlCol="0">
            <a:spAutoFit/>
          </a:bodyPr>
          <a:lstStyle/>
          <a:p>
            <a:pPr marL="342900" indent="-342900">
              <a:lnSpc>
                <a:spcPct val="130000"/>
              </a:lnSpc>
              <a:buAutoNum type="arabicPeriod"/>
            </a:pPr>
            <a:r>
              <a:rPr lang="en-US" i="1" dirty="0"/>
              <a:t>Correa cascade </a:t>
            </a:r>
            <a:r>
              <a:rPr lang="en-US" dirty="0"/>
              <a:t>describes the precancerous steps from gastritis to gastric cancer (intestinal type).</a:t>
            </a:r>
          </a:p>
          <a:p>
            <a:pPr marL="800100" lvl="1" indent="-342900">
              <a:lnSpc>
                <a:spcPct val="130000"/>
              </a:lnSpc>
              <a:buFont typeface="+mj-lt"/>
              <a:buAutoNum type="alphaLcParenR"/>
            </a:pPr>
            <a:r>
              <a:rPr lang="en-US" dirty="0"/>
              <a:t>GIM immediately precedes dysplasia.</a:t>
            </a:r>
          </a:p>
          <a:p>
            <a:pPr marL="342900" indent="-342900">
              <a:lnSpc>
                <a:spcPct val="130000"/>
              </a:lnSpc>
              <a:buAutoNum type="arabicPeriod"/>
            </a:pPr>
            <a:r>
              <a:rPr lang="en-US" dirty="0"/>
              <a:t>GIM can be staged with </a:t>
            </a:r>
            <a:r>
              <a:rPr lang="en-US" i="1" dirty="0"/>
              <a:t>OLGIM.</a:t>
            </a:r>
          </a:p>
          <a:p>
            <a:pPr marL="800100" lvl="1" indent="-342900">
              <a:lnSpc>
                <a:spcPct val="130000"/>
              </a:lnSpc>
              <a:buFont typeface="+mj-lt"/>
              <a:buAutoNum type="alphaLcParenR"/>
            </a:pPr>
            <a:r>
              <a:rPr lang="en-US" dirty="0"/>
              <a:t>Endoscopist obtains Sydney protocol biopsies.</a:t>
            </a:r>
          </a:p>
          <a:p>
            <a:pPr marL="800100" lvl="1" indent="-342900">
              <a:lnSpc>
                <a:spcPct val="130000"/>
              </a:lnSpc>
              <a:buFont typeface="+mj-lt"/>
              <a:buAutoNum type="alphaLcParenR"/>
            </a:pPr>
            <a:r>
              <a:rPr lang="en-US" dirty="0"/>
              <a:t>Pathologist reports OLGIM staging.</a:t>
            </a:r>
          </a:p>
          <a:p>
            <a:pPr marL="800100" lvl="1" indent="-342900">
              <a:lnSpc>
                <a:spcPct val="130000"/>
              </a:lnSpc>
              <a:buFont typeface="+mj-lt"/>
              <a:buAutoNum type="alphaLcParenR"/>
            </a:pPr>
            <a:r>
              <a:rPr lang="en-US" dirty="0"/>
              <a:t>Alternatives:  “complete” versus “incomplete”, EGGIM.</a:t>
            </a:r>
          </a:p>
          <a:p>
            <a:pPr marL="342900" indent="-342900">
              <a:lnSpc>
                <a:spcPct val="130000"/>
              </a:lnSpc>
              <a:buAutoNum type="arabicPeriod"/>
            </a:pPr>
            <a:r>
              <a:rPr lang="en-US" dirty="0"/>
              <a:t>There is no RCT evidence pertaining to surveillance of GIM.</a:t>
            </a:r>
          </a:p>
          <a:p>
            <a:pPr marL="342900" indent="-342900">
              <a:lnSpc>
                <a:spcPct val="130000"/>
              </a:lnSpc>
              <a:buAutoNum type="arabicPeriod"/>
            </a:pPr>
            <a:r>
              <a:rPr lang="en-US" dirty="0"/>
              <a:t>Two guidelines for surveillance of GIM:</a:t>
            </a:r>
          </a:p>
          <a:p>
            <a:pPr marL="800100" lvl="1" indent="-342900">
              <a:lnSpc>
                <a:spcPct val="130000"/>
              </a:lnSpc>
              <a:buFont typeface="+mj-lt"/>
              <a:buAutoNum type="alphaLcParenR"/>
            </a:pPr>
            <a:r>
              <a:rPr lang="en-US" dirty="0"/>
              <a:t>MAPS-II (2019)</a:t>
            </a:r>
          </a:p>
          <a:p>
            <a:pPr marL="800100" lvl="1" indent="-342900">
              <a:lnSpc>
                <a:spcPct val="130000"/>
              </a:lnSpc>
              <a:buFont typeface="+mj-lt"/>
              <a:buAutoNum type="alphaLcParenR"/>
            </a:pPr>
            <a:r>
              <a:rPr lang="en-US" dirty="0"/>
              <a:t>ASGE (2020)</a:t>
            </a:r>
          </a:p>
          <a:p>
            <a:pPr marL="342900" indent="-342900">
              <a:lnSpc>
                <a:spcPct val="130000"/>
              </a:lnSpc>
              <a:buFont typeface="+mj-lt"/>
              <a:buAutoNum type="arabicPeriod"/>
            </a:pPr>
            <a:r>
              <a:rPr lang="en-US" i="1" dirty="0"/>
              <a:t>Diffuse</a:t>
            </a:r>
            <a:r>
              <a:rPr lang="en-US" dirty="0"/>
              <a:t> gastric cancer:</a:t>
            </a:r>
          </a:p>
          <a:p>
            <a:pPr marL="800100" lvl="1" indent="-342900">
              <a:lnSpc>
                <a:spcPct val="130000"/>
              </a:lnSpc>
              <a:buFont typeface="+mj-lt"/>
              <a:buAutoNum type="alphaLcParenR"/>
            </a:pPr>
            <a:r>
              <a:rPr lang="en-US" dirty="0"/>
              <a:t>Synonymous with “hereditary” or “familial”</a:t>
            </a:r>
          </a:p>
          <a:p>
            <a:pPr marL="800100" lvl="1" indent="-342900">
              <a:lnSpc>
                <a:spcPct val="130000"/>
              </a:lnSpc>
              <a:buFont typeface="+mj-lt"/>
              <a:buAutoNum type="alphaLcParenR"/>
            </a:pPr>
            <a:r>
              <a:rPr lang="en-US" dirty="0"/>
              <a:t>not a product of the Correa cascade; relationship to H. pylori is unclear</a:t>
            </a:r>
          </a:p>
          <a:p>
            <a:pPr marL="800100" lvl="1" indent="-342900">
              <a:lnSpc>
                <a:spcPct val="130000"/>
              </a:lnSpc>
              <a:buFont typeface="+mj-lt"/>
              <a:buAutoNum type="alphaLcParenR"/>
            </a:pPr>
            <a:r>
              <a:rPr lang="en-US" dirty="0"/>
              <a:t>is </a:t>
            </a:r>
            <a:r>
              <a:rPr lang="en-US" b="1" u="sng" dirty="0"/>
              <a:t>not</a:t>
            </a:r>
            <a:r>
              <a:rPr lang="en-US" dirty="0"/>
              <a:t> amenable to screen detection.</a:t>
            </a:r>
          </a:p>
        </p:txBody>
      </p:sp>
    </p:spTree>
    <p:extLst>
      <p:ext uri="{BB962C8B-B14F-4D97-AF65-F5344CB8AC3E}">
        <p14:creationId xmlns:p14="http://schemas.microsoft.com/office/powerpoint/2010/main" val="3202313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00B0-A5FA-B4DA-8005-26DD55A2CDE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AC5C2D3-6B05-AFB5-CD68-DF789AF56808}"/>
              </a:ext>
            </a:extLst>
          </p:cNvPr>
          <p:cNvPicPr>
            <a:picLocks noChangeAspect="1"/>
          </p:cNvPicPr>
          <p:nvPr/>
        </p:nvPicPr>
        <p:blipFill>
          <a:blip r:embed="rId2"/>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B45BF793-6E79-9BFA-8B63-67205BA65E2A}"/>
              </a:ext>
            </a:extLst>
          </p:cNvPr>
          <p:cNvSpPr txBox="1"/>
          <p:nvPr/>
        </p:nvSpPr>
        <p:spPr>
          <a:xfrm>
            <a:off x="0" y="9503"/>
            <a:ext cx="9143999" cy="646331"/>
          </a:xfrm>
          <a:prstGeom prst="rect">
            <a:avLst/>
          </a:prstGeom>
          <a:noFill/>
        </p:spPr>
        <p:txBody>
          <a:bodyPr wrap="square" rtlCol="0">
            <a:spAutoFit/>
          </a:bodyPr>
          <a:lstStyle/>
          <a:p>
            <a:pPr algn="ctr"/>
            <a:r>
              <a:rPr lang="en-US" sz="3600" dirty="0"/>
              <a:t>Bethel, Alaska</a:t>
            </a:r>
          </a:p>
        </p:txBody>
      </p:sp>
    </p:spTree>
    <p:extLst>
      <p:ext uri="{BB962C8B-B14F-4D97-AF65-F5344CB8AC3E}">
        <p14:creationId xmlns:p14="http://schemas.microsoft.com/office/powerpoint/2010/main" val="108801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6758F98-C71F-FE7C-74C4-8972C47832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4634" y="1159844"/>
            <a:ext cx="2242335" cy="2242335"/>
          </a:xfrm>
          <a:prstGeom prst="rect">
            <a:avLst/>
          </a:prstGeom>
        </p:spPr>
      </p:pic>
      <p:sp>
        <p:nvSpPr>
          <p:cNvPr id="4" name="Speech Bubble: Rectangle with Corners Rounded 3">
            <a:extLst>
              <a:ext uri="{FF2B5EF4-FFF2-40B4-BE49-F238E27FC236}">
                <a16:creationId xmlns:a16="http://schemas.microsoft.com/office/drawing/2014/main" id="{71B18765-C243-5F51-5E16-11C10FD559FB}"/>
              </a:ext>
            </a:extLst>
          </p:cNvPr>
          <p:cNvSpPr/>
          <p:nvPr/>
        </p:nvSpPr>
        <p:spPr>
          <a:xfrm>
            <a:off x="3548743" y="737572"/>
            <a:ext cx="1981202" cy="1420700"/>
          </a:xfrm>
          <a:prstGeom prst="wedgeRoundRectCallout">
            <a:avLst>
              <a:gd name="adj1" fmla="val -137794"/>
              <a:gd name="adj2" fmla="val -357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My dad had gastric cancer.  I want to get checked.</a:t>
            </a:r>
          </a:p>
        </p:txBody>
      </p:sp>
      <p:grpSp>
        <p:nvGrpSpPr>
          <p:cNvPr id="13" name="Group 12">
            <a:extLst>
              <a:ext uri="{FF2B5EF4-FFF2-40B4-BE49-F238E27FC236}">
                <a16:creationId xmlns:a16="http://schemas.microsoft.com/office/drawing/2014/main" id="{5BC73C98-4231-0DD5-1904-A9DD88937C79}"/>
              </a:ext>
            </a:extLst>
          </p:cNvPr>
          <p:cNvGrpSpPr/>
          <p:nvPr/>
        </p:nvGrpSpPr>
        <p:grpSpPr>
          <a:xfrm>
            <a:off x="527753" y="2884715"/>
            <a:ext cx="3891847" cy="3487111"/>
            <a:chOff x="527753" y="3015343"/>
            <a:chExt cx="3891847" cy="3487111"/>
          </a:xfrm>
        </p:grpSpPr>
        <p:cxnSp>
          <p:nvCxnSpPr>
            <p:cNvPr id="6" name="Straight Arrow Connector 5">
              <a:extLst>
                <a:ext uri="{FF2B5EF4-FFF2-40B4-BE49-F238E27FC236}">
                  <a16:creationId xmlns:a16="http://schemas.microsoft.com/office/drawing/2014/main" id="{764764CB-BBF6-9ECC-86C0-702F9D553525}"/>
                </a:ext>
              </a:extLst>
            </p:cNvPr>
            <p:cNvCxnSpPr/>
            <p:nvPr/>
          </p:nvCxnSpPr>
          <p:spPr>
            <a:xfrm flipH="1">
              <a:off x="2775858" y="3015343"/>
              <a:ext cx="1273628" cy="1197429"/>
            </a:xfrm>
            <a:prstGeom prst="straightConnector1">
              <a:avLst/>
            </a:prstGeom>
            <a:ln w="1524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A86ABC5-DE7C-798D-13DC-98043CC45EED}"/>
                </a:ext>
              </a:extLst>
            </p:cNvPr>
            <p:cNvSpPr txBox="1"/>
            <p:nvPr/>
          </p:nvSpPr>
          <p:spPr>
            <a:xfrm>
              <a:off x="527753" y="4471129"/>
              <a:ext cx="3891847" cy="2031325"/>
            </a:xfrm>
            <a:prstGeom prst="rect">
              <a:avLst/>
            </a:prstGeom>
            <a:noFill/>
          </p:spPr>
          <p:txBody>
            <a:bodyPr wrap="square" rtlCol="0">
              <a:spAutoFit/>
            </a:bodyPr>
            <a:lstStyle/>
            <a:p>
              <a:r>
                <a:rPr lang="en-US" b="1" dirty="0">
                  <a:solidFill>
                    <a:srgbClr val="0070C0"/>
                  </a:solidFill>
                </a:rPr>
                <a:t>Sporadic (intestinal)</a:t>
              </a:r>
            </a:p>
            <a:p>
              <a:pPr marL="285750" indent="-285750">
                <a:buFont typeface="Arial" panose="020B0604020202020204" pitchFamily="34" charset="0"/>
                <a:buChar char="•"/>
              </a:pPr>
              <a:r>
                <a:rPr lang="en-US" dirty="0"/>
                <a:t>No increased risk for </a:t>
              </a:r>
              <a:r>
                <a:rPr lang="en-US" dirty="0" err="1"/>
                <a:t>GCa</a:t>
              </a:r>
              <a:endParaRPr lang="en-US" dirty="0"/>
            </a:p>
            <a:p>
              <a:pPr marL="285750" indent="-285750">
                <a:buFont typeface="Arial" panose="020B0604020202020204" pitchFamily="34" charset="0"/>
                <a:buChar char="•"/>
              </a:pPr>
              <a:r>
                <a:rPr lang="en-US" dirty="0"/>
                <a:t>Is screen detectable</a:t>
              </a:r>
            </a:p>
            <a:p>
              <a:pPr marL="285750" indent="-285750">
                <a:buFont typeface="Arial" panose="020B0604020202020204" pitchFamily="34" charset="0"/>
                <a:buChar char="•"/>
              </a:pPr>
              <a:r>
                <a:rPr lang="en-US" dirty="0"/>
                <a:t>MUCH more likely to detect GIM</a:t>
              </a:r>
            </a:p>
            <a:p>
              <a:pPr marL="742950" lvl="1" indent="-285750">
                <a:buFont typeface="Arial" panose="020B0604020202020204" pitchFamily="34" charset="0"/>
                <a:buChar char="•"/>
              </a:pPr>
              <a:r>
                <a:rPr lang="en-US" dirty="0"/>
                <a:t>Surveillance of GIM is </a:t>
              </a:r>
              <a:r>
                <a:rPr lang="en-US" i="1" dirty="0"/>
                <a:t>possibly</a:t>
              </a:r>
              <a:r>
                <a:rPr lang="en-US" dirty="0"/>
                <a:t> beneficial for early detection or prevention of </a:t>
              </a:r>
              <a:r>
                <a:rPr lang="en-US" dirty="0" err="1"/>
                <a:t>GCa</a:t>
              </a:r>
              <a:r>
                <a:rPr lang="en-US" dirty="0"/>
                <a:t>.</a:t>
              </a:r>
            </a:p>
          </p:txBody>
        </p:sp>
        <p:sp>
          <p:nvSpPr>
            <p:cNvPr id="8" name="TextBox 7">
              <a:extLst>
                <a:ext uri="{FF2B5EF4-FFF2-40B4-BE49-F238E27FC236}">
                  <a16:creationId xmlns:a16="http://schemas.microsoft.com/office/drawing/2014/main" id="{90EAFE12-C7EB-3E46-C426-782A17970EA2}"/>
                </a:ext>
              </a:extLst>
            </p:cNvPr>
            <p:cNvSpPr txBox="1"/>
            <p:nvPr/>
          </p:nvSpPr>
          <p:spPr>
            <a:xfrm>
              <a:off x="2438401" y="3287486"/>
              <a:ext cx="888385" cy="369332"/>
            </a:xfrm>
            <a:prstGeom prst="rect">
              <a:avLst/>
            </a:prstGeom>
            <a:noFill/>
          </p:spPr>
          <p:txBody>
            <a:bodyPr wrap="none" rtlCol="0">
              <a:spAutoFit/>
            </a:bodyPr>
            <a:lstStyle/>
            <a:p>
              <a:r>
                <a:rPr lang="en-US" dirty="0"/>
                <a:t>90-95%</a:t>
              </a:r>
            </a:p>
          </p:txBody>
        </p:sp>
      </p:grpSp>
      <p:grpSp>
        <p:nvGrpSpPr>
          <p:cNvPr id="14" name="Group 13">
            <a:extLst>
              <a:ext uri="{FF2B5EF4-FFF2-40B4-BE49-F238E27FC236}">
                <a16:creationId xmlns:a16="http://schemas.microsoft.com/office/drawing/2014/main" id="{DABCC897-A72D-B13D-A754-18C5A94719C1}"/>
              </a:ext>
            </a:extLst>
          </p:cNvPr>
          <p:cNvGrpSpPr/>
          <p:nvPr/>
        </p:nvGrpSpPr>
        <p:grpSpPr>
          <a:xfrm>
            <a:off x="5029202" y="2884715"/>
            <a:ext cx="4006144" cy="3210112"/>
            <a:chOff x="5029202" y="3015343"/>
            <a:chExt cx="4006144" cy="3210112"/>
          </a:xfrm>
        </p:grpSpPr>
        <p:cxnSp>
          <p:nvCxnSpPr>
            <p:cNvPr id="10" name="Straight Arrow Connector 9">
              <a:extLst>
                <a:ext uri="{FF2B5EF4-FFF2-40B4-BE49-F238E27FC236}">
                  <a16:creationId xmlns:a16="http://schemas.microsoft.com/office/drawing/2014/main" id="{84D928A6-A39D-7FB5-1374-1BFA9E9FB1D7}"/>
                </a:ext>
              </a:extLst>
            </p:cNvPr>
            <p:cNvCxnSpPr/>
            <p:nvPr/>
          </p:nvCxnSpPr>
          <p:spPr>
            <a:xfrm>
              <a:off x="5029202" y="3015343"/>
              <a:ext cx="1121227" cy="11974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72C7B9B-7FFB-3299-7303-7ED7F8B2510B}"/>
                </a:ext>
              </a:extLst>
            </p:cNvPr>
            <p:cNvSpPr txBox="1"/>
            <p:nvPr/>
          </p:nvSpPr>
          <p:spPr>
            <a:xfrm>
              <a:off x="5513613" y="4471129"/>
              <a:ext cx="3521733" cy="1754326"/>
            </a:xfrm>
            <a:prstGeom prst="rect">
              <a:avLst/>
            </a:prstGeom>
            <a:noFill/>
          </p:spPr>
          <p:txBody>
            <a:bodyPr wrap="square" rtlCol="0">
              <a:spAutoFit/>
            </a:bodyPr>
            <a:lstStyle/>
            <a:p>
              <a:r>
                <a:rPr lang="en-US" b="1" dirty="0">
                  <a:solidFill>
                    <a:srgbClr val="0070C0"/>
                  </a:solidFill>
                </a:rPr>
                <a:t>Hereditary (diffuse)</a:t>
              </a:r>
            </a:p>
            <a:p>
              <a:pPr marL="285750" indent="-285750">
                <a:buFont typeface="Arial" panose="020B0604020202020204" pitchFamily="34" charset="0"/>
                <a:buChar char="•"/>
              </a:pPr>
              <a:r>
                <a:rPr lang="en-US" dirty="0"/>
                <a:t>Profoundly increased risk</a:t>
              </a:r>
            </a:p>
            <a:p>
              <a:pPr marL="285750" indent="-285750">
                <a:buFont typeface="Arial" panose="020B0604020202020204" pitchFamily="34" charset="0"/>
                <a:buChar char="•"/>
              </a:pPr>
              <a:r>
                <a:rPr lang="en-US" dirty="0"/>
                <a:t>Is </a:t>
              </a:r>
              <a:r>
                <a:rPr lang="en-US" b="1" dirty="0"/>
                <a:t>NOT</a:t>
              </a:r>
              <a:r>
                <a:rPr lang="en-US" dirty="0"/>
                <a:t> screen detectable</a:t>
              </a:r>
            </a:p>
            <a:p>
              <a:pPr marL="285750" indent="-285750">
                <a:buFont typeface="Arial" panose="020B0604020202020204" pitchFamily="34" charset="0"/>
                <a:buChar char="•"/>
              </a:pPr>
              <a:r>
                <a:rPr lang="en-US" dirty="0"/>
                <a:t>Correa cascade / GIM is not in the diffuse cancer developmental pathway</a:t>
              </a:r>
            </a:p>
          </p:txBody>
        </p:sp>
        <p:sp>
          <p:nvSpPr>
            <p:cNvPr id="12" name="TextBox 11">
              <a:extLst>
                <a:ext uri="{FF2B5EF4-FFF2-40B4-BE49-F238E27FC236}">
                  <a16:creationId xmlns:a16="http://schemas.microsoft.com/office/drawing/2014/main" id="{CD2E6750-4F86-6AD6-02E8-289A0D207B52}"/>
                </a:ext>
              </a:extLst>
            </p:cNvPr>
            <p:cNvSpPr txBox="1"/>
            <p:nvPr/>
          </p:nvSpPr>
          <p:spPr>
            <a:xfrm>
              <a:off x="5706236" y="3277383"/>
              <a:ext cx="771365" cy="369332"/>
            </a:xfrm>
            <a:prstGeom prst="rect">
              <a:avLst/>
            </a:prstGeom>
            <a:noFill/>
          </p:spPr>
          <p:txBody>
            <a:bodyPr wrap="none" rtlCol="0">
              <a:spAutoFit/>
            </a:bodyPr>
            <a:lstStyle/>
            <a:p>
              <a:r>
                <a:rPr lang="en-US" dirty="0"/>
                <a:t>5-10%</a:t>
              </a:r>
            </a:p>
          </p:txBody>
        </p:sp>
      </p:grpSp>
      <p:sp>
        <p:nvSpPr>
          <p:cNvPr id="15" name="TextBox 14">
            <a:extLst>
              <a:ext uri="{FF2B5EF4-FFF2-40B4-BE49-F238E27FC236}">
                <a16:creationId xmlns:a16="http://schemas.microsoft.com/office/drawing/2014/main" id="{52A15B4F-7D9A-C087-44A6-B3A479821885}"/>
              </a:ext>
            </a:extLst>
          </p:cNvPr>
          <p:cNvSpPr txBox="1"/>
          <p:nvPr/>
        </p:nvSpPr>
        <p:spPr>
          <a:xfrm>
            <a:off x="-16330" y="83371"/>
            <a:ext cx="9143999" cy="461665"/>
          </a:xfrm>
          <a:prstGeom prst="rect">
            <a:avLst/>
          </a:prstGeom>
          <a:noFill/>
        </p:spPr>
        <p:txBody>
          <a:bodyPr wrap="square" rtlCol="0">
            <a:spAutoFit/>
          </a:bodyPr>
          <a:lstStyle/>
          <a:p>
            <a:pPr algn="ctr"/>
            <a:r>
              <a:rPr lang="en-US" sz="2400" b="1" dirty="0">
                <a:solidFill>
                  <a:srgbClr val="0070C0"/>
                </a:solidFill>
              </a:rPr>
              <a:t>Screener’s Dilemma</a:t>
            </a:r>
          </a:p>
        </p:txBody>
      </p:sp>
      <p:sp>
        <p:nvSpPr>
          <p:cNvPr id="16" name="TextBox 15">
            <a:extLst>
              <a:ext uri="{FF2B5EF4-FFF2-40B4-BE49-F238E27FC236}">
                <a16:creationId xmlns:a16="http://schemas.microsoft.com/office/drawing/2014/main" id="{D06D0D7D-C6AF-291B-9F47-FCAF5C6414ED}"/>
              </a:ext>
            </a:extLst>
          </p:cNvPr>
          <p:cNvSpPr txBox="1"/>
          <p:nvPr/>
        </p:nvSpPr>
        <p:spPr>
          <a:xfrm>
            <a:off x="4191332" y="2425949"/>
            <a:ext cx="696024" cy="461665"/>
          </a:xfrm>
          <a:prstGeom prst="rect">
            <a:avLst/>
          </a:prstGeom>
          <a:noFill/>
        </p:spPr>
        <p:txBody>
          <a:bodyPr wrap="none" rtlCol="0">
            <a:spAutoFit/>
          </a:bodyPr>
          <a:lstStyle/>
          <a:p>
            <a:pPr algn="ctr"/>
            <a:r>
              <a:rPr lang="en-US" sz="2400" b="1" dirty="0"/>
              <a:t>Dad</a:t>
            </a:r>
          </a:p>
        </p:txBody>
      </p:sp>
    </p:spTree>
    <p:extLst>
      <p:ext uri="{BB962C8B-B14F-4D97-AF65-F5344CB8AC3E}">
        <p14:creationId xmlns:p14="http://schemas.microsoft.com/office/powerpoint/2010/main" val="41006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7088-5158-CBCC-59D8-F64D34CAA1E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6231ADD-D96A-7F82-A107-902F9C7132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771" y="783771"/>
            <a:ext cx="5290457" cy="5290457"/>
          </a:xfrm>
          <a:prstGeom prst="rect">
            <a:avLst/>
          </a:prstGeom>
        </p:spPr>
      </p:pic>
    </p:spTree>
    <p:extLst>
      <p:ext uri="{BB962C8B-B14F-4D97-AF65-F5344CB8AC3E}">
        <p14:creationId xmlns:p14="http://schemas.microsoft.com/office/powerpoint/2010/main" val="1376129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55DD66-E912-A8B4-12C8-2EF7B46A167B}"/>
              </a:ext>
            </a:extLst>
          </p:cNvPr>
          <p:cNvPicPr>
            <a:picLocks noChangeAspect="1"/>
          </p:cNvPicPr>
          <p:nvPr/>
        </p:nvPicPr>
        <p:blipFill>
          <a:blip r:embed="rId2"/>
          <a:stretch>
            <a:fillRect/>
          </a:stretch>
        </p:blipFill>
        <p:spPr>
          <a:xfrm>
            <a:off x="277585" y="841790"/>
            <a:ext cx="7560129" cy="10657763"/>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pic>
        <p:nvPicPr>
          <p:cNvPr id="6" name="Picture 5">
            <a:extLst>
              <a:ext uri="{FF2B5EF4-FFF2-40B4-BE49-F238E27FC236}">
                <a16:creationId xmlns:a16="http://schemas.microsoft.com/office/drawing/2014/main" id="{F13123F8-B243-68B8-E9DF-3026DA09230D}"/>
              </a:ext>
            </a:extLst>
          </p:cNvPr>
          <p:cNvPicPr>
            <a:picLocks noChangeAspect="1"/>
          </p:cNvPicPr>
          <p:nvPr/>
        </p:nvPicPr>
        <p:blipFill>
          <a:blip r:embed="rId3"/>
          <a:stretch>
            <a:fillRect/>
          </a:stretch>
        </p:blipFill>
        <p:spPr>
          <a:xfrm>
            <a:off x="1306286" y="3053443"/>
            <a:ext cx="7560129" cy="10009656"/>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53017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32522-89AB-BC3B-5E1D-4120C7B9AC3C}"/>
              </a:ext>
            </a:extLst>
          </p:cNvPr>
          <p:cNvPicPr>
            <a:picLocks noChangeAspect="1"/>
          </p:cNvPicPr>
          <p:nvPr/>
        </p:nvPicPr>
        <p:blipFill>
          <a:blip r:embed="rId2"/>
          <a:stretch>
            <a:fillRect/>
          </a:stretch>
        </p:blipFill>
        <p:spPr>
          <a:xfrm>
            <a:off x="244928" y="775463"/>
            <a:ext cx="8654143" cy="5022767"/>
          </a:xfrm>
          <a:prstGeom prst="rect">
            <a:avLst/>
          </a:prstGeom>
          <a:ln>
            <a:solidFill>
              <a:schemeClr val="bg1">
                <a:lumMod val="65000"/>
              </a:schemeClr>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761649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DCB5C1-41E4-7606-BDA0-1D8F6ADE10D2}"/>
              </a:ext>
            </a:extLst>
          </p:cNvPr>
          <p:cNvSpPr txBox="1"/>
          <p:nvPr/>
        </p:nvSpPr>
        <p:spPr>
          <a:xfrm>
            <a:off x="963387" y="1420587"/>
            <a:ext cx="7380515" cy="1446550"/>
          </a:xfrm>
          <a:prstGeom prst="rect">
            <a:avLst/>
          </a:prstGeom>
          <a:noFill/>
        </p:spPr>
        <p:txBody>
          <a:bodyPr wrap="square" rtlCol="0">
            <a:spAutoFit/>
          </a:bodyPr>
          <a:lstStyle/>
          <a:p>
            <a:r>
              <a:rPr lang="en-US" sz="4400" dirty="0"/>
              <a:t>If you think you understand gastric cancer and H. pylori…</a:t>
            </a:r>
          </a:p>
        </p:txBody>
      </p:sp>
      <p:sp>
        <p:nvSpPr>
          <p:cNvPr id="4" name="TextBox 3">
            <a:extLst>
              <a:ext uri="{FF2B5EF4-FFF2-40B4-BE49-F238E27FC236}">
                <a16:creationId xmlns:a16="http://schemas.microsoft.com/office/drawing/2014/main" id="{7B6DF317-79ED-5E38-5B60-413772AEDC44}"/>
              </a:ext>
            </a:extLst>
          </p:cNvPr>
          <p:cNvSpPr txBox="1"/>
          <p:nvPr/>
        </p:nvSpPr>
        <p:spPr>
          <a:xfrm>
            <a:off x="963387" y="3680197"/>
            <a:ext cx="7380515" cy="1446550"/>
          </a:xfrm>
          <a:prstGeom prst="rect">
            <a:avLst/>
          </a:prstGeom>
          <a:noFill/>
        </p:spPr>
        <p:txBody>
          <a:bodyPr wrap="square" rtlCol="0">
            <a:spAutoFit/>
          </a:bodyPr>
          <a:lstStyle/>
          <a:p>
            <a:r>
              <a:rPr lang="en-US" sz="4400" dirty="0"/>
              <a:t>.. then you don’t know enough about it.</a:t>
            </a:r>
          </a:p>
        </p:txBody>
      </p:sp>
    </p:spTree>
    <p:extLst>
      <p:ext uri="{BB962C8B-B14F-4D97-AF65-F5344CB8AC3E}">
        <p14:creationId xmlns:p14="http://schemas.microsoft.com/office/powerpoint/2010/main" val="64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550" y="2381250"/>
            <a:ext cx="7962900" cy="1446550"/>
          </a:xfrm>
          <a:prstGeom prst="rect">
            <a:avLst/>
          </a:prstGeom>
          <a:noFill/>
        </p:spPr>
        <p:txBody>
          <a:bodyPr wrap="square" rtlCol="0">
            <a:spAutoFit/>
          </a:bodyPr>
          <a:lstStyle/>
          <a:p>
            <a:pPr algn="ctr"/>
            <a:r>
              <a:rPr lang="en-US" sz="8800" dirty="0">
                <a:solidFill>
                  <a:schemeClr val="bg1">
                    <a:lumMod val="85000"/>
                  </a:schemeClr>
                </a:solidFill>
              </a:rPr>
              <a:t>The End</a:t>
            </a:r>
          </a:p>
        </p:txBody>
      </p:sp>
    </p:spTree>
    <p:extLst>
      <p:ext uri="{BB962C8B-B14F-4D97-AF65-F5344CB8AC3E}">
        <p14:creationId xmlns:p14="http://schemas.microsoft.com/office/powerpoint/2010/main" val="112122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DF8A180A-A38C-310C-B358-D8B5A86EC7FE}"/>
              </a:ext>
            </a:extLst>
          </p:cNvPr>
          <p:cNvPicPr>
            <a:picLocks noChangeAspect="1"/>
          </p:cNvPicPr>
          <p:nvPr/>
        </p:nvPicPr>
        <p:blipFill>
          <a:blip r:embed="rId3"/>
          <a:stretch>
            <a:fillRect/>
          </a:stretch>
        </p:blipFill>
        <p:spPr>
          <a:xfrm>
            <a:off x="154979" y="631176"/>
            <a:ext cx="8834042" cy="5595647"/>
          </a:xfrm>
          <a:prstGeom prst="rect">
            <a:avLst/>
          </a:prstGeom>
          <a:ln>
            <a:solidFill>
              <a:schemeClr val="accent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1962993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6EC56-0D55-FD3A-AC9D-061444C76B0F}"/>
              </a:ext>
            </a:extLst>
          </p:cNvPr>
          <p:cNvPicPr>
            <a:picLocks noChangeAspect="1"/>
          </p:cNvPicPr>
          <p:nvPr/>
        </p:nvPicPr>
        <p:blipFill>
          <a:blip r:embed="rId2"/>
          <a:stretch>
            <a:fillRect/>
          </a:stretch>
        </p:blipFill>
        <p:spPr>
          <a:xfrm>
            <a:off x="259830" y="781050"/>
            <a:ext cx="8624340" cy="5422712"/>
          </a:xfrm>
          <a:prstGeom prst="rect">
            <a:avLst/>
          </a:prstGeom>
          <a:ln>
            <a:solidFill>
              <a:schemeClr val="tx1"/>
            </a:solidFill>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625248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22673</TotalTime>
  <Words>2606</Words>
  <Application>Microsoft Office PowerPoint</Application>
  <PresentationFormat>On-screen Show (4:3)</PresentationFormat>
  <Paragraphs>275</Paragraphs>
  <Slides>75</Slides>
  <Notes>0</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75</vt:i4>
      </vt:variant>
    </vt:vector>
  </HeadingPairs>
  <TitlesOfParts>
    <vt:vector size="82" baseType="lpstr">
      <vt:lpstr>Arial</vt:lpstr>
      <vt:lpstr>BlinkMacSystemFont</vt:lpstr>
      <vt:lpstr>Calibri</vt:lpstr>
      <vt:lpstr>helvetica</vt:lpstr>
      <vt:lpstr>Roboto</vt:lpstr>
      <vt:lpstr>Wingdings</vt:lpstr>
      <vt:lpstr>Office Theme</vt:lpstr>
      <vt:lpstr>Gastric Intestinal Metaplasia (GIM)</vt:lpstr>
      <vt:lpstr>PowerPoint Presentation</vt:lpstr>
      <vt:lpstr>PowerPoint Presentation</vt:lpstr>
      <vt:lpstr>Outline</vt:lpstr>
      <vt:lpstr>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Borrmann types</vt:lpstr>
      <vt:lpstr>Diffuse Gastric Cancer</vt:lpstr>
      <vt:lpstr>PowerPoint Presentation</vt:lpstr>
      <vt:lpstr>Gastric Cancer: view from  30,000 feet</vt:lpstr>
      <vt:lpstr>Gastric Cancer: view from  30,000 feet</vt:lpstr>
      <vt:lpstr>PowerPoint Presentation</vt:lpstr>
      <vt:lpstr>PowerPoint Presentation</vt:lpstr>
      <vt:lpstr>PowerPoint Presentation</vt:lpstr>
      <vt:lpstr>Borrmann Classificaton (1926)</vt:lpstr>
      <vt:lpstr>Gastric Cancer: view from  30,000 feet</vt:lpstr>
      <vt:lpstr>GIM</vt:lpstr>
      <vt:lpstr>Vignette</vt:lpstr>
      <vt:lpstr>Why is GIM Important?</vt:lpstr>
      <vt:lpstr>PowerPoint Presentation</vt:lpstr>
      <vt:lpstr>Correa Cascade</vt:lpstr>
      <vt:lpstr>Correa Cascade</vt:lpstr>
      <vt:lpstr>Correa Cascade</vt:lpstr>
      <vt:lpstr>Correa Cascade</vt:lpstr>
      <vt:lpstr>Correa Cascade</vt:lpstr>
      <vt:lpstr>PowerPoint Presentation</vt:lpstr>
      <vt:lpstr>Correa Cascade</vt:lpstr>
      <vt:lpstr>Optical Diagnosis:  Narrow-band imaging</vt:lpstr>
      <vt:lpstr>PowerPoint Presentation</vt:lpstr>
      <vt:lpstr>PowerPoint Presentation</vt:lpstr>
      <vt:lpstr>Surveillance:  [Updated] Sydney Biopsy Protocol</vt:lpstr>
      <vt:lpstr>Surveillance:  [Updated] Sydney Biopsy Protocol</vt:lpstr>
      <vt:lpstr>PowerPoint Presentation</vt:lpstr>
      <vt:lpstr>Surveillance:  [Updated] Sydney Biopsy Protocol Potential Sampling Error</vt:lpstr>
      <vt:lpstr>PowerPoint Presentation</vt:lpstr>
      <vt:lpstr>OLGA</vt:lpstr>
      <vt:lpstr>OLGIM</vt:lpstr>
      <vt:lpstr>PowerPoint Presentation</vt:lpstr>
      <vt:lpstr>OLGA</vt:lpstr>
      <vt:lpstr>OLGA Scoring</vt:lpstr>
      <vt:lpstr>PowerPoint Presentation</vt:lpstr>
      <vt:lpstr>PowerPoint Presentation</vt:lpstr>
      <vt:lpstr>Video Abstract</vt:lpstr>
      <vt:lpstr>PowerPoint Presentation</vt:lpstr>
      <vt:lpstr>EGGIM Endoscopic Grading of GIM</vt:lpstr>
      <vt:lpstr>EGGIM Endoscopic Grading of GIM</vt:lpstr>
      <vt:lpstr>Significance of Grading Schemes</vt:lpstr>
      <vt:lpstr>PowerPoint Presentation</vt:lpstr>
      <vt:lpstr>Evidence</vt:lpstr>
      <vt:lpstr>Evidence</vt:lpstr>
      <vt:lpstr>Risk Stratification Schemes</vt:lpstr>
      <vt:lpstr>Correa Cascade</vt:lpstr>
      <vt:lpstr>Implications for Screening for GCa</vt:lpstr>
      <vt:lpstr>Guidelines</vt:lpstr>
      <vt:lpstr>PowerPoint Presentation</vt:lpstr>
      <vt:lpstr>PowerPoint Presentation</vt:lpstr>
      <vt:lpstr>PowerPoint Presentation</vt:lpstr>
      <vt:lpstr>PowerPoint Presentation</vt:lpstr>
      <vt:lpstr>Vignette</vt:lpstr>
      <vt:lpstr>PowerPoint Presentation</vt:lpstr>
      <vt:lpstr>PowerPoint Presentation</vt:lpstr>
      <vt:lpstr>GIM Disease Classifications (Risk Stratifications)</vt:lpstr>
      <vt:lpstr>Takaways</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Mammography</dc:title>
  <dc:creator>aws</dc:creator>
  <cp:lastModifiedBy>aws</cp:lastModifiedBy>
  <cp:revision>267</cp:revision>
  <dcterms:created xsi:type="dcterms:W3CDTF">2012-10-02T22:07:05Z</dcterms:created>
  <dcterms:modified xsi:type="dcterms:W3CDTF">2023-11-04T10:31:37Z</dcterms:modified>
</cp:coreProperties>
</file>