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sldIdLst>
    <p:sldId id="259" r:id="rId2"/>
    <p:sldId id="260" r:id="rId3"/>
    <p:sldId id="264" r:id="rId4"/>
    <p:sldId id="265" r:id="rId5"/>
    <p:sldId id="266" r:id="rId6"/>
    <p:sldId id="267" r:id="rId7"/>
    <p:sldId id="268" r:id="rId8"/>
    <p:sldId id="280" r:id="rId9"/>
    <p:sldId id="284" r:id="rId10"/>
    <p:sldId id="269" r:id="rId11"/>
    <p:sldId id="281" r:id="rId12"/>
    <p:sldId id="282" r:id="rId13"/>
    <p:sldId id="283" r:id="rId14"/>
    <p:sldId id="270" r:id="rId15"/>
    <p:sldId id="271" r:id="rId16"/>
    <p:sldId id="272" r:id="rId17"/>
    <p:sldId id="287" r:id="rId18"/>
    <p:sldId id="288" r:id="rId19"/>
    <p:sldId id="273" r:id="rId20"/>
    <p:sldId id="285" r:id="rId21"/>
    <p:sldId id="286" r:id="rId22"/>
    <p:sldId id="274" r:id="rId23"/>
    <p:sldId id="275" r:id="rId24"/>
    <p:sldId id="276" r:id="rId25"/>
    <p:sldId id="277" r:id="rId26"/>
    <p:sldId id="278" r:id="rId27"/>
    <p:sldId id="27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A147"/>
    <a:srgbClr val="B54C2D"/>
    <a:srgbClr val="B66952"/>
    <a:srgbClr val="B56D45"/>
    <a:srgbClr val="DF9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8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11/2/2023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525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11/2/2023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665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11/2/2023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205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11/2/2023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0594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11/2/2023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836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11/2/2023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406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11/2/2023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302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11/2/2023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158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11/2/2023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527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11/2/2023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865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11/2/2023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486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11/2/2023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175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11/2/2023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887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11/2/2023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888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11/2/2023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916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11/2/2023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479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11/2/2023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378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11/2/2023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8027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5" r:id="rId2"/>
    <p:sldLayoutId id="2147483716" r:id="rId3"/>
    <p:sldLayoutId id="2147483714" r:id="rId4"/>
    <p:sldLayoutId id="2147483710" r:id="rId5"/>
    <p:sldLayoutId id="2147483694" r:id="rId6"/>
    <p:sldLayoutId id="2147483695" r:id="rId7"/>
    <p:sldLayoutId id="2147483696" r:id="rId8"/>
    <p:sldLayoutId id="2147483697" r:id="rId9"/>
    <p:sldLayoutId id="2147483699" r:id="rId10"/>
    <p:sldLayoutId id="2147483693" r:id="rId11"/>
    <p:sldLayoutId id="2147483700" r:id="rId12"/>
    <p:sldLayoutId id="2147483701" r:id="rId13"/>
    <p:sldLayoutId id="2147483703" r:id="rId14"/>
    <p:sldLayoutId id="2147483704" r:id="rId15"/>
    <p:sldLayoutId id="2147483702" r:id="rId16"/>
    <p:sldLayoutId id="2147483698" r:id="rId17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up, coffee, food, beverage&#10;&#10;Description automatically generated">
            <a:extLst>
              <a:ext uri="{FF2B5EF4-FFF2-40B4-BE49-F238E27FC236}">
                <a16:creationId xmlns:a16="http://schemas.microsoft.com/office/drawing/2014/main" id="{91BC5572-FC33-4C1C-8DEE-C2CF75A756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1F047C-C727-42A7-85C5-68C5AA1B1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693" y="1087120"/>
            <a:ext cx="9440034" cy="1306675"/>
          </a:xfrm>
        </p:spPr>
        <p:txBody>
          <a:bodyPr>
            <a:normAutofit fontScale="90000"/>
          </a:bodyPr>
          <a:lstStyle/>
          <a:p>
            <a:r>
              <a:rPr lang="en-US" sz="7200" dirty="0"/>
              <a:t>Difficult Procedures:</a:t>
            </a:r>
            <a:br>
              <a:rPr lang="en-US" sz="7200" dirty="0"/>
            </a:br>
            <a:r>
              <a:rPr lang="en-US" sz="7200" dirty="0"/>
              <a:t>Tips &amp; Tricks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93FB3F-A8D4-46D3-A1C6-C79C64563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693" y="3285893"/>
            <a:ext cx="9440034" cy="2558316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2800" dirty="0"/>
              <a:t>AAPCE 2023</a:t>
            </a:r>
          </a:p>
          <a:p>
            <a:pPr algn="l">
              <a:lnSpc>
                <a:spcPct val="100000"/>
              </a:lnSpc>
            </a:pPr>
            <a:r>
              <a:rPr lang="en-US" sz="2800" dirty="0"/>
              <a:t>Mark Koch, MD FAAFP			Dale Agner, MD </a:t>
            </a:r>
          </a:p>
          <a:p>
            <a:pPr algn="l">
              <a:lnSpc>
                <a:spcPct val="100000"/>
              </a:lnSpc>
            </a:pPr>
            <a:r>
              <a:rPr lang="en-US" sz="2800" dirty="0"/>
              <a:t>JPS Health Network				Clarkson Family Medicine</a:t>
            </a:r>
          </a:p>
          <a:p>
            <a:pPr algn="l">
              <a:lnSpc>
                <a:spcPct val="100000"/>
              </a:lnSpc>
            </a:pPr>
            <a:r>
              <a:rPr lang="en-US" sz="2800" dirty="0"/>
              <a:t>Fort Worth, Texas					Omaha, Nebraska</a:t>
            </a:r>
          </a:p>
        </p:txBody>
      </p:sp>
    </p:spTree>
    <p:extLst>
      <p:ext uri="{BB962C8B-B14F-4D97-AF65-F5344CB8AC3E}">
        <p14:creationId xmlns:p14="http://schemas.microsoft.com/office/powerpoint/2010/main" val="633738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8F5DF-10D8-6E24-4C67-840C6F7D1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F95F3-6188-3BD6-F020-205D98AE0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Inject EMR agent at distal margin of lesion</a:t>
            </a:r>
          </a:p>
          <a:p>
            <a:r>
              <a:rPr lang="en-US" sz="3200" dirty="0"/>
              <a:t>Allow the fluid to find the plane</a:t>
            </a:r>
          </a:p>
          <a:p>
            <a:r>
              <a:rPr lang="en-US" sz="3200" dirty="0"/>
              <a:t>Be generous with injection</a:t>
            </a:r>
          </a:p>
          <a:p>
            <a:r>
              <a:rPr lang="en-US" sz="3200" dirty="0"/>
              <a:t>Use epinephrine before you need it.</a:t>
            </a:r>
          </a:p>
          <a:p>
            <a:r>
              <a:rPr lang="en-US" sz="3200" dirty="0"/>
              <a:t>Location for tattoo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1939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986836-72F4-51F3-A128-4DE21B525E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286250" cy="3429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EA2FEC-B4CC-1645-FF25-22043E26B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0" y="0"/>
            <a:ext cx="4286250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EC599F-08C6-C4CB-D7FE-62A8FB6D2C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911" y="-1"/>
            <a:ext cx="42862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37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678222-4D31-CF5D-70B4-4B37D5B890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401" y="0"/>
            <a:ext cx="4286250" cy="3429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388417-3390-7ED6-6205-D904362C9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650" y="12080"/>
            <a:ext cx="4286250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0A4556-3847-E716-BC52-B0CE155AF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401" y="3429000"/>
            <a:ext cx="4286250" cy="342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4D75E5-74A6-0B19-5C3B-71CF3C78D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650" y="3453160"/>
            <a:ext cx="42862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52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57170B4-21BE-63C9-543C-2D2E154FC8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0"/>
            <a:ext cx="4286250" cy="3429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454174-E4C6-A67E-1B78-9FD9D8125F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805" y="0"/>
            <a:ext cx="428625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4A1A01-A357-A838-E8B1-005770ADF7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555" y="3429000"/>
            <a:ext cx="4286250" cy="3429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F70CBBA-1882-AF32-AABC-E63CABE707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805" y="3429000"/>
            <a:ext cx="42862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790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264DA1-66DA-21AE-FE6E-6CDA3E1C5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 Rex’s Tips to Mastering the Colon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3D1A5-3037-82D5-E4BA-1A5F6ECB7D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3241" y="2076450"/>
            <a:ext cx="5387395" cy="3622671"/>
          </a:xfrm>
        </p:spPr>
        <p:txBody>
          <a:bodyPr>
            <a:no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Anticipate Altered Sigmoid Anatomy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Never push against fixed resistance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MAXIMIZE scope sensory feedback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Master the left colon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Problem solve in algorithmic fashion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572E10-673F-0A9B-BFB7-161FC4F66A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28370" y="2076451"/>
            <a:ext cx="5522653" cy="362267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Change solutions quickly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Change instruments in the difficult sigmoid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 subtle in passing the hepatic flexure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See the medial cecal wall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 willing to quit</a:t>
            </a:r>
          </a:p>
          <a:p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4DF98BAE-DD6A-3EEE-DCD9-FAEF23529626}"/>
              </a:ext>
            </a:extLst>
          </p:cNvPr>
          <p:cNvSpPr txBox="1">
            <a:spLocks/>
          </p:cNvSpPr>
          <p:nvPr/>
        </p:nvSpPr>
        <p:spPr>
          <a:xfrm>
            <a:off x="716571" y="5081723"/>
            <a:ext cx="10353762" cy="1261872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08C4E3C0-5153-2774-7695-7D8924FFF300}"/>
              </a:ext>
            </a:extLst>
          </p:cNvPr>
          <p:cNvSpPr txBox="1">
            <a:spLocks/>
          </p:cNvSpPr>
          <p:nvPr/>
        </p:nvSpPr>
        <p:spPr>
          <a:xfrm>
            <a:off x="640976" y="4986528"/>
            <a:ext cx="10353762" cy="1261872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7C5180-5F39-6A09-CFC7-CD9A230923D4}"/>
              </a:ext>
            </a:extLst>
          </p:cNvPr>
          <p:cNvSpPr txBox="1"/>
          <p:nvPr/>
        </p:nvSpPr>
        <p:spPr>
          <a:xfrm>
            <a:off x="2050493" y="5888220"/>
            <a:ext cx="76859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 dirty="0"/>
              <a:t>Michael J. Bourke, MBBS,FRACP1 and </a:t>
            </a:r>
            <a:r>
              <a:rPr lang="en-US" sz="2000" i="1" dirty="0">
                <a:solidFill>
                  <a:srgbClr val="FFFF00"/>
                </a:solidFill>
              </a:rPr>
              <a:t>Douglas K.</a:t>
            </a:r>
            <a:r>
              <a:rPr lang="en-US" sz="2000" i="1" dirty="0"/>
              <a:t> </a:t>
            </a:r>
            <a:r>
              <a:rPr lang="en-US" sz="2000" i="1" dirty="0">
                <a:solidFill>
                  <a:srgbClr val="FFFF00"/>
                </a:solidFill>
              </a:rPr>
              <a:t>Rex, MD</a:t>
            </a:r>
            <a:r>
              <a:rPr lang="en-US" sz="2000" i="1" dirty="0"/>
              <a:t>,FACG2</a:t>
            </a:r>
          </a:p>
          <a:p>
            <a:pPr algn="ctr"/>
            <a:r>
              <a:rPr lang="en-US" sz="2000" i="1" dirty="0"/>
              <a:t>Am J Gastroenterol 2012;107:1467–1472; doi:10.1038/ajg.2012.81</a:t>
            </a:r>
          </a:p>
        </p:txBody>
      </p:sp>
    </p:spTree>
    <p:extLst>
      <p:ext uri="{BB962C8B-B14F-4D97-AF65-F5344CB8AC3E}">
        <p14:creationId xmlns:p14="http://schemas.microsoft.com/office/powerpoint/2010/main" val="3228044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36D5C3F-9844-54D4-D170-BFF4FB3F2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Anticipate Altered Sigmoid Anatomy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850D28-1809-AF07-E5F9-45B07F2B94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History of diverticulosis/diverticulitis</a:t>
            </a:r>
          </a:p>
          <a:p>
            <a:pPr lvl="1"/>
            <a:r>
              <a:rPr lang="en-US" sz="2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usually start with a pediatric scope</a:t>
            </a:r>
          </a:p>
          <a:p>
            <a:pPr lvl="1"/>
            <a:r>
              <a:rPr lang="en-US" sz="2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once per hundred scopes or so I will switch to a gastric scope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Water immersion is recommended by the “experts” to navigate difficult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diverticuli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(the more air you add, the longer the colon becomes)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Hysterectomy often “introduces” looping (I have “splinted” the scope)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Pelvic Radiation—can be painful, be aware of potential complications</a:t>
            </a:r>
          </a:p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quick to change from adult to pediatric scope in the sigmoid</a:t>
            </a:r>
          </a:p>
        </p:txBody>
      </p:sp>
    </p:spTree>
    <p:extLst>
      <p:ext uri="{BB962C8B-B14F-4D97-AF65-F5344CB8AC3E}">
        <p14:creationId xmlns:p14="http://schemas.microsoft.com/office/powerpoint/2010/main" val="447377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D4C2D-54F2-6CD1-491F-D8B64B5DB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MAXIMIZE scope sensory 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08FF0-8F39-B682-6B21-28A6DE96F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76450"/>
            <a:ext cx="10353762" cy="4245769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NEVER let go of the scope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Maintains the torque and sensation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Helps prevent looping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“Pencil grip” can assist with this “feel”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 use this for more difficult colons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have one-thumb for each rotational knob, and loop the scope between my 4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&amp; 5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fingers—this gives me three dimensional movement at all times</a:t>
            </a:r>
          </a:p>
        </p:txBody>
      </p:sp>
    </p:spTree>
    <p:extLst>
      <p:ext uri="{BB962C8B-B14F-4D97-AF65-F5344CB8AC3E}">
        <p14:creationId xmlns:p14="http://schemas.microsoft.com/office/powerpoint/2010/main" val="3792755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284FDD-EC3F-2F1B-6FA6-48BD18F49C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7"/>
          <a:stretch/>
        </p:blipFill>
        <p:spPr>
          <a:xfrm rot="5400000">
            <a:off x="-514936" y="514935"/>
            <a:ext cx="6858002" cy="5828131"/>
          </a:xfrm>
        </p:spPr>
      </p:pic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395E7AE-BE25-1EEC-419E-A9B7985C86E2}"/>
              </a:ext>
            </a:extLst>
          </p:cNvPr>
          <p:cNvSpPr txBox="1">
            <a:spLocks/>
          </p:cNvSpPr>
          <p:nvPr/>
        </p:nvSpPr>
        <p:spPr>
          <a:xfrm>
            <a:off x="6211957" y="186684"/>
            <a:ext cx="5198165" cy="64228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3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21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ctr">
              <a:buFont typeface="Wingdings 2" charset="2"/>
              <a:buNone/>
            </a:pPr>
            <a:r>
              <a:rPr lang="en-US" sz="4400" dirty="0">
                <a:latin typeface="+mj-lt"/>
                <a:cs typeface="Arial" panose="020B0604020202020204" pitchFamily="34" charset="0"/>
              </a:rPr>
              <a:t>This is how I hold the colonoscope</a:t>
            </a:r>
          </a:p>
          <a:p>
            <a:pPr marL="36900" indent="0" algn="ctr">
              <a:buFont typeface="Wingdings 2" charset="2"/>
              <a:buNone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Each thumb/finger has a knob/rotation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Grasping between 4-5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or 3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fingers facilitates a full 3D simultaneous motion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Each thumb can turn a knob while I advance or withdraw the scope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sometimes will also rotate my arms/body</a:t>
            </a:r>
          </a:p>
        </p:txBody>
      </p:sp>
    </p:spTree>
    <p:extLst>
      <p:ext uri="{BB962C8B-B14F-4D97-AF65-F5344CB8AC3E}">
        <p14:creationId xmlns:p14="http://schemas.microsoft.com/office/powerpoint/2010/main" val="2394407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6E8E3CD9-757A-D77D-5427-670D4EA66B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993" y="941367"/>
            <a:ext cx="6633688" cy="4975265"/>
          </a:xfr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FFB7AEA-9F14-977E-2BAC-28682E0D2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09030" y="941368"/>
            <a:ext cx="6633689" cy="497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003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33E88-B6C6-9B3A-1680-28EFFC1A5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Problem solve in algorithmic fashion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B0E47-0D29-7A2C-E476-BFD53E54AC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Have your “set way” (or “same way every time”) for problem solving a difficult turn or section of the scope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“Football” on the left side for a large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panus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(large surgical gel block)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Loop reduction needed once reaching the transverse colon?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Starting to loop?—reduce scope, “Football” on the left side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Problem “getting to the cecum”; after reduction/football, roll onto belly  OR TURN ONTO BACK; deflate, reduce/withdraw, adjust tension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SOMETIMES the pressure is in the middle of the belly</a:t>
            </a:r>
          </a:p>
          <a:p>
            <a:pPr marL="450000" lvl="1" indent="0"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957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F857C-A55C-4090-A098-B6A91999E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Pre-difficult procedure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76362-182E-467B-B7EC-0416BE8B1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Personal details: How do you feel today?</a:t>
            </a:r>
          </a:p>
          <a:p>
            <a:r>
              <a:rPr lang="en-US" sz="3200" dirty="0"/>
              <a:t>Room temperature</a:t>
            </a:r>
          </a:p>
          <a:p>
            <a:r>
              <a:rPr lang="en-US" sz="3200" dirty="0"/>
              <a:t>Gurney height</a:t>
            </a:r>
          </a:p>
          <a:p>
            <a:r>
              <a:rPr lang="en-US" sz="3200" dirty="0"/>
              <a:t>Patient positioning and location on the gurney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58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E1B82-00F0-998A-7703-2303D1E3F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Our “Football”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0BF8E7-F1DF-D05E-0978-90B4A625C6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1399" y="2076450"/>
            <a:ext cx="5156200" cy="3867150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A4D0155-5DF7-491D-3598-569596C2BE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0676" y="1450284"/>
            <a:ext cx="5602357" cy="4620892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Originally a “nerf football”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Often used when there is a large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panus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Place it above the pubic symphysis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have also rolled up a couple of towels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Often no longer need any pressure from an assistant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Sometimes “preposition” before sedation on the extra large belly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FB6C41-6184-BFE1-2C90-D5C6154108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70" t="26388" r="52641" b="6437"/>
          <a:stretch/>
        </p:blipFill>
        <p:spPr>
          <a:xfrm rot="3198792">
            <a:off x="5344809" y="36681"/>
            <a:ext cx="825582" cy="175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2155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6E735-C179-AC7E-9FEB-45611BB3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is then rolled onto the gel block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C70D64-7EFB-6B7D-16EC-B068502816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6170"/>
          <a:stretch/>
        </p:blipFill>
        <p:spPr>
          <a:xfrm>
            <a:off x="506897" y="3316584"/>
            <a:ext cx="11032434" cy="33490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136BE4-8171-14DA-7660-AC01F5C15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981064">
            <a:off x="5752015" y="4830967"/>
            <a:ext cx="1914963" cy="173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46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7E1A-94EC-6394-DF98-3E2F2C50B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Change solutions quickly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E73BB-1BE5-945B-82F9-913DEDFDD3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 quick to turn or roll a patient if having difficulty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 not be afraid to ask for a different scope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things aren’t going as planned, remember to check equipment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Sometimes just start over; loops are reduced and generally the colon is straighter</a:t>
            </a:r>
          </a:p>
        </p:txBody>
      </p:sp>
    </p:spTree>
    <p:extLst>
      <p:ext uri="{BB962C8B-B14F-4D97-AF65-F5344CB8AC3E}">
        <p14:creationId xmlns:p14="http://schemas.microsoft.com/office/powerpoint/2010/main" val="41056141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B48D7-D38D-8316-54C5-F271D7FC2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Be subtle in passing the hepatic flexure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DBC83-C3C4-B576-3463-A577C0537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Not uncommon to have a “dip” or “S-curve” before the hepatic flexure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Often need to “pull back” and see where the haustral folds might be leading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Might need to turn the patient onto their back</a:t>
            </a:r>
          </a:p>
        </p:txBody>
      </p:sp>
    </p:spTree>
    <p:extLst>
      <p:ext uri="{BB962C8B-B14F-4D97-AF65-F5344CB8AC3E}">
        <p14:creationId xmlns:p14="http://schemas.microsoft.com/office/powerpoint/2010/main" val="3753434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58581-B3BE-A4E5-9CF1-9A8E65951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See the medial cecal wall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4FA61-5A30-4626-9781-CB9A03307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Spend extra time in the cecum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“deflate” the cecum to “pucker” the ileocecal valve (becomes an easier “target” to introduce the scope into the TI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Alternatively, fill the cecum with water and “float” the scope into the TI</a:t>
            </a:r>
          </a:p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be afraid to biopsy anything in the cecum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—I have been surprised at the subtlety that has returned as an adenoma or serrated polyp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21DEA1-E4B4-7664-2C39-3A67CF5309D3}"/>
              </a:ext>
            </a:extLst>
          </p:cNvPr>
          <p:cNvSpPr txBox="1"/>
          <p:nvPr/>
        </p:nvSpPr>
        <p:spPr>
          <a:xfrm>
            <a:off x="3048595" y="3244334"/>
            <a:ext cx="60971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See the medial cecal wall</a:t>
            </a:r>
          </a:p>
        </p:txBody>
      </p:sp>
    </p:spTree>
    <p:extLst>
      <p:ext uri="{BB962C8B-B14F-4D97-AF65-F5344CB8AC3E}">
        <p14:creationId xmlns:p14="http://schemas.microsoft.com/office/powerpoint/2010/main" val="7907969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97D6C-D059-6049-C0DC-68BC47A0F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 willing to quit (or ask for help)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8F1D2-752F-743F-28FC-B2DED8AA1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Think through, “what are my limits”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Better to come back another day than manage a perforation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Who is available as a “phone a friend”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100% cecal intubation rate is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not necessarily the goal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4608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0CD3D-A989-F866-A77D-AFB04A3A5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Anticipate what to do with a complication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FDC32-7FB4-75E8-314B-47547827D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Hemostatic clips—available? Jumbo? Rotating?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does a perforation look like?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there is a perforation, can it be clipped? (first part of the sigmoid is retrocecal, and can often be managed conservatively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Recognize symptoms of how a perforation or complication can happen</a:t>
            </a:r>
          </a:p>
        </p:txBody>
      </p:sp>
    </p:spTree>
    <p:extLst>
      <p:ext uri="{BB962C8B-B14F-4D97-AF65-F5344CB8AC3E}">
        <p14:creationId xmlns:p14="http://schemas.microsoft.com/office/powerpoint/2010/main" val="32373553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A9A0F-E4F4-A4EE-57FE-D6C405152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think through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5C77D-180E-2BE2-EA75-B1BF99348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am I going to do if upon “entering” I observe active bleeding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diagnostic EGD for anemia, patch of “ischemic colitis”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Who can I call for assistance?  </a:t>
            </a:r>
          </a:p>
        </p:txBody>
      </p:sp>
    </p:spTree>
    <p:extLst>
      <p:ext uri="{BB962C8B-B14F-4D97-AF65-F5344CB8AC3E}">
        <p14:creationId xmlns:p14="http://schemas.microsoft.com/office/powerpoint/2010/main" val="1744553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F857C-A55C-4090-A098-B6A91999E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Pre-difficult procedure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76362-182E-467B-B7EC-0416BE8B1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Where do you stand?</a:t>
            </a:r>
          </a:p>
          <a:p>
            <a:r>
              <a:rPr lang="en-US" sz="3200" dirty="0"/>
              <a:t>How do you hold the scope?</a:t>
            </a:r>
          </a:p>
          <a:p>
            <a:r>
              <a:rPr lang="en-US" sz="3200" dirty="0"/>
              <a:t>Where is your monitor?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900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F857C-A55C-4090-A098-B6A91999E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you are in a Pickle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76362-182E-467B-B7EC-0416BE8B1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Do you know why? </a:t>
            </a:r>
          </a:p>
          <a:p>
            <a:r>
              <a:rPr lang="en-US" sz="3200" dirty="0"/>
              <a:t>Scene Safety and Risk Evaluation</a:t>
            </a:r>
          </a:p>
          <a:p>
            <a:r>
              <a:rPr lang="en-US" sz="3200" dirty="0"/>
              <a:t>Decision: Give up and remove scope, Back up or Press on</a:t>
            </a:r>
          </a:p>
          <a:p>
            <a:r>
              <a:rPr lang="en-US" sz="3200" dirty="0"/>
              <a:t>Re-evaluate ergonomics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04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8F5DF-10D8-6E24-4C67-840C6F7D1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F95F3-6188-3BD6-F020-205D98AE0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Deflate, Reduce loops, and withdraw until motion is normal</a:t>
            </a:r>
          </a:p>
          <a:p>
            <a:r>
              <a:rPr lang="en-US" sz="3200" dirty="0"/>
              <a:t>Reposition and apply abdominal pressure AFTER withdrawing scope</a:t>
            </a:r>
          </a:p>
          <a:p>
            <a:r>
              <a:rPr lang="en-US" sz="3200" dirty="0"/>
              <a:t>Rotate the scope and approach from a different direction</a:t>
            </a:r>
          </a:p>
          <a:p>
            <a:r>
              <a:rPr lang="en-US" sz="3200" dirty="0"/>
              <a:t>Force wheel navigation over torque steering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73877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8F5DF-10D8-6E24-4C67-840C6F7D1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 On – Cecum in Sight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F95F3-6188-3BD6-F020-205D98AE0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Don’t spend time on Brownian motion</a:t>
            </a:r>
          </a:p>
          <a:p>
            <a:r>
              <a:rPr lang="en-US" sz="3200" dirty="0"/>
              <a:t>Use all of your instrument</a:t>
            </a:r>
          </a:p>
          <a:p>
            <a:r>
              <a:rPr lang="en-US" sz="3200" dirty="0"/>
              <a:t>Rotating Corkscrew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09894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8F5DF-10D8-6E24-4C67-840C6F7D1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Lesion 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F95F3-6188-3BD6-F020-205D98AE0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Use simethicone to abolish foam (on insertion)</a:t>
            </a:r>
          </a:p>
          <a:p>
            <a:r>
              <a:rPr lang="en-US" sz="3200" dirty="0"/>
              <a:t>Rinse lesions and polyps well</a:t>
            </a:r>
          </a:p>
          <a:p>
            <a:r>
              <a:rPr lang="en-US" sz="3200" dirty="0"/>
              <a:t>Suction BEFORE putting in the snare</a:t>
            </a:r>
          </a:p>
          <a:p>
            <a:r>
              <a:rPr lang="en-US" sz="3200" dirty="0"/>
              <a:t>Your best view might be retroflexed</a:t>
            </a:r>
          </a:p>
        </p:txBody>
      </p:sp>
    </p:spTree>
    <p:extLst>
      <p:ext uri="{BB962C8B-B14F-4D97-AF65-F5344CB8AC3E}">
        <p14:creationId xmlns:p14="http://schemas.microsoft.com/office/powerpoint/2010/main" val="1490283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28562E-FF39-2002-22CC-3F8C1A5201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669" y="0"/>
            <a:ext cx="8572500" cy="6858000"/>
          </a:xfrm>
        </p:spPr>
      </p:pic>
    </p:spTree>
    <p:extLst>
      <p:ext uri="{BB962C8B-B14F-4D97-AF65-F5344CB8AC3E}">
        <p14:creationId xmlns:p14="http://schemas.microsoft.com/office/powerpoint/2010/main" val="2672405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6A6C44-0C61-5672-6623-448A3C202D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0"/>
            <a:ext cx="4286250" cy="3429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4EB6B8-03FB-7675-4C9F-167113E47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3429000"/>
            <a:ext cx="4286250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97DBA4-27FA-882A-B86D-65B052B2B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4286250" cy="342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6C3C08-EC93-4C7D-4AB4-1F9BC2D957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2730"/>
            <a:ext cx="42862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1135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Coffee">
      <a:dk1>
        <a:sysClr val="windowText" lastClr="000000"/>
      </a:dk1>
      <a:lt1>
        <a:sysClr val="window" lastClr="FFFFFF"/>
      </a:lt1>
      <a:dk2>
        <a:srgbClr val="4E3B30"/>
      </a:dk2>
      <a:lt2>
        <a:srgbClr val="F4EEDC"/>
      </a:lt2>
      <a:accent1>
        <a:srgbClr val="CC830E"/>
      </a:accent1>
      <a:accent2>
        <a:srgbClr val="B54C2D"/>
      </a:accent2>
      <a:accent3>
        <a:srgbClr val="99570C"/>
      </a:accent3>
      <a:accent4>
        <a:srgbClr val="C17529"/>
      </a:accent4>
      <a:accent5>
        <a:srgbClr val="A19574"/>
      </a:accent5>
      <a:accent6>
        <a:srgbClr val="A49518"/>
      </a:accent6>
      <a:hlink>
        <a:srgbClr val="AD1F1F"/>
      </a:hlink>
      <a:folHlink>
        <a:srgbClr val="FFC42F"/>
      </a:folHlink>
    </a:clrScheme>
    <a:fontScheme name="Custom 4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REE.pptx" id="{E781C72B-3D65-4B8D-9071-33B66AF0EF30}" vid="{3A5A58F2-9BE1-435C-B12D-88FD9BF701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{BA517284-3B8F-4AF4-8A80-EB2003506A8E}tf12214701_win32</Template>
  <TotalTime>8774</TotalTime>
  <Words>1017</Words>
  <Application>Microsoft Office PowerPoint</Application>
  <PresentationFormat>Widescreen</PresentationFormat>
  <Paragraphs>118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Goudy Old Style</vt:lpstr>
      <vt:lpstr>Wingdings 2</vt:lpstr>
      <vt:lpstr>SlateVTI</vt:lpstr>
      <vt:lpstr>Difficult Procedures: Tips &amp; Tricks</vt:lpstr>
      <vt:lpstr>Pre-difficult procedure</vt:lpstr>
      <vt:lpstr>Pre-difficult procedure</vt:lpstr>
      <vt:lpstr>After you are in a Pickle</vt:lpstr>
      <vt:lpstr>Back Up</vt:lpstr>
      <vt:lpstr>Press On – Cecum in Sight</vt:lpstr>
      <vt:lpstr>Lesion Visualization</vt:lpstr>
      <vt:lpstr>PowerPoint Presentation</vt:lpstr>
      <vt:lpstr>PowerPoint Presentation</vt:lpstr>
      <vt:lpstr>Injections</vt:lpstr>
      <vt:lpstr>PowerPoint Presentation</vt:lpstr>
      <vt:lpstr>PowerPoint Presentation</vt:lpstr>
      <vt:lpstr>PowerPoint Presentation</vt:lpstr>
      <vt:lpstr>Dr Rex’s Tips to Mastering the Colon</vt:lpstr>
      <vt:lpstr>Anticipate Altered Sigmoid Anatomy</vt:lpstr>
      <vt:lpstr>MAXIMIZE scope sensory feedback</vt:lpstr>
      <vt:lpstr>PowerPoint Presentation</vt:lpstr>
      <vt:lpstr>PowerPoint Presentation</vt:lpstr>
      <vt:lpstr>Problem solve in algorithmic fashion</vt:lpstr>
      <vt:lpstr>Our “Football”</vt:lpstr>
      <vt:lpstr>Patient is then rolled onto the gel block</vt:lpstr>
      <vt:lpstr>Change solutions quickly</vt:lpstr>
      <vt:lpstr>Be subtle in passing the hepatic flexure</vt:lpstr>
      <vt:lpstr>See the medial cecal wall</vt:lpstr>
      <vt:lpstr>Be willing to quit (or ask for help)</vt:lpstr>
      <vt:lpstr>Anticipate what to do with a complication</vt:lpstr>
      <vt:lpstr>Things to think through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Cowden’s Syndrome</dc:title>
  <dc:creator>Mark Koch</dc:creator>
  <cp:lastModifiedBy>Sam Pener</cp:lastModifiedBy>
  <cp:revision>13</cp:revision>
  <dcterms:created xsi:type="dcterms:W3CDTF">2021-10-24T01:29:31Z</dcterms:created>
  <dcterms:modified xsi:type="dcterms:W3CDTF">2023-11-03T02:59:11Z</dcterms:modified>
</cp:coreProperties>
</file>