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57" r:id="rId5"/>
    <p:sldId id="258" r:id="rId6"/>
    <p:sldId id="261" r:id="rId7"/>
    <p:sldId id="273" r:id="rId8"/>
    <p:sldId id="272" r:id="rId9"/>
    <p:sldId id="262" r:id="rId10"/>
    <p:sldId id="267" r:id="rId11"/>
    <p:sldId id="263" r:id="rId12"/>
    <p:sldId id="264" r:id="rId13"/>
    <p:sldId id="277" r:id="rId14"/>
    <p:sldId id="265" r:id="rId15"/>
    <p:sldId id="268" r:id="rId16"/>
    <p:sldId id="269" r:id="rId17"/>
    <p:sldId id="270" r:id="rId18"/>
    <p:sldId id="278" r:id="rId19"/>
    <p:sldId id="271" r:id="rId20"/>
    <p:sldId id="275" r:id="rId21"/>
    <p:sldId id="276" r:id="rId22"/>
    <p:sldId id="274" r:id="rId23"/>
    <p:sldId id="286" r:id="rId24"/>
    <p:sldId id="287" r:id="rId25"/>
    <p:sldId id="288" r:id="rId26"/>
    <p:sldId id="289" r:id="rId27"/>
    <p:sldId id="290" r:id="rId28"/>
    <p:sldId id="266" r:id="rId29"/>
    <p:sldId id="279" r:id="rId30"/>
    <p:sldId id="280" r:id="rId31"/>
    <p:sldId id="281" r:id="rId32"/>
    <p:sldId id="282" r:id="rId33"/>
    <p:sldId id="283" r:id="rId34"/>
    <p:sldId id="260" r:id="rId35"/>
    <p:sldId id="284" r:id="rId36"/>
    <p:sldId id="285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4C7E7"/>
    <a:srgbClr val="FFFF99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7" d="100"/>
          <a:sy n="87" d="100"/>
        </p:scale>
        <p:origin x="129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578E-8DE1-C9DE-FF5B-123B4A70D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ECF28-56A7-A1FE-47DE-671F207DD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89672-BF26-F4E5-FDCB-FBBDB039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3587-6745-0BD2-8185-8301F147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D14D-B438-2C99-5EAA-4CB73CDA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51D6-E217-658D-7F3E-A1548128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9723-AA12-ABD1-3D75-851D7C7F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CE1C-FAA0-3203-73B4-521CB126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FFDED-31A6-FB0C-4ED2-E0E39558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5363-49D1-0245-1401-9279FD50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6587-6A4E-DB8D-601E-09B54134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EBD1-1F2E-078A-F325-2132853D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BAC5-A80C-62B1-DEEA-F0B9801F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169A-006C-294E-ABE9-7C000043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36510-6DEB-5731-5786-BB5517AC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7322-C14F-C792-35AD-54D9C161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C8C2-1FD2-196A-B6E4-7BA2AC07B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284B5-AE44-D29C-8563-1FCD4261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5E47-2487-D7C8-ED97-060BD1F5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048EE-2339-65B8-1B0E-3F91FC06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CA192-CB60-B9CA-3B74-8FAD4D71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7686-B476-1164-26A9-5F6AD003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EC884-C44A-77A2-3A7D-9DC207F1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A3C7E-D7B3-5089-7D6E-6DA0B39B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22692-15C4-E1A1-BB17-DFDC75F7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6F7A-196F-DE75-71C0-E4C556D51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0A8EB-A5A3-6E16-F1BA-3FE81962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96305-E823-C0C3-2ECA-2F224820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904EB-11B9-E5C7-8CE7-EDFCACE9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4658-6651-7A1B-B8F7-30FD872B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112A8-DE28-706F-ED76-3D9ECCC9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2958E-5758-FE7E-A386-932E377C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27875-DAD3-88EF-C9E2-C5713E49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71E50-8814-09E6-BF60-9DAF94CD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5F8A6-3F82-4AB6-F569-E6B4232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BD4A3-DD54-5D1A-907E-032925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9439-3EBA-7B7E-65A7-8D961F5F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8C9B-9D0E-E6BA-96C0-3099D6A1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221CD-691F-8BF3-B976-237066E00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DB754-F6F1-EB94-C1DF-0D888663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7E25B-03E4-C6F7-1091-09DCDF09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1F9D2-DE0F-525C-FFAE-7ABB3E5E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F16B-599B-C376-30F1-75AFD258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B1B40-9DFA-55BD-7F7D-8AF4665AB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5AA03-7635-21A1-362A-247BAB040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2BE48-DB67-A80A-3FA9-B32C64EE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D9639-57F7-641F-DB5D-F780AF6B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F0758-AE1D-A8FA-C409-87E4ABAB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3B82-857B-8355-1014-464C01B1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D9F67-7A39-5F11-07C8-C27FF128B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A06E-59DA-386B-11DA-DFB78CE8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AF399-0A1B-B182-B0CC-D16048F3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7977-915E-CAD1-5A5F-01560353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05396-6521-D38C-9A34-6E59B9667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F12ED-4241-F1FE-0584-94BE406F8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8263-62D0-7F68-E55A-545FA428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FFB9F-FFCF-CDA3-3403-EAFC62C7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D8D0B-ADB2-5283-A206-0AE3EC33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9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EEFB-32ED-43A7-9343-0D643E5E2A1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FD3E-268C-4EC9-875A-49F8E1760A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FFA1D0-FC54-05FB-AFDF-7E805D511C03}"/>
              </a:ext>
            </a:extLst>
          </p:cNvPr>
          <p:cNvGrpSpPr/>
          <p:nvPr userDrawn="1"/>
        </p:nvGrpSpPr>
        <p:grpSpPr>
          <a:xfrm>
            <a:off x="1" y="0"/>
            <a:ext cx="965852" cy="6858000"/>
            <a:chOff x="0" y="0"/>
            <a:chExt cx="128780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F09AC1-2C00-5C6A-F45A-4C39398754DD}"/>
                </a:ext>
              </a:extLst>
            </p:cNvPr>
            <p:cNvSpPr/>
            <p:nvPr/>
          </p:nvSpPr>
          <p:spPr>
            <a:xfrm>
              <a:off x="0" y="0"/>
              <a:ext cx="1287803" cy="6858000"/>
            </a:xfrm>
            <a:prstGeom prst="rect">
              <a:avLst/>
            </a:prstGeom>
            <a:solidFill>
              <a:srgbClr val="F6F6F6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75B3DB-E3E1-FE1B-2A4C-CAB38B780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89" y="106784"/>
              <a:ext cx="1017223" cy="1476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7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CA8E7-5100-3D2C-BA39-007D1134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BEC0C-BDB8-F68F-2E30-9A08711D1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3818-8D05-26ED-1C3C-E77425292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1D32-291B-496E-AEF9-FE495A308C5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1C0D-1F17-2180-AFB8-FC86CC4B1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0D5F-4830-0C1D-980E-D2F4EFDC6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7B61-D88E-4AC1-9C48-7E916B3E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/index.php?title=Web_2.0&amp;oldid=116147056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x.aapce.org/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List_of_medical_wik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brepathology.org/wiki/Main_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65E224-A797-5218-AC3E-416453593D49}"/>
              </a:ext>
            </a:extLst>
          </p:cNvPr>
          <p:cNvSpPr txBox="1"/>
          <p:nvPr/>
        </p:nvSpPr>
        <p:spPr>
          <a:xfrm>
            <a:off x="1454993" y="1141285"/>
            <a:ext cx="7209395" cy="3030830"/>
          </a:xfrm>
          <a:prstGeom prst="rect">
            <a:avLst/>
          </a:prstGeom>
          <a:solidFill>
            <a:srgbClr val="F6F6F6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50" dirty="0"/>
              <a:t>Web 2.0</a:t>
            </a:r>
          </a:p>
          <a:p>
            <a:pPr algn="ctr">
              <a:lnSpc>
                <a:spcPct val="150000"/>
              </a:lnSpc>
            </a:pPr>
            <a:r>
              <a:rPr lang="en-US" sz="3300" dirty="0"/>
              <a:t>and the</a:t>
            </a:r>
          </a:p>
          <a:p>
            <a:pPr algn="ctr">
              <a:lnSpc>
                <a:spcPct val="150000"/>
              </a:lnSpc>
            </a:pPr>
            <a:r>
              <a:rPr lang="en-US" sz="4500" dirty="0"/>
              <a:t>AAPCE </a:t>
            </a:r>
            <a:r>
              <a:rPr lang="en-US" sz="6000" b="1" dirty="0">
                <a:solidFill>
                  <a:srgbClr val="00B050"/>
                </a:solidFill>
              </a:rPr>
              <a:t>K</a:t>
            </a:r>
            <a:r>
              <a:rPr lang="en-US" sz="4500" dirty="0"/>
              <a:t>nowledge </a:t>
            </a:r>
            <a:r>
              <a:rPr lang="en-US" sz="4500" dirty="0" err="1"/>
              <a:t>e</a:t>
            </a:r>
            <a:r>
              <a:rPr lang="en-US" sz="6000" b="1" dirty="0" err="1">
                <a:solidFill>
                  <a:srgbClr val="00B050"/>
                </a:solidFill>
              </a:rPr>
              <a:t>X</a:t>
            </a:r>
            <a:r>
              <a:rPr lang="en-US" sz="4500" dirty="0" err="1"/>
              <a:t>change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69287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29884-F771-8CE8-2725-AAE8595C6099}"/>
              </a:ext>
            </a:extLst>
          </p:cNvPr>
          <p:cNvGrpSpPr/>
          <p:nvPr/>
        </p:nvGrpSpPr>
        <p:grpSpPr>
          <a:xfrm>
            <a:off x="1184542" y="943495"/>
            <a:ext cx="7712492" cy="5291050"/>
            <a:chOff x="1184542" y="943495"/>
            <a:chExt cx="7712492" cy="5291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F74D34-D834-763F-7098-1E7A0DBF0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4542" y="943495"/>
              <a:ext cx="7712492" cy="52910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531617-52D4-7147-2E2A-7AF5C36F54D0}"/>
                </a:ext>
              </a:extLst>
            </p:cNvPr>
            <p:cNvSpPr txBox="1"/>
            <p:nvPr/>
          </p:nvSpPr>
          <p:spPr>
            <a:xfrm>
              <a:off x="2137966" y="1284571"/>
              <a:ext cx="214828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800" dirty="0"/>
                <a:t>https://kx.aapce.org/index.php/Main_page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AC11D9-3A80-FEAB-C56C-F57FB50A2376}"/>
              </a:ext>
            </a:extLst>
          </p:cNvPr>
          <p:cNvSpPr txBox="1"/>
          <p:nvPr/>
        </p:nvSpPr>
        <p:spPr>
          <a:xfrm>
            <a:off x="6718900" y="2132488"/>
            <a:ext cx="966931" cy="11541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750" dirty="0"/>
              <a:t>Search kx.aapce.org</a:t>
            </a:r>
          </a:p>
        </p:txBody>
      </p:sp>
    </p:spTree>
    <p:extLst>
      <p:ext uri="{BB962C8B-B14F-4D97-AF65-F5344CB8AC3E}">
        <p14:creationId xmlns:p14="http://schemas.microsoft.com/office/powerpoint/2010/main" val="259975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4D4C60-788D-4D41-87D5-B3125029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641721"/>
            <a:ext cx="7921308" cy="57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B506-DD0B-B8FE-98FC-0E5A923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4" y="2766218"/>
            <a:ext cx="816725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Mobile Frontend</a:t>
            </a:r>
          </a:p>
        </p:txBody>
      </p:sp>
    </p:spTree>
    <p:extLst>
      <p:ext uri="{BB962C8B-B14F-4D97-AF65-F5344CB8AC3E}">
        <p14:creationId xmlns:p14="http://schemas.microsoft.com/office/powerpoint/2010/main" val="396067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90EC1-44F8-1EA9-E093-C2C27708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5" y="211299"/>
            <a:ext cx="2959330" cy="65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1AC6CA-26B3-86D9-7F0F-DF8EC9847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56" y="163209"/>
            <a:ext cx="6446520" cy="66082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34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F5310F-956C-A700-2A9F-628FE89F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1" y="-136162"/>
            <a:ext cx="3241964" cy="72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90EC1-44F8-1EA9-E093-C2C27708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95" y="126114"/>
            <a:ext cx="3117271" cy="6927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2A917-4192-177F-17B7-69E9CA69A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24" y="130379"/>
            <a:ext cx="3117271" cy="69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B506-DD0B-B8FE-98FC-0E5A923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4" y="2766218"/>
            <a:ext cx="816725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Visual Editor</a:t>
            </a:r>
          </a:p>
        </p:txBody>
      </p:sp>
    </p:spTree>
    <p:extLst>
      <p:ext uri="{BB962C8B-B14F-4D97-AF65-F5344CB8AC3E}">
        <p14:creationId xmlns:p14="http://schemas.microsoft.com/office/powerpoint/2010/main" val="226608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DED1F6-5D84-E9BA-9769-6B42F129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7454"/>
              </p:ext>
            </p:extLst>
          </p:nvPr>
        </p:nvGraphicFramePr>
        <p:xfrm>
          <a:off x="2024583" y="2628436"/>
          <a:ext cx="6096000" cy="171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935095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911225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563890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983094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58766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View Main Page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View pages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Edit pages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Create pages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899783"/>
                  </a:ext>
                </a:extLst>
              </a:tr>
              <a:tr h="42243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Visitors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3154810"/>
                  </a:ext>
                </a:extLst>
              </a:tr>
              <a:tr h="333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/>
                        <a:t>Users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0751710"/>
                  </a:ext>
                </a:extLst>
              </a:tr>
              <a:tr h="333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/>
                        <a:t>Authors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07728601"/>
                  </a:ext>
                </a:extLst>
              </a:tr>
              <a:tr h="333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/>
                        <a:t>Editors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4163224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3156B70-790A-38C2-1DDA-732B3224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7" y="857251"/>
            <a:ext cx="8177873" cy="994172"/>
          </a:xfr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+mn-lt"/>
              </a:rPr>
              <a:t>Privileges</a:t>
            </a:r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BC4FF-AA51-4DF2-A16E-44A0E1118C62}"/>
              </a:ext>
            </a:extLst>
          </p:cNvPr>
          <p:cNvSpPr/>
          <p:nvPr/>
        </p:nvSpPr>
        <p:spPr>
          <a:xfrm>
            <a:off x="2024583" y="2628436"/>
            <a:ext cx="6096000" cy="19678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772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156B70-790A-38C2-1DDA-732B3224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7" y="-13063"/>
            <a:ext cx="8177873" cy="994172"/>
          </a:xfr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+mn-lt"/>
              </a:rPr>
              <a:t>Privileges</a:t>
            </a:r>
            <a:endParaRPr lang="en-US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8B6F37-25A5-4939-CACA-2D832F683676}"/>
              </a:ext>
            </a:extLst>
          </p:cNvPr>
          <p:cNvCxnSpPr>
            <a:cxnSpLocks/>
          </p:cNvCxnSpPr>
          <p:nvPr/>
        </p:nvCxnSpPr>
        <p:spPr>
          <a:xfrm>
            <a:off x="2658438" y="4918112"/>
            <a:ext cx="47928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06549-C268-FD08-2A67-B34F1F059684}"/>
              </a:ext>
            </a:extLst>
          </p:cNvPr>
          <p:cNvCxnSpPr>
            <a:cxnSpLocks/>
          </p:cNvCxnSpPr>
          <p:nvPr/>
        </p:nvCxnSpPr>
        <p:spPr>
          <a:xfrm>
            <a:off x="3313417" y="4130855"/>
            <a:ext cx="34829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44241B-035D-3DC0-C5F1-F645F8070326}"/>
              </a:ext>
            </a:extLst>
          </p:cNvPr>
          <p:cNvCxnSpPr>
            <a:cxnSpLocks/>
          </p:cNvCxnSpPr>
          <p:nvPr/>
        </p:nvCxnSpPr>
        <p:spPr>
          <a:xfrm>
            <a:off x="4020305" y="3314058"/>
            <a:ext cx="20748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688430-5B2D-7292-426E-646CCFA964B6}"/>
              </a:ext>
            </a:extLst>
          </p:cNvPr>
          <p:cNvSpPr txBox="1"/>
          <p:nvPr/>
        </p:nvSpPr>
        <p:spPr>
          <a:xfrm>
            <a:off x="4033694" y="5120381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="1" dirty="0"/>
              <a:t>–</a:t>
            </a:r>
            <a:r>
              <a:rPr lang="en-US" dirty="0"/>
              <a:t>10 Authors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(edit pages)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8F842E-7B9A-F0CB-39FC-060A05049516}"/>
              </a:ext>
            </a:extLst>
          </p:cNvPr>
          <p:cNvSpPr txBox="1"/>
          <p:nvPr/>
        </p:nvSpPr>
        <p:spPr>
          <a:xfrm>
            <a:off x="4028011" y="4369595"/>
            <a:ext cx="26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="1" dirty="0"/>
              <a:t>–</a:t>
            </a:r>
            <a:r>
              <a:rPr lang="en-US" dirty="0"/>
              <a:t>4 Editors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(create pages)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4E8079-9458-4053-F6E2-E6DA352543EB}"/>
              </a:ext>
            </a:extLst>
          </p:cNvPr>
          <p:cNvSpPr txBox="1"/>
          <p:nvPr/>
        </p:nvSpPr>
        <p:spPr>
          <a:xfrm>
            <a:off x="4131435" y="3425604"/>
            <a:ext cx="189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="1" dirty="0"/>
              <a:t>–</a:t>
            </a:r>
            <a:r>
              <a:rPr lang="en-US" dirty="0"/>
              <a:t>2 Senior editors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(move pages)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D550A-1280-530B-B6F7-EC1F51499078}"/>
              </a:ext>
            </a:extLst>
          </p:cNvPr>
          <p:cNvSpPr txBox="1"/>
          <p:nvPr/>
        </p:nvSpPr>
        <p:spPr>
          <a:xfrm>
            <a:off x="4463949" y="2801750"/>
            <a:ext cx="130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Bureaucrats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EB65F13-CB6C-8EDB-B622-33DA14994347}"/>
              </a:ext>
            </a:extLst>
          </p:cNvPr>
          <p:cNvSpPr/>
          <p:nvPr/>
        </p:nvSpPr>
        <p:spPr>
          <a:xfrm>
            <a:off x="1968963" y="2090149"/>
            <a:ext cx="6172200" cy="362934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120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D4CA-69A3-5F3C-A3D3-40A5EE4C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7" y="0"/>
            <a:ext cx="8177873" cy="994172"/>
          </a:xfr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atin typeface="+mn-lt"/>
              </a:rPr>
              <a:t>Web 2.0</a:t>
            </a:r>
            <a:br>
              <a:rPr lang="en-US" b="1" dirty="0">
                <a:latin typeface="+mn-lt"/>
              </a:rPr>
            </a:br>
            <a:r>
              <a:rPr lang="en-US" sz="2700" dirty="0">
                <a:solidFill>
                  <a:srgbClr val="0070C0"/>
                </a:solidFill>
                <a:latin typeface="+mn-lt"/>
              </a:rPr>
              <a:t>Definition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064A-8724-8546-01F8-31D5ED5B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0" y="2121346"/>
            <a:ext cx="6569747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Web 2.0</a:t>
            </a:r>
            <a:r>
              <a:rPr lang="en-US" sz="1800" dirty="0"/>
              <a:t> (also known as </a:t>
            </a:r>
            <a:r>
              <a:rPr lang="en-US" sz="1800" b="1" dirty="0"/>
              <a:t>participative</a:t>
            </a:r>
            <a:r>
              <a:rPr lang="en-US" sz="1800" dirty="0"/>
              <a:t> (or </a:t>
            </a:r>
            <a:r>
              <a:rPr lang="en-US" sz="1800" b="1" dirty="0"/>
              <a:t>participatory</a:t>
            </a:r>
            <a:r>
              <a:rPr lang="en-US" sz="1800" dirty="0"/>
              <a:t>) </a:t>
            </a:r>
            <a:r>
              <a:rPr lang="en-US" sz="1800" b="1" dirty="0"/>
              <a:t>web</a:t>
            </a:r>
            <a:r>
              <a:rPr lang="en-US" sz="1800" dirty="0"/>
              <a:t> and </a:t>
            </a:r>
            <a:r>
              <a:rPr lang="en-US" sz="1800" b="1" dirty="0"/>
              <a:t>social web</a:t>
            </a:r>
            <a:r>
              <a:rPr lang="en-US" sz="1800" dirty="0"/>
              <a:t>) refers to websites that emphasize </a:t>
            </a:r>
            <a:r>
              <a:rPr lang="en-US" sz="1800" u="sng" dirty="0"/>
              <a:t>user-generated content</a:t>
            </a:r>
            <a:r>
              <a:rPr lang="en-US" sz="1800" dirty="0"/>
              <a:t>, ease of use, participatory culture and interoperability (i.e., compatibility with other products, systems, and devices) for end users. </a:t>
            </a:r>
            <a:r>
              <a:rPr lang="en-US" sz="1800" baseline="30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A2CD6-B4F4-22DD-5638-AFC16530C197}"/>
              </a:ext>
            </a:extLst>
          </p:cNvPr>
          <p:cNvSpPr txBox="1"/>
          <p:nvPr/>
        </p:nvSpPr>
        <p:spPr>
          <a:xfrm>
            <a:off x="2768229" y="5493192"/>
            <a:ext cx="471550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342900"/>
            <a:r>
              <a:rPr lang="en-US" sz="825" dirty="0"/>
              <a:t>1.   Wikipedia contributors. Web 2.0. Wikipedia, The Free Encyclopedia. June 22, 2023, 22:54 UTC. Available at: </a:t>
            </a:r>
            <a:r>
              <a:rPr lang="en-US" sz="825" dirty="0">
                <a:hlinkClick r:id="rId2"/>
              </a:rPr>
              <a:t>https://en.wikipedia.org/w/index.php?title=Web_2.0&amp;oldid=1161470562</a:t>
            </a:r>
            <a:r>
              <a:rPr lang="en-US" sz="825" dirty="0"/>
              <a:t>. Accessed July 1, 2023. </a:t>
            </a:r>
          </a:p>
        </p:txBody>
      </p:sp>
    </p:spTree>
    <p:extLst>
      <p:ext uri="{BB962C8B-B14F-4D97-AF65-F5344CB8AC3E}">
        <p14:creationId xmlns:p14="http://schemas.microsoft.com/office/powerpoint/2010/main" val="212016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156B70-790A-38C2-1DDA-732B3224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7" y="0"/>
            <a:ext cx="8177873" cy="994172"/>
          </a:xfr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+mn-lt"/>
              </a:rPr>
              <a:t>Page Growth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FF19D-8AF4-F57A-ACA9-80294EFBAC3B}"/>
              </a:ext>
            </a:extLst>
          </p:cNvPr>
          <p:cNvSpPr/>
          <p:nvPr/>
        </p:nvSpPr>
        <p:spPr>
          <a:xfrm>
            <a:off x="2011167" y="2236556"/>
            <a:ext cx="6534364" cy="3267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C2EBA1-C488-AB96-A769-84317B43ECB2}"/>
              </a:ext>
            </a:extLst>
          </p:cNvPr>
          <p:cNvCxnSpPr/>
          <p:nvPr/>
        </p:nvCxnSpPr>
        <p:spPr>
          <a:xfrm>
            <a:off x="2011166" y="2236556"/>
            <a:ext cx="0" cy="326718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515276-E8CB-318B-75FE-4BC18F336B29}"/>
              </a:ext>
            </a:extLst>
          </p:cNvPr>
          <p:cNvCxnSpPr>
            <a:cxnSpLocks/>
          </p:cNvCxnSpPr>
          <p:nvPr/>
        </p:nvCxnSpPr>
        <p:spPr>
          <a:xfrm flipH="1">
            <a:off x="2009883" y="5503738"/>
            <a:ext cx="653564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079F7F-956E-1BD0-8E23-FE032D11464E}"/>
              </a:ext>
            </a:extLst>
          </p:cNvPr>
          <p:cNvSpPr/>
          <p:nvPr/>
        </p:nvSpPr>
        <p:spPr>
          <a:xfrm>
            <a:off x="2011166" y="2960884"/>
            <a:ext cx="6441897" cy="1972638"/>
          </a:xfrm>
          <a:custGeom>
            <a:avLst/>
            <a:gdLst>
              <a:gd name="connsiteX0" fmla="*/ 0 w 8568648"/>
              <a:gd name="connsiteY0" fmla="*/ 3195263 h 3195263"/>
              <a:gd name="connsiteX1" fmla="*/ 8568648 w 8568648"/>
              <a:gd name="connsiteY1" fmla="*/ 0 h 3195263"/>
              <a:gd name="connsiteX0" fmla="*/ 0 w 8568648"/>
              <a:gd name="connsiteY0" fmla="*/ 3195263 h 3195263"/>
              <a:gd name="connsiteX1" fmla="*/ 8568648 w 8568648"/>
              <a:gd name="connsiteY1" fmla="*/ 0 h 3195263"/>
              <a:gd name="connsiteX0" fmla="*/ 0 w 8568648"/>
              <a:gd name="connsiteY0" fmla="*/ 3195263 h 3195263"/>
              <a:gd name="connsiteX1" fmla="*/ 8568648 w 8568648"/>
              <a:gd name="connsiteY1" fmla="*/ 0 h 3195263"/>
              <a:gd name="connsiteX0" fmla="*/ 0 w 8568648"/>
              <a:gd name="connsiteY0" fmla="*/ 3195263 h 3195263"/>
              <a:gd name="connsiteX1" fmla="*/ 8568648 w 8568648"/>
              <a:gd name="connsiteY1" fmla="*/ 0 h 3195263"/>
              <a:gd name="connsiteX0" fmla="*/ 0 w 8609744"/>
              <a:gd name="connsiteY0" fmla="*/ 2465798 h 2465798"/>
              <a:gd name="connsiteX1" fmla="*/ 8609744 w 8609744"/>
              <a:gd name="connsiteY1" fmla="*/ 0 h 2465798"/>
              <a:gd name="connsiteX0" fmla="*/ 0 w 8599470"/>
              <a:gd name="connsiteY0" fmla="*/ 2804845 h 2804845"/>
              <a:gd name="connsiteX1" fmla="*/ 8599470 w 8599470"/>
              <a:gd name="connsiteY1" fmla="*/ 0 h 2804845"/>
              <a:gd name="connsiteX0" fmla="*/ 0 w 8589196"/>
              <a:gd name="connsiteY0" fmla="*/ 2630184 h 2630184"/>
              <a:gd name="connsiteX1" fmla="*/ 8589196 w 8589196"/>
              <a:gd name="connsiteY1" fmla="*/ 0 h 26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89196" h="2630184">
                <a:moveTo>
                  <a:pt x="0" y="2630184"/>
                </a:moveTo>
                <a:cubicBezTo>
                  <a:pt x="4685016" y="2613060"/>
                  <a:pt x="4633645" y="58221"/>
                  <a:pt x="8589196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98760-36CE-18E8-BB3C-3705FAC85EC3}"/>
              </a:ext>
            </a:extLst>
          </p:cNvPr>
          <p:cNvSpPr txBox="1"/>
          <p:nvPr/>
        </p:nvSpPr>
        <p:spPr>
          <a:xfrm>
            <a:off x="1896750" y="561187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21E2D-61C8-16C5-F699-7A4C87968F72}"/>
              </a:ext>
            </a:extLst>
          </p:cNvPr>
          <p:cNvSpPr txBox="1"/>
          <p:nvPr/>
        </p:nvSpPr>
        <p:spPr>
          <a:xfrm>
            <a:off x="8393325" y="5611872"/>
            <a:ext cx="35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FFF5-CA39-C8D6-BE5C-797CDB564832}"/>
              </a:ext>
            </a:extLst>
          </p:cNvPr>
          <p:cNvSpPr txBox="1"/>
          <p:nvPr/>
        </p:nvSpPr>
        <p:spPr>
          <a:xfrm>
            <a:off x="8584603" y="2822384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0D5CD1-5243-CDCC-F028-FB0B16534EE0}"/>
              </a:ext>
            </a:extLst>
          </p:cNvPr>
          <p:cNvSpPr txBox="1"/>
          <p:nvPr/>
        </p:nvSpPr>
        <p:spPr>
          <a:xfrm>
            <a:off x="1745829" y="479502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858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8F471-3849-166B-AA65-81A174BD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6" y="0"/>
            <a:ext cx="8177873" cy="994172"/>
          </a:xfr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+mn-lt"/>
              </a:rPr>
              <a:t>Name Options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4D0E-17A7-48BC-5E43-8D52B955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27" y="2226469"/>
            <a:ext cx="8177873" cy="3263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dirty="0"/>
              <a:t>kx.aapce.org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000" dirty="0" err="1"/>
              <a:t>Endopedia</a:t>
            </a:r>
            <a:endParaRPr lang="en-US" sz="3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000" dirty="0" err="1"/>
              <a:t>Endoscopedia</a:t>
            </a:r>
            <a:endParaRPr lang="en-US" sz="3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980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1B9FC-F727-3E26-1158-40928FC3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1" y="768927"/>
            <a:ext cx="7949736" cy="57422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FF2311-0AFC-D4C8-F744-0885449FBDB0}"/>
              </a:ext>
            </a:extLst>
          </p:cNvPr>
          <p:cNvSpPr/>
          <p:nvPr/>
        </p:nvSpPr>
        <p:spPr>
          <a:xfrm>
            <a:off x="7267082" y="768927"/>
            <a:ext cx="524405" cy="2516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66251-F12D-8F00-FAC2-6182278E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23" y="1607659"/>
            <a:ext cx="7896052" cy="40291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8BAAAD-F686-3CBE-0355-E8D7F347FA9F}"/>
              </a:ext>
            </a:extLst>
          </p:cNvPr>
          <p:cNvSpPr/>
          <p:nvPr/>
        </p:nvSpPr>
        <p:spPr>
          <a:xfrm>
            <a:off x="2351215" y="4241671"/>
            <a:ext cx="2633957" cy="291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16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8A146A2-CC3E-E009-3592-C1E9F4EC8725}"/>
              </a:ext>
            </a:extLst>
          </p:cNvPr>
          <p:cNvGrpSpPr/>
          <p:nvPr/>
        </p:nvGrpSpPr>
        <p:grpSpPr>
          <a:xfrm>
            <a:off x="1296786" y="1475510"/>
            <a:ext cx="7473402" cy="4198382"/>
            <a:chOff x="781050" y="452437"/>
            <a:chExt cx="10629900" cy="5953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572D3B-D6D1-BFB8-A055-C16AA823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050" y="452437"/>
              <a:ext cx="10629900" cy="595312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9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ECE8DB-26EA-3827-FFFD-3349C8D46E80}"/>
                </a:ext>
              </a:extLst>
            </p:cNvPr>
            <p:cNvSpPr/>
            <p:nvPr/>
          </p:nvSpPr>
          <p:spPr>
            <a:xfrm>
              <a:off x="5148263" y="3481250"/>
              <a:ext cx="266291" cy="24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33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C5624-076D-583C-97BB-C78DFFF9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34" y="1304841"/>
            <a:ext cx="6877739" cy="42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2DE80-5324-C37A-EAA9-ADC6B14A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94" y="476363"/>
            <a:ext cx="7647294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51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61CA8-4C79-1395-3C09-01DE14FE4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0" y="1324878"/>
            <a:ext cx="3804439" cy="3804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7D11F0-51DC-C7C6-55D0-A60C2595B50D}"/>
              </a:ext>
            </a:extLst>
          </p:cNvPr>
          <p:cNvSpPr txBox="1"/>
          <p:nvPr/>
        </p:nvSpPr>
        <p:spPr>
          <a:xfrm>
            <a:off x="3824145" y="5295888"/>
            <a:ext cx="24047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hlinkClick r:id="rId3"/>
              </a:rPr>
              <a:t>https://kx.aapce.org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87481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EA4D-7880-621C-C6B3-469BFDB67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432" y="1458884"/>
            <a:ext cx="8175568" cy="3038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Listserv</a:t>
            </a:r>
          </a:p>
          <a:p>
            <a:pPr marL="0" indent="0" algn="ctr">
              <a:buNone/>
            </a:pPr>
            <a:r>
              <a:rPr lang="en-US" sz="5400" dirty="0"/>
              <a:t>+</a:t>
            </a:r>
          </a:p>
          <a:p>
            <a:pPr marL="0" indent="0" algn="ctr">
              <a:buNone/>
            </a:pPr>
            <a:r>
              <a:rPr lang="en-US" sz="5400" dirty="0"/>
              <a:t>coms</a:t>
            </a:r>
          </a:p>
        </p:txBody>
      </p:sp>
    </p:spTree>
    <p:extLst>
      <p:ext uri="{BB962C8B-B14F-4D97-AF65-F5344CB8AC3E}">
        <p14:creationId xmlns:p14="http://schemas.microsoft.com/office/powerpoint/2010/main" val="3931177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56B-8A65-840D-E2A7-906245B8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BA8CA-BE58-4EBA-F2CB-F3A0D0840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E5E2B-8517-4AC2-0F30-3268A9AD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67" y="182503"/>
            <a:ext cx="7417065" cy="68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D4CA-69A3-5F3C-A3D3-40A5EE4C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6" y="0"/>
            <a:ext cx="8177873" cy="994172"/>
          </a:xfr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atin typeface="+mn-lt"/>
              </a:rPr>
              <a:t>Web 2.0</a:t>
            </a:r>
            <a:br>
              <a:rPr lang="en-US" b="1" dirty="0">
                <a:latin typeface="+mn-lt"/>
              </a:rPr>
            </a:br>
            <a:r>
              <a:rPr lang="en-US" sz="2700" dirty="0">
                <a:solidFill>
                  <a:srgbClr val="0070C0"/>
                </a:solidFill>
                <a:latin typeface="+mn-lt"/>
              </a:rPr>
              <a:t>History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064A-8724-8546-01F8-31D5ED5B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0" y="2121346"/>
            <a:ext cx="6569747" cy="32635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Term coined in 1999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Amazon product reviews (1995)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Classmates.com (1995)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Wikipedia (2001)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Modern Social Media Platforms (e.g. Facebook)</a:t>
            </a:r>
          </a:p>
          <a:p>
            <a:pPr lvl="1"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900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9E8E-B1DF-F0D7-A8E2-F07912FA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1B4FF-5724-C08C-0609-9C12EE1B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148BC-095B-AF17-2EBB-F14669C6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186043"/>
            <a:ext cx="7604962" cy="65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5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ADB-F51C-A8DE-0DED-05E28EC3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1" y="459769"/>
            <a:ext cx="7886700" cy="994172"/>
          </a:xfrm>
        </p:spPr>
        <p:txBody>
          <a:bodyPr/>
          <a:lstStyle/>
          <a:p>
            <a:pPr algn="ctr"/>
            <a:r>
              <a:rPr lang="en-US" dirty="0" err="1"/>
              <a:t>eMail</a:t>
            </a:r>
            <a:r>
              <a:rPr lang="en-US" dirty="0"/>
              <a:t>: 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FA81-0CCB-FD12-09FA-E9E1E895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7E39"/>
                </a:solidFill>
              </a:rPr>
              <a:t>Strengths</a:t>
            </a:r>
          </a:p>
          <a:p>
            <a:pPr lvl="1"/>
            <a:r>
              <a:rPr lang="en-US" dirty="0">
                <a:solidFill>
                  <a:srgbClr val="007E39"/>
                </a:solidFill>
              </a:rPr>
              <a:t>Universal</a:t>
            </a:r>
          </a:p>
          <a:p>
            <a:pPr lvl="1"/>
            <a:r>
              <a:rPr lang="en-US" dirty="0">
                <a:solidFill>
                  <a:srgbClr val="007E39"/>
                </a:solidFill>
              </a:rPr>
              <a:t>Ideal for </a:t>
            </a:r>
            <a:r>
              <a:rPr lang="en-US" u="sng" dirty="0">
                <a:solidFill>
                  <a:srgbClr val="007E39"/>
                </a:solidFill>
              </a:rPr>
              <a:t>one-to-one conversations</a:t>
            </a:r>
            <a:r>
              <a:rPr lang="en-US" dirty="0">
                <a:solidFill>
                  <a:srgbClr val="007E39"/>
                </a:solidFill>
              </a:rPr>
              <a:t> and </a:t>
            </a:r>
            <a:r>
              <a:rPr lang="en-US" u="sng" dirty="0">
                <a:solidFill>
                  <a:srgbClr val="007E39"/>
                </a:solidFill>
              </a:rPr>
              <a:t>one-to-many broadcasts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7E0000"/>
                </a:solidFill>
              </a:rPr>
              <a:t>Weaknesses</a:t>
            </a:r>
          </a:p>
          <a:p>
            <a:pPr lvl="1"/>
            <a:r>
              <a:rPr lang="en-US" dirty="0">
                <a:solidFill>
                  <a:srgbClr val="7E0000"/>
                </a:solidFill>
              </a:rPr>
              <a:t>Security:  vulnerable to</a:t>
            </a:r>
          </a:p>
          <a:p>
            <a:pPr lvl="2"/>
            <a:r>
              <a:rPr lang="en-US" dirty="0">
                <a:solidFill>
                  <a:srgbClr val="7E0000"/>
                </a:solidFill>
              </a:rPr>
              <a:t>Spam</a:t>
            </a:r>
          </a:p>
          <a:p>
            <a:pPr lvl="2"/>
            <a:r>
              <a:rPr lang="en-US" dirty="0">
                <a:solidFill>
                  <a:srgbClr val="7E0000"/>
                </a:solidFill>
              </a:rPr>
              <a:t>Attacks</a:t>
            </a:r>
          </a:p>
          <a:p>
            <a:pPr lvl="1"/>
            <a:r>
              <a:rPr lang="en-US" dirty="0">
                <a:solidFill>
                  <a:srgbClr val="7E0000"/>
                </a:solidFill>
              </a:rPr>
              <a:t>Clunky for group conversations</a:t>
            </a:r>
          </a:p>
          <a:p>
            <a:pPr lvl="2"/>
            <a:r>
              <a:rPr lang="en-US" dirty="0">
                <a:solidFill>
                  <a:srgbClr val="7E0000"/>
                </a:solidFill>
              </a:rPr>
              <a:t>Clunkiness seems to scale exponentially with number of participating members</a:t>
            </a:r>
          </a:p>
        </p:txBody>
      </p:sp>
    </p:spTree>
    <p:extLst>
      <p:ext uri="{BB962C8B-B14F-4D97-AF65-F5344CB8AC3E}">
        <p14:creationId xmlns:p14="http://schemas.microsoft.com/office/powerpoint/2010/main" val="1802896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E450-8FA0-65A9-DB4B-E0117324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err="1"/>
              <a:t>eMail</a:t>
            </a:r>
            <a:r>
              <a:rPr lang="en-US" sz="4000" b="1" u="sng" dirty="0"/>
              <a:t>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E975-B7B1-5226-DEA7-FFD58FDBC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Simple message apps (</a:t>
            </a:r>
            <a:r>
              <a:rPr lang="en-US" sz="2800" i="1" dirty="0"/>
              <a:t>WhatsApp</a:t>
            </a:r>
            <a:r>
              <a:rPr lang="en-US" sz="2800" dirty="0"/>
              <a:t>, </a:t>
            </a:r>
            <a:r>
              <a:rPr lang="en-US" sz="2800" i="1" dirty="0"/>
              <a:t>Signal</a:t>
            </a:r>
            <a:r>
              <a:rPr lang="en-US" sz="2800" dirty="0"/>
              <a:t>, etc.)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Group messaging is better than email</a:t>
            </a:r>
          </a:p>
          <a:p>
            <a:pPr>
              <a:lnSpc>
                <a:spcPct val="150000"/>
              </a:lnSpc>
            </a:pPr>
            <a:r>
              <a:rPr lang="en-US" sz="2800" u="sng" dirty="0"/>
              <a:t>Team Communication </a:t>
            </a:r>
            <a:r>
              <a:rPr lang="en-US" sz="2800" dirty="0"/>
              <a:t>Software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SLACK is the prototype.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MS TEAMS</a:t>
            </a:r>
          </a:p>
          <a:p>
            <a:pPr lvl="1">
              <a:lnSpc>
                <a:spcPct val="150000"/>
              </a:lnSpc>
            </a:pPr>
            <a:r>
              <a:rPr lang="en-US" sz="2400" dirty="0" err="1"/>
              <a:t>MatterMost</a:t>
            </a:r>
            <a:r>
              <a:rPr lang="en-US" sz="2400" dirty="0"/>
              <a:t> (open source, military experimenting with)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95930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3E186-5277-2EA7-F028-DEBFE1BB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72" y="857250"/>
            <a:ext cx="8259856" cy="5143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1EB9EF-CE6B-61D9-77E0-319C9C6A2242}"/>
              </a:ext>
            </a:extLst>
          </p:cNvPr>
          <p:cNvSpPr/>
          <p:nvPr/>
        </p:nvSpPr>
        <p:spPr>
          <a:xfrm>
            <a:off x="3035866" y="2338054"/>
            <a:ext cx="1536134" cy="35119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87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7BA427-6AC9-8A25-F1F4-999F6C844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026"/>
            <a:ext cx="9144000" cy="45859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A2D9D4-7F6A-0A0A-24CA-FF87AC67E665}"/>
              </a:ext>
            </a:extLst>
          </p:cNvPr>
          <p:cNvSpPr/>
          <p:nvPr/>
        </p:nvSpPr>
        <p:spPr>
          <a:xfrm>
            <a:off x="1873938" y="4137733"/>
            <a:ext cx="3747875" cy="375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3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5793CF-7DC0-0217-5D70-45072757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9" y="857250"/>
            <a:ext cx="83767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36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1027-A7F1-BDC0-C2E2-860D09C65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6000" dirty="0" err="1"/>
              <a:t>eMail</a:t>
            </a:r>
            <a:r>
              <a:rPr lang="en-US" sz="6000" dirty="0"/>
              <a:t> is Dead!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6000" dirty="0"/>
              <a:t>Long Live </a:t>
            </a:r>
            <a:r>
              <a:rPr lang="en-US" sz="6000" dirty="0" err="1"/>
              <a:t>eMail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1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61892-6833-EEFA-D688-3FAFA789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67" y="1119090"/>
            <a:ext cx="7484271" cy="42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2ED4F2-FE10-A5FC-3179-3D55C6A58EE8}"/>
              </a:ext>
            </a:extLst>
          </p:cNvPr>
          <p:cNvSpPr/>
          <p:nvPr/>
        </p:nvSpPr>
        <p:spPr>
          <a:xfrm>
            <a:off x="1723484" y="857250"/>
            <a:ext cx="629773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8904FB-EE87-908D-996E-5738811010E1}"/>
              </a:ext>
            </a:extLst>
          </p:cNvPr>
          <p:cNvSpPr/>
          <p:nvPr/>
        </p:nvSpPr>
        <p:spPr>
          <a:xfrm>
            <a:off x="2492909" y="3565409"/>
            <a:ext cx="946104" cy="7508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71F3D-506E-0260-5790-0BE87BF5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83" y="857250"/>
            <a:ext cx="6297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AEF593B-6585-D024-92AC-92F304E4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29" y="2043114"/>
            <a:ext cx="7300021" cy="20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3A31A8-6B29-DAF1-F70C-846C1BF47C83}"/>
              </a:ext>
            </a:extLst>
          </p:cNvPr>
          <p:cNvSpPr txBox="1"/>
          <p:nvPr/>
        </p:nvSpPr>
        <p:spPr>
          <a:xfrm>
            <a:off x="4424389" y="1110709"/>
            <a:ext cx="1271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2"/>
              </a:rPr>
              <a:t>Libre Pathology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4994FE-3EAC-4EB8-66C5-0ACF72D40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91" y="1589414"/>
            <a:ext cx="6807994" cy="41005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9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53300-D514-7A6A-2669-8E72A3F8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44" y="993659"/>
            <a:ext cx="7367366" cy="48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3B476-9938-9137-BE01-FDD41761CA21}"/>
              </a:ext>
            </a:extLst>
          </p:cNvPr>
          <p:cNvSpPr txBox="1"/>
          <p:nvPr/>
        </p:nvSpPr>
        <p:spPr>
          <a:xfrm>
            <a:off x="1688393" y="4931999"/>
            <a:ext cx="380944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Virtual Hardware:  x86-64, dual core, 4Gb Ram, 8Gb/30Gb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C083C-94DB-E794-0E92-A523F835BD7E}"/>
              </a:ext>
            </a:extLst>
          </p:cNvPr>
          <p:cNvSpPr txBox="1"/>
          <p:nvPr/>
        </p:nvSpPr>
        <p:spPr>
          <a:xfrm>
            <a:off x="1737026" y="4515682"/>
            <a:ext cx="3712169" cy="3000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Debian 11 (Linux)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61850-F505-B36E-9908-4F0469CA51D9}"/>
              </a:ext>
            </a:extLst>
          </p:cNvPr>
          <p:cNvSpPr txBox="1"/>
          <p:nvPr/>
        </p:nvSpPr>
        <p:spPr>
          <a:xfrm>
            <a:off x="1737025" y="4098546"/>
            <a:ext cx="3712169" cy="30008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Docker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8DF7B-CBD6-C6E5-1CEF-2282FAA3D0AD}"/>
              </a:ext>
            </a:extLst>
          </p:cNvPr>
          <p:cNvSpPr txBox="1"/>
          <p:nvPr/>
        </p:nvSpPr>
        <p:spPr>
          <a:xfrm>
            <a:off x="1737025" y="3446627"/>
            <a:ext cx="1782080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Mediawiki</a:t>
            </a:r>
            <a:r>
              <a:rPr lang="en-US" sz="1350" dirty="0"/>
              <a:t> 1.39.3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B4C82-4BC6-E084-7642-583093CC558B}"/>
              </a:ext>
            </a:extLst>
          </p:cNvPr>
          <p:cNvSpPr txBox="1"/>
          <p:nvPr/>
        </p:nvSpPr>
        <p:spPr>
          <a:xfrm>
            <a:off x="3667115" y="3450782"/>
            <a:ext cx="1782080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MariaDB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16739A-E3A3-5A6D-8F52-6E939039F6B1}"/>
              </a:ext>
            </a:extLst>
          </p:cNvPr>
          <p:cNvCxnSpPr>
            <a:stCxn id="6" idx="2"/>
            <a:endCxn id="5" idx="0"/>
          </p:cNvCxnSpPr>
          <p:nvPr/>
        </p:nvCxnSpPr>
        <p:spPr>
          <a:xfrm>
            <a:off x="3593111" y="4815764"/>
            <a:ext cx="3" cy="116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F83587-512E-06BF-1215-67D56E58F6AD}"/>
              </a:ext>
            </a:extLst>
          </p:cNvPr>
          <p:cNvCxnSpPr/>
          <p:nvPr/>
        </p:nvCxnSpPr>
        <p:spPr>
          <a:xfrm flipH="1">
            <a:off x="3593109" y="4376364"/>
            <a:ext cx="1" cy="139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87B84D-D188-9564-C754-5E9DA242F0F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558155" y="3750864"/>
            <a:ext cx="0" cy="3481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73C9C3-5B29-D46A-8387-4183E240021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628065" y="3746709"/>
            <a:ext cx="0" cy="35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4E6B9E27-C614-96C4-6AC1-DD9AEB041561}"/>
              </a:ext>
            </a:extLst>
          </p:cNvPr>
          <p:cNvSpPr/>
          <p:nvPr/>
        </p:nvSpPr>
        <p:spPr>
          <a:xfrm>
            <a:off x="6239030" y="3327328"/>
            <a:ext cx="490569" cy="52561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738ECCA1-94E1-E0B0-9145-48ED342C4F72}"/>
              </a:ext>
            </a:extLst>
          </p:cNvPr>
          <p:cNvSpPr/>
          <p:nvPr/>
        </p:nvSpPr>
        <p:spPr>
          <a:xfrm>
            <a:off x="7554991" y="3321186"/>
            <a:ext cx="490569" cy="52561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08EC27-AAD7-1EA3-A3E8-58C675F1980A}"/>
              </a:ext>
            </a:extLst>
          </p:cNvPr>
          <p:cNvCxnSpPr>
            <a:cxnSpLocks/>
          </p:cNvCxnSpPr>
          <p:nvPr/>
        </p:nvCxnSpPr>
        <p:spPr>
          <a:xfrm>
            <a:off x="5464211" y="3590135"/>
            <a:ext cx="74478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4D6D5-AAF7-A5C1-BD0B-F3EA6F32530E}"/>
              </a:ext>
            </a:extLst>
          </p:cNvPr>
          <p:cNvCxnSpPr>
            <a:cxnSpLocks/>
          </p:cNvCxnSpPr>
          <p:nvPr/>
        </p:nvCxnSpPr>
        <p:spPr>
          <a:xfrm>
            <a:off x="6769902" y="3583993"/>
            <a:ext cx="74478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4BDA83-6DCE-EA2E-3340-D4808E8C2F8A}"/>
              </a:ext>
            </a:extLst>
          </p:cNvPr>
          <p:cNvSpPr txBox="1"/>
          <p:nvPr/>
        </p:nvSpPr>
        <p:spPr>
          <a:xfrm>
            <a:off x="7449735" y="3895790"/>
            <a:ext cx="13504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Auto-snapshots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1</a:t>
            </a:r>
            <a:r>
              <a:rPr lang="en-US" sz="1050" baseline="30000" dirty="0"/>
              <a:t>st</a:t>
            </a:r>
            <a:r>
              <a:rPr lang="en-US" sz="1050" dirty="0"/>
              <a:t> of each month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Two maintained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E2BB658-9A71-E58E-C3DC-7F53D397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27" y="0"/>
            <a:ext cx="8177873" cy="994172"/>
          </a:xfr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+mn-lt"/>
              </a:rPr>
              <a:t>Stack and Backup Strategy</a:t>
            </a:r>
            <a:endParaRPr lang="en-US" dirty="0">
              <a:latin typeface="+mn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D03AEEB-F66E-3FA6-BB35-A1A286513DD4}"/>
              </a:ext>
            </a:extLst>
          </p:cNvPr>
          <p:cNvSpPr/>
          <p:nvPr/>
        </p:nvSpPr>
        <p:spPr>
          <a:xfrm>
            <a:off x="3203738" y="3730598"/>
            <a:ext cx="775905" cy="165192"/>
          </a:xfrm>
          <a:custGeom>
            <a:avLst/>
            <a:gdLst>
              <a:gd name="connsiteX0" fmla="*/ 0 w 1034540"/>
              <a:gd name="connsiteY0" fmla="*/ 0 h 220256"/>
              <a:gd name="connsiteX1" fmla="*/ 0 w 1034540"/>
              <a:gd name="connsiteY1" fmla="*/ 220256 h 220256"/>
              <a:gd name="connsiteX2" fmla="*/ 1034540 w 1034540"/>
              <a:gd name="connsiteY2" fmla="*/ 220256 h 220256"/>
              <a:gd name="connsiteX3" fmla="*/ 1034540 w 1034540"/>
              <a:gd name="connsiteY3" fmla="*/ 13348 h 220256"/>
              <a:gd name="connsiteX4" fmla="*/ 1034540 w 1034540"/>
              <a:gd name="connsiteY4" fmla="*/ 13348 h 2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540" h="220256">
                <a:moveTo>
                  <a:pt x="0" y="0"/>
                </a:moveTo>
                <a:lnTo>
                  <a:pt x="0" y="220256"/>
                </a:lnTo>
                <a:lnTo>
                  <a:pt x="1034540" y="220256"/>
                </a:lnTo>
                <a:lnTo>
                  <a:pt x="1034540" y="13348"/>
                </a:lnTo>
                <a:lnTo>
                  <a:pt x="1034540" y="13348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E226943D-ACF3-BE2A-1930-1E6CF121F725}"/>
              </a:ext>
            </a:extLst>
          </p:cNvPr>
          <p:cNvSpPr/>
          <p:nvPr/>
        </p:nvSpPr>
        <p:spPr>
          <a:xfrm>
            <a:off x="8200745" y="3327328"/>
            <a:ext cx="490569" cy="52561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FCC586-63B7-5863-3AA4-4F5C8D626F6F}"/>
              </a:ext>
            </a:extLst>
          </p:cNvPr>
          <p:cNvSpPr/>
          <p:nvPr/>
        </p:nvSpPr>
        <p:spPr>
          <a:xfrm>
            <a:off x="7514689" y="3296153"/>
            <a:ext cx="1220501" cy="63573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1845FD0-8577-22CC-3B46-684262F935ED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2162807" y="2981368"/>
            <a:ext cx="930515" cy="2"/>
          </a:xfrm>
          <a:prstGeom prst="bentConnector3">
            <a:avLst>
              <a:gd name="adj1" fmla="val 50000"/>
            </a:avLst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>
            <a:extLst>
              <a:ext uri="{FF2B5EF4-FFF2-40B4-BE49-F238E27FC236}">
                <a16:creationId xmlns:a16="http://schemas.microsoft.com/office/drawing/2014/main" id="{90FB171B-C4E2-6B0F-FB32-FF5D12163B57}"/>
              </a:ext>
            </a:extLst>
          </p:cNvPr>
          <p:cNvSpPr/>
          <p:nvPr/>
        </p:nvSpPr>
        <p:spPr>
          <a:xfrm>
            <a:off x="1859668" y="2033017"/>
            <a:ext cx="1536793" cy="7308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82BF42-5C4C-73FE-E726-39E540327439}"/>
              </a:ext>
            </a:extLst>
          </p:cNvPr>
          <p:cNvSpPr txBox="1"/>
          <p:nvPr/>
        </p:nvSpPr>
        <p:spPr>
          <a:xfrm>
            <a:off x="2273663" y="2240910"/>
            <a:ext cx="7557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13509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5739</TotalTime>
  <Words>370</Words>
  <Application>Microsoft Office PowerPoint</Application>
  <PresentationFormat>On-screen Show (4:3)</PresentationFormat>
  <Paragraphs>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1_Office Theme</vt:lpstr>
      <vt:lpstr>PowerPoint Presentation</vt:lpstr>
      <vt:lpstr>Web 2.0 Definition</vt:lpstr>
      <vt:lpstr>Web 2.0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Stack and Backup Strategy</vt:lpstr>
      <vt:lpstr>PowerPoint Presentation</vt:lpstr>
      <vt:lpstr>PowerPoint Presentation</vt:lpstr>
      <vt:lpstr>Mobile Frontend</vt:lpstr>
      <vt:lpstr>PowerPoint Presentation</vt:lpstr>
      <vt:lpstr>PowerPoint Presentation</vt:lpstr>
      <vt:lpstr>PowerPoint Presentation</vt:lpstr>
      <vt:lpstr>PowerPoint Presentation</vt:lpstr>
      <vt:lpstr>Visual Editor</vt:lpstr>
      <vt:lpstr>Privileges</vt:lpstr>
      <vt:lpstr>Privileges</vt:lpstr>
      <vt:lpstr>Page Growth</vt:lpstr>
      <vt:lpstr>Name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eMail: Strengths and Weaknesses</vt:lpstr>
      <vt:lpstr>eMail Alternatives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Swartz, Andrew W</dc:creator>
  <cp:lastModifiedBy>aws</cp:lastModifiedBy>
  <cp:revision>41</cp:revision>
  <dcterms:created xsi:type="dcterms:W3CDTF">2023-07-01T02:29:10Z</dcterms:created>
  <dcterms:modified xsi:type="dcterms:W3CDTF">2023-11-03T10:16:14Z</dcterms:modified>
</cp:coreProperties>
</file>