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6" r:id="rId4"/>
    <p:sldId id="262" r:id="rId5"/>
    <p:sldId id="257" r:id="rId6"/>
    <p:sldId id="274" r:id="rId7"/>
    <p:sldId id="270" r:id="rId8"/>
    <p:sldId id="272" r:id="rId9"/>
    <p:sldId id="259" r:id="rId10"/>
    <p:sldId id="258" r:id="rId11"/>
    <p:sldId id="271" r:id="rId12"/>
    <p:sldId id="260" r:id="rId13"/>
    <p:sldId id="264" r:id="rId14"/>
    <p:sldId id="267" r:id="rId15"/>
    <p:sldId id="26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EEC83-3FB0-4320-82BE-3D57A071D1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BB9CE-B9B1-43B8-A2F6-A6ACD4C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1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B9CE-B9B1-43B8-A2F6-A6ACD4C8D1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9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B9CE-B9B1-43B8-A2F6-A6ACD4C8D1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4575" cy="3446463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6800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06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B9CE-B9B1-43B8-A2F6-A6ACD4C8D1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B9CE-B9B1-43B8-A2F6-A6ACD4C8D1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B9CE-B9B1-43B8-A2F6-A6ACD4C8D1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B9CE-B9B1-43B8-A2F6-A6ACD4C8D1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B9CE-B9B1-43B8-A2F6-A6ACD4C8D1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7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1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39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2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4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5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3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FAD2-3ECB-4A9E-A560-58A798859E8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1E98-53E8-478E-BC71-BF1054A1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1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Microscopic colitis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Ethan Zimmerman, M.D.</a:t>
            </a:r>
          </a:p>
          <a:p>
            <a:r>
              <a:rPr lang="en-US" dirty="0"/>
              <a:t>AAPCE, Nov 2023</a:t>
            </a:r>
          </a:p>
        </p:txBody>
      </p:sp>
    </p:spTree>
    <p:extLst>
      <p:ext uri="{BB962C8B-B14F-4D97-AF65-F5344CB8AC3E}">
        <p14:creationId xmlns:p14="http://schemas.microsoft.com/office/powerpoint/2010/main" val="204303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Clinical remission: &lt; 3 stools/day, &lt; 1 watery stool/day</a:t>
            </a:r>
          </a:p>
          <a:p>
            <a:pPr lvl="1"/>
            <a:r>
              <a:rPr lang="en-US" dirty="0"/>
              <a:t>Histologic remission (?)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1531" y="6488668"/>
            <a:ext cx="434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Hjortswang</a:t>
            </a:r>
            <a:r>
              <a:rPr lang="en-US" dirty="0"/>
              <a:t> H. </a:t>
            </a:r>
            <a:r>
              <a:rPr lang="en-US" dirty="0" err="1"/>
              <a:t>Inflamm</a:t>
            </a:r>
            <a:r>
              <a:rPr lang="en-US" dirty="0"/>
              <a:t> Bowel Dis, 2009.</a:t>
            </a:r>
          </a:p>
        </p:txBody>
      </p:sp>
    </p:spTree>
    <p:extLst>
      <p:ext uri="{BB962C8B-B14F-4D97-AF65-F5344CB8AC3E}">
        <p14:creationId xmlns:p14="http://schemas.microsoft.com/office/powerpoint/2010/main" val="426335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4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096064"/>
            <a:ext cx="10353762" cy="3695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Budesonide (Grade 1B)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For “active disease”</a:t>
            </a:r>
          </a:p>
          <a:p>
            <a:pPr lvl="1"/>
            <a:r>
              <a:rPr lang="en-US" dirty="0"/>
              <a:t>9mg daily, 6-8 weeks</a:t>
            </a:r>
          </a:p>
          <a:p>
            <a:pPr lvl="1"/>
            <a:r>
              <a:rPr lang="en-US" dirty="0"/>
              <a:t>Tapering: 2 weeks each 6mg, 3mg</a:t>
            </a:r>
          </a:p>
          <a:p>
            <a:r>
              <a:rPr lang="en-US" dirty="0"/>
              <a:t>Adjunctive</a:t>
            </a:r>
          </a:p>
          <a:p>
            <a:pPr lvl="1"/>
            <a:r>
              <a:rPr lang="en-US" dirty="0"/>
              <a:t>Anti-</a:t>
            </a:r>
            <a:r>
              <a:rPr lang="en-US" dirty="0" err="1"/>
              <a:t>diarrheals</a:t>
            </a:r>
            <a:endParaRPr lang="en-US" dirty="0"/>
          </a:p>
          <a:p>
            <a:pPr lvl="1"/>
            <a:r>
              <a:rPr lang="en-US" dirty="0"/>
              <a:t>Cholestyramine </a:t>
            </a:r>
            <a:r>
              <a:rPr lang="en-US" dirty="0">
                <a:latin typeface="Calibri" panose="020F0502020204030204" pitchFamily="34" charset="0"/>
              </a:rPr>
              <a:t>±</a:t>
            </a:r>
            <a:r>
              <a:rPr lang="en-US" dirty="0"/>
              <a:t> </a:t>
            </a:r>
            <a:r>
              <a:rPr lang="en-US" dirty="0" err="1"/>
              <a:t>mesalamine</a:t>
            </a:r>
            <a:r>
              <a:rPr lang="en-US" dirty="0"/>
              <a:t> (Grade 2C)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Bismuth subsalicylate (Grade 2C)</a:t>
            </a:r>
            <a:r>
              <a:rPr lang="en-US" baseline="30000" dirty="0"/>
              <a:t>3</a:t>
            </a:r>
          </a:p>
          <a:p>
            <a:r>
              <a:rPr lang="en-US" dirty="0"/>
              <a:t>Anti-TNF, ileostomy/colectomy</a:t>
            </a:r>
          </a:p>
          <a:p>
            <a:r>
              <a:rPr lang="en-US" dirty="0"/>
              <a:t>Maintenance therapy</a:t>
            </a:r>
            <a:r>
              <a:rPr lang="en-US" baseline="300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6616" y="5657671"/>
            <a:ext cx="5275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30000" dirty="0"/>
              <a:t>1</a:t>
            </a:r>
            <a:r>
              <a:rPr lang="en-US" dirty="0"/>
              <a:t>Chande N, Cochrane Database </a:t>
            </a:r>
            <a:r>
              <a:rPr lang="en-US" dirty="0" err="1"/>
              <a:t>Syst</a:t>
            </a:r>
            <a:r>
              <a:rPr lang="en-US" dirty="0"/>
              <a:t> Rev 2017.</a:t>
            </a:r>
          </a:p>
          <a:p>
            <a:pPr algn="r"/>
            <a:r>
              <a:rPr lang="en-US" baseline="30000" dirty="0"/>
              <a:t>2</a:t>
            </a:r>
            <a:r>
              <a:rPr lang="en-US" dirty="0"/>
              <a:t>Calabrese C, J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 2007.</a:t>
            </a:r>
          </a:p>
          <a:p>
            <a:pPr algn="r"/>
            <a:r>
              <a:rPr lang="en-US" baseline="30000" dirty="0"/>
              <a:t>3</a:t>
            </a:r>
            <a:r>
              <a:rPr lang="en-US" dirty="0"/>
              <a:t>Fine K, Gastroenterology 1999.</a:t>
            </a:r>
          </a:p>
          <a:p>
            <a:pPr algn="r"/>
            <a:r>
              <a:rPr lang="en-US" baseline="30000" dirty="0"/>
              <a:t>4</a:t>
            </a:r>
            <a:r>
              <a:rPr lang="en-US" dirty="0"/>
              <a:t>Münch A, Gut 2016.</a:t>
            </a:r>
          </a:p>
        </p:txBody>
      </p:sp>
    </p:spTree>
    <p:extLst>
      <p:ext uri="{BB962C8B-B14F-4D97-AF65-F5344CB8AC3E}">
        <p14:creationId xmlns:p14="http://schemas.microsoft.com/office/powerpoint/2010/main" val="32696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63 </a:t>
            </a:r>
            <a:r>
              <a:rPr lang="en-US" dirty="0" err="1"/>
              <a:t>yo</a:t>
            </a:r>
            <a:r>
              <a:rPr lang="en-US" dirty="0"/>
              <a:t> F</a:t>
            </a:r>
          </a:p>
          <a:p>
            <a:r>
              <a:rPr lang="en-US" dirty="0" err="1"/>
              <a:t>Rx’d</a:t>
            </a:r>
            <a:r>
              <a:rPr lang="en-US" dirty="0"/>
              <a:t> budesonide…never took</a:t>
            </a:r>
          </a:p>
          <a:p>
            <a:r>
              <a:rPr lang="en-US" dirty="0"/>
              <a:t>Diarrhea resolved after eliminating oatmeal and nuts for 3 months</a:t>
            </a:r>
          </a:p>
          <a:p>
            <a:r>
              <a:rPr lang="en-US" dirty="0"/>
              <a:t>Successfully re-introduced oatmeal; walnuts still cause some soft stool</a:t>
            </a:r>
          </a:p>
        </p:txBody>
      </p:sp>
    </p:spTree>
    <p:extLst>
      <p:ext uri="{BB962C8B-B14F-4D97-AF65-F5344CB8AC3E}">
        <p14:creationId xmlns:p14="http://schemas.microsoft.com/office/powerpoint/2010/main" val="379947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</a:t>
            </a:r>
            <a:r>
              <a:rPr lang="en-US" dirty="0" err="1"/>
              <a:t>yo</a:t>
            </a:r>
            <a:r>
              <a:rPr lang="en-US" dirty="0"/>
              <a:t> M</a:t>
            </a:r>
          </a:p>
          <a:p>
            <a:r>
              <a:rPr lang="en-US" dirty="0"/>
              <a:t>Budesonide ER 9mg x 3 weeks </a:t>
            </a:r>
            <a:r>
              <a:rPr lang="en-US" dirty="0">
                <a:latin typeface="Calibri" panose="020F0502020204030204" pitchFamily="34" charset="0"/>
              </a:rPr>
              <a:t>→ </a:t>
            </a:r>
            <a:r>
              <a:rPr lang="en-US" dirty="0"/>
              <a:t>diarrhea resolved…hasn’t recurred since</a:t>
            </a:r>
          </a:p>
          <a:p>
            <a:r>
              <a:rPr lang="en-US" dirty="0"/>
              <a:t>Dropped omeprazole to “on demand”…every 2-4 days</a:t>
            </a:r>
          </a:p>
        </p:txBody>
      </p:sp>
    </p:spTree>
    <p:extLst>
      <p:ext uri="{BB962C8B-B14F-4D97-AF65-F5344CB8AC3E}">
        <p14:creationId xmlns:p14="http://schemas.microsoft.com/office/powerpoint/2010/main" val="66363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46 </a:t>
            </a:r>
            <a:r>
              <a:rPr lang="en-US" dirty="0" err="1"/>
              <a:t>yo</a:t>
            </a:r>
            <a:r>
              <a:rPr lang="en-US" dirty="0"/>
              <a:t> M</a:t>
            </a:r>
          </a:p>
          <a:p>
            <a:r>
              <a:rPr lang="en-US" dirty="0"/>
              <a:t>Budesonide trial possibly helped</a:t>
            </a:r>
          </a:p>
          <a:p>
            <a:r>
              <a:rPr lang="en-US" dirty="0"/>
              <a:t>Elimination diet seems to completely resolve</a:t>
            </a:r>
          </a:p>
          <a:p>
            <a:pPr lvl="1"/>
            <a:r>
              <a:rPr lang="en-US" dirty="0"/>
              <a:t>Dairy: diarrhea</a:t>
            </a:r>
          </a:p>
          <a:p>
            <a:pPr lvl="1"/>
            <a:r>
              <a:rPr lang="en-US" dirty="0"/>
              <a:t>Gluten: constipation</a:t>
            </a:r>
          </a:p>
        </p:txBody>
      </p:sp>
    </p:spTree>
    <p:extLst>
      <p:ext uri="{BB962C8B-B14F-4D97-AF65-F5344CB8AC3E}">
        <p14:creationId xmlns:p14="http://schemas.microsoft.com/office/powerpoint/2010/main" val="319134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04" y="0"/>
            <a:ext cx="4569142" cy="6858000"/>
          </a:xfrm>
        </p:spPr>
      </p:pic>
    </p:spTree>
    <p:extLst>
      <p:ext uri="{BB962C8B-B14F-4D97-AF65-F5344CB8AC3E}">
        <p14:creationId xmlns:p14="http://schemas.microsoft.com/office/powerpoint/2010/main" val="243670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63 </a:t>
            </a:r>
            <a:r>
              <a:rPr lang="en-US" dirty="0" err="1"/>
              <a:t>yo</a:t>
            </a:r>
            <a:r>
              <a:rPr lang="en-US" dirty="0"/>
              <a:t> F</a:t>
            </a:r>
          </a:p>
          <a:p>
            <a:r>
              <a:rPr lang="en-US" dirty="0"/>
              <a:t>PMH: hyperlipidemia, </a:t>
            </a:r>
            <a:r>
              <a:rPr lang="en-US" dirty="0" err="1"/>
              <a:t>vit</a:t>
            </a:r>
            <a:r>
              <a:rPr lang="en-US" dirty="0"/>
              <a:t> B12 deficiency</a:t>
            </a:r>
          </a:p>
          <a:p>
            <a:r>
              <a:rPr lang="en-US" dirty="0"/>
              <a:t>SH: ½ </a:t>
            </a:r>
            <a:r>
              <a:rPr lang="en-US" dirty="0" err="1"/>
              <a:t>ppd</a:t>
            </a:r>
            <a:r>
              <a:rPr lang="en-US" dirty="0"/>
              <a:t> tobacco, 2 glasses red wine/night</a:t>
            </a:r>
          </a:p>
          <a:p>
            <a:r>
              <a:rPr lang="en-US" dirty="0"/>
              <a:t>Frequent diarrhea, mornings for two years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colonoscopy 2022; random biopsies</a:t>
            </a:r>
          </a:p>
        </p:txBody>
      </p:sp>
    </p:spTree>
    <p:extLst>
      <p:ext uri="{BB962C8B-B14F-4D97-AF65-F5344CB8AC3E}">
        <p14:creationId xmlns:p14="http://schemas.microsoft.com/office/powerpoint/2010/main" val="154818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</a:t>
            </a:r>
            <a:r>
              <a:rPr lang="en-US" dirty="0" err="1"/>
              <a:t>yo</a:t>
            </a:r>
            <a:r>
              <a:rPr lang="en-US" dirty="0"/>
              <a:t> M</a:t>
            </a:r>
          </a:p>
          <a:p>
            <a:r>
              <a:rPr lang="en-US" dirty="0"/>
              <a:t>Diarrhea x 6 weeks: loose, liquid, occasionally explosive, 3-5x/day</a:t>
            </a:r>
          </a:p>
          <a:p>
            <a:r>
              <a:rPr lang="en-US" dirty="0"/>
              <a:t>Imodium constipates</a:t>
            </a:r>
          </a:p>
          <a:p>
            <a:r>
              <a:rPr lang="en-US" dirty="0"/>
              <a:t>Cholestyramine helped a little</a:t>
            </a:r>
          </a:p>
          <a:p>
            <a:r>
              <a:rPr lang="en-US" dirty="0"/>
              <a:t>Started daily omeprazole 2 months ago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lifetime colonoscopy 2022; 6mm TA in AC; random biopsies</a:t>
            </a:r>
          </a:p>
        </p:txBody>
      </p:sp>
    </p:spTree>
    <p:extLst>
      <p:ext uri="{BB962C8B-B14F-4D97-AF65-F5344CB8AC3E}">
        <p14:creationId xmlns:p14="http://schemas.microsoft.com/office/powerpoint/2010/main" val="337978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46 </a:t>
            </a:r>
            <a:r>
              <a:rPr lang="en-US" dirty="0" err="1"/>
              <a:t>yo</a:t>
            </a:r>
            <a:r>
              <a:rPr lang="en-US" dirty="0"/>
              <a:t> M</a:t>
            </a:r>
          </a:p>
          <a:p>
            <a:r>
              <a:rPr lang="en-US" dirty="0"/>
              <a:t>PMH: CLL 2013, spherocytosis, Hodgkin’s lymphoma 2019, </a:t>
            </a:r>
            <a:r>
              <a:rPr lang="en-US" dirty="0" err="1"/>
              <a:t>vit</a:t>
            </a:r>
            <a:r>
              <a:rPr lang="en-US" dirty="0"/>
              <a:t> B12 deficiency</a:t>
            </a:r>
          </a:p>
          <a:p>
            <a:r>
              <a:rPr lang="en-US" dirty="0"/>
              <a:t>PSH: splenectomy &amp; cholecystectomy 2011</a:t>
            </a:r>
          </a:p>
          <a:p>
            <a:r>
              <a:rPr lang="en-US" dirty="0"/>
              <a:t>Sepsis twice </a:t>
            </a:r>
            <a:r>
              <a:rPr lang="en-US" dirty="0">
                <a:latin typeface="Calibri" panose="020F0502020204030204" pitchFamily="34" charset="0"/>
              </a:rPr>
              <a:t>→ </a:t>
            </a:r>
            <a:r>
              <a:rPr lang="en-US" dirty="0"/>
              <a:t>prophylactic </a:t>
            </a:r>
            <a:r>
              <a:rPr lang="en-US" dirty="0" err="1"/>
              <a:t>abx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</a:rPr>
              <a:t>→ </a:t>
            </a:r>
            <a:r>
              <a:rPr lang="en-US" dirty="0"/>
              <a:t>C. diff 2018-2019</a:t>
            </a:r>
          </a:p>
          <a:p>
            <a:r>
              <a:rPr lang="en-US" dirty="0" err="1"/>
              <a:t>Brentuximab</a:t>
            </a:r>
            <a:r>
              <a:rPr lang="en-US" dirty="0"/>
              <a:t> + AVD 2020, recent ibuprofen 800mg up to </a:t>
            </a:r>
            <a:r>
              <a:rPr lang="en-US" dirty="0" err="1"/>
              <a:t>tid</a:t>
            </a:r>
            <a:endParaRPr lang="en-US" dirty="0"/>
          </a:p>
          <a:p>
            <a:r>
              <a:rPr lang="en-US" dirty="0"/>
              <a:t>6 </a:t>
            </a:r>
            <a:r>
              <a:rPr lang="en-US" dirty="0" err="1"/>
              <a:t>yrs</a:t>
            </a:r>
            <a:r>
              <a:rPr lang="en-US" dirty="0"/>
              <a:t> sporadic diarrhea/urgency mixed with constipation…IBS dx</a:t>
            </a:r>
          </a:p>
          <a:p>
            <a:pPr lvl="1"/>
            <a:r>
              <a:rPr lang="en-US" dirty="0"/>
              <a:t>Occasionally loses 1h of work day in restroom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colonoscopy 2023; random biopsies taken</a:t>
            </a:r>
          </a:p>
        </p:txBody>
      </p:sp>
    </p:spTree>
    <p:extLst>
      <p:ext uri="{BB962C8B-B14F-4D97-AF65-F5344CB8AC3E}">
        <p14:creationId xmlns:p14="http://schemas.microsoft.com/office/powerpoint/2010/main" val="415239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Lymphocytic &amp; collagenous colitis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described 1980</a:t>
            </a:r>
          </a:p>
          <a:p>
            <a:r>
              <a:rPr lang="en-US" dirty="0"/>
              <a:t>Incidence 7 per 100,000 per </a:t>
            </a:r>
            <a:r>
              <a:rPr lang="en-US" dirty="0" err="1"/>
              <a:t>yr</a:t>
            </a:r>
            <a:r>
              <a:rPr lang="en-US" dirty="0"/>
              <a:t> (LC)</a:t>
            </a:r>
          </a:p>
          <a:p>
            <a:r>
              <a:rPr lang="en-US" dirty="0"/>
              <a:t>Median: age 55-65</a:t>
            </a:r>
          </a:p>
          <a:p>
            <a:r>
              <a:rPr lang="en-US" dirty="0"/>
              <a:t>3:1 female to male (CC)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54" y="2956054"/>
            <a:ext cx="4638674" cy="3638176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7095392" y="3631787"/>
            <a:ext cx="76786" cy="36927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10835" y="6594230"/>
            <a:ext cx="10481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 latinLnBrk="1"/>
            <a:r>
              <a:rPr lang="en-US" sz="1000" dirty="0"/>
              <a:t>Van </a:t>
            </a:r>
            <a:r>
              <a:rPr lang="en-US" sz="1000" dirty="0" err="1"/>
              <a:t>Treeck</a:t>
            </a:r>
            <a:r>
              <a:rPr lang="en-US" sz="1000" dirty="0"/>
              <a:t> BJ, Hagen CE. Collagenous colitis. PathologyOutlines.com website. https://www.pathologyoutlines.com/topic/coloncollagenous.html. Accessed October 10th, 2023.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976" y="3631732"/>
            <a:ext cx="11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collagen</a:t>
            </a:r>
          </a:p>
        </p:txBody>
      </p:sp>
    </p:spTree>
    <p:extLst>
      <p:ext uri="{BB962C8B-B14F-4D97-AF65-F5344CB8AC3E}">
        <p14:creationId xmlns:p14="http://schemas.microsoft.com/office/powerpoint/2010/main" val="195477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  <a:p>
            <a:r>
              <a:rPr lang="en-US" dirty="0"/>
              <a:t>Smoking </a:t>
            </a:r>
          </a:p>
          <a:p>
            <a:r>
              <a:rPr lang="en-US" dirty="0"/>
              <a:t>DM-I, autoimmune thyroiditis/arthritis, et al</a:t>
            </a:r>
          </a:p>
          <a:p>
            <a:r>
              <a:rPr lang="en-US" dirty="0"/>
              <a:t>HLA-DQ2</a:t>
            </a:r>
          </a:p>
          <a:p>
            <a:r>
              <a:rPr lang="en-US" dirty="0"/>
              <a:t>Mucosal immune response</a:t>
            </a:r>
          </a:p>
          <a:p>
            <a:r>
              <a:rPr lang="en-US" dirty="0"/>
              <a:t>Luminal factors</a:t>
            </a:r>
          </a:p>
        </p:txBody>
      </p:sp>
    </p:spTree>
    <p:extLst>
      <p:ext uri="{BB962C8B-B14F-4D97-AF65-F5344CB8AC3E}">
        <p14:creationId xmlns:p14="http://schemas.microsoft.com/office/powerpoint/2010/main" val="301068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330696" y="161073"/>
            <a:ext cx="9746608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en-US" sz="2800" spc="-1" dirty="0">
                <a:latin typeface="Arial"/>
              </a:rPr>
              <a:t>High risk of drug‐induced microscopic colitis with concomitant use of NSAIDs and proton pump inhibitors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1884000" y="64062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100" b="1" spc="-1" dirty="0">
                <a:latin typeface="Arial"/>
              </a:rPr>
              <a:t>Aliment </a:t>
            </a:r>
            <a:r>
              <a:rPr lang="en-US" sz="1100" b="1" spc="-1" dirty="0" err="1">
                <a:latin typeface="Arial"/>
              </a:rPr>
              <a:t>Pharmacol</a:t>
            </a:r>
            <a:r>
              <a:rPr lang="en-US" sz="1100" b="1" spc="-1" dirty="0">
                <a:latin typeface="Arial"/>
              </a:rPr>
              <a:t> </a:t>
            </a:r>
            <a:r>
              <a:rPr lang="en-US" sz="1100" b="1" spc="-1" dirty="0" err="1">
                <a:latin typeface="Arial"/>
              </a:rPr>
              <a:t>Ther</a:t>
            </a:r>
            <a:r>
              <a:rPr lang="en-US" sz="1100" b="1" spc="-1" dirty="0">
                <a:latin typeface="Arial"/>
              </a:rPr>
              <a:t>, Volume: 43, Issue: 9, Pages: 1004-1013, First published: 09 March 2016, DOI: (10.1111/apt.13583) </a:t>
            </a:r>
            <a:endParaRPr lang="en-US" sz="1100" spc="-1" dirty="0">
              <a:latin typeface="Arial"/>
            </a:endParaRPr>
          </a:p>
        </p:txBody>
      </p:sp>
      <p:pic>
        <p:nvPicPr>
          <p:cNvPr id="46" name="Main graphic"/>
          <p:cNvPicPr/>
          <p:nvPr/>
        </p:nvPicPr>
        <p:blipFill>
          <a:blip r:embed="rId3"/>
          <a:stretch/>
        </p:blipFill>
        <p:spPr>
          <a:xfrm>
            <a:off x="2812401" y="1195435"/>
            <a:ext cx="6783198" cy="49704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9146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Diarrhea</a:t>
            </a:r>
          </a:p>
          <a:p>
            <a:pPr lvl="1"/>
            <a:r>
              <a:rPr lang="en-US" dirty="0"/>
              <a:t>Fecal urgency (70%)</a:t>
            </a:r>
          </a:p>
          <a:p>
            <a:pPr lvl="1"/>
            <a:r>
              <a:rPr lang="en-US" dirty="0"/>
              <a:t>Incontinence (40-50%)</a:t>
            </a:r>
          </a:p>
          <a:p>
            <a:pPr lvl="1"/>
            <a:r>
              <a:rPr lang="en-US" dirty="0"/>
              <a:t>Nocturnal (27%)</a:t>
            </a:r>
          </a:p>
          <a:p>
            <a:r>
              <a:rPr lang="en-US" dirty="0"/>
              <a:t>Abdominal pain (41-50%)</a:t>
            </a:r>
          </a:p>
          <a:p>
            <a:r>
              <a:rPr lang="en-US" dirty="0"/>
              <a:t>Weight loss (42%)</a:t>
            </a:r>
          </a:p>
          <a:p>
            <a:r>
              <a:rPr lang="en-US" dirty="0"/>
              <a:t>Arthralgia</a:t>
            </a:r>
          </a:p>
          <a:p>
            <a:r>
              <a:rPr lang="en-US" dirty="0"/>
              <a:t>Uveitis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75277" y="6488668"/>
            <a:ext cx="191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Bohr J, Gut 1996.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377" y="2096064"/>
            <a:ext cx="4572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Stool: </a:t>
            </a:r>
            <a:r>
              <a:rPr lang="en-US" i="1" dirty="0"/>
              <a:t>C diff </a:t>
            </a:r>
            <a:r>
              <a:rPr lang="en-US" dirty="0"/>
              <a:t>toxin, culture, </a:t>
            </a:r>
            <a:r>
              <a:rPr lang="en-US" i="1" dirty="0"/>
              <a:t>E coli </a:t>
            </a:r>
            <a:r>
              <a:rPr lang="en-US" dirty="0"/>
              <a:t>0157:H7, O&amp;P x 3, </a:t>
            </a:r>
            <a:r>
              <a:rPr lang="en-US" i="1" dirty="0"/>
              <a:t>Giardia</a:t>
            </a:r>
            <a:r>
              <a:rPr lang="en-US" dirty="0"/>
              <a:t> antigen</a:t>
            </a:r>
          </a:p>
          <a:p>
            <a:pPr lvl="1"/>
            <a:r>
              <a:rPr lang="en-US" u="sng" dirty="0"/>
              <a:t>fecal leukocytes (typically +)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± </a:t>
            </a:r>
            <a:r>
              <a:rPr lang="en-US" dirty="0"/>
              <a:t>calprotectin</a:t>
            </a:r>
          </a:p>
          <a:p>
            <a:r>
              <a:rPr lang="en-US" dirty="0"/>
              <a:t>Serology: celiac, CBC, electrolytes, albumin</a:t>
            </a:r>
          </a:p>
          <a:p>
            <a:r>
              <a:rPr lang="en-US" dirty="0"/>
              <a:t>Endoscopy: </a:t>
            </a:r>
          </a:p>
          <a:p>
            <a:pPr lvl="1"/>
            <a:r>
              <a:rPr lang="en-US" dirty="0">
                <a:effectLst/>
              </a:rPr>
              <a:t>Slight edema, erythema, friability, exudative lesions, and scars (uncommon)</a:t>
            </a:r>
          </a:p>
          <a:p>
            <a:pPr lvl="1"/>
            <a:r>
              <a:rPr lang="en-US" dirty="0"/>
              <a:t>Separate sampling of R and L colon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6277" y="6488668"/>
            <a:ext cx="534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Miehlke</a:t>
            </a:r>
            <a:r>
              <a:rPr lang="en-US" dirty="0"/>
              <a:t> S, United European </a:t>
            </a:r>
            <a:r>
              <a:rPr lang="en-US" dirty="0" err="1"/>
              <a:t>Gastroenterol</a:t>
            </a:r>
            <a:r>
              <a:rPr lang="en-US" dirty="0"/>
              <a:t> J 2021.</a:t>
            </a:r>
          </a:p>
        </p:txBody>
      </p:sp>
    </p:spTree>
    <p:extLst>
      <p:ext uri="{BB962C8B-B14F-4D97-AF65-F5344CB8AC3E}">
        <p14:creationId xmlns:p14="http://schemas.microsoft.com/office/powerpoint/2010/main" val="2466337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3324</TotalTime>
  <Words>597</Words>
  <Application>Microsoft Office PowerPoint</Application>
  <PresentationFormat>Widescreen</PresentationFormat>
  <Paragraphs>105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Damask</vt:lpstr>
      <vt:lpstr>Microscopic colitis</vt:lpstr>
      <vt:lpstr>Case 1</vt:lpstr>
      <vt:lpstr>Case 2</vt:lpstr>
      <vt:lpstr>Case 3</vt:lpstr>
      <vt:lpstr>Lymphocytic &amp; collagenous colitis</vt:lpstr>
      <vt:lpstr>Etiology…?</vt:lpstr>
      <vt:lpstr>PowerPoint Presentation</vt:lpstr>
      <vt:lpstr>Clinical Features</vt:lpstr>
      <vt:lpstr>Evaluation</vt:lpstr>
      <vt:lpstr>Treatment</vt:lpstr>
      <vt:lpstr>PowerPoint Presentation</vt:lpstr>
      <vt:lpstr>treatment</vt:lpstr>
      <vt:lpstr>Case 1</vt:lpstr>
      <vt:lpstr>Case 2</vt:lpstr>
      <vt:lpstr>Case 3</vt:lpstr>
      <vt:lpstr>PowerPoint Presentation</vt:lpstr>
    </vt:vector>
  </TitlesOfParts>
  <Company>CHI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Microscopic colitis</dc:title>
  <dc:creator>Zimmerman, Ethan</dc:creator>
  <cp:lastModifiedBy>Sam Pener</cp:lastModifiedBy>
  <cp:revision>69</cp:revision>
  <dcterms:created xsi:type="dcterms:W3CDTF">2023-06-15T18:17:47Z</dcterms:created>
  <dcterms:modified xsi:type="dcterms:W3CDTF">2023-10-31T22:34:45Z</dcterms:modified>
</cp:coreProperties>
</file>