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59" r:id="rId6"/>
    <p:sldId id="281" r:id="rId7"/>
    <p:sldId id="263" r:id="rId8"/>
    <p:sldId id="261" r:id="rId9"/>
    <p:sldId id="264" r:id="rId10"/>
    <p:sldId id="282" r:id="rId11"/>
    <p:sldId id="283" r:id="rId12"/>
    <p:sldId id="265" r:id="rId13"/>
    <p:sldId id="284" r:id="rId14"/>
    <p:sldId id="285" r:id="rId15"/>
    <p:sldId id="286" r:id="rId16"/>
    <p:sldId id="266" r:id="rId17"/>
    <p:sldId id="267" r:id="rId18"/>
    <p:sldId id="268" r:id="rId19"/>
    <p:sldId id="287" r:id="rId20"/>
    <p:sldId id="308" r:id="rId21"/>
    <p:sldId id="288" r:id="rId22"/>
    <p:sldId id="289" r:id="rId23"/>
    <p:sldId id="290" r:id="rId24"/>
    <p:sldId id="296" r:id="rId25"/>
    <p:sldId id="297" r:id="rId26"/>
    <p:sldId id="302" r:id="rId27"/>
    <p:sldId id="292" r:id="rId28"/>
    <p:sldId id="298" r:id="rId29"/>
    <p:sldId id="299" r:id="rId30"/>
    <p:sldId id="300" r:id="rId31"/>
    <p:sldId id="301" r:id="rId32"/>
    <p:sldId id="291" r:id="rId33"/>
    <p:sldId id="306" r:id="rId34"/>
    <p:sldId id="303" r:id="rId35"/>
    <p:sldId id="304" r:id="rId36"/>
    <p:sldId id="294" r:id="rId37"/>
    <p:sldId id="305" r:id="rId38"/>
    <p:sldId id="307" r:id="rId39"/>
    <p:sldId id="26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7"/>
    <p:restoredTop sz="96330"/>
  </p:normalViewPr>
  <p:slideViewPr>
    <p:cSldViewPr snapToGrid="0">
      <p:cViewPr>
        <p:scale>
          <a:sx n="133" d="100"/>
          <a:sy n="133" d="100"/>
        </p:scale>
        <p:origin x="14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EBCAD-C396-8D44-BF7A-94BA92B3D82E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F287B-DA14-0244-AB6A-04C25B64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 I, KP 1, 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287B-DA14-0244-AB6A-04C25B6410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NICE-2; KP 2; </a:t>
            </a:r>
            <a:r>
              <a:rPr lang="en-US" dirty="0" err="1"/>
              <a:t>IIa+IIc</a:t>
            </a:r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287B-DA14-0244-AB6A-04C25B6410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9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NICE-2; Is, KP4, 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287B-DA14-0244-AB6A-04C25B6410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Is, KPV, NICE-3, CRC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287B-DA14-0244-AB6A-04C25B6410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IIa</a:t>
            </a:r>
            <a:r>
              <a:rPr lang="en-US" dirty="0"/>
              <a:t>, KP1, NICE-1, HPP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287B-DA14-0244-AB6A-04C25B6410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is </a:t>
            </a:r>
            <a:r>
              <a:rPr lang="en-US" dirty="0" err="1"/>
              <a:t>IIa</a:t>
            </a:r>
            <a:r>
              <a:rPr lang="en-US" dirty="0"/>
              <a:t>, KP1, NICE 1; Right is Is vs </a:t>
            </a:r>
            <a:r>
              <a:rPr lang="en-US" dirty="0" err="1"/>
              <a:t>IIa</a:t>
            </a:r>
            <a:r>
              <a:rPr lang="en-US" dirty="0"/>
              <a:t>, KP2, NICE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287B-DA14-0244-AB6A-04C25B6410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0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Is, KP4, NICE-2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287B-DA14-0244-AB6A-04C25B6410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Is, KP4 vs KP5, Type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287B-DA14-0244-AB6A-04C25B6410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IIa</a:t>
            </a:r>
            <a:r>
              <a:rPr lang="en-US" dirty="0"/>
              <a:t> (LSL), KP4, NICE-2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287B-DA14-0244-AB6A-04C25B6410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adeklippenstein/Library/Group%20Containers/UBF8T346G9.ms/WebArchiveCopyPasteTempFiles/com.microsoft.Word/Paris-Klassifikationen-oberflaechlicher-Tumoren-im-GI-Trakt-Allgemeines-abb-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oatlas.net/" TargetMode="External"/><Relationship Id="rId2" Type="http://schemas.openxmlformats.org/officeDocument/2006/relationships/hyperlink" Target="http://www.endoatla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5E1F-1DA2-B6CF-DB40-8DE28D3CB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(Mostly) Practical approach to Polyp 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41D27-824A-43A7-1D7D-5535D6DBB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534782"/>
          </a:xfrm>
        </p:spPr>
        <p:txBody>
          <a:bodyPr>
            <a:normAutofit/>
          </a:bodyPr>
          <a:lstStyle/>
          <a:p>
            <a:r>
              <a:rPr lang="en-US" dirty="0"/>
              <a:t>Kade Klippenstein</a:t>
            </a:r>
          </a:p>
          <a:p>
            <a:r>
              <a:rPr lang="en-US" dirty="0"/>
              <a:t>St Luke’s McCall Medical Center - McCall, Id</a:t>
            </a:r>
          </a:p>
          <a:p>
            <a:r>
              <a:rPr lang="en-US" dirty="0"/>
              <a:t>AAPCE 2023 Conference – Orlando, FL</a:t>
            </a:r>
          </a:p>
        </p:txBody>
      </p:sp>
    </p:spTree>
    <p:extLst>
      <p:ext uri="{BB962C8B-B14F-4D97-AF65-F5344CB8AC3E}">
        <p14:creationId xmlns:p14="http://schemas.microsoft.com/office/powerpoint/2010/main" val="300811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CA2D-DAA9-7898-F58D-A563CE62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medical procedure&#10;&#10;Description automatically generated">
            <a:extLst>
              <a:ext uri="{FF2B5EF4-FFF2-40B4-BE49-F238E27FC236}">
                <a16:creationId xmlns:a16="http://schemas.microsoft.com/office/drawing/2014/main" id="{F36A4DBF-397F-26CE-C913-1501B235F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3403"/>
            <a:ext cx="12398643" cy="70176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FADEA-BCE4-D0DF-556C-022F3B2F24F1}"/>
              </a:ext>
            </a:extLst>
          </p:cNvPr>
          <p:cNvSpPr txBox="1"/>
          <p:nvPr/>
        </p:nvSpPr>
        <p:spPr>
          <a:xfrm>
            <a:off x="385011" y="86627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2026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pic>
        <p:nvPicPr>
          <p:cNvPr id="10" name="Content Placeholder 9" descr="A close-up of a stomach&#10;&#10;Description automatically generated">
            <a:extLst>
              <a:ext uri="{FF2B5EF4-FFF2-40B4-BE49-F238E27FC236}">
                <a16:creationId xmlns:a16="http://schemas.microsoft.com/office/drawing/2014/main" id="{AC9E10EA-54E5-3F46-4F30-5F35E693D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" r="5489" b="-2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 – Ip</a:t>
            </a:r>
          </a:p>
          <a:p>
            <a:r>
              <a:rPr lang="en-US" dirty="0"/>
              <a:t>KP – KP 4 (Brains)</a:t>
            </a:r>
          </a:p>
          <a:p>
            <a:r>
              <a:rPr lang="en-US" dirty="0"/>
              <a:t>NICE – Type II (Brown vessels surrounded by white/ adenomatous) </a:t>
            </a:r>
          </a:p>
          <a:p>
            <a:r>
              <a:rPr lang="en-US" dirty="0" err="1"/>
              <a:t>Histopath</a:t>
            </a:r>
            <a:r>
              <a:rPr lang="en-US" dirty="0"/>
              <a:t>: 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lose-up of a human intestine&#10;&#10;Description automatically generated">
            <a:extLst>
              <a:ext uri="{FF2B5EF4-FFF2-40B4-BE49-F238E27FC236}">
                <a16:creationId xmlns:a16="http://schemas.microsoft.com/office/drawing/2014/main" id="{6B6BB2E0-C787-F675-2A84-A3488662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23" y="1172517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 – Is</a:t>
            </a:r>
          </a:p>
          <a:p>
            <a:r>
              <a:rPr lang="en-US" dirty="0"/>
              <a:t>KP – KP 4 (Brains)</a:t>
            </a:r>
          </a:p>
          <a:p>
            <a:r>
              <a:rPr lang="en-US" dirty="0"/>
              <a:t>NICE – Type II (Brown vessels surrounded by white/ adenomatous) </a:t>
            </a:r>
          </a:p>
          <a:p>
            <a:r>
              <a:rPr lang="en-US" dirty="0" err="1"/>
              <a:t>Histopath</a:t>
            </a:r>
            <a:r>
              <a:rPr lang="en-US" dirty="0"/>
              <a:t>: TA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4B1D18-AF77-44B3-5400-D4512E7D2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49" y="1012556"/>
            <a:ext cx="5262536" cy="3946902"/>
          </a:xfrm>
          <a:prstGeom prst="rect">
            <a:avLst/>
          </a:prstGeom>
        </p:spPr>
      </p:pic>
      <p:pic>
        <p:nvPicPr>
          <p:cNvPr id="20" name="Picture 19" descr="A close-up of a stomach&#10;&#10;Description automatically generated">
            <a:extLst>
              <a:ext uri="{FF2B5EF4-FFF2-40B4-BE49-F238E27FC236}">
                <a16:creationId xmlns:a16="http://schemas.microsoft.com/office/drawing/2014/main" id="{E5CE192F-2246-DC7B-DF7D-9E2146DC0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80" y="994473"/>
            <a:ext cx="5712647" cy="42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Close-up of a person's tongue&#10;&#10;Description automatically generated">
            <a:extLst>
              <a:ext uri="{FF2B5EF4-FFF2-40B4-BE49-F238E27FC236}">
                <a16:creationId xmlns:a16="http://schemas.microsoft.com/office/drawing/2014/main" id="{98E6604F-E90C-999E-0CF8-7A7EFC4FC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9" r="1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 – Is</a:t>
            </a:r>
          </a:p>
          <a:p>
            <a:r>
              <a:rPr lang="en-US" dirty="0"/>
              <a:t>KP – KP 4 (Brains)</a:t>
            </a:r>
          </a:p>
          <a:p>
            <a:r>
              <a:rPr lang="en-US" dirty="0"/>
              <a:t>NICE – No NBI available</a:t>
            </a:r>
          </a:p>
          <a:p>
            <a:r>
              <a:rPr lang="en-US" dirty="0" err="1"/>
              <a:t>Histopath</a:t>
            </a:r>
            <a:r>
              <a:rPr lang="en-US" dirty="0"/>
              <a:t>: TVA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pic>
        <p:nvPicPr>
          <p:cNvPr id="5" name="Picture 4" descr="A close-up of a stomach&#10;&#10;Description automatically generated">
            <a:extLst>
              <a:ext uri="{FF2B5EF4-FFF2-40B4-BE49-F238E27FC236}">
                <a16:creationId xmlns:a16="http://schemas.microsoft.com/office/drawing/2014/main" id="{4A3628AD-ADD0-0CBE-A7A1-6672F032C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23" y="1185718"/>
            <a:ext cx="4825148" cy="3727426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 – Is vs Ip</a:t>
            </a:r>
          </a:p>
          <a:p>
            <a:r>
              <a:rPr lang="en-US" dirty="0"/>
              <a:t>KP – KP 4 vs KP 5</a:t>
            </a:r>
          </a:p>
          <a:p>
            <a:r>
              <a:rPr lang="en-US" dirty="0"/>
              <a:t>NICE – Type II</a:t>
            </a:r>
          </a:p>
          <a:p>
            <a:r>
              <a:rPr lang="en-US" dirty="0" err="1"/>
              <a:t>Histopath</a:t>
            </a:r>
            <a:r>
              <a:rPr lang="en-US" dirty="0"/>
              <a:t>: Not available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close-up of a human organ&#10;&#10;Description automatically generated">
            <a:extLst>
              <a:ext uri="{FF2B5EF4-FFF2-40B4-BE49-F238E27FC236}">
                <a16:creationId xmlns:a16="http://schemas.microsoft.com/office/drawing/2014/main" id="{3389CE05-795A-3AD4-14C0-E01797AE6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00" y="1174891"/>
            <a:ext cx="5080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Paris:  Is</a:t>
            </a:r>
          </a:p>
          <a:p>
            <a:r>
              <a:rPr lang="en-US" dirty="0"/>
              <a:t>KP:  KP2</a:t>
            </a:r>
          </a:p>
          <a:p>
            <a:r>
              <a:rPr lang="en-US" dirty="0"/>
              <a:t>NICE:  Type 1</a:t>
            </a:r>
          </a:p>
          <a:p>
            <a:r>
              <a:rPr lang="en-US" dirty="0" err="1"/>
              <a:t>Histopath</a:t>
            </a:r>
            <a:r>
              <a:rPr lang="en-US" dirty="0"/>
              <a:t>: Benign inflammation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9CF34-C4CE-03B4-DD2B-B370C76C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02" y="1316042"/>
            <a:ext cx="4642397" cy="3574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688EA-C7D2-E684-957B-3F666E8E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602" y="1329136"/>
            <a:ext cx="4642396" cy="3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EBED6-FC41-35DC-4828-293358670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933297-F5D2-0F5A-6322-E17166CD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0A32938-3E11-EDC4-D935-B3446B59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04" y="-59228"/>
            <a:ext cx="9702025" cy="69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5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EBED6-FC41-35DC-4828-293358670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933297-F5D2-0F5A-6322-E17166CD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DE6EA-232B-A273-6BD9-E0A32653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0526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3" descr="A diagram of a type of polypolysis&#10;&#10;Description automatically generated with medium confidence">
            <a:extLst>
              <a:ext uri="{FF2B5EF4-FFF2-40B4-BE49-F238E27FC236}">
                <a16:creationId xmlns:a16="http://schemas.microsoft.com/office/drawing/2014/main" id="{1620928B-0B18-E9E0-F724-3441C63D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9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EBED6-FC41-35DC-4828-293358670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91C62-6A4D-9831-7F4E-CBC02CC19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3041"/>
            <a:ext cx="11976410" cy="6944081"/>
          </a:xfrm>
        </p:spPr>
      </p:pic>
    </p:spTree>
    <p:extLst>
      <p:ext uri="{BB962C8B-B14F-4D97-AF65-F5344CB8AC3E}">
        <p14:creationId xmlns:p14="http://schemas.microsoft.com/office/powerpoint/2010/main" val="2243962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pic>
        <p:nvPicPr>
          <p:cNvPr id="5" name="Picture 4" descr="Close-up of a large intestine&#10;&#10;Description automatically generated">
            <a:extLst>
              <a:ext uri="{FF2B5EF4-FFF2-40B4-BE49-F238E27FC236}">
                <a16:creationId xmlns:a16="http://schemas.microsoft.com/office/drawing/2014/main" id="{2BC3A145-2BC9-3FDA-5B18-98B76ACCB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23" y="1698390"/>
            <a:ext cx="4825148" cy="2702082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Paris:  </a:t>
            </a:r>
            <a:r>
              <a:rPr lang="en-US" dirty="0" err="1"/>
              <a:t>IIa</a:t>
            </a:r>
            <a:r>
              <a:rPr lang="en-US" dirty="0"/>
              <a:t> – LST - Glandular</a:t>
            </a:r>
          </a:p>
          <a:p>
            <a:r>
              <a:rPr lang="en-US" dirty="0"/>
              <a:t>KP:  Type IV vs Type V</a:t>
            </a:r>
          </a:p>
          <a:p>
            <a:r>
              <a:rPr lang="en-US" dirty="0"/>
              <a:t>NICE:  Type II</a:t>
            </a:r>
          </a:p>
          <a:p>
            <a:r>
              <a:rPr lang="en-US" dirty="0" err="1"/>
              <a:t>Histopath</a:t>
            </a:r>
            <a:r>
              <a:rPr lang="en-US" dirty="0"/>
              <a:t>: Not available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close-up of an organ&#10;&#10;Description automatically generated">
            <a:extLst>
              <a:ext uri="{FF2B5EF4-FFF2-40B4-BE49-F238E27FC236}">
                <a16:creationId xmlns:a16="http://schemas.microsoft.com/office/drawing/2014/main" id="{07B77EE9-5B75-5CE0-2905-CCC757EEE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50" y="1698390"/>
            <a:ext cx="5080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5746D4-5B22-E5B5-550B-56B8F6F9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oup of people in clothing&#10;&#10;Description automatically generated">
            <a:extLst>
              <a:ext uri="{FF2B5EF4-FFF2-40B4-BE49-F238E27FC236}">
                <a16:creationId xmlns:a16="http://schemas.microsoft.com/office/drawing/2014/main" id="{570670E9-4287-C2A4-631F-933842CCF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" r="2106" b="-2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E5B85-41BB-F590-1D1E-FF8376D1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US" dirty="0"/>
              <a:t>I am a huge fan of Taylor and Travis (though I am a Dolphins fan)</a:t>
            </a:r>
          </a:p>
          <a:p>
            <a:r>
              <a:rPr lang="en-US" dirty="0"/>
              <a:t>I am also a fan of nuts and butts (hence why I am here)</a:t>
            </a:r>
          </a:p>
          <a:p>
            <a:r>
              <a:rPr lang="en-US" dirty="0"/>
              <a:t>While I may not always be professional, I have no professional disclosures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ancake in a pan&#10;&#10;Description automatically generated">
            <a:extLst>
              <a:ext uri="{FF2B5EF4-FFF2-40B4-BE49-F238E27FC236}">
                <a16:creationId xmlns:a16="http://schemas.microsoft.com/office/drawing/2014/main" id="{A6C7D9F3-CF48-D625-A213-E681586A7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907" y="911541"/>
            <a:ext cx="3240783" cy="4321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13F6C-5FBA-373E-25C3-1CF3798F7852}"/>
              </a:ext>
            </a:extLst>
          </p:cNvPr>
          <p:cNvSpPr txBox="1"/>
          <p:nvPr/>
        </p:nvSpPr>
        <p:spPr>
          <a:xfrm>
            <a:off x="6480733" y="1344786"/>
            <a:ext cx="3240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2697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Clearly, this is a sessile lesion</a:t>
            </a:r>
          </a:p>
          <a:p>
            <a:pPr marL="171450" indent="-171450" defTabSz="2697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has a nodular lateral expansion</a:t>
            </a:r>
          </a:p>
          <a:p>
            <a:pPr marL="171450" indent="-171450" defTabSz="2697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it is pale</a:t>
            </a:r>
          </a:p>
          <a:p>
            <a:pPr marL="171450" indent="-171450" defTabSz="26974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 defTabSz="2697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My jokes really couldn’t be batter </a:t>
            </a:r>
          </a:p>
        </p:txBody>
      </p:sp>
    </p:spTree>
    <p:extLst>
      <p:ext uri="{BB962C8B-B14F-4D97-AF65-F5344CB8AC3E}">
        <p14:creationId xmlns:p14="http://schemas.microsoft.com/office/powerpoint/2010/main" val="14851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685E5C6-94A8-3AC1-B58A-68BD9FDC0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9" r="1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Paris: Ip</a:t>
            </a:r>
          </a:p>
          <a:p>
            <a:r>
              <a:rPr lang="en-US" dirty="0"/>
              <a:t>KP:  V</a:t>
            </a:r>
          </a:p>
          <a:p>
            <a:r>
              <a:rPr lang="en-US" dirty="0"/>
              <a:t>NICE: Type III</a:t>
            </a:r>
          </a:p>
          <a:p>
            <a:r>
              <a:rPr lang="en-US" dirty="0" err="1"/>
              <a:t>Histopath</a:t>
            </a:r>
            <a:r>
              <a:rPr lang="en-US" dirty="0"/>
              <a:t>: High grade IEN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Paris:  Is (vs. </a:t>
            </a:r>
            <a:r>
              <a:rPr lang="en-US" dirty="0" err="1"/>
              <a:t>IIa</a:t>
            </a:r>
            <a:r>
              <a:rPr lang="en-US" dirty="0"/>
              <a:t> LSA-G)</a:t>
            </a:r>
          </a:p>
          <a:p>
            <a:r>
              <a:rPr lang="en-US" dirty="0"/>
              <a:t>KP:  IV</a:t>
            </a:r>
          </a:p>
          <a:p>
            <a:r>
              <a:rPr lang="en-US" dirty="0"/>
              <a:t>NICE:  Type II</a:t>
            </a:r>
          </a:p>
          <a:p>
            <a:r>
              <a:rPr lang="en-US" dirty="0" err="1"/>
              <a:t>Histopath</a:t>
            </a:r>
            <a:r>
              <a:rPr lang="en-US" dirty="0"/>
              <a:t>: TVA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4441E-D5AC-138F-4EF0-422E7294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18" y="1329137"/>
            <a:ext cx="5080000" cy="3810000"/>
          </a:xfrm>
          <a:prstGeom prst="rect">
            <a:avLst/>
          </a:prstGeom>
        </p:spPr>
      </p:pic>
      <p:pic>
        <p:nvPicPr>
          <p:cNvPr id="6" name="Picture 5" descr="A close-up of a stomach&#10;&#10;Description automatically generated">
            <a:extLst>
              <a:ext uri="{FF2B5EF4-FFF2-40B4-BE49-F238E27FC236}">
                <a16:creationId xmlns:a16="http://schemas.microsoft.com/office/drawing/2014/main" id="{927B7F7B-737B-48A8-7DA2-4E03DCCC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18" y="1329137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pic>
        <p:nvPicPr>
          <p:cNvPr id="4" name="Picture 3" descr="A close-up of a stomach&#10;&#10;Description automatically generated">
            <a:extLst>
              <a:ext uri="{FF2B5EF4-FFF2-40B4-BE49-F238E27FC236}">
                <a16:creationId xmlns:a16="http://schemas.microsoft.com/office/drawing/2014/main" id="{D1899AAE-566D-5DAD-9A00-268436FE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08" y="1116345"/>
            <a:ext cx="4393377" cy="3866172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Paris:  </a:t>
            </a:r>
            <a:r>
              <a:rPr lang="en-US" dirty="0" err="1"/>
              <a:t>Is+IIa</a:t>
            </a:r>
            <a:r>
              <a:rPr lang="en-US" dirty="0"/>
              <a:t> (vs </a:t>
            </a:r>
            <a:r>
              <a:rPr lang="en-US" dirty="0" err="1"/>
              <a:t>IIa</a:t>
            </a:r>
            <a:r>
              <a:rPr lang="en-US" dirty="0"/>
              <a:t> LSL Nodular)</a:t>
            </a:r>
          </a:p>
          <a:p>
            <a:r>
              <a:rPr lang="en-US" dirty="0"/>
              <a:t>KP:  V</a:t>
            </a:r>
          </a:p>
          <a:p>
            <a:r>
              <a:rPr lang="en-US" dirty="0"/>
              <a:t>NICE:  Type III</a:t>
            </a:r>
          </a:p>
          <a:p>
            <a:r>
              <a:rPr lang="en-US" dirty="0" err="1"/>
              <a:t>Histopath</a:t>
            </a:r>
            <a:r>
              <a:rPr lang="en-US" dirty="0"/>
              <a:t>: CRC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lose-up of a brain&#10;&#10;Description automatically generated">
            <a:extLst>
              <a:ext uri="{FF2B5EF4-FFF2-40B4-BE49-F238E27FC236}">
                <a16:creationId xmlns:a16="http://schemas.microsoft.com/office/drawing/2014/main" id="{CB58D9E8-7A9E-7D0E-A3BD-6740F052A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82" y="1087959"/>
            <a:ext cx="4762500" cy="4191000"/>
          </a:xfrm>
          <a:prstGeom prst="rect">
            <a:avLst/>
          </a:prstGeom>
        </p:spPr>
      </p:pic>
      <p:pic>
        <p:nvPicPr>
          <p:cNvPr id="8" name="Picture 7" descr="A close-up of a microscope&#10;&#10;Description automatically generated">
            <a:extLst>
              <a:ext uri="{FF2B5EF4-FFF2-40B4-BE49-F238E27FC236}">
                <a16:creationId xmlns:a16="http://schemas.microsoft.com/office/drawing/2014/main" id="{7DE10F13-A228-E3A4-9F83-78F65B485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582" y="1101176"/>
            <a:ext cx="4762500" cy="4191000"/>
          </a:xfrm>
          <a:prstGeom prst="rect">
            <a:avLst/>
          </a:prstGeom>
        </p:spPr>
      </p:pic>
      <p:pic>
        <p:nvPicPr>
          <p:cNvPr id="10" name="Picture 9" descr="Close-up of a human body&#10;&#10;Description automatically generated">
            <a:extLst>
              <a:ext uri="{FF2B5EF4-FFF2-40B4-BE49-F238E27FC236}">
                <a16:creationId xmlns:a16="http://schemas.microsoft.com/office/drawing/2014/main" id="{65D76B8D-4DCD-C61D-2E52-2D722FE94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155" y="1086896"/>
            <a:ext cx="4762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3C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-up of a pink intestine&#10;&#10;Description automatically generated">
            <a:extLst>
              <a:ext uri="{FF2B5EF4-FFF2-40B4-BE49-F238E27FC236}">
                <a16:creationId xmlns:a16="http://schemas.microsoft.com/office/drawing/2014/main" id="{D306B37B-FA48-248C-FD3B-D1AC87856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8CC5A162-68F0-B06D-980C-3B81B0CD00FA}"/>
              </a:ext>
            </a:extLst>
          </p:cNvPr>
          <p:cNvSpPr/>
          <p:nvPr/>
        </p:nvSpPr>
        <p:spPr>
          <a:xfrm>
            <a:off x="2013120" y="5659720"/>
            <a:ext cx="1553029" cy="32385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1B18E1B-4131-63C9-53AA-0E2B46E2A875}"/>
              </a:ext>
            </a:extLst>
          </p:cNvPr>
          <p:cNvSpPr/>
          <p:nvPr/>
        </p:nvSpPr>
        <p:spPr>
          <a:xfrm rot="10800000">
            <a:off x="8802914" y="4928584"/>
            <a:ext cx="1553029" cy="32385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0D298-077A-D952-A99A-135132A54D21}"/>
              </a:ext>
            </a:extLst>
          </p:cNvPr>
          <p:cNvSpPr txBox="1"/>
          <p:nvPr/>
        </p:nvSpPr>
        <p:spPr>
          <a:xfrm>
            <a:off x="2490132" y="646276"/>
            <a:ext cx="721173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18mm </a:t>
            </a:r>
            <a:r>
              <a:rPr lang="en-US" dirty="0" err="1">
                <a:solidFill>
                  <a:schemeClr val="bg1"/>
                </a:solidFill>
              </a:rPr>
              <a:t>IIa</a:t>
            </a:r>
            <a:r>
              <a:rPr lang="en-US" dirty="0">
                <a:solidFill>
                  <a:schemeClr val="bg1"/>
                </a:solidFill>
              </a:rPr>
              <a:t>, KP V with Lymphatic Infiltration – Path: CRC </a:t>
            </a:r>
          </a:p>
        </p:txBody>
      </p:sp>
    </p:spTree>
    <p:extLst>
      <p:ext uri="{BB962C8B-B14F-4D97-AF65-F5344CB8AC3E}">
        <p14:creationId xmlns:p14="http://schemas.microsoft.com/office/powerpoint/2010/main" val="952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BFCB-F577-DFAA-CFF2-57B4EAF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lose-up of a stomach&#10;&#10;Description automatically generated">
            <a:extLst>
              <a:ext uri="{FF2B5EF4-FFF2-40B4-BE49-F238E27FC236}">
                <a16:creationId xmlns:a16="http://schemas.microsoft.com/office/drawing/2014/main" id="{FB7C602C-0613-ABDB-1944-0615B77E2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09" y="986812"/>
            <a:ext cx="5729221" cy="4296916"/>
          </a:xfrm>
        </p:spPr>
      </p:pic>
      <p:pic>
        <p:nvPicPr>
          <p:cNvPr id="8" name="Picture 7" descr="Close-up of a large intestine&#10;&#10;Description automatically generated">
            <a:extLst>
              <a:ext uri="{FF2B5EF4-FFF2-40B4-BE49-F238E27FC236}">
                <a16:creationId xmlns:a16="http://schemas.microsoft.com/office/drawing/2014/main" id="{A8556393-4A9E-2CC6-9DA0-712579D2A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69" y="986812"/>
            <a:ext cx="5729222" cy="42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Inside of a person's body&#10;&#10;Description automatically generated">
            <a:extLst>
              <a:ext uri="{FF2B5EF4-FFF2-40B4-BE49-F238E27FC236}">
                <a16:creationId xmlns:a16="http://schemas.microsoft.com/office/drawing/2014/main" id="{ABE108CC-0ECA-E44B-EFD0-81B2AA589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698" b="63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2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Paris:  Is</a:t>
            </a:r>
          </a:p>
          <a:p>
            <a:r>
              <a:rPr lang="en-US" dirty="0"/>
              <a:t>KP:  V</a:t>
            </a:r>
          </a:p>
          <a:p>
            <a:r>
              <a:rPr lang="en-US" dirty="0"/>
              <a:t>NICE:  No NBI</a:t>
            </a:r>
          </a:p>
          <a:p>
            <a:r>
              <a:rPr lang="en-US" dirty="0" err="1"/>
              <a:t>Histopath</a:t>
            </a:r>
            <a:r>
              <a:rPr lang="en-US" dirty="0"/>
              <a:t>: CRC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close-up of a large intestine&#10;&#10;Description automatically generated">
            <a:extLst>
              <a:ext uri="{FF2B5EF4-FFF2-40B4-BE49-F238E27FC236}">
                <a16:creationId xmlns:a16="http://schemas.microsoft.com/office/drawing/2014/main" id="{89E0F334-7A44-6E87-D09D-8B7791730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08" y="1076947"/>
            <a:ext cx="5455497" cy="42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223819-AC86-9032-0979-8C40D43FB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216" b="139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0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C93A-0063-954F-09D9-5F687818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lose-up of a human intestine&#10;&#10;Description automatically generated">
            <a:extLst>
              <a:ext uri="{FF2B5EF4-FFF2-40B4-BE49-F238E27FC236}">
                <a16:creationId xmlns:a16="http://schemas.microsoft.com/office/drawing/2014/main" id="{5F2A9E6F-6663-C7B5-C6DD-00486316A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3938" y="262975"/>
            <a:ext cx="7205475" cy="556622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59D56-B947-4317-8B91-779AD38F3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1">
            <a:extLst>
              <a:ext uri="{FF2B5EF4-FFF2-40B4-BE49-F238E27FC236}">
                <a16:creationId xmlns:a16="http://schemas.microsoft.com/office/drawing/2014/main" id="{00F178E2-AACB-4EFE-A67A-5327512E4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33">
            <a:extLst>
              <a:ext uri="{FF2B5EF4-FFF2-40B4-BE49-F238E27FC236}">
                <a16:creationId xmlns:a16="http://schemas.microsoft.com/office/drawing/2014/main" id="{F8F31E2E-F25D-43B0-9B21-1DE46FC6D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8844DC-19FD-1C75-A0ED-007A09B1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en-US"/>
              <a:t>Abstract</a:t>
            </a:r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id="{EE282A56-24D8-489E-AC37-6EA78E07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Picture 4" descr="A lake with trees and rocks&#10;&#10;Description automatically generated">
            <a:extLst>
              <a:ext uri="{FF2B5EF4-FFF2-40B4-BE49-F238E27FC236}">
                <a16:creationId xmlns:a16="http://schemas.microsoft.com/office/drawing/2014/main" id="{21395336-0FF7-4861-3F53-D39E854FB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51"/>
          <a:stretch/>
        </p:blipFill>
        <p:spPr>
          <a:xfrm>
            <a:off x="632239" y="1388041"/>
            <a:ext cx="2964032" cy="3335420"/>
          </a:xfrm>
          <a:prstGeom prst="rect">
            <a:avLst/>
          </a:prstGeom>
        </p:spPr>
      </p:pic>
      <p:pic>
        <p:nvPicPr>
          <p:cNvPr id="7" name="Picture 6" descr="A person riding a bike on a dirt road&#10;&#10;Description automatically generated">
            <a:extLst>
              <a:ext uri="{FF2B5EF4-FFF2-40B4-BE49-F238E27FC236}">
                <a16:creationId xmlns:a16="http://schemas.microsoft.com/office/drawing/2014/main" id="{935CDE35-17CF-6981-2416-3D1EF85A0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55" r="11095"/>
          <a:stretch/>
        </p:blipFill>
        <p:spPr>
          <a:xfrm>
            <a:off x="3759995" y="1387535"/>
            <a:ext cx="2964033" cy="33353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A92BB-2C8C-0E94-1611-76B757597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pPr>
              <a:buClr>
                <a:srgbClr val="649DDE"/>
              </a:buClr>
            </a:pPr>
            <a:r>
              <a:rPr lang="en-US"/>
              <a:t>Review Polyp Classification Systems</a:t>
            </a:r>
          </a:p>
          <a:p>
            <a:pPr>
              <a:buClr>
                <a:srgbClr val="649DDE"/>
              </a:buClr>
            </a:pPr>
            <a:r>
              <a:rPr lang="en-US"/>
              <a:t>Briefly Review Polypectomy Decision Making</a:t>
            </a:r>
          </a:p>
          <a:p>
            <a:pPr>
              <a:buClr>
                <a:srgbClr val="649DDE"/>
              </a:buClr>
            </a:pPr>
            <a:r>
              <a:rPr lang="en-US"/>
              <a:t>Practice Classification of Polyps</a:t>
            </a:r>
          </a:p>
        </p:txBody>
      </p:sp>
      <p:pic>
        <p:nvPicPr>
          <p:cNvPr id="49" name="Picture 37">
            <a:extLst>
              <a:ext uri="{FF2B5EF4-FFF2-40B4-BE49-F238E27FC236}">
                <a16:creationId xmlns:a16="http://schemas.microsoft.com/office/drawing/2014/main" id="{A21A879E-4440-4322-879E-91929B141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39">
            <a:extLst>
              <a:ext uri="{FF2B5EF4-FFF2-40B4-BE49-F238E27FC236}">
                <a16:creationId xmlns:a16="http://schemas.microsoft.com/office/drawing/2014/main" id="{02B8CEF1-AE40-447A-B7A4-2024DDCD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23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close-up of a large intestine&#10;&#10;Description automatically generated">
            <a:extLst>
              <a:ext uri="{FF2B5EF4-FFF2-40B4-BE49-F238E27FC236}">
                <a16:creationId xmlns:a16="http://schemas.microsoft.com/office/drawing/2014/main" id="{8A7BCB98-8C3E-CB30-D105-B4420EDCD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71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3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close-up of a human body&#10;&#10;Description automatically generated">
            <a:extLst>
              <a:ext uri="{FF2B5EF4-FFF2-40B4-BE49-F238E27FC236}">
                <a16:creationId xmlns:a16="http://schemas.microsoft.com/office/drawing/2014/main" id="{61194BEA-0257-43F6-73FF-9F5B5D643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0356" b="68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0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lose-up of a human body&#10;&#10;Description automatically generated">
            <a:extLst>
              <a:ext uri="{FF2B5EF4-FFF2-40B4-BE49-F238E27FC236}">
                <a16:creationId xmlns:a16="http://schemas.microsoft.com/office/drawing/2014/main" id="{4EB63784-E52F-4822-249C-EEAA84C43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7114"/>
            <a:ext cx="7072844" cy="5463772"/>
          </a:xfrm>
          <a:prstGeom prst="rect">
            <a:avLst/>
          </a:prstGeom>
        </p:spPr>
      </p:pic>
      <p:pic>
        <p:nvPicPr>
          <p:cNvPr id="10" name="Picture 9" descr="Close-up of a large intestine&#10;&#10;Description automatically generated">
            <a:extLst>
              <a:ext uri="{FF2B5EF4-FFF2-40B4-BE49-F238E27FC236}">
                <a16:creationId xmlns:a16="http://schemas.microsoft.com/office/drawing/2014/main" id="{05F7666C-1031-FFF5-F4D2-3F7029714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428" y="697114"/>
            <a:ext cx="7072844" cy="546377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BBF74F2-A832-FC75-B32E-F92077A5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EA97AC9-B080-3E02-7ADB-33A02052E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5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close-up of a large intestine&#10;&#10;Description automatically generated">
            <a:extLst>
              <a:ext uri="{FF2B5EF4-FFF2-40B4-BE49-F238E27FC236}">
                <a16:creationId xmlns:a16="http://schemas.microsoft.com/office/drawing/2014/main" id="{5BBE93E1-2AFB-B3F4-4135-0B9A0A1D0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271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0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45FD-998F-D52C-E464-3950A250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lose-up of a human body&#10;&#10;Description automatically generated">
            <a:extLst>
              <a:ext uri="{FF2B5EF4-FFF2-40B4-BE49-F238E27FC236}">
                <a16:creationId xmlns:a16="http://schemas.microsoft.com/office/drawing/2014/main" id="{45EA2481-F473-759F-4094-25E949EA3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067" t="34425" r="-1429"/>
          <a:stretch/>
        </p:blipFill>
        <p:spPr>
          <a:xfrm>
            <a:off x="0" y="1083939"/>
            <a:ext cx="7406664" cy="50455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BADE8-DA7C-CD48-99E2-696E05220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close-up of a human body&#10;&#10;Description automatically generated">
            <a:extLst>
              <a:ext uri="{FF2B5EF4-FFF2-40B4-BE49-F238E27FC236}">
                <a16:creationId xmlns:a16="http://schemas.microsoft.com/office/drawing/2014/main" id="{EC01907C-BE1D-7523-3D39-72C10ABE7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70" y="1083939"/>
            <a:ext cx="6531429" cy="50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lose-up of a stomach with a small intestine&#10;&#10;Description automatically generated">
            <a:extLst>
              <a:ext uri="{FF2B5EF4-FFF2-40B4-BE49-F238E27FC236}">
                <a16:creationId xmlns:a16="http://schemas.microsoft.com/office/drawing/2014/main" id="{3C1BCECD-8CB6-D013-4B68-41AE28AC6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05" y="1373913"/>
            <a:ext cx="5315133" cy="4105940"/>
          </a:xfrm>
          <a:prstGeom prst="rect">
            <a:avLst/>
          </a:prstGeom>
        </p:spPr>
      </p:pic>
      <p:pic>
        <p:nvPicPr>
          <p:cNvPr id="8" name="Picture 7" descr="Close-up of a large intestine&#10;&#10;Description automatically generated">
            <a:extLst>
              <a:ext uri="{FF2B5EF4-FFF2-40B4-BE49-F238E27FC236}">
                <a16:creationId xmlns:a16="http://schemas.microsoft.com/office/drawing/2014/main" id="{BF8E4948-1D65-112D-8FCC-277050B64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838" y="1373913"/>
            <a:ext cx="5315133" cy="41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7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10E88F-831C-0569-CBE4-660B8BDE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Paris/ KP/ NICE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Close-up of a human body&#10;&#10;Description automatically generated">
            <a:extLst>
              <a:ext uri="{FF2B5EF4-FFF2-40B4-BE49-F238E27FC236}">
                <a16:creationId xmlns:a16="http://schemas.microsoft.com/office/drawing/2014/main" id="{35A649C6-5EFB-BBB7-0555-C881A0404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8" r="1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EFF8A0E-9017-877B-1B9A-7DEC59AA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Paris:  </a:t>
            </a:r>
            <a:r>
              <a:rPr lang="en-US" dirty="0" err="1"/>
              <a:t>IIa</a:t>
            </a:r>
            <a:endParaRPr lang="en-US" dirty="0"/>
          </a:p>
          <a:p>
            <a:r>
              <a:rPr lang="en-US" dirty="0"/>
              <a:t>KP:  V</a:t>
            </a:r>
          </a:p>
          <a:p>
            <a:r>
              <a:rPr lang="en-US" dirty="0"/>
              <a:t>NICE:  3</a:t>
            </a:r>
          </a:p>
          <a:p>
            <a:r>
              <a:rPr lang="en-US" dirty="0" err="1"/>
              <a:t>Histopath</a:t>
            </a:r>
            <a:r>
              <a:rPr lang="en-US" dirty="0"/>
              <a:t>: CRC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7BAEFB-AE3F-FC81-B4E5-A84700155F9A}"/>
              </a:ext>
            </a:extLst>
          </p:cNvPr>
          <p:cNvSpPr txBox="1"/>
          <p:nvPr/>
        </p:nvSpPr>
        <p:spPr>
          <a:xfrm>
            <a:off x="7981627" y="113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lose-up of a human body&#10;&#10;Description automatically generated">
            <a:extLst>
              <a:ext uri="{FF2B5EF4-FFF2-40B4-BE49-F238E27FC236}">
                <a16:creationId xmlns:a16="http://schemas.microsoft.com/office/drawing/2014/main" id="{52F6F51D-8540-18FF-4632-6FF53D691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17" y="1079780"/>
            <a:ext cx="5365111" cy="4016862"/>
          </a:xfrm>
          <a:prstGeom prst="rect">
            <a:avLst/>
          </a:prstGeom>
        </p:spPr>
      </p:pic>
      <p:pic>
        <p:nvPicPr>
          <p:cNvPr id="8" name="Picture 7" descr="Close-up of a human body&#10;&#10;Description automatically generated">
            <a:extLst>
              <a:ext uri="{FF2B5EF4-FFF2-40B4-BE49-F238E27FC236}">
                <a16:creationId xmlns:a16="http://schemas.microsoft.com/office/drawing/2014/main" id="{6F905716-DE26-B1AB-EA25-6AEFAAA89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39" y="1119758"/>
            <a:ext cx="5271218" cy="39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Close-up of a human stomach&#10;&#10;Description automatically generated">
            <a:extLst>
              <a:ext uri="{FF2B5EF4-FFF2-40B4-BE49-F238E27FC236}">
                <a16:creationId xmlns:a16="http://schemas.microsoft.com/office/drawing/2014/main" id="{6B503F6F-F80C-EF16-E2E5-8F046327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219" b="159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21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Close-up of a human intestine&#10;&#10;Description automatically generated">
            <a:extLst>
              <a:ext uri="{FF2B5EF4-FFF2-40B4-BE49-F238E27FC236}">
                <a16:creationId xmlns:a16="http://schemas.microsoft.com/office/drawing/2014/main" id="{B267C5F4-B400-7C26-F5BB-93B726163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467" b="37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02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2FDC-655B-8934-9735-5FFF8DE2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68E3-D1BB-EACC-C975-097D753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574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Sadeghi A,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Salarieh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Ketabi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Moghadam P. A step-by-step guide to approaching colon polyps. Gastroenterol Hepatol Bed Bench. 2023;16(3):347-356.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10.22037/ghfbb.v16i2.2512. PMID: 37767319; PMCID: PMC10520385.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 M, Ali SM, Umm-a-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OmarahGilani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S, Liu J, Li YQ,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Zuo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XL. Kudo's pit pattern classification for colorectal neoplasms: a meta-analysis. World J Gastroenterol. 2014 Sep 21;20(35):12649-56.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10.3748/wjg.v20.i35.12649. PMID: 25253970; PMCID: PMC4168103</a:t>
            </a:r>
            <a:r>
              <a:rPr lang="en-US" sz="1000" dirty="0">
                <a:effectLst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Hayashi N, Tanaka S, Hewett DG, Kaltenbach TR, Sano Y,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Ponchon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T, Saunders BP, Rex DK,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Soetikno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RM. Endoscopic prediction of deep submucosal invasive carcinoma: validation of the narrow-band imaging international colorectal endoscopic (NICE) classification.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Gastrointest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Endosc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2013 Oct;78(4):625-32.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10.1016/j.gie.2013.04.185.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2013 Jul 30. PMID: 23910062.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Kudo S, Tamura S, Nakajima T,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Yamano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Kusaka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H, Watanabe H. Diagnosis of colorectal tumorous lesions by magnifying endoscopy.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Gastrointest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Endosc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1996 Jul;44(1):8-14.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10.1016/s0016-5107(96)70222-5. PMID: 8836710.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Ferlitsch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M, Moss A, Hassan C, Bhandari P,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Dumonceau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JM,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Paspatis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Jover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Langner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Bronzwaer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Nalankilli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Fockens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P, Hazzan R,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Gralnek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IM,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Gschwantler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Waldmann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Jeschek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Penz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Heresbach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D, Moons L, Lemmers A,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Paraskeva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K, Pohl J,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Ponchon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T, Regula J,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Repici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A, Rutter MD, Burgess NG, Bourke MJ. Colorectal polypectomy and endoscopic mucosal resection (EMR): European Society of Gastrointestinal Endoscopy (ESGE) Clinical Guideline. Endoscopy. 2017 Mar;49(3):270-297.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10.1055/s-0043-102569. </a:t>
            </a:r>
            <a:r>
              <a:rPr lang="en-US" sz="10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en-US" sz="10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2017 Feb 17. PMID: 28212588.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Gupta S,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Miskovic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D, Bhandari P,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Dolwani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S,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McKaig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B,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Pullan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R,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Rembacken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B, Riley S, Rutter MD, Suzuki N,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Tsiamoulos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Z,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Valori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R, Vance ME,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Faiz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OD, Saunders BP, Thomas-Gibson S. A novel method for determining the difficulty of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colonoscopic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polypectomy. Frontline Gastroenterol. 2013 Oct;4(4):244-248.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doi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: 10.1136/flgastro-2013-100331. 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</a:rPr>
              <a:t>Epub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</a:rPr>
              <a:t> 2013 Jun 1. PMID: 28839733; PMCID: PMC5369843.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Endoscopic Classification Review Group. Update on the </a:t>
            </a:r>
            <a:r>
              <a:rPr lang="en-US" sz="1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r>
              <a:rPr lang="en-U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classification of superficial neoplastic lesions in the digestive tract. Endoscopy. 2005;Jun;37(6):570-8.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00" dirty="0"/>
              <a:t>Images from: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http://www.endoatlas.org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https://www.endoatlas.net/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www.endoscopy-campus.com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171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FA12-ED0A-71DD-D0DB-7BF22C3D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1CFE0-1DC7-6525-42CB-0FC2C9440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dirty="0"/>
              <a:t>The Participants will be able to define Parris Classification, NBI International Colorectal Endoscopic (NICE) classification and Kudo Pit patterns</a:t>
            </a:r>
          </a:p>
          <a:p>
            <a:pPr rtl="0"/>
            <a:r>
              <a:rPr lang="en-US" dirty="0"/>
              <a:t>The participants will get practice characterizing polyps using the above patterns</a:t>
            </a:r>
          </a:p>
          <a:p>
            <a:pPr rtl="0"/>
            <a:r>
              <a:rPr lang="en-US" dirty="0"/>
              <a:t>The participants will practice using polyp characterization to assist in determining polypectomy approach</a:t>
            </a:r>
          </a:p>
          <a:p>
            <a:pPr rtl="0"/>
            <a:r>
              <a:rPr lang="en-US" dirty="0"/>
              <a:t>The participants will feel facile in implementing these polyp characteristics into their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13925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FB0F-D072-86CE-88CC-7F6E5862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 Kudo Pit Pattern </a:t>
            </a:r>
            <a:r>
              <a:rPr lang="en-US" baseline="30000" dirty="0"/>
              <a:t>1,2,4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A2072D-C646-0595-7D6A-8A1A9FBA0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7954" y="1853753"/>
            <a:ext cx="5377510" cy="4199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C74AC-5D22-CE9F-AB0F-0D797E44A25C}"/>
              </a:ext>
            </a:extLst>
          </p:cNvPr>
          <p:cNvSpPr txBox="1"/>
          <p:nvPr/>
        </p:nvSpPr>
        <p:spPr>
          <a:xfrm>
            <a:off x="1137146" y="1896029"/>
            <a:ext cx="5408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Kudo (researcher’s name) Pit (the things on polyps) Pattern (how they appear).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Validated diagnostic method for the differentiation of neoplastic colorectal lesions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08EF9290-8AD8-C80C-F1B7-C85C83840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3217506"/>
            <a:ext cx="4869708" cy="28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5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6A86-31B6-769A-3245-2D29881B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 Patterns Continued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12776-A438-E87E-19FB-6A469EBB5DDF}"/>
              </a:ext>
            </a:extLst>
          </p:cNvPr>
          <p:cNvSpPr txBox="1"/>
          <p:nvPr/>
        </p:nvSpPr>
        <p:spPr>
          <a:xfrm>
            <a:off x="7116417" y="1997839"/>
            <a:ext cx="5075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I remember them: </a:t>
            </a:r>
          </a:p>
          <a:p>
            <a:endParaRPr lang="en-US" dirty="0"/>
          </a:p>
          <a:p>
            <a:r>
              <a:rPr lang="en-US" dirty="0"/>
              <a:t>Type I -&gt; Round Pit (Same as surrounding tissue)</a:t>
            </a:r>
          </a:p>
          <a:p>
            <a:r>
              <a:rPr lang="en-US" dirty="0"/>
              <a:t>Type II -&gt; Stars</a:t>
            </a:r>
          </a:p>
          <a:p>
            <a:endParaRPr lang="en-US" dirty="0"/>
          </a:p>
          <a:p>
            <a:r>
              <a:rPr lang="en-US" dirty="0"/>
              <a:t>Type IIIS -&gt; S for small dots</a:t>
            </a:r>
          </a:p>
          <a:p>
            <a:r>
              <a:rPr lang="en-US" dirty="0"/>
              <a:t>Type IIIL -&gt; For long dots or lines</a:t>
            </a:r>
          </a:p>
          <a:p>
            <a:r>
              <a:rPr lang="en-US" dirty="0"/>
              <a:t>Type IV -&gt; Brains</a:t>
            </a:r>
          </a:p>
          <a:p>
            <a:endParaRPr lang="en-US" dirty="0"/>
          </a:p>
          <a:p>
            <a:r>
              <a:rPr lang="en-US" dirty="0"/>
              <a:t>Type V -&gt; Amorphous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532235E-F2EF-AC7B-3A7D-91D4A859D9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02381"/>
            <a:ext cx="5633788" cy="40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0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0EE0-627B-2E81-BBD5-46A0C84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60" y="864052"/>
            <a:ext cx="9603275" cy="1049235"/>
          </a:xfrm>
        </p:spPr>
        <p:txBody>
          <a:bodyPr/>
          <a:lstStyle/>
          <a:p>
            <a:r>
              <a:rPr lang="en-US" dirty="0"/>
              <a:t>Classification: PARIS </a:t>
            </a:r>
            <a:r>
              <a:rPr lang="en-US" baseline="30000" dirty="0"/>
              <a:t>1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131892-FAD4-1107-1F42-3B1BC0CBB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260" y="1913287"/>
            <a:ext cx="8381761" cy="40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5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A0DA-6640-669A-AFFA-1B32A842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54" y="708507"/>
            <a:ext cx="3657450" cy="1049235"/>
          </a:xfrm>
        </p:spPr>
        <p:txBody>
          <a:bodyPr/>
          <a:lstStyle/>
          <a:p>
            <a:r>
              <a:rPr lang="en-US" dirty="0"/>
              <a:t>CLASSIFICATION: NICE </a:t>
            </a:r>
            <a:r>
              <a:rPr lang="en-US" baseline="30000" dirty="0"/>
              <a:t>3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DB10E0-E585-3E0A-FFB7-F0625F50A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384" y="2106098"/>
            <a:ext cx="8446849" cy="3947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6A1A-67C8-9634-B04B-DFA1C9A5606A}"/>
              </a:ext>
            </a:extLst>
          </p:cNvPr>
          <p:cNvSpPr txBox="1"/>
          <p:nvPr/>
        </p:nvSpPr>
        <p:spPr>
          <a:xfrm>
            <a:off x="743619" y="2106098"/>
            <a:ext cx="2386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NICE Classification is probably the simplest endoscopic classification system and accurately can predict deep submucosal invasive carcinoma</a:t>
            </a:r>
          </a:p>
        </p:txBody>
      </p:sp>
    </p:spTree>
    <p:extLst>
      <p:ext uri="{BB962C8B-B14F-4D97-AF65-F5344CB8AC3E}">
        <p14:creationId xmlns:p14="http://schemas.microsoft.com/office/powerpoint/2010/main" val="365270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4FDE-9E21-8307-F33D-79F25852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47" y="804519"/>
            <a:ext cx="9917708" cy="1049235"/>
          </a:xfrm>
        </p:spPr>
        <p:txBody>
          <a:bodyPr/>
          <a:lstStyle/>
          <a:p>
            <a:r>
              <a:rPr lang="en-US" dirty="0"/>
              <a:t>Using polyp characterization to guide polypectomy </a:t>
            </a:r>
            <a:r>
              <a:rPr lang="en-US" baseline="30000" dirty="0"/>
              <a:t>1,5,6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7CF5-77B0-FCC9-2FB2-1C3121E7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5" y="1853754"/>
            <a:ext cx="10036376" cy="4658558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Cold snare polypectomy (CSP) as the preferred technique for removal of diminutive polyps (size ≤ 5 mm) (HQE, SR)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CSP for sessile polyps 6 – 9 mm in size because of its superior safety profile, although evidence comparing efficacy with (\HSP is lacking. (MQE, WR)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HSP (with or without submucosal injection) for removal of sessile polyps 10 – 19 mm in size. In most cases deep thermal injury is a potential risk and thus submucosal injection prior to HSP should be considered. (LQE, SR) 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HSP for pedunculated polyps. To prevent bleeding in pedunculated colorectal polyps with head ≥ 20 mm or a stalk ≥ 10 mm in diameter, ESGE recommends pretreatment of the stalk with injection of dilute adrenaline and/or mechanical hemostasis. (MQE, SR)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Goals of EMR are to achieve a completely snare-resected lesion in the safest minimum number of pieces, with adequate margins and without need for adjunctive ablative techniques. (LQE, SR) 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Careful 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lesion assessment prior to EMR to identify features suggestive of poor outcome (lesion size &gt; 40 mm, ICV location, prior failed attempts at resection, and size, morphology, site, and access (SMSA) level 4). (MQE, SR)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3712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474</TotalTime>
  <Words>1373</Words>
  <Application>Microsoft Macintosh PowerPoint</Application>
  <PresentationFormat>Widescreen</PresentationFormat>
  <Paragraphs>139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Gill Sans MT</vt:lpstr>
      <vt:lpstr>Gallery</vt:lpstr>
      <vt:lpstr>(Mostly) Practical approach to Polyp Classification</vt:lpstr>
      <vt:lpstr>Disclosures</vt:lpstr>
      <vt:lpstr>Abstract</vt:lpstr>
      <vt:lpstr>Learning Objectives</vt:lpstr>
      <vt:lpstr>Classification: Kudo Pit Pattern 1,2,4</vt:lpstr>
      <vt:lpstr>KP Patterns Continued</vt:lpstr>
      <vt:lpstr>Classification: PARIS 1</vt:lpstr>
      <vt:lpstr>CLASSIFICATION: NICE 3</vt:lpstr>
      <vt:lpstr>Using polyp characterization to guide polypectomy 1,5,6</vt:lpstr>
      <vt:lpstr>PowerPoint Presentation</vt:lpstr>
      <vt:lpstr>Paris/ KP/ NICE</vt:lpstr>
      <vt:lpstr>Paris/ KP/ NICE</vt:lpstr>
      <vt:lpstr>Paris/ KP/ NICE</vt:lpstr>
      <vt:lpstr>Paris/ KP/ NICE</vt:lpstr>
      <vt:lpstr>Paris/ KP/ NICE</vt:lpstr>
      <vt:lpstr>PowerPoint Presentation</vt:lpstr>
      <vt:lpstr>PowerPoint Presentation</vt:lpstr>
      <vt:lpstr>PowerPoint Presentation</vt:lpstr>
      <vt:lpstr>Paris/ KP/ NICE</vt:lpstr>
      <vt:lpstr>PowerPoint Presentation</vt:lpstr>
      <vt:lpstr>Paris/ KP/ NICE</vt:lpstr>
      <vt:lpstr>Paris/ KP/ NICE</vt:lpstr>
      <vt:lpstr>Paris/ KP/ NICE</vt:lpstr>
      <vt:lpstr>PowerPoint Presentation</vt:lpstr>
      <vt:lpstr>PowerPoint Presentation</vt:lpstr>
      <vt:lpstr>PowerPoint Presentation</vt:lpstr>
      <vt:lpstr>Paris/ KP/ 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Paris/ KP/ NICE</vt:lpstr>
      <vt:lpstr>PowerPoint Presentation</vt:lpstr>
      <vt:lpstr>PowerPoint Presentation</vt:lpstr>
      <vt:lpstr>Citations: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to Polyp Approach</dc:title>
  <dc:creator>Kade Klippenstein MD</dc:creator>
  <cp:lastModifiedBy>Kade Klippenstein</cp:lastModifiedBy>
  <cp:revision>5</cp:revision>
  <dcterms:created xsi:type="dcterms:W3CDTF">2023-11-02T19:24:47Z</dcterms:created>
  <dcterms:modified xsi:type="dcterms:W3CDTF">2023-11-03T03:19:08Z</dcterms:modified>
</cp:coreProperties>
</file>