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comments/modernComment_103_221D18B8.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modernComment_113_9257BD0F.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3.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4.xml" ContentType="application/inkml+xml"/>
  <Override PartName="/ppt/ink/ink5.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56" r:id="rId2"/>
    <p:sldId id="257" r:id="rId3"/>
    <p:sldId id="258" r:id="rId4"/>
    <p:sldId id="259" r:id="rId5"/>
    <p:sldId id="260" r:id="rId6"/>
    <p:sldId id="275" r:id="rId7"/>
    <p:sldId id="262" r:id="rId8"/>
    <p:sldId id="263" r:id="rId9"/>
    <p:sldId id="271" r:id="rId10"/>
    <p:sldId id="264" r:id="rId11"/>
    <p:sldId id="266" r:id="rId12"/>
    <p:sldId id="267" r:id="rId13"/>
    <p:sldId id="268" r:id="rId14"/>
    <p:sldId id="270" r:id="rId15"/>
    <p:sldId id="273" r:id="rId16"/>
    <p:sldId id="274" r:id="rId17"/>
    <p:sldId id="279" r:id="rId18"/>
    <p:sldId id="265" r:id="rId19"/>
    <p:sldId id="284" r:id="rId20"/>
    <p:sldId id="278" r:id="rId21"/>
    <p:sldId id="285" r:id="rId22"/>
    <p:sldId id="276" r:id="rId23"/>
    <p:sldId id="277" r:id="rId24"/>
    <p:sldId id="281" r:id="rId25"/>
    <p:sldId id="282" r:id="rId26"/>
    <p:sldId id="280" r:id="rId27"/>
    <p:sldId id="283"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238D16-7020-6B15-D7AC-5797F7A40DFB}" name="Nikole Shepherdson DO" initials="ND" userId="S::nikoleshepherdson@fullcircleidaho.org::df03b94a-f849-41c5-accc-e3b30c519a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E5645-AB15-87EC-EA37-C2BE32511F19}" v="14" dt="2023-10-24T02:07:28.545"/>
    <p1510:client id="{0237D60E-0844-B6A9-4FA4-39323AB2B1C2}" v="9" dt="2023-10-19T21:18:03.466"/>
    <p1510:client id="{0FC9F6D3-7C8A-999A-F41F-E1C2CE301537}" v="85" dt="2023-10-10T15:36:28.046"/>
    <p1510:client id="{126C366A-19E4-99F8-ABE3-5167728D75FE}" v="3" dt="2023-10-31T18:15:07.044"/>
    <p1510:client id="{222E8D79-E040-368F-F223-E964414114B6}" v="1" dt="2023-11-02T01:22:56.359"/>
    <p1510:client id="{338C9078-6797-C99F-ADC9-9BC8EC6E0A6D}" v="43" dt="2023-10-19T22:36:12.764"/>
    <p1510:client id="{33C1F86C-F339-2BCB-D19D-AAA46A44F1F3}" v="10" dt="2023-10-28T21:45:02.205"/>
    <p1510:client id="{3EB657B5-FE69-48DA-A7B2-D6FE39CE0428}" v="2" dt="2023-10-27T21:42:14.585"/>
    <p1510:client id="{409B6323-150A-4F15-7FC4-32AD473E40A9}" v="200" dt="2023-11-01T02:07:45.970"/>
    <p1510:client id="{5475F723-DE51-FB7B-518B-58E066CC09DC}" v="55" dt="2023-10-28T17:37:39.202"/>
    <p1510:client id="{563359C3-8BF1-7949-9D8A-C1013B183D6A}" v="75" dt="2023-10-19T16:54:26.278"/>
    <p1510:client id="{74B931E1-7B58-9188-65E1-123442DB58FE}" v="526" dt="2023-10-23T04:26:45.535"/>
    <p1510:client id="{77C64895-B733-A0B6-1EA7-C6831EF8634D}" v="13" dt="2023-11-02T23:13:59.199"/>
    <p1510:client id="{77E3E9D2-504B-176A-4690-77CA20B82714}" v="7" dt="2023-10-18T22:08:31.324"/>
    <p1510:client id="{77FF4392-3435-B526-3A29-A4F31F8E1423}" v="300" dt="2023-10-17T02:20:46.388"/>
    <p1510:client id="{C7A4D79F-4933-05B5-F238-BE2599ED2376}" v="21" dt="2023-10-19T20:49:11.095"/>
    <p1510:client id="{CA9DB629-809C-6C67-A582-2D5856BF2DE4}" v="602" dt="2023-10-19T21:15:24.846"/>
    <p1510:client id="{D19546BA-18A5-9FAD-AF2C-533A7AC4FF12}" v="692" dt="2023-10-16T01:58:16.027"/>
    <p1510:client id="{D94BDF81-4E72-CEA4-78ED-CC437DBD6A3F}" v="8" dt="2023-10-24T00:26:27.388"/>
    <p1510:client id="{DDF64DCD-FC2F-9DC2-169C-F0C67F9EB1FC}" v="137" dt="2023-10-19T20:20:13.163"/>
    <p1510:client id="{DFBFE03F-246F-86D4-7FDA-237E2E1CD500}" v="11" dt="2023-10-30T22:13:19.812"/>
    <p1510:client id="{E5D04BA7-3197-BE15-B50E-78E285C15E72}" v="443" dt="2023-10-17T21:06:49.582"/>
    <p1510:client id="{E756D62F-3BB5-4619-4E89-2F81DAC9E981}" v="329" dt="2023-10-24T21:33:29.287"/>
    <p1510:client id="{FE8A68CE-585E-F5BD-9D9B-89C282F18316}" v="113" dt="2023-10-24T16:41:27.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comments/modernComment_103_221D18B8.xml><?xml version="1.0" encoding="utf-8"?>
<p188:cmLst xmlns:a="http://schemas.openxmlformats.org/drawingml/2006/main" xmlns:r="http://schemas.openxmlformats.org/officeDocument/2006/relationships" xmlns:p188="http://schemas.microsoft.com/office/powerpoint/2018/8/main">
  <p188:cm id="{8603A3BE-9FAA-4269-8C52-479ADF9E72D7}" authorId="{87238D16-7020-6B15-D7AC-5797F7A40DFB}" created="2023-10-17T20:09:13.719">
    <pc:sldMkLst xmlns:pc="http://schemas.microsoft.com/office/powerpoint/2013/main/command">
      <pc:docMk/>
      <pc:sldMk cId="572332216" sldId="259"/>
    </pc:sldMkLst>
    <p188:txBody>
      <a:bodyPr/>
      <a:lstStyle/>
      <a:p>
        <a:r>
          <a:rPr lang="en-US"/>
          <a:t>I took out: ​
The effectiveness of colonoscopy depends on adequate bowel cleansing. The quality of bowel preparation impacts the success of colonoscopy. 
I think for our group this is known.</a:t>
        </a:r>
      </a:p>
    </p188:txBody>
  </p188:cm>
  <p188:cm id="{36106F56-35C2-4E54-8C8E-5EDDDF05159B}" authorId="{87238D16-7020-6B15-D7AC-5797F7A40DFB}" created="2023-10-17T20:55:18.534">
    <pc:sldMkLst xmlns:pc="http://schemas.microsoft.com/office/powerpoint/2013/main/command">
      <pc:docMk/>
      <pc:sldMk cId="572332216" sldId="259"/>
    </pc:sldMkLst>
    <p188:txBody>
      <a:bodyPr/>
      <a:lstStyle/>
      <a:p>
        <a:r>
          <a:rPr lang="en-US"/>
          <a:t>I changed: More frequent follow up intervals than would otherwise be recommended by guidelines based on colonoscopy findings
 to just more frequent follow ups --&gt; you can say this part, add it to your notes section for when you practice.</a:t>
        </a:r>
      </a:p>
    </p188:txBody>
  </p188:cm>
</p188:cmLst>
</file>

<file path=ppt/comments/modernComment_113_9257BD0F.xml><?xml version="1.0" encoding="utf-8"?>
<p188:cmLst xmlns:a="http://schemas.openxmlformats.org/drawingml/2006/main" xmlns:r="http://schemas.openxmlformats.org/officeDocument/2006/relationships" xmlns:p188="http://schemas.microsoft.com/office/powerpoint/2018/8/main">
  <p188:cm id="{733991DB-946F-467F-B9DB-88DF97DA935B}" authorId="{87238D16-7020-6B15-D7AC-5797F7A40DFB}" created="2023-10-17T20:48:08.317">
    <pc:sldMkLst xmlns:pc="http://schemas.microsoft.com/office/powerpoint/2013/main/command">
      <pc:docMk/>
      <pc:sldMk cId="2455223567" sldId="275"/>
    </pc:sldMkLst>
    <p188:replyLst>
      <p188:reply id="{EF0D559F-69F9-4983-816C-C9ED0EC99297}" authorId="{87238D16-7020-6B15-D7AC-5797F7A40DFB}" created="2023-10-17T21:06:07.891">
        <p188:txBody>
          <a:bodyPr/>
          <a:lstStyle/>
          <a:p>
            <a:r>
              <a:rPr lang="en-US"/>
              <a:t>This section:
Trials: ​
equivalence or superiority of the high volume vs. low volume PEG or non-PEG regimens in terms of efficacy​
high volume PEG regimens 
I was thinking you will probably address this when talking about the other regimens, so took it out here. But we can add it back if you wanted to talk about it here.</a:t>
            </a:r>
          </a:p>
        </p188:txBody>
      </p188:reply>
    </p188:replyLst>
    <p188:txBody>
      <a:bodyPr/>
      <a:lstStyle/>
      <a:p>
        <a:r>
          <a:rPr lang="en-US"/>
          <a:t>I tried to simplify the text</a:t>
        </a:r>
      </a:p>
    </p188:txBody>
  </p188:cm>
</p188:cmLst>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58F5E6-AA2E-46BC-B692-698C81B2731D}"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FA16BFFD-0B97-4EBF-A24C-BD28B591D66D}">
      <dgm:prSet/>
      <dgm:spPr/>
      <dgm:t>
        <a:bodyPr/>
        <a:lstStyle/>
        <a:p>
          <a:r>
            <a:rPr lang="en-US"/>
            <a:t>Polyethylene Glycol </a:t>
          </a:r>
        </a:p>
      </dgm:t>
    </dgm:pt>
    <dgm:pt modelId="{64A529F2-DBD5-4C54-A986-3D3B37B2085C}" type="parTrans" cxnId="{FDF0D19F-13DF-42EA-A9FC-F42C9C16B9CE}">
      <dgm:prSet/>
      <dgm:spPr/>
      <dgm:t>
        <a:bodyPr/>
        <a:lstStyle/>
        <a:p>
          <a:endParaRPr lang="en-US"/>
        </a:p>
      </dgm:t>
    </dgm:pt>
    <dgm:pt modelId="{5B0A4DDF-F48C-4821-A763-A71AD51D33F0}" type="sibTrans" cxnId="{FDF0D19F-13DF-42EA-A9FC-F42C9C16B9CE}">
      <dgm:prSet/>
      <dgm:spPr/>
      <dgm:t>
        <a:bodyPr/>
        <a:lstStyle/>
        <a:p>
          <a:endParaRPr lang="en-US"/>
        </a:p>
      </dgm:t>
    </dgm:pt>
    <dgm:pt modelId="{3E508658-ADF8-45FB-86CE-8DAB119C3DF4}">
      <dgm:prSet/>
      <dgm:spPr/>
      <dgm:t>
        <a:bodyPr/>
        <a:lstStyle/>
        <a:p>
          <a:r>
            <a:rPr lang="en-US"/>
            <a:t>4L</a:t>
          </a:r>
        </a:p>
      </dgm:t>
    </dgm:pt>
    <dgm:pt modelId="{AF37CCAB-0380-4F9C-936F-EAC83E0FA579}" type="parTrans" cxnId="{D827B5D0-82B9-474E-A609-A0F3F0EA988D}">
      <dgm:prSet/>
      <dgm:spPr/>
      <dgm:t>
        <a:bodyPr/>
        <a:lstStyle/>
        <a:p>
          <a:endParaRPr lang="en-US"/>
        </a:p>
      </dgm:t>
    </dgm:pt>
    <dgm:pt modelId="{A6B5071B-1E42-4FBD-8D1A-C6C16264145E}" type="sibTrans" cxnId="{D827B5D0-82B9-474E-A609-A0F3F0EA988D}">
      <dgm:prSet/>
      <dgm:spPr/>
      <dgm:t>
        <a:bodyPr/>
        <a:lstStyle/>
        <a:p>
          <a:endParaRPr lang="en-US"/>
        </a:p>
      </dgm:t>
    </dgm:pt>
    <dgm:pt modelId="{35D8C02B-98DD-4909-98E9-E67EC1389F59}">
      <dgm:prSet/>
      <dgm:spPr/>
      <dgm:t>
        <a:bodyPr/>
        <a:lstStyle/>
        <a:p>
          <a:r>
            <a:rPr lang="en-US"/>
            <a:t>2L + </a:t>
          </a:r>
          <a:r>
            <a:rPr lang="en-US" err="1"/>
            <a:t>adjuvuncts</a:t>
          </a:r>
          <a:r>
            <a:rPr lang="en-US"/>
            <a:t> </a:t>
          </a:r>
        </a:p>
      </dgm:t>
    </dgm:pt>
    <dgm:pt modelId="{9181C708-3141-4D6B-90EB-CCCECA6BAB18}" type="parTrans" cxnId="{0FEAB1AE-C051-419C-BB43-4147AC49118F}">
      <dgm:prSet/>
      <dgm:spPr/>
      <dgm:t>
        <a:bodyPr/>
        <a:lstStyle/>
        <a:p>
          <a:endParaRPr lang="en-US"/>
        </a:p>
      </dgm:t>
    </dgm:pt>
    <dgm:pt modelId="{B566708D-1FC6-4280-833D-28736CC60407}" type="sibTrans" cxnId="{0FEAB1AE-C051-419C-BB43-4147AC49118F}">
      <dgm:prSet/>
      <dgm:spPr/>
      <dgm:t>
        <a:bodyPr/>
        <a:lstStyle/>
        <a:p>
          <a:endParaRPr lang="en-US"/>
        </a:p>
      </dgm:t>
    </dgm:pt>
    <dgm:pt modelId="{8A257564-9DE2-438C-A5FB-0ACA45674B48}">
      <dgm:prSet/>
      <dgm:spPr/>
      <dgm:t>
        <a:bodyPr/>
        <a:lstStyle/>
        <a:p>
          <a:r>
            <a:rPr lang="en-US"/>
            <a:t>1L plus ascorbate </a:t>
          </a:r>
        </a:p>
      </dgm:t>
    </dgm:pt>
    <dgm:pt modelId="{A063445D-83AF-45D1-8540-30CDB68DD931}" type="parTrans" cxnId="{7DD9F3B1-EB93-4C16-BFB7-682E3C55E581}">
      <dgm:prSet/>
      <dgm:spPr/>
      <dgm:t>
        <a:bodyPr/>
        <a:lstStyle/>
        <a:p>
          <a:endParaRPr lang="en-US"/>
        </a:p>
      </dgm:t>
    </dgm:pt>
    <dgm:pt modelId="{C5E42D1C-EC53-4927-9328-1D9DB00115A7}" type="sibTrans" cxnId="{7DD9F3B1-EB93-4C16-BFB7-682E3C55E581}">
      <dgm:prSet/>
      <dgm:spPr/>
      <dgm:t>
        <a:bodyPr/>
        <a:lstStyle/>
        <a:p>
          <a:endParaRPr lang="en-US"/>
        </a:p>
      </dgm:t>
    </dgm:pt>
    <dgm:pt modelId="{FD6C12BD-A7A6-499E-83CB-D8800A02D0BD}">
      <dgm:prSet/>
      <dgm:spPr/>
      <dgm:t>
        <a:bodyPr/>
        <a:lstStyle/>
        <a:p>
          <a:pPr rtl="0"/>
          <a:r>
            <a:rPr lang="en-US" err="1">
              <a:solidFill>
                <a:srgbClr val="444444"/>
              </a:solidFill>
              <a:latin typeface="Arial"/>
              <a:cs typeface="Arial"/>
            </a:rPr>
            <a:t>Moviprep</a:t>
          </a:r>
          <a:r>
            <a:rPr lang="en-US">
              <a:solidFill>
                <a:srgbClr val="444444"/>
              </a:solidFill>
              <a:latin typeface="Arial"/>
              <a:cs typeface="Arial"/>
            </a:rPr>
            <a:t> </a:t>
          </a:r>
          <a:endParaRPr lang="en-US">
            <a:latin typeface="Arial"/>
            <a:cs typeface="Arial"/>
          </a:endParaRPr>
        </a:p>
      </dgm:t>
    </dgm:pt>
    <dgm:pt modelId="{02ECB62C-E18D-4FC7-A3EC-087F8A75F593}" type="parTrans" cxnId="{B898D3E3-BA5A-4683-9CAD-AC97EEBBECC1}">
      <dgm:prSet/>
      <dgm:spPr/>
      <dgm:t>
        <a:bodyPr/>
        <a:lstStyle/>
        <a:p>
          <a:endParaRPr lang="en-US"/>
        </a:p>
      </dgm:t>
    </dgm:pt>
    <dgm:pt modelId="{CD68CCE0-FE2E-4815-8BCC-9B64852DF515}" type="sibTrans" cxnId="{B898D3E3-BA5A-4683-9CAD-AC97EEBBECC1}">
      <dgm:prSet/>
      <dgm:spPr/>
      <dgm:t>
        <a:bodyPr/>
        <a:lstStyle/>
        <a:p>
          <a:endParaRPr lang="en-US"/>
        </a:p>
      </dgm:t>
    </dgm:pt>
    <dgm:pt modelId="{C1E2DE2B-8D16-4A5E-A866-4E844D2D2195}">
      <dgm:prSet/>
      <dgm:spPr/>
      <dgm:t>
        <a:bodyPr/>
        <a:lstStyle/>
        <a:p>
          <a:r>
            <a:rPr lang="en-US"/>
            <a:t>Sodium Phosphate </a:t>
          </a:r>
        </a:p>
      </dgm:t>
    </dgm:pt>
    <dgm:pt modelId="{1944E44E-777A-482D-9A56-4964DAC386BE}" type="parTrans" cxnId="{4E9CE410-412C-45DE-9132-FA70336E362F}">
      <dgm:prSet/>
      <dgm:spPr/>
      <dgm:t>
        <a:bodyPr/>
        <a:lstStyle/>
        <a:p>
          <a:endParaRPr lang="en-US"/>
        </a:p>
      </dgm:t>
    </dgm:pt>
    <dgm:pt modelId="{AC99CE10-7858-43E3-A590-AFB1565C54B7}" type="sibTrans" cxnId="{4E9CE410-412C-45DE-9132-FA70336E362F}">
      <dgm:prSet/>
      <dgm:spPr/>
      <dgm:t>
        <a:bodyPr/>
        <a:lstStyle/>
        <a:p>
          <a:endParaRPr lang="en-US"/>
        </a:p>
      </dgm:t>
    </dgm:pt>
    <dgm:pt modelId="{16E4D709-F332-4141-9001-6C17DB84FB84}">
      <dgm:prSet/>
      <dgm:spPr/>
      <dgm:t>
        <a:bodyPr/>
        <a:lstStyle/>
        <a:p>
          <a:r>
            <a:rPr lang="en-US"/>
            <a:t>Oral Sulfate Solution </a:t>
          </a:r>
        </a:p>
      </dgm:t>
    </dgm:pt>
    <dgm:pt modelId="{81350208-7F87-4E7E-86D3-CE62B71DD74E}" type="parTrans" cxnId="{631AED36-D288-4D46-880F-B424948D018D}">
      <dgm:prSet/>
      <dgm:spPr/>
      <dgm:t>
        <a:bodyPr/>
        <a:lstStyle/>
        <a:p>
          <a:endParaRPr lang="en-US"/>
        </a:p>
      </dgm:t>
    </dgm:pt>
    <dgm:pt modelId="{1CCA4E11-A675-4ED7-8143-9507828A4816}" type="sibTrans" cxnId="{631AED36-D288-4D46-880F-B424948D018D}">
      <dgm:prSet/>
      <dgm:spPr/>
      <dgm:t>
        <a:bodyPr/>
        <a:lstStyle/>
        <a:p>
          <a:endParaRPr lang="en-US"/>
        </a:p>
      </dgm:t>
    </dgm:pt>
    <dgm:pt modelId="{957F8FE9-9EB9-42D2-9294-91BBC028005A}">
      <dgm:prSet/>
      <dgm:spPr/>
      <dgm:t>
        <a:bodyPr/>
        <a:lstStyle/>
        <a:p>
          <a:r>
            <a:rPr lang="en-US"/>
            <a:t>Sodium picosulfate </a:t>
          </a:r>
        </a:p>
      </dgm:t>
    </dgm:pt>
    <dgm:pt modelId="{43E2193D-DC15-4706-9D28-240CB1E1C7C5}" type="parTrans" cxnId="{F18BA206-8092-4D42-A4B3-54C3DF2FE628}">
      <dgm:prSet/>
      <dgm:spPr/>
      <dgm:t>
        <a:bodyPr/>
        <a:lstStyle/>
        <a:p>
          <a:endParaRPr lang="en-US"/>
        </a:p>
      </dgm:t>
    </dgm:pt>
    <dgm:pt modelId="{D9E7F522-C996-43A2-9D04-9DFF83FED635}" type="sibTrans" cxnId="{F18BA206-8092-4D42-A4B3-54C3DF2FE628}">
      <dgm:prSet/>
      <dgm:spPr/>
      <dgm:t>
        <a:bodyPr/>
        <a:lstStyle/>
        <a:p>
          <a:endParaRPr lang="en-US"/>
        </a:p>
      </dgm:t>
    </dgm:pt>
    <dgm:pt modelId="{8AE59324-742B-4E93-A840-BCAAB57289DC}">
      <dgm:prSet/>
      <dgm:spPr/>
      <dgm:t>
        <a:bodyPr/>
        <a:lstStyle/>
        <a:p>
          <a:r>
            <a:rPr lang="en-US"/>
            <a:t>Lactulose </a:t>
          </a:r>
          <a:br>
            <a:rPr lang="en-US"/>
          </a:br>
          <a:endParaRPr lang="en-US"/>
        </a:p>
      </dgm:t>
    </dgm:pt>
    <dgm:pt modelId="{2B8953F8-C236-4518-ADF5-EA1BE7E91C8F}" type="parTrans" cxnId="{B58F5E13-F981-4708-9FE8-53ACCE4741A2}">
      <dgm:prSet/>
      <dgm:spPr/>
      <dgm:t>
        <a:bodyPr/>
        <a:lstStyle/>
        <a:p>
          <a:endParaRPr lang="en-US"/>
        </a:p>
      </dgm:t>
    </dgm:pt>
    <dgm:pt modelId="{DCDDEB0E-6FF7-4372-8DF1-44A2A2D3C3C8}" type="sibTrans" cxnId="{B58F5E13-F981-4708-9FE8-53ACCE4741A2}">
      <dgm:prSet/>
      <dgm:spPr/>
      <dgm:t>
        <a:bodyPr/>
        <a:lstStyle/>
        <a:p>
          <a:endParaRPr lang="en-US"/>
        </a:p>
      </dgm:t>
    </dgm:pt>
    <dgm:pt modelId="{EAB4867D-8952-4A4C-A942-3EC7093A4685}">
      <dgm:prSet phldr="0"/>
      <dgm:spPr/>
      <dgm:t>
        <a:bodyPr/>
        <a:lstStyle/>
        <a:p>
          <a:pPr rtl="0"/>
          <a:r>
            <a:rPr lang="en-US" err="1">
              <a:solidFill>
                <a:srgbClr val="444444"/>
              </a:solidFill>
              <a:latin typeface="Arial"/>
              <a:cs typeface="Arial"/>
            </a:rPr>
            <a:t>Plenvu</a:t>
          </a:r>
          <a:r>
            <a:rPr lang="en-US">
              <a:solidFill>
                <a:srgbClr val="444444"/>
              </a:solidFill>
              <a:latin typeface="Arial"/>
              <a:cs typeface="Arial"/>
            </a:rPr>
            <a:t> </a:t>
          </a:r>
        </a:p>
      </dgm:t>
    </dgm:pt>
    <dgm:pt modelId="{6EF3A315-403A-48C9-ADD2-A5F9A379F43B}" type="parTrans" cxnId="{E73368C3-9832-42AB-84B7-FA2327D5F537}">
      <dgm:prSet/>
      <dgm:spPr/>
    </dgm:pt>
    <dgm:pt modelId="{D44D12F6-AA9B-4CA3-A552-1EB29048676C}" type="sibTrans" cxnId="{E73368C3-9832-42AB-84B7-FA2327D5F537}">
      <dgm:prSet/>
      <dgm:spPr/>
      <dgm:t>
        <a:bodyPr/>
        <a:lstStyle/>
        <a:p>
          <a:endParaRPr lang="en-US"/>
        </a:p>
      </dgm:t>
    </dgm:pt>
    <dgm:pt modelId="{8A03BE13-2E06-43E5-8858-4A2F204B76CA}">
      <dgm:prSet phldr="0"/>
      <dgm:spPr/>
      <dgm:t>
        <a:bodyPr/>
        <a:lstStyle/>
        <a:p>
          <a:r>
            <a:rPr lang="en-US" err="1"/>
            <a:t>MiraLax</a:t>
          </a:r>
          <a:r>
            <a:rPr lang="en-US"/>
            <a:t> </a:t>
          </a:r>
        </a:p>
      </dgm:t>
    </dgm:pt>
    <dgm:pt modelId="{9E2F66D5-6263-4EE9-A0A7-AF7806701950}" type="parTrans" cxnId="{E79B1BCF-169C-4B53-A923-4397AE64ECDC}">
      <dgm:prSet/>
      <dgm:spPr/>
    </dgm:pt>
    <dgm:pt modelId="{459E2387-A1B8-4E5A-859D-BCFD90A8C7B8}" type="sibTrans" cxnId="{E79B1BCF-169C-4B53-A923-4397AE64ECDC}">
      <dgm:prSet/>
      <dgm:spPr/>
      <dgm:t>
        <a:bodyPr/>
        <a:lstStyle/>
        <a:p>
          <a:endParaRPr lang="en-US"/>
        </a:p>
      </dgm:t>
    </dgm:pt>
    <dgm:pt modelId="{9A4F0C6C-F378-4701-9C06-CF26C8376C7B}" type="pres">
      <dgm:prSet presAssocID="{7C58F5E6-AA2E-46BC-B692-698C81B2731D}" presName="Name0" presStyleCnt="0">
        <dgm:presLayoutVars>
          <dgm:dir/>
          <dgm:resizeHandles val="exact"/>
        </dgm:presLayoutVars>
      </dgm:prSet>
      <dgm:spPr/>
    </dgm:pt>
    <dgm:pt modelId="{3105716E-E427-4DFD-BAC0-619AC04888D2}" type="pres">
      <dgm:prSet presAssocID="{FA16BFFD-0B97-4EBF-A24C-BD28B591D66D}" presName="node" presStyleLbl="node1" presStyleIdx="0" presStyleCnt="8">
        <dgm:presLayoutVars>
          <dgm:bulletEnabled val="1"/>
        </dgm:presLayoutVars>
      </dgm:prSet>
      <dgm:spPr/>
    </dgm:pt>
    <dgm:pt modelId="{5E67DDAE-E303-456A-9A83-0B8ADD6A6951}" type="pres">
      <dgm:prSet presAssocID="{5B0A4DDF-F48C-4821-A763-A71AD51D33F0}" presName="sibTrans" presStyleLbl="sibTrans1D1" presStyleIdx="0" presStyleCnt="7"/>
      <dgm:spPr/>
    </dgm:pt>
    <dgm:pt modelId="{51462AA5-0CE8-4940-95B8-A32A7EC0C63F}" type="pres">
      <dgm:prSet presAssocID="{5B0A4DDF-F48C-4821-A763-A71AD51D33F0}" presName="connectorText" presStyleLbl="sibTrans1D1" presStyleIdx="0" presStyleCnt="7"/>
      <dgm:spPr/>
    </dgm:pt>
    <dgm:pt modelId="{38D2780B-8481-46C6-AC14-31201E79EB50}" type="pres">
      <dgm:prSet presAssocID="{EAB4867D-8952-4A4C-A942-3EC7093A4685}" presName="node" presStyleLbl="node1" presStyleIdx="1" presStyleCnt="8">
        <dgm:presLayoutVars>
          <dgm:bulletEnabled val="1"/>
        </dgm:presLayoutVars>
      </dgm:prSet>
      <dgm:spPr/>
    </dgm:pt>
    <dgm:pt modelId="{3286C9E1-719A-497A-8B27-703A2FB39B6F}" type="pres">
      <dgm:prSet presAssocID="{D44D12F6-AA9B-4CA3-A552-1EB29048676C}" presName="sibTrans" presStyleLbl="sibTrans1D1" presStyleIdx="1" presStyleCnt="7"/>
      <dgm:spPr/>
    </dgm:pt>
    <dgm:pt modelId="{2AD568CC-6DE0-4EAB-B07C-826F539E909F}" type="pres">
      <dgm:prSet presAssocID="{D44D12F6-AA9B-4CA3-A552-1EB29048676C}" presName="connectorText" presStyleLbl="sibTrans1D1" presStyleIdx="1" presStyleCnt="7"/>
      <dgm:spPr/>
    </dgm:pt>
    <dgm:pt modelId="{39C90C93-CE19-4762-907E-B6EBB1E4ADE9}" type="pres">
      <dgm:prSet presAssocID="{FD6C12BD-A7A6-499E-83CB-D8800A02D0BD}" presName="node" presStyleLbl="node1" presStyleIdx="2" presStyleCnt="8">
        <dgm:presLayoutVars>
          <dgm:bulletEnabled val="1"/>
        </dgm:presLayoutVars>
      </dgm:prSet>
      <dgm:spPr/>
    </dgm:pt>
    <dgm:pt modelId="{D06C58D3-2C1D-403D-81E1-422EB7046544}" type="pres">
      <dgm:prSet presAssocID="{CD68CCE0-FE2E-4815-8BCC-9B64852DF515}" presName="sibTrans" presStyleLbl="sibTrans1D1" presStyleIdx="2" presStyleCnt="7"/>
      <dgm:spPr/>
    </dgm:pt>
    <dgm:pt modelId="{E0AD513E-1B2C-436A-9A3B-59E47769CC40}" type="pres">
      <dgm:prSet presAssocID="{CD68CCE0-FE2E-4815-8BCC-9B64852DF515}" presName="connectorText" presStyleLbl="sibTrans1D1" presStyleIdx="2" presStyleCnt="7"/>
      <dgm:spPr/>
    </dgm:pt>
    <dgm:pt modelId="{B0DB880C-B670-4EAF-9C4D-4F8A9F8AEF4F}" type="pres">
      <dgm:prSet presAssocID="{8A03BE13-2E06-43E5-8858-4A2F204B76CA}" presName="node" presStyleLbl="node1" presStyleIdx="3" presStyleCnt="8">
        <dgm:presLayoutVars>
          <dgm:bulletEnabled val="1"/>
        </dgm:presLayoutVars>
      </dgm:prSet>
      <dgm:spPr/>
    </dgm:pt>
    <dgm:pt modelId="{07FCB658-BC3A-4822-98DA-163F15A89401}" type="pres">
      <dgm:prSet presAssocID="{459E2387-A1B8-4E5A-859D-BCFD90A8C7B8}" presName="sibTrans" presStyleLbl="sibTrans1D1" presStyleIdx="3" presStyleCnt="7"/>
      <dgm:spPr/>
    </dgm:pt>
    <dgm:pt modelId="{9497C86E-2678-4C43-A6C9-2082E9913065}" type="pres">
      <dgm:prSet presAssocID="{459E2387-A1B8-4E5A-859D-BCFD90A8C7B8}" presName="connectorText" presStyleLbl="sibTrans1D1" presStyleIdx="3" presStyleCnt="7"/>
      <dgm:spPr/>
    </dgm:pt>
    <dgm:pt modelId="{7957FB56-2B90-402F-93E3-5E254C612C55}" type="pres">
      <dgm:prSet presAssocID="{C1E2DE2B-8D16-4A5E-A866-4E844D2D2195}" presName="node" presStyleLbl="node1" presStyleIdx="4" presStyleCnt="8">
        <dgm:presLayoutVars>
          <dgm:bulletEnabled val="1"/>
        </dgm:presLayoutVars>
      </dgm:prSet>
      <dgm:spPr/>
    </dgm:pt>
    <dgm:pt modelId="{B62938AF-02CD-4F7C-AEDE-A1D629AB9697}" type="pres">
      <dgm:prSet presAssocID="{AC99CE10-7858-43E3-A590-AFB1565C54B7}" presName="sibTrans" presStyleLbl="sibTrans1D1" presStyleIdx="4" presStyleCnt="7"/>
      <dgm:spPr/>
    </dgm:pt>
    <dgm:pt modelId="{1C5AE2BC-472F-4C4B-90C0-0280A2554BD1}" type="pres">
      <dgm:prSet presAssocID="{AC99CE10-7858-43E3-A590-AFB1565C54B7}" presName="connectorText" presStyleLbl="sibTrans1D1" presStyleIdx="4" presStyleCnt="7"/>
      <dgm:spPr/>
    </dgm:pt>
    <dgm:pt modelId="{2BAEA7C0-D866-48B3-BCB1-2826B9075936}" type="pres">
      <dgm:prSet presAssocID="{16E4D709-F332-4141-9001-6C17DB84FB84}" presName="node" presStyleLbl="node1" presStyleIdx="5" presStyleCnt="8">
        <dgm:presLayoutVars>
          <dgm:bulletEnabled val="1"/>
        </dgm:presLayoutVars>
      </dgm:prSet>
      <dgm:spPr/>
    </dgm:pt>
    <dgm:pt modelId="{4DFFAD1F-947F-4AFB-8D46-A3133518B948}" type="pres">
      <dgm:prSet presAssocID="{1CCA4E11-A675-4ED7-8143-9507828A4816}" presName="sibTrans" presStyleLbl="sibTrans1D1" presStyleIdx="5" presStyleCnt="7"/>
      <dgm:spPr/>
    </dgm:pt>
    <dgm:pt modelId="{7336889C-53F1-45FE-9487-0A073EEE1861}" type="pres">
      <dgm:prSet presAssocID="{1CCA4E11-A675-4ED7-8143-9507828A4816}" presName="connectorText" presStyleLbl="sibTrans1D1" presStyleIdx="5" presStyleCnt="7"/>
      <dgm:spPr/>
    </dgm:pt>
    <dgm:pt modelId="{E7C7D36D-6323-4A2B-8C7C-5313973B4716}" type="pres">
      <dgm:prSet presAssocID="{957F8FE9-9EB9-42D2-9294-91BBC028005A}" presName="node" presStyleLbl="node1" presStyleIdx="6" presStyleCnt="8">
        <dgm:presLayoutVars>
          <dgm:bulletEnabled val="1"/>
        </dgm:presLayoutVars>
      </dgm:prSet>
      <dgm:spPr/>
    </dgm:pt>
    <dgm:pt modelId="{6F0A64F3-579A-4641-8A74-2B91C8809EFA}" type="pres">
      <dgm:prSet presAssocID="{D9E7F522-C996-43A2-9D04-9DFF83FED635}" presName="sibTrans" presStyleLbl="sibTrans1D1" presStyleIdx="6" presStyleCnt="7"/>
      <dgm:spPr/>
    </dgm:pt>
    <dgm:pt modelId="{D05DC544-2F11-4383-800C-B2C8E865576C}" type="pres">
      <dgm:prSet presAssocID="{D9E7F522-C996-43A2-9D04-9DFF83FED635}" presName="connectorText" presStyleLbl="sibTrans1D1" presStyleIdx="6" presStyleCnt="7"/>
      <dgm:spPr/>
    </dgm:pt>
    <dgm:pt modelId="{6A38106C-B688-411B-A6B2-5208CC09A2D2}" type="pres">
      <dgm:prSet presAssocID="{8AE59324-742B-4E93-A840-BCAAB57289DC}" presName="node" presStyleLbl="node1" presStyleIdx="7" presStyleCnt="8">
        <dgm:presLayoutVars>
          <dgm:bulletEnabled val="1"/>
        </dgm:presLayoutVars>
      </dgm:prSet>
      <dgm:spPr/>
    </dgm:pt>
  </dgm:ptLst>
  <dgm:cxnLst>
    <dgm:cxn modelId="{AF945801-5961-4E14-B56B-C8C46E42266F}" type="presOf" srcId="{8AE59324-742B-4E93-A840-BCAAB57289DC}" destId="{6A38106C-B688-411B-A6B2-5208CC09A2D2}" srcOrd="0" destOrd="0" presId="urn:microsoft.com/office/officeart/2016/7/layout/RepeatingBendingProcessNew"/>
    <dgm:cxn modelId="{52127204-C0D0-4964-A840-C68A05E9A5E5}" type="presOf" srcId="{16E4D709-F332-4141-9001-6C17DB84FB84}" destId="{2BAEA7C0-D866-48B3-BCB1-2826B9075936}" srcOrd="0" destOrd="0" presId="urn:microsoft.com/office/officeart/2016/7/layout/RepeatingBendingProcessNew"/>
    <dgm:cxn modelId="{98F73206-AB30-4C8A-9243-DBA22A39DBE3}" type="presOf" srcId="{459E2387-A1B8-4E5A-859D-BCFD90A8C7B8}" destId="{07FCB658-BC3A-4822-98DA-163F15A89401}" srcOrd="0" destOrd="0" presId="urn:microsoft.com/office/officeart/2016/7/layout/RepeatingBendingProcessNew"/>
    <dgm:cxn modelId="{F18BA206-8092-4D42-A4B3-54C3DF2FE628}" srcId="{7C58F5E6-AA2E-46BC-B692-698C81B2731D}" destId="{957F8FE9-9EB9-42D2-9294-91BBC028005A}" srcOrd="6" destOrd="0" parTransId="{43E2193D-DC15-4706-9D28-240CB1E1C7C5}" sibTransId="{D9E7F522-C996-43A2-9D04-9DFF83FED635}"/>
    <dgm:cxn modelId="{23D89410-7F6C-4036-B17F-97E63E24F5AB}" type="presOf" srcId="{CD68CCE0-FE2E-4815-8BCC-9B64852DF515}" destId="{E0AD513E-1B2C-436A-9A3B-59E47769CC40}" srcOrd="1" destOrd="0" presId="urn:microsoft.com/office/officeart/2016/7/layout/RepeatingBendingProcessNew"/>
    <dgm:cxn modelId="{4E9CE410-412C-45DE-9132-FA70336E362F}" srcId="{7C58F5E6-AA2E-46BC-B692-698C81B2731D}" destId="{C1E2DE2B-8D16-4A5E-A866-4E844D2D2195}" srcOrd="4" destOrd="0" parTransId="{1944E44E-777A-482D-9A56-4964DAC386BE}" sibTransId="{AC99CE10-7858-43E3-A590-AFB1565C54B7}"/>
    <dgm:cxn modelId="{B58F5E13-F981-4708-9FE8-53ACCE4741A2}" srcId="{7C58F5E6-AA2E-46BC-B692-698C81B2731D}" destId="{8AE59324-742B-4E93-A840-BCAAB57289DC}" srcOrd="7" destOrd="0" parTransId="{2B8953F8-C236-4518-ADF5-EA1BE7E91C8F}" sibTransId="{DCDDEB0E-6FF7-4372-8DF1-44A2A2D3C3C8}"/>
    <dgm:cxn modelId="{B897A626-6132-4F90-9248-E559B8CDB9C2}" type="presOf" srcId="{CD68CCE0-FE2E-4815-8BCC-9B64852DF515}" destId="{D06C58D3-2C1D-403D-81E1-422EB7046544}" srcOrd="0" destOrd="0" presId="urn:microsoft.com/office/officeart/2016/7/layout/RepeatingBendingProcessNew"/>
    <dgm:cxn modelId="{E78E552A-1BD2-449A-8E82-911FFF57CB55}" type="presOf" srcId="{FA16BFFD-0B97-4EBF-A24C-BD28B591D66D}" destId="{3105716E-E427-4DFD-BAC0-619AC04888D2}" srcOrd="0" destOrd="0" presId="urn:microsoft.com/office/officeart/2016/7/layout/RepeatingBendingProcessNew"/>
    <dgm:cxn modelId="{20A18D32-B4B6-4B1F-8E9B-CDC9D0B3A3C0}" type="presOf" srcId="{459E2387-A1B8-4E5A-859D-BCFD90A8C7B8}" destId="{9497C86E-2678-4C43-A6C9-2082E9913065}" srcOrd="1" destOrd="0" presId="urn:microsoft.com/office/officeart/2016/7/layout/RepeatingBendingProcessNew"/>
    <dgm:cxn modelId="{631AED36-D288-4D46-880F-B424948D018D}" srcId="{7C58F5E6-AA2E-46BC-B692-698C81B2731D}" destId="{16E4D709-F332-4141-9001-6C17DB84FB84}" srcOrd="5" destOrd="0" parTransId="{81350208-7F87-4E7E-86D3-CE62B71DD74E}" sibTransId="{1CCA4E11-A675-4ED7-8143-9507828A4816}"/>
    <dgm:cxn modelId="{A861C03B-4F34-4B92-B8B0-65B24D23A4E7}" type="presOf" srcId="{8A03BE13-2E06-43E5-8858-4A2F204B76CA}" destId="{B0DB880C-B670-4EAF-9C4D-4F8A9F8AEF4F}" srcOrd="0" destOrd="0" presId="urn:microsoft.com/office/officeart/2016/7/layout/RepeatingBendingProcessNew"/>
    <dgm:cxn modelId="{AFC70260-727B-47DD-A824-2C0443B123E1}" type="presOf" srcId="{D9E7F522-C996-43A2-9D04-9DFF83FED635}" destId="{D05DC544-2F11-4383-800C-B2C8E865576C}" srcOrd="1" destOrd="0" presId="urn:microsoft.com/office/officeart/2016/7/layout/RepeatingBendingProcessNew"/>
    <dgm:cxn modelId="{2BAF9D4A-589C-41C8-9FF3-28D0759F95A7}" type="presOf" srcId="{AC99CE10-7858-43E3-A590-AFB1565C54B7}" destId="{1C5AE2BC-472F-4C4B-90C0-0280A2554BD1}" srcOrd="1" destOrd="0" presId="urn:microsoft.com/office/officeart/2016/7/layout/RepeatingBendingProcessNew"/>
    <dgm:cxn modelId="{1F26BE4F-23DC-4BC4-8C0D-4604DE690232}" type="presOf" srcId="{1CCA4E11-A675-4ED7-8143-9507828A4816}" destId="{4DFFAD1F-947F-4AFB-8D46-A3133518B948}" srcOrd="0" destOrd="0" presId="urn:microsoft.com/office/officeart/2016/7/layout/RepeatingBendingProcessNew"/>
    <dgm:cxn modelId="{4801987E-C0B6-4271-ADF1-CBB44BBEB784}" type="presOf" srcId="{D44D12F6-AA9B-4CA3-A552-1EB29048676C}" destId="{3286C9E1-719A-497A-8B27-703A2FB39B6F}" srcOrd="0" destOrd="0" presId="urn:microsoft.com/office/officeart/2016/7/layout/RepeatingBendingProcessNew"/>
    <dgm:cxn modelId="{E29F1081-C160-4CBB-B248-4CAD45BC13B7}" type="presOf" srcId="{C1E2DE2B-8D16-4A5E-A866-4E844D2D2195}" destId="{7957FB56-2B90-402F-93E3-5E254C612C55}" srcOrd="0" destOrd="0" presId="urn:microsoft.com/office/officeart/2016/7/layout/RepeatingBendingProcessNew"/>
    <dgm:cxn modelId="{A188EE8B-B55F-45ED-8CB2-23B2F51EA988}" type="presOf" srcId="{FD6C12BD-A7A6-499E-83CB-D8800A02D0BD}" destId="{39C90C93-CE19-4762-907E-B6EBB1E4ADE9}" srcOrd="0" destOrd="0" presId="urn:microsoft.com/office/officeart/2016/7/layout/RepeatingBendingProcessNew"/>
    <dgm:cxn modelId="{9B3FDF9B-4C4E-427F-A657-741F7F019C4F}" type="presOf" srcId="{8A257564-9DE2-438C-A5FB-0ACA45674B48}" destId="{3105716E-E427-4DFD-BAC0-619AC04888D2}" srcOrd="0" destOrd="3" presId="urn:microsoft.com/office/officeart/2016/7/layout/RepeatingBendingProcessNew"/>
    <dgm:cxn modelId="{07E7CB9D-A8A6-4DF6-8BDF-0BC9EA4BCCD6}" type="presOf" srcId="{7C58F5E6-AA2E-46BC-B692-698C81B2731D}" destId="{9A4F0C6C-F378-4701-9C06-CF26C8376C7B}" srcOrd="0" destOrd="0" presId="urn:microsoft.com/office/officeart/2016/7/layout/RepeatingBendingProcessNew"/>
    <dgm:cxn modelId="{35C15F9E-D85D-49F9-AAC3-B6C4018B45D2}" type="presOf" srcId="{3E508658-ADF8-45FB-86CE-8DAB119C3DF4}" destId="{3105716E-E427-4DFD-BAC0-619AC04888D2}" srcOrd="0" destOrd="1" presId="urn:microsoft.com/office/officeart/2016/7/layout/RepeatingBendingProcessNew"/>
    <dgm:cxn modelId="{FDF0D19F-13DF-42EA-A9FC-F42C9C16B9CE}" srcId="{7C58F5E6-AA2E-46BC-B692-698C81B2731D}" destId="{FA16BFFD-0B97-4EBF-A24C-BD28B591D66D}" srcOrd="0" destOrd="0" parTransId="{64A529F2-DBD5-4C54-A986-3D3B37B2085C}" sibTransId="{5B0A4DDF-F48C-4821-A763-A71AD51D33F0}"/>
    <dgm:cxn modelId="{3CDBDBA5-7AB6-4F7A-9EFB-B5F7C7B67AB9}" type="presOf" srcId="{D9E7F522-C996-43A2-9D04-9DFF83FED635}" destId="{6F0A64F3-579A-4641-8A74-2B91C8809EFA}" srcOrd="0" destOrd="0" presId="urn:microsoft.com/office/officeart/2016/7/layout/RepeatingBendingProcessNew"/>
    <dgm:cxn modelId="{9B90FAAB-D886-4D61-BDDE-479E990F794E}" type="presOf" srcId="{5B0A4DDF-F48C-4821-A763-A71AD51D33F0}" destId="{51462AA5-0CE8-4940-95B8-A32A7EC0C63F}" srcOrd="1" destOrd="0" presId="urn:microsoft.com/office/officeart/2016/7/layout/RepeatingBendingProcessNew"/>
    <dgm:cxn modelId="{0FEAB1AE-C051-419C-BB43-4147AC49118F}" srcId="{FA16BFFD-0B97-4EBF-A24C-BD28B591D66D}" destId="{35D8C02B-98DD-4909-98E9-E67EC1389F59}" srcOrd="1" destOrd="0" parTransId="{9181C708-3141-4D6B-90EB-CCCECA6BAB18}" sibTransId="{B566708D-1FC6-4280-833D-28736CC60407}"/>
    <dgm:cxn modelId="{7DD9F3B1-EB93-4C16-BFB7-682E3C55E581}" srcId="{FA16BFFD-0B97-4EBF-A24C-BD28B591D66D}" destId="{8A257564-9DE2-438C-A5FB-0ACA45674B48}" srcOrd="2" destOrd="0" parTransId="{A063445D-83AF-45D1-8540-30CDB68DD931}" sibTransId="{C5E42D1C-EC53-4927-9328-1D9DB00115A7}"/>
    <dgm:cxn modelId="{6B5EFDB4-2A02-4D35-A9DB-19B261F95344}" type="presOf" srcId="{1CCA4E11-A675-4ED7-8143-9507828A4816}" destId="{7336889C-53F1-45FE-9487-0A073EEE1861}" srcOrd="1" destOrd="0" presId="urn:microsoft.com/office/officeart/2016/7/layout/RepeatingBendingProcessNew"/>
    <dgm:cxn modelId="{E73368C3-9832-42AB-84B7-FA2327D5F537}" srcId="{7C58F5E6-AA2E-46BC-B692-698C81B2731D}" destId="{EAB4867D-8952-4A4C-A942-3EC7093A4685}" srcOrd="1" destOrd="0" parTransId="{6EF3A315-403A-48C9-ADD2-A5F9A379F43B}" sibTransId="{D44D12F6-AA9B-4CA3-A552-1EB29048676C}"/>
    <dgm:cxn modelId="{E79B1BCF-169C-4B53-A923-4397AE64ECDC}" srcId="{7C58F5E6-AA2E-46BC-B692-698C81B2731D}" destId="{8A03BE13-2E06-43E5-8858-4A2F204B76CA}" srcOrd="3" destOrd="0" parTransId="{9E2F66D5-6263-4EE9-A0A7-AF7806701950}" sibTransId="{459E2387-A1B8-4E5A-859D-BCFD90A8C7B8}"/>
    <dgm:cxn modelId="{D827B5D0-82B9-474E-A609-A0F3F0EA988D}" srcId="{FA16BFFD-0B97-4EBF-A24C-BD28B591D66D}" destId="{3E508658-ADF8-45FB-86CE-8DAB119C3DF4}" srcOrd="0" destOrd="0" parTransId="{AF37CCAB-0380-4F9C-936F-EAC83E0FA579}" sibTransId="{A6B5071B-1E42-4FBD-8D1A-C6C16264145E}"/>
    <dgm:cxn modelId="{08C27BD1-8D4A-4D33-954D-873D2C0CD9DF}" type="presOf" srcId="{957F8FE9-9EB9-42D2-9294-91BBC028005A}" destId="{E7C7D36D-6323-4A2B-8C7C-5313973B4716}" srcOrd="0" destOrd="0" presId="urn:microsoft.com/office/officeart/2016/7/layout/RepeatingBendingProcessNew"/>
    <dgm:cxn modelId="{73C68BDF-3CA1-4F5D-913B-66A88E06331E}" type="presOf" srcId="{35D8C02B-98DD-4909-98E9-E67EC1389F59}" destId="{3105716E-E427-4DFD-BAC0-619AC04888D2}" srcOrd="0" destOrd="2" presId="urn:microsoft.com/office/officeart/2016/7/layout/RepeatingBendingProcessNew"/>
    <dgm:cxn modelId="{B898D3E3-BA5A-4683-9CAD-AC97EEBBECC1}" srcId="{7C58F5E6-AA2E-46BC-B692-698C81B2731D}" destId="{FD6C12BD-A7A6-499E-83CB-D8800A02D0BD}" srcOrd="2" destOrd="0" parTransId="{02ECB62C-E18D-4FC7-A3EC-087F8A75F593}" sibTransId="{CD68CCE0-FE2E-4815-8BCC-9B64852DF515}"/>
    <dgm:cxn modelId="{2D83EDE8-67AF-45E4-9D4A-618CA68C0B27}" type="presOf" srcId="{AC99CE10-7858-43E3-A590-AFB1565C54B7}" destId="{B62938AF-02CD-4F7C-AEDE-A1D629AB9697}" srcOrd="0" destOrd="0" presId="urn:microsoft.com/office/officeart/2016/7/layout/RepeatingBendingProcessNew"/>
    <dgm:cxn modelId="{FCE317EA-766B-4A63-BB5B-7B0F650469DB}" type="presOf" srcId="{EAB4867D-8952-4A4C-A942-3EC7093A4685}" destId="{38D2780B-8481-46C6-AC14-31201E79EB50}" srcOrd="0" destOrd="0" presId="urn:microsoft.com/office/officeart/2016/7/layout/RepeatingBendingProcessNew"/>
    <dgm:cxn modelId="{D34CE9F2-7324-43FE-83B4-E08FA4CED8BF}" type="presOf" srcId="{D44D12F6-AA9B-4CA3-A552-1EB29048676C}" destId="{2AD568CC-6DE0-4EAB-B07C-826F539E909F}" srcOrd="1" destOrd="0" presId="urn:microsoft.com/office/officeart/2016/7/layout/RepeatingBendingProcessNew"/>
    <dgm:cxn modelId="{7713B6FD-FAA4-4868-ADB7-A18D2C6CA097}" type="presOf" srcId="{5B0A4DDF-F48C-4821-A763-A71AD51D33F0}" destId="{5E67DDAE-E303-456A-9A83-0B8ADD6A6951}" srcOrd="0" destOrd="0" presId="urn:microsoft.com/office/officeart/2016/7/layout/RepeatingBendingProcessNew"/>
    <dgm:cxn modelId="{0421B333-060D-421F-8EA5-AB4BE209561A}" type="presParOf" srcId="{9A4F0C6C-F378-4701-9C06-CF26C8376C7B}" destId="{3105716E-E427-4DFD-BAC0-619AC04888D2}" srcOrd="0" destOrd="0" presId="urn:microsoft.com/office/officeart/2016/7/layout/RepeatingBendingProcessNew"/>
    <dgm:cxn modelId="{7F4CA3EE-CDBF-43E2-BAB0-6018D49C3615}" type="presParOf" srcId="{9A4F0C6C-F378-4701-9C06-CF26C8376C7B}" destId="{5E67DDAE-E303-456A-9A83-0B8ADD6A6951}" srcOrd="1" destOrd="0" presId="urn:microsoft.com/office/officeart/2016/7/layout/RepeatingBendingProcessNew"/>
    <dgm:cxn modelId="{C55DB7D9-596E-4754-A130-AF4D0E052089}" type="presParOf" srcId="{5E67DDAE-E303-456A-9A83-0B8ADD6A6951}" destId="{51462AA5-0CE8-4940-95B8-A32A7EC0C63F}" srcOrd="0" destOrd="0" presId="urn:microsoft.com/office/officeart/2016/7/layout/RepeatingBendingProcessNew"/>
    <dgm:cxn modelId="{FB53E4F2-69A8-4ECA-8597-CB76A9E99F06}" type="presParOf" srcId="{9A4F0C6C-F378-4701-9C06-CF26C8376C7B}" destId="{38D2780B-8481-46C6-AC14-31201E79EB50}" srcOrd="2" destOrd="0" presId="urn:microsoft.com/office/officeart/2016/7/layout/RepeatingBendingProcessNew"/>
    <dgm:cxn modelId="{31317C08-C726-46FF-AE8C-509885E01B69}" type="presParOf" srcId="{9A4F0C6C-F378-4701-9C06-CF26C8376C7B}" destId="{3286C9E1-719A-497A-8B27-703A2FB39B6F}" srcOrd="3" destOrd="0" presId="urn:microsoft.com/office/officeart/2016/7/layout/RepeatingBendingProcessNew"/>
    <dgm:cxn modelId="{084A9651-5DA5-49B1-A7FC-6B548FD9F64D}" type="presParOf" srcId="{3286C9E1-719A-497A-8B27-703A2FB39B6F}" destId="{2AD568CC-6DE0-4EAB-B07C-826F539E909F}" srcOrd="0" destOrd="0" presId="urn:microsoft.com/office/officeart/2016/7/layout/RepeatingBendingProcessNew"/>
    <dgm:cxn modelId="{3062EBD7-086D-4C7D-B117-66F4AFCF66A9}" type="presParOf" srcId="{9A4F0C6C-F378-4701-9C06-CF26C8376C7B}" destId="{39C90C93-CE19-4762-907E-B6EBB1E4ADE9}" srcOrd="4" destOrd="0" presId="urn:microsoft.com/office/officeart/2016/7/layout/RepeatingBendingProcessNew"/>
    <dgm:cxn modelId="{75840929-564B-4E78-8040-F2069765F8A4}" type="presParOf" srcId="{9A4F0C6C-F378-4701-9C06-CF26C8376C7B}" destId="{D06C58D3-2C1D-403D-81E1-422EB7046544}" srcOrd="5" destOrd="0" presId="urn:microsoft.com/office/officeart/2016/7/layout/RepeatingBendingProcessNew"/>
    <dgm:cxn modelId="{2CE18253-2B70-4514-ADD5-087B0BB21852}" type="presParOf" srcId="{D06C58D3-2C1D-403D-81E1-422EB7046544}" destId="{E0AD513E-1B2C-436A-9A3B-59E47769CC40}" srcOrd="0" destOrd="0" presId="urn:microsoft.com/office/officeart/2016/7/layout/RepeatingBendingProcessNew"/>
    <dgm:cxn modelId="{2C2C1D31-71AF-427B-A8BE-241830206AA6}" type="presParOf" srcId="{9A4F0C6C-F378-4701-9C06-CF26C8376C7B}" destId="{B0DB880C-B670-4EAF-9C4D-4F8A9F8AEF4F}" srcOrd="6" destOrd="0" presId="urn:microsoft.com/office/officeart/2016/7/layout/RepeatingBendingProcessNew"/>
    <dgm:cxn modelId="{1822A9E5-18DA-45D2-8CE8-5376CF9BB4E4}" type="presParOf" srcId="{9A4F0C6C-F378-4701-9C06-CF26C8376C7B}" destId="{07FCB658-BC3A-4822-98DA-163F15A89401}" srcOrd="7" destOrd="0" presId="urn:microsoft.com/office/officeart/2016/7/layout/RepeatingBendingProcessNew"/>
    <dgm:cxn modelId="{A829DCF4-13EA-41D5-ABBC-87E64C047CD7}" type="presParOf" srcId="{07FCB658-BC3A-4822-98DA-163F15A89401}" destId="{9497C86E-2678-4C43-A6C9-2082E9913065}" srcOrd="0" destOrd="0" presId="urn:microsoft.com/office/officeart/2016/7/layout/RepeatingBendingProcessNew"/>
    <dgm:cxn modelId="{48E1868D-6474-4208-92E1-2DBB8556DA00}" type="presParOf" srcId="{9A4F0C6C-F378-4701-9C06-CF26C8376C7B}" destId="{7957FB56-2B90-402F-93E3-5E254C612C55}" srcOrd="8" destOrd="0" presId="urn:microsoft.com/office/officeart/2016/7/layout/RepeatingBendingProcessNew"/>
    <dgm:cxn modelId="{D3DD847C-A2E4-4B7C-BADE-A9BA9908B048}" type="presParOf" srcId="{9A4F0C6C-F378-4701-9C06-CF26C8376C7B}" destId="{B62938AF-02CD-4F7C-AEDE-A1D629AB9697}" srcOrd="9" destOrd="0" presId="urn:microsoft.com/office/officeart/2016/7/layout/RepeatingBendingProcessNew"/>
    <dgm:cxn modelId="{31C8194D-3C45-4F4E-A018-5EC5A95C837D}" type="presParOf" srcId="{B62938AF-02CD-4F7C-AEDE-A1D629AB9697}" destId="{1C5AE2BC-472F-4C4B-90C0-0280A2554BD1}" srcOrd="0" destOrd="0" presId="urn:microsoft.com/office/officeart/2016/7/layout/RepeatingBendingProcessNew"/>
    <dgm:cxn modelId="{F8925D8A-2351-4E9A-B85E-4A627FBAD3E1}" type="presParOf" srcId="{9A4F0C6C-F378-4701-9C06-CF26C8376C7B}" destId="{2BAEA7C0-D866-48B3-BCB1-2826B9075936}" srcOrd="10" destOrd="0" presId="urn:microsoft.com/office/officeart/2016/7/layout/RepeatingBendingProcessNew"/>
    <dgm:cxn modelId="{CEC2ADDD-5734-4AA5-A2BA-7E1AC805FB45}" type="presParOf" srcId="{9A4F0C6C-F378-4701-9C06-CF26C8376C7B}" destId="{4DFFAD1F-947F-4AFB-8D46-A3133518B948}" srcOrd="11" destOrd="0" presId="urn:microsoft.com/office/officeart/2016/7/layout/RepeatingBendingProcessNew"/>
    <dgm:cxn modelId="{68C3513A-40DE-4F5D-9EB5-D594E401CDF9}" type="presParOf" srcId="{4DFFAD1F-947F-4AFB-8D46-A3133518B948}" destId="{7336889C-53F1-45FE-9487-0A073EEE1861}" srcOrd="0" destOrd="0" presId="urn:microsoft.com/office/officeart/2016/7/layout/RepeatingBendingProcessNew"/>
    <dgm:cxn modelId="{CB86485C-BB26-494F-9235-63B6AC735A17}" type="presParOf" srcId="{9A4F0C6C-F378-4701-9C06-CF26C8376C7B}" destId="{E7C7D36D-6323-4A2B-8C7C-5313973B4716}" srcOrd="12" destOrd="0" presId="urn:microsoft.com/office/officeart/2016/7/layout/RepeatingBendingProcessNew"/>
    <dgm:cxn modelId="{22CA519F-97D6-47F0-9107-05A3779407E5}" type="presParOf" srcId="{9A4F0C6C-F378-4701-9C06-CF26C8376C7B}" destId="{6F0A64F3-579A-4641-8A74-2B91C8809EFA}" srcOrd="13" destOrd="0" presId="urn:microsoft.com/office/officeart/2016/7/layout/RepeatingBendingProcessNew"/>
    <dgm:cxn modelId="{FC6C0F8C-658A-4BF0-B7AE-024C446730E7}" type="presParOf" srcId="{6F0A64F3-579A-4641-8A74-2B91C8809EFA}" destId="{D05DC544-2F11-4383-800C-B2C8E865576C}" srcOrd="0" destOrd="0" presId="urn:microsoft.com/office/officeart/2016/7/layout/RepeatingBendingProcessNew"/>
    <dgm:cxn modelId="{D46834FE-9430-4085-9A38-F1F688FF3035}" type="presParOf" srcId="{9A4F0C6C-F378-4701-9C06-CF26C8376C7B}" destId="{6A38106C-B688-411B-A6B2-5208CC09A2D2}"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9C56A8-1374-4FEF-A32A-466549BBF145}"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en-US"/>
        </a:p>
      </dgm:t>
    </dgm:pt>
    <dgm:pt modelId="{724EB4F6-A665-4E25-BCC9-E601BF0C652D}">
      <dgm:prSet/>
      <dgm:spPr/>
      <dgm:t>
        <a:bodyPr/>
        <a:lstStyle/>
        <a:p>
          <a:r>
            <a:rPr lang="en-US" b="1"/>
            <a:t>Plus bisacodyl or magnesium citrate </a:t>
          </a:r>
          <a:endParaRPr lang="en-US"/>
        </a:p>
      </dgm:t>
    </dgm:pt>
    <dgm:pt modelId="{B4B1BD2E-8B77-45BA-BCB5-A8BEEF13CCCA}" type="parTrans" cxnId="{081FFE91-9021-4011-930B-9A1517B7A837}">
      <dgm:prSet/>
      <dgm:spPr/>
      <dgm:t>
        <a:bodyPr/>
        <a:lstStyle/>
        <a:p>
          <a:endParaRPr lang="en-US"/>
        </a:p>
      </dgm:t>
    </dgm:pt>
    <dgm:pt modelId="{0F7D802F-FA85-4B3D-91E4-CEF9D8337D28}" type="sibTrans" cxnId="{081FFE91-9021-4011-930B-9A1517B7A837}">
      <dgm:prSet/>
      <dgm:spPr/>
      <dgm:t>
        <a:bodyPr/>
        <a:lstStyle/>
        <a:p>
          <a:endParaRPr lang="en-US"/>
        </a:p>
      </dgm:t>
    </dgm:pt>
    <dgm:pt modelId="{787AF577-9212-4A3C-BD10-2D68721ED46C}">
      <dgm:prSet/>
      <dgm:spPr/>
      <dgm:t>
        <a:bodyPr/>
        <a:lstStyle/>
        <a:p>
          <a:r>
            <a:rPr lang="en-US"/>
            <a:t>RCT's comparing to 4L PEG,</a:t>
          </a:r>
        </a:p>
      </dgm:t>
    </dgm:pt>
    <dgm:pt modelId="{CFA261A1-F741-413E-9BB2-B9FA1798ABA0}" type="parTrans" cxnId="{68FAF8B4-424E-41CB-BB31-0BBA0754DAC5}">
      <dgm:prSet/>
      <dgm:spPr/>
      <dgm:t>
        <a:bodyPr/>
        <a:lstStyle/>
        <a:p>
          <a:endParaRPr lang="en-US"/>
        </a:p>
      </dgm:t>
    </dgm:pt>
    <dgm:pt modelId="{ACDF9A73-1D10-4D61-B83C-D4F48D3B5840}" type="sibTrans" cxnId="{68FAF8B4-424E-41CB-BB31-0BBA0754DAC5}">
      <dgm:prSet/>
      <dgm:spPr/>
      <dgm:t>
        <a:bodyPr/>
        <a:lstStyle/>
        <a:p>
          <a:endParaRPr lang="en-US"/>
        </a:p>
      </dgm:t>
    </dgm:pt>
    <dgm:pt modelId="{43A8E281-D2A5-4AEF-9CAC-E70098F9F4B3}">
      <dgm:prSet/>
      <dgm:spPr/>
      <dgm:t>
        <a:bodyPr/>
        <a:lstStyle/>
        <a:p>
          <a:r>
            <a:rPr lang="en-US"/>
            <a:t>no difference in adequate bowel cleansing (73.6 % vs. 72.3 %, 95 %CI difference −7.5 to 10.1), safety, and compliance</a:t>
          </a:r>
        </a:p>
      </dgm:t>
    </dgm:pt>
    <dgm:pt modelId="{DF14C945-34F7-4C48-A920-BABE4660335A}" type="parTrans" cxnId="{67567ACC-9F66-40FA-B5C9-8CBF1840005B}">
      <dgm:prSet/>
      <dgm:spPr/>
      <dgm:t>
        <a:bodyPr/>
        <a:lstStyle/>
        <a:p>
          <a:endParaRPr lang="en-US"/>
        </a:p>
      </dgm:t>
    </dgm:pt>
    <dgm:pt modelId="{46B4547A-51C3-4B1E-95DB-CD403556C189}" type="sibTrans" cxnId="{67567ACC-9F66-40FA-B5C9-8CBF1840005B}">
      <dgm:prSet/>
      <dgm:spPr/>
      <dgm:t>
        <a:bodyPr/>
        <a:lstStyle/>
        <a:p>
          <a:endParaRPr lang="en-US"/>
        </a:p>
      </dgm:t>
    </dgm:pt>
    <dgm:pt modelId="{461A63B7-3CEA-44B6-9473-FFC6FD5271EC}">
      <dgm:prSet/>
      <dgm:spPr/>
      <dgm:t>
        <a:bodyPr/>
        <a:lstStyle/>
        <a:p>
          <a:r>
            <a:rPr lang="en-US"/>
            <a:t>Better gastrointestinal tolerability (25.4 % vs. 37.0 %, P &lt; 0.01)</a:t>
          </a:r>
        </a:p>
      </dgm:t>
    </dgm:pt>
    <dgm:pt modelId="{6BC69A61-8210-49D7-97FF-F0321465F4E3}" type="parTrans" cxnId="{93CF2427-EB65-4133-AFEA-2C8286B1688A}">
      <dgm:prSet/>
      <dgm:spPr/>
      <dgm:t>
        <a:bodyPr/>
        <a:lstStyle/>
        <a:p>
          <a:endParaRPr lang="en-US"/>
        </a:p>
      </dgm:t>
    </dgm:pt>
    <dgm:pt modelId="{5502461B-687F-4C05-A722-402091DAA3A0}" type="sibTrans" cxnId="{93CF2427-EB65-4133-AFEA-2C8286B1688A}">
      <dgm:prSet/>
      <dgm:spPr/>
      <dgm:t>
        <a:bodyPr/>
        <a:lstStyle/>
        <a:p>
          <a:endParaRPr lang="en-US"/>
        </a:p>
      </dgm:t>
    </dgm:pt>
    <dgm:pt modelId="{FAC2F845-8ADA-4139-82CD-3C900A740243}">
      <dgm:prSet/>
      <dgm:spPr/>
      <dgm:t>
        <a:bodyPr/>
        <a:lstStyle/>
        <a:p>
          <a:r>
            <a:rPr lang="en-US"/>
            <a:t>acceptability was higher (93.9 % vs. 82.2 %, P &lt; 0.001)</a:t>
          </a:r>
        </a:p>
      </dgm:t>
    </dgm:pt>
    <dgm:pt modelId="{4824B524-BBA0-4580-B948-C6C113C91E44}" type="parTrans" cxnId="{0B02CBF0-940B-4626-971C-8D9774C23DE1}">
      <dgm:prSet/>
      <dgm:spPr/>
      <dgm:t>
        <a:bodyPr/>
        <a:lstStyle/>
        <a:p>
          <a:endParaRPr lang="en-US"/>
        </a:p>
      </dgm:t>
    </dgm:pt>
    <dgm:pt modelId="{FF87DFE3-1A44-4409-8928-AA98F24C0452}" type="sibTrans" cxnId="{0B02CBF0-940B-4626-971C-8D9774C23DE1}">
      <dgm:prSet/>
      <dgm:spPr/>
      <dgm:t>
        <a:bodyPr/>
        <a:lstStyle/>
        <a:p>
          <a:endParaRPr lang="en-US"/>
        </a:p>
      </dgm:t>
    </dgm:pt>
    <dgm:pt modelId="{B2388920-638C-4D12-A03D-AEDDA9B33589}">
      <dgm:prSet/>
      <dgm:spPr/>
      <dgm:t>
        <a:bodyPr/>
        <a:lstStyle/>
        <a:p>
          <a:r>
            <a:rPr lang="en-US" b="1"/>
            <a:t>Plus bisacodyl (10-20mg) and simethicone</a:t>
          </a:r>
          <a:r>
            <a:rPr lang="en-US"/>
            <a:t> </a:t>
          </a:r>
        </a:p>
      </dgm:t>
    </dgm:pt>
    <dgm:pt modelId="{1DF76F6B-2A68-4E95-979E-584A777D3D7E}" type="parTrans" cxnId="{7D1DB771-45CF-4709-85CF-058DC7C2DC81}">
      <dgm:prSet/>
      <dgm:spPr/>
      <dgm:t>
        <a:bodyPr/>
        <a:lstStyle/>
        <a:p>
          <a:endParaRPr lang="en-US"/>
        </a:p>
      </dgm:t>
    </dgm:pt>
    <dgm:pt modelId="{2D6C3C95-D4DF-4256-A10F-AEE9A7E53113}" type="sibTrans" cxnId="{7D1DB771-45CF-4709-85CF-058DC7C2DC81}">
      <dgm:prSet/>
      <dgm:spPr/>
      <dgm:t>
        <a:bodyPr/>
        <a:lstStyle/>
        <a:p>
          <a:endParaRPr lang="en-US"/>
        </a:p>
      </dgm:t>
    </dgm:pt>
    <dgm:pt modelId="{F6AD23A4-7E69-49E6-93C9-4F29A7A6BC78}">
      <dgm:prSet/>
      <dgm:spPr/>
      <dgm:t>
        <a:bodyPr/>
        <a:lstStyle/>
        <a:p>
          <a:r>
            <a:rPr lang="en-US"/>
            <a:t>meta-analysis [105] of 6 RCTs found that, compared with 4 L PEG, 2 L PEG plus bisacodyl provided:</a:t>
          </a:r>
        </a:p>
      </dgm:t>
    </dgm:pt>
    <dgm:pt modelId="{79C81A01-9EB7-4B27-9F69-4C64816EFFAF}" type="parTrans" cxnId="{3EB7BB75-9638-4AB2-B30F-1CCF15350F12}">
      <dgm:prSet/>
      <dgm:spPr/>
      <dgm:t>
        <a:bodyPr/>
        <a:lstStyle/>
        <a:p>
          <a:endParaRPr lang="en-US"/>
        </a:p>
      </dgm:t>
    </dgm:pt>
    <dgm:pt modelId="{CC668ADF-942F-4B94-A9F4-BE236B773E49}" type="sibTrans" cxnId="{3EB7BB75-9638-4AB2-B30F-1CCF15350F12}">
      <dgm:prSet/>
      <dgm:spPr/>
      <dgm:t>
        <a:bodyPr/>
        <a:lstStyle/>
        <a:p>
          <a:endParaRPr lang="en-US"/>
        </a:p>
      </dgm:t>
    </dgm:pt>
    <dgm:pt modelId="{CA263A3C-E07B-4361-88C5-4E20759BAED5}">
      <dgm:prSet/>
      <dgm:spPr/>
      <dgm:t>
        <a:bodyPr/>
        <a:lstStyle/>
        <a:p>
          <a:r>
            <a:rPr lang="en-US"/>
            <a:t>similar bowel cleansing with no difference in abdominal pain</a:t>
          </a:r>
        </a:p>
      </dgm:t>
    </dgm:pt>
    <dgm:pt modelId="{452163D8-43E0-4504-9BE7-63EC1986D75B}" type="parTrans" cxnId="{FA878103-5F81-4D32-ABB9-A223FE4A0060}">
      <dgm:prSet/>
      <dgm:spPr/>
      <dgm:t>
        <a:bodyPr/>
        <a:lstStyle/>
        <a:p>
          <a:endParaRPr lang="en-US"/>
        </a:p>
      </dgm:t>
    </dgm:pt>
    <dgm:pt modelId="{B48C5768-B1E0-47E3-BC0C-F30A11571987}" type="sibTrans" cxnId="{FA878103-5F81-4D32-ABB9-A223FE4A0060}">
      <dgm:prSet/>
      <dgm:spPr/>
      <dgm:t>
        <a:bodyPr/>
        <a:lstStyle/>
        <a:p>
          <a:endParaRPr lang="en-US"/>
        </a:p>
      </dgm:t>
    </dgm:pt>
    <dgm:pt modelId="{B2D5D1F7-80CC-4230-8B2D-EF917A2EB847}">
      <dgm:prSet/>
      <dgm:spPr/>
      <dgm:t>
        <a:bodyPr/>
        <a:lstStyle/>
        <a:p>
          <a:r>
            <a:rPr lang="en-US"/>
            <a:t>less nausea, vomiting, and bloating.</a:t>
          </a:r>
        </a:p>
      </dgm:t>
    </dgm:pt>
    <dgm:pt modelId="{E8DB2781-9ACF-4A9A-8AC8-BF84C7DADDCF}" type="parTrans" cxnId="{644A92EB-E6F4-4F96-BAEE-A0D9518B8D74}">
      <dgm:prSet/>
      <dgm:spPr/>
      <dgm:t>
        <a:bodyPr/>
        <a:lstStyle/>
        <a:p>
          <a:endParaRPr lang="en-US"/>
        </a:p>
      </dgm:t>
    </dgm:pt>
    <dgm:pt modelId="{E30C798A-B201-4578-8EE9-C7C4157619A6}" type="sibTrans" cxnId="{644A92EB-E6F4-4F96-BAEE-A0D9518B8D74}">
      <dgm:prSet/>
      <dgm:spPr/>
      <dgm:t>
        <a:bodyPr/>
        <a:lstStyle/>
        <a:p>
          <a:endParaRPr lang="en-US"/>
        </a:p>
      </dgm:t>
    </dgm:pt>
    <dgm:pt modelId="{12C62DE0-66B1-4599-8500-741C56B02F3E}">
      <dgm:prSet/>
      <dgm:spPr/>
      <dgm:t>
        <a:bodyPr/>
        <a:lstStyle/>
        <a:p>
          <a:r>
            <a:rPr lang="en-US" b="1"/>
            <a:t>Plus ascorbate </a:t>
          </a:r>
          <a:endParaRPr lang="en-US"/>
        </a:p>
      </dgm:t>
    </dgm:pt>
    <dgm:pt modelId="{A2658E36-B045-4362-81BA-B4595CAB264C}" type="parTrans" cxnId="{9182FAD6-C680-4CC6-9EEA-E4A641166280}">
      <dgm:prSet/>
      <dgm:spPr/>
      <dgm:t>
        <a:bodyPr/>
        <a:lstStyle/>
        <a:p>
          <a:endParaRPr lang="en-US"/>
        </a:p>
      </dgm:t>
    </dgm:pt>
    <dgm:pt modelId="{768FCE98-EF79-45AA-999C-B8CF29875FD9}" type="sibTrans" cxnId="{9182FAD6-C680-4CC6-9EEA-E4A641166280}">
      <dgm:prSet/>
      <dgm:spPr/>
      <dgm:t>
        <a:bodyPr/>
        <a:lstStyle/>
        <a:p>
          <a:endParaRPr lang="en-US"/>
        </a:p>
      </dgm:t>
    </dgm:pt>
    <dgm:pt modelId="{58E48FBC-33CF-4786-BF2E-9634C0D2C007}">
      <dgm:prSet/>
      <dgm:spPr/>
      <dgm:t>
        <a:bodyPr/>
        <a:lstStyle/>
        <a:p>
          <a:r>
            <a:rPr lang="en-US"/>
            <a:t>noninferior efficacy for bowel cleansing (OR 1.08, 95%CI 0.98–1.28) </a:t>
          </a:r>
        </a:p>
      </dgm:t>
    </dgm:pt>
    <dgm:pt modelId="{6FDA2FE8-9C9F-4886-B929-1A82ED21E610}" type="parTrans" cxnId="{C7B6B3DB-4D17-4B97-9539-3EC39877BF18}">
      <dgm:prSet/>
      <dgm:spPr/>
      <dgm:t>
        <a:bodyPr/>
        <a:lstStyle/>
        <a:p>
          <a:endParaRPr lang="en-US"/>
        </a:p>
      </dgm:t>
    </dgm:pt>
    <dgm:pt modelId="{22455CAE-1E7D-48D1-BECE-08823F41B472}" type="sibTrans" cxnId="{C7B6B3DB-4D17-4B97-9539-3EC39877BF18}">
      <dgm:prSet/>
      <dgm:spPr/>
      <dgm:t>
        <a:bodyPr/>
        <a:lstStyle/>
        <a:p>
          <a:endParaRPr lang="en-US"/>
        </a:p>
      </dgm:t>
    </dgm:pt>
    <dgm:pt modelId="{66541838-BAF6-4B64-ABE4-5CA361E4B5BB}">
      <dgm:prSet/>
      <dgm:spPr/>
      <dgm:t>
        <a:bodyPr/>
        <a:lstStyle/>
        <a:p>
          <a:r>
            <a:rPr lang="en-US"/>
            <a:t>better compliance for 2 L PEG plus ascorbate (OR 2.23, 95 %CI 1.67 – 2.98),</a:t>
          </a:r>
        </a:p>
      </dgm:t>
    </dgm:pt>
    <dgm:pt modelId="{8E14F49D-7E40-4FF9-AFDD-ADC07751C21C}" type="parTrans" cxnId="{68E27985-D87F-4F06-832D-82F9425C206A}">
      <dgm:prSet/>
      <dgm:spPr/>
      <dgm:t>
        <a:bodyPr/>
        <a:lstStyle/>
        <a:p>
          <a:endParaRPr lang="en-US"/>
        </a:p>
      </dgm:t>
    </dgm:pt>
    <dgm:pt modelId="{AAA84C6B-6BFE-42DF-A043-BAEBA8ED83A6}" type="sibTrans" cxnId="{68E27985-D87F-4F06-832D-82F9425C206A}">
      <dgm:prSet/>
      <dgm:spPr/>
      <dgm:t>
        <a:bodyPr/>
        <a:lstStyle/>
        <a:p>
          <a:endParaRPr lang="en-US"/>
        </a:p>
      </dgm:t>
    </dgm:pt>
    <dgm:pt modelId="{C2AC1ABB-B410-4EBF-90A3-B0ACA4FB204D}">
      <dgm:prSet/>
      <dgm:spPr/>
      <dgm:t>
        <a:bodyPr/>
        <a:lstStyle/>
        <a:p>
          <a:r>
            <a:rPr lang="en-US"/>
            <a:t>reduced nausea and vomiting.</a:t>
          </a:r>
        </a:p>
      </dgm:t>
    </dgm:pt>
    <dgm:pt modelId="{300D4B72-78B8-4800-A7F2-DA2400EDCFC9}" type="parTrans" cxnId="{F434837B-8DF7-45C1-8098-BA0C667B4DA1}">
      <dgm:prSet/>
      <dgm:spPr/>
      <dgm:t>
        <a:bodyPr/>
        <a:lstStyle/>
        <a:p>
          <a:endParaRPr lang="en-US"/>
        </a:p>
      </dgm:t>
    </dgm:pt>
    <dgm:pt modelId="{47D681CE-32FF-48F2-AF53-F2ECFA51AD71}" type="sibTrans" cxnId="{F434837B-8DF7-45C1-8098-BA0C667B4DA1}">
      <dgm:prSet/>
      <dgm:spPr/>
      <dgm:t>
        <a:bodyPr/>
        <a:lstStyle/>
        <a:p>
          <a:endParaRPr lang="en-US"/>
        </a:p>
      </dgm:t>
    </dgm:pt>
    <dgm:pt modelId="{CB624DE4-A5F8-44C0-B740-5D4A838B8B7A}" type="pres">
      <dgm:prSet presAssocID="{769C56A8-1374-4FEF-A32A-466549BBF145}" presName="Name0" presStyleCnt="0">
        <dgm:presLayoutVars>
          <dgm:dir/>
          <dgm:animLvl val="lvl"/>
          <dgm:resizeHandles val="exact"/>
        </dgm:presLayoutVars>
      </dgm:prSet>
      <dgm:spPr/>
    </dgm:pt>
    <dgm:pt modelId="{7F4B9A65-218C-41FF-A617-A4D7C6D3A5CA}" type="pres">
      <dgm:prSet presAssocID="{724EB4F6-A665-4E25-BCC9-E601BF0C652D}" presName="linNode" presStyleCnt="0"/>
      <dgm:spPr/>
    </dgm:pt>
    <dgm:pt modelId="{52FD28E8-AC11-4979-A0D8-CAD966E15A3D}" type="pres">
      <dgm:prSet presAssocID="{724EB4F6-A665-4E25-BCC9-E601BF0C652D}" presName="parentText" presStyleLbl="node1" presStyleIdx="0" presStyleCnt="3">
        <dgm:presLayoutVars>
          <dgm:chMax val="1"/>
          <dgm:bulletEnabled val="1"/>
        </dgm:presLayoutVars>
      </dgm:prSet>
      <dgm:spPr/>
    </dgm:pt>
    <dgm:pt modelId="{BE5DB399-D32E-446F-BD5E-08DF79760A99}" type="pres">
      <dgm:prSet presAssocID="{724EB4F6-A665-4E25-BCC9-E601BF0C652D}" presName="descendantText" presStyleLbl="alignAccFollowNode1" presStyleIdx="0" presStyleCnt="3">
        <dgm:presLayoutVars>
          <dgm:bulletEnabled val="1"/>
        </dgm:presLayoutVars>
      </dgm:prSet>
      <dgm:spPr/>
    </dgm:pt>
    <dgm:pt modelId="{A5BDA81E-676A-4E4C-82EF-C8277406A54A}" type="pres">
      <dgm:prSet presAssocID="{0F7D802F-FA85-4B3D-91E4-CEF9D8337D28}" presName="sp" presStyleCnt="0"/>
      <dgm:spPr/>
    </dgm:pt>
    <dgm:pt modelId="{9D8FDC90-E14A-453D-990E-76561D3DF5D6}" type="pres">
      <dgm:prSet presAssocID="{B2388920-638C-4D12-A03D-AEDDA9B33589}" presName="linNode" presStyleCnt="0"/>
      <dgm:spPr/>
    </dgm:pt>
    <dgm:pt modelId="{75C182C5-65E8-48E8-B72C-124BDB2DF64A}" type="pres">
      <dgm:prSet presAssocID="{B2388920-638C-4D12-A03D-AEDDA9B33589}" presName="parentText" presStyleLbl="node1" presStyleIdx="1" presStyleCnt="3">
        <dgm:presLayoutVars>
          <dgm:chMax val="1"/>
          <dgm:bulletEnabled val="1"/>
        </dgm:presLayoutVars>
      </dgm:prSet>
      <dgm:spPr/>
    </dgm:pt>
    <dgm:pt modelId="{2CD37613-00D2-4712-B968-165B23B205CC}" type="pres">
      <dgm:prSet presAssocID="{B2388920-638C-4D12-A03D-AEDDA9B33589}" presName="descendantText" presStyleLbl="alignAccFollowNode1" presStyleIdx="1" presStyleCnt="3">
        <dgm:presLayoutVars>
          <dgm:bulletEnabled val="1"/>
        </dgm:presLayoutVars>
      </dgm:prSet>
      <dgm:spPr/>
    </dgm:pt>
    <dgm:pt modelId="{932DE213-4D22-456C-951D-644999B66CC6}" type="pres">
      <dgm:prSet presAssocID="{2D6C3C95-D4DF-4256-A10F-AEE9A7E53113}" presName="sp" presStyleCnt="0"/>
      <dgm:spPr/>
    </dgm:pt>
    <dgm:pt modelId="{F4E407E3-4690-4BB6-B2D4-18CCB36F98C3}" type="pres">
      <dgm:prSet presAssocID="{12C62DE0-66B1-4599-8500-741C56B02F3E}" presName="linNode" presStyleCnt="0"/>
      <dgm:spPr/>
    </dgm:pt>
    <dgm:pt modelId="{028AED1B-1A1D-4C06-B9D1-92F02C7F917A}" type="pres">
      <dgm:prSet presAssocID="{12C62DE0-66B1-4599-8500-741C56B02F3E}" presName="parentText" presStyleLbl="node1" presStyleIdx="2" presStyleCnt="3">
        <dgm:presLayoutVars>
          <dgm:chMax val="1"/>
          <dgm:bulletEnabled val="1"/>
        </dgm:presLayoutVars>
      </dgm:prSet>
      <dgm:spPr/>
    </dgm:pt>
    <dgm:pt modelId="{65F487B6-E320-4D54-8A2E-7A9406B90EA0}" type="pres">
      <dgm:prSet presAssocID="{12C62DE0-66B1-4599-8500-741C56B02F3E}" presName="descendantText" presStyleLbl="alignAccFollowNode1" presStyleIdx="2" presStyleCnt="3">
        <dgm:presLayoutVars>
          <dgm:bulletEnabled val="1"/>
        </dgm:presLayoutVars>
      </dgm:prSet>
      <dgm:spPr/>
    </dgm:pt>
  </dgm:ptLst>
  <dgm:cxnLst>
    <dgm:cxn modelId="{FA878103-5F81-4D32-ABB9-A223FE4A0060}" srcId="{F6AD23A4-7E69-49E6-93C9-4F29A7A6BC78}" destId="{CA263A3C-E07B-4361-88C5-4E20759BAED5}" srcOrd="0" destOrd="0" parTransId="{452163D8-43E0-4504-9BE7-63EC1986D75B}" sibTransId="{B48C5768-B1E0-47E3-BC0C-F30A11571987}"/>
    <dgm:cxn modelId="{F72EC022-D5B1-4E4A-876E-F25AC50B149F}" type="presOf" srcId="{B2388920-638C-4D12-A03D-AEDDA9B33589}" destId="{75C182C5-65E8-48E8-B72C-124BDB2DF64A}" srcOrd="0" destOrd="0" presId="urn:microsoft.com/office/officeart/2005/8/layout/vList5"/>
    <dgm:cxn modelId="{93CF2427-EB65-4133-AFEA-2C8286B1688A}" srcId="{787AF577-9212-4A3C-BD10-2D68721ED46C}" destId="{461A63B7-3CEA-44B6-9473-FFC6FD5271EC}" srcOrd="1" destOrd="0" parTransId="{6BC69A61-8210-49D7-97FF-F0321465F4E3}" sibTransId="{5502461B-687F-4C05-A722-402091DAA3A0}"/>
    <dgm:cxn modelId="{81E4646A-338A-4047-A619-0A72AC051CBB}" type="presOf" srcId="{43A8E281-D2A5-4AEF-9CAC-E70098F9F4B3}" destId="{BE5DB399-D32E-446F-BD5E-08DF79760A99}" srcOrd="0" destOrd="1" presId="urn:microsoft.com/office/officeart/2005/8/layout/vList5"/>
    <dgm:cxn modelId="{6EA2274D-635F-428A-9166-9A953FFC5C82}" type="presOf" srcId="{461A63B7-3CEA-44B6-9473-FFC6FD5271EC}" destId="{BE5DB399-D32E-446F-BD5E-08DF79760A99}" srcOrd="0" destOrd="2" presId="urn:microsoft.com/office/officeart/2005/8/layout/vList5"/>
    <dgm:cxn modelId="{7D1DB771-45CF-4709-85CF-058DC7C2DC81}" srcId="{769C56A8-1374-4FEF-A32A-466549BBF145}" destId="{B2388920-638C-4D12-A03D-AEDDA9B33589}" srcOrd="1" destOrd="0" parTransId="{1DF76F6B-2A68-4E95-979E-584A777D3D7E}" sibTransId="{2D6C3C95-D4DF-4256-A10F-AEE9A7E53113}"/>
    <dgm:cxn modelId="{3EB7BB75-9638-4AB2-B30F-1CCF15350F12}" srcId="{B2388920-638C-4D12-A03D-AEDDA9B33589}" destId="{F6AD23A4-7E69-49E6-93C9-4F29A7A6BC78}" srcOrd="0" destOrd="0" parTransId="{79C81A01-9EB7-4B27-9F69-4C64816EFFAF}" sibTransId="{CC668ADF-942F-4B94-A9F4-BE236B773E49}"/>
    <dgm:cxn modelId="{1BC6CF58-8788-494E-91EE-D6315D193032}" type="presOf" srcId="{769C56A8-1374-4FEF-A32A-466549BBF145}" destId="{CB624DE4-A5F8-44C0-B740-5D4A838B8B7A}" srcOrd="0" destOrd="0" presId="urn:microsoft.com/office/officeart/2005/8/layout/vList5"/>
    <dgm:cxn modelId="{F434837B-8DF7-45C1-8098-BA0C667B4DA1}" srcId="{12C62DE0-66B1-4599-8500-741C56B02F3E}" destId="{C2AC1ABB-B410-4EBF-90A3-B0ACA4FB204D}" srcOrd="2" destOrd="0" parTransId="{300D4B72-78B8-4800-A7F2-DA2400EDCFC9}" sibTransId="{47D681CE-32FF-48F2-AF53-F2ECFA51AD71}"/>
    <dgm:cxn modelId="{68E27985-D87F-4F06-832D-82F9425C206A}" srcId="{12C62DE0-66B1-4599-8500-741C56B02F3E}" destId="{66541838-BAF6-4B64-ABE4-5CA361E4B5BB}" srcOrd="1" destOrd="0" parTransId="{8E14F49D-7E40-4FF9-AFDD-ADC07751C21C}" sibTransId="{AAA84C6B-6BFE-42DF-A043-BAEBA8ED83A6}"/>
    <dgm:cxn modelId="{081FFE91-9021-4011-930B-9A1517B7A837}" srcId="{769C56A8-1374-4FEF-A32A-466549BBF145}" destId="{724EB4F6-A665-4E25-BCC9-E601BF0C652D}" srcOrd="0" destOrd="0" parTransId="{B4B1BD2E-8B77-45BA-BCB5-A8BEEF13CCCA}" sibTransId="{0F7D802F-FA85-4B3D-91E4-CEF9D8337D28}"/>
    <dgm:cxn modelId="{B90BDC99-AC69-4C9B-9B9E-B39A442F2E3D}" type="presOf" srcId="{FAC2F845-8ADA-4139-82CD-3C900A740243}" destId="{BE5DB399-D32E-446F-BD5E-08DF79760A99}" srcOrd="0" destOrd="3" presId="urn:microsoft.com/office/officeart/2005/8/layout/vList5"/>
    <dgm:cxn modelId="{E20770AB-1AAE-4EC7-BF43-91ADE4DECB85}" type="presOf" srcId="{58E48FBC-33CF-4786-BF2E-9634C0D2C007}" destId="{65F487B6-E320-4D54-8A2E-7A9406B90EA0}" srcOrd="0" destOrd="0" presId="urn:microsoft.com/office/officeart/2005/8/layout/vList5"/>
    <dgm:cxn modelId="{8601ABAE-628A-4D65-9E7C-5F0AF80FF9CB}" type="presOf" srcId="{CA263A3C-E07B-4361-88C5-4E20759BAED5}" destId="{2CD37613-00D2-4712-B968-165B23B205CC}" srcOrd="0" destOrd="1" presId="urn:microsoft.com/office/officeart/2005/8/layout/vList5"/>
    <dgm:cxn modelId="{7394F0B0-998F-487D-9705-EA431EB4961B}" type="presOf" srcId="{724EB4F6-A665-4E25-BCC9-E601BF0C652D}" destId="{52FD28E8-AC11-4979-A0D8-CAD966E15A3D}" srcOrd="0" destOrd="0" presId="urn:microsoft.com/office/officeart/2005/8/layout/vList5"/>
    <dgm:cxn modelId="{68FAF8B4-424E-41CB-BB31-0BBA0754DAC5}" srcId="{724EB4F6-A665-4E25-BCC9-E601BF0C652D}" destId="{787AF577-9212-4A3C-BD10-2D68721ED46C}" srcOrd="0" destOrd="0" parTransId="{CFA261A1-F741-413E-9BB2-B9FA1798ABA0}" sibTransId="{ACDF9A73-1D10-4D61-B83C-D4F48D3B5840}"/>
    <dgm:cxn modelId="{F25ED5C9-DCF1-40A5-BFE1-B08957144694}" type="presOf" srcId="{787AF577-9212-4A3C-BD10-2D68721ED46C}" destId="{BE5DB399-D32E-446F-BD5E-08DF79760A99}" srcOrd="0" destOrd="0" presId="urn:microsoft.com/office/officeart/2005/8/layout/vList5"/>
    <dgm:cxn modelId="{900539CA-04B1-431A-B957-E20A677E1EFD}" type="presOf" srcId="{F6AD23A4-7E69-49E6-93C9-4F29A7A6BC78}" destId="{2CD37613-00D2-4712-B968-165B23B205CC}" srcOrd="0" destOrd="0" presId="urn:microsoft.com/office/officeart/2005/8/layout/vList5"/>
    <dgm:cxn modelId="{67567ACC-9F66-40FA-B5C9-8CBF1840005B}" srcId="{787AF577-9212-4A3C-BD10-2D68721ED46C}" destId="{43A8E281-D2A5-4AEF-9CAC-E70098F9F4B3}" srcOrd="0" destOrd="0" parTransId="{DF14C945-34F7-4C48-A920-BABE4660335A}" sibTransId="{46B4547A-51C3-4B1E-95DB-CD403556C189}"/>
    <dgm:cxn modelId="{9182FAD6-C680-4CC6-9EEA-E4A641166280}" srcId="{769C56A8-1374-4FEF-A32A-466549BBF145}" destId="{12C62DE0-66B1-4599-8500-741C56B02F3E}" srcOrd="2" destOrd="0" parTransId="{A2658E36-B045-4362-81BA-B4595CAB264C}" sibTransId="{768FCE98-EF79-45AA-999C-B8CF29875FD9}"/>
    <dgm:cxn modelId="{C7B6B3DB-4D17-4B97-9539-3EC39877BF18}" srcId="{12C62DE0-66B1-4599-8500-741C56B02F3E}" destId="{58E48FBC-33CF-4786-BF2E-9634C0D2C007}" srcOrd="0" destOrd="0" parTransId="{6FDA2FE8-9C9F-4886-B929-1A82ED21E610}" sibTransId="{22455CAE-1E7D-48D1-BECE-08823F41B472}"/>
    <dgm:cxn modelId="{80BE33DD-E678-4B9B-B413-6E7AA76E1FD0}" type="presOf" srcId="{C2AC1ABB-B410-4EBF-90A3-B0ACA4FB204D}" destId="{65F487B6-E320-4D54-8A2E-7A9406B90EA0}" srcOrd="0" destOrd="2" presId="urn:microsoft.com/office/officeart/2005/8/layout/vList5"/>
    <dgm:cxn modelId="{020C93E4-410B-4BF7-A984-4B4BDB59029E}" type="presOf" srcId="{B2D5D1F7-80CC-4230-8B2D-EF917A2EB847}" destId="{2CD37613-00D2-4712-B968-165B23B205CC}" srcOrd="0" destOrd="2" presId="urn:microsoft.com/office/officeart/2005/8/layout/vList5"/>
    <dgm:cxn modelId="{3A7F04EA-62A1-4957-954C-1A904CDBCA62}" type="presOf" srcId="{12C62DE0-66B1-4599-8500-741C56B02F3E}" destId="{028AED1B-1A1D-4C06-B9D1-92F02C7F917A}" srcOrd="0" destOrd="0" presId="urn:microsoft.com/office/officeart/2005/8/layout/vList5"/>
    <dgm:cxn modelId="{644A92EB-E6F4-4F96-BAEE-A0D9518B8D74}" srcId="{F6AD23A4-7E69-49E6-93C9-4F29A7A6BC78}" destId="{B2D5D1F7-80CC-4230-8B2D-EF917A2EB847}" srcOrd="1" destOrd="0" parTransId="{E8DB2781-9ACF-4A9A-8AC8-BF84C7DADDCF}" sibTransId="{E30C798A-B201-4578-8EE9-C7C4157619A6}"/>
    <dgm:cxn modelId="{0B02CBF0-940B-4626-971C-8D9774C23DE1}" srcId="{787AF577-9212-4A3C-BD10-2D68721ED46C}" destId="{FAC2F845-8ADA-4139-82CD-3C900A740243}" srcOrd="2" destOrd="0" parTransId="{4824B524-BBA0-4580-B948-C6C113C91E44}" sibTransId="{FF87DFE3-1A44-4409-8928-AA98F24C0452}"/>
    <dgm:cxn modelId="{D51426F9-7611-492D-9180-EA2A3D45A905}" type="presOf" srcId="{66541838-BAF6-4B64-ABE4-5CA361E4B5BB}" destId="{65F487B6-E320-4D54-8A2E-7A9406B90EA0}" srcOrd="0" destOrd="1" presId="urn:microsoft.com/office/officeart/2005/8/layout/vList5"/>
    <dgm:cxn modelId="{E56997C6-2F8C-41FE-8C4A-1E5848A4DCA8}" type="presParOf" srcId="{CB624DE4-A5F8-44C0-B740-5D4A838B8B7A}" destId="{7F4B9A65-218C-41FF-A617-A4D7C6D3A5CA}" srcOrd="0" destOrd="0" presId="urn:microsoft.com/office/officeart/2005/8/layout/vList5"/>
    <dgm:cxn modelId="{56CB0887-C1AE-480A-A734-F6C3F3E584EF}" type="presParOf" srcId="{7F4B9A65-218C-41FF-A617-A4D7C6D3A5CA}" destId="{52FD28E8-AC11-4979-A0D8-CAD966E15A3D}" srcOrd="0" destOrd="0" presId="urn:microsoft.com/office/officeart/2005/8/layout/vList5"/>
    <dgm:cxn modelId="{A727A791-8D5C-4FCE-843E-29F18B0E8352}" type="presParOf" srcId="{7F4B9A65-218C-41FF-A617-A4D7C6D3A5CA}" destId="{BE5DB399-D32E-446F-BD5E-08DF79760A99}" srcOrd="1" destOrd="0" presId="urn:microsoft.com/office/officeart/2005/8/layout/vList5"/>
    <dgm:cxn modelId="{48FCFA14-B4F6-4EE8-A409-2D1B3C2A7101}" type="presParOf" srcId="{CB624DE4-A5F8-44C0-B740-5D4A838B8B7A}" destId="{A5BDA81E-676A-4E4C-82EF-C8277406A54A}" srcOrd="1" destOrd="0" presId="urn:microsoft.com/office/officeart/2005/8/layout/vList5"/>
    <dgm:cxn modelId="{DEBFD242-4DD8-448C-91C4-392EE6977B43}" type="presParOf" srcId="{CB624DE4-A5F8-44C0-B740-5D4A838B8B7A}" destId="{9D8FDC90-E14A-453D-990E-76561D3DF5D6}" srcOrd="2" destOrd="0" presId="urn:microsoft.com/office/officeart/2005/8/layout/vList5"/>
    <dgm:cxn modelId="{D70B7E82-AFC1-4219-9D86-A57DACD84509}" type="presParOf" srcId="{9D8FDC90-E14A-453D-990E-76561D3DF5D6}" destId="{75C182C5-65E8-48E8-B72C-124BDB2DF64A}" srcOrd="0" destOrd="0" presId="urn:microsoft.com/office/officeart/2005/8/layout/vList5"/>
    <dgm:cxn modelId="{816FBF2E-1455-4896-8592-E8C402A838C4}" type="presParOf" srcId="{9D8FDC90-E14A-453D-990E-76561D3DF5D6}" destId="{2CD37613-00D2-4712-B968-165B23B205CC}" srcOrd="1" destOrd="0" presId="urn:microsoft.com/office/officeart/2005/8/layout/vList5"/>
    <dgm:cxn modelId="{BA2204A9-2BAD-4DFB-A9AC-6F97EC71BCAA}" type="presParOf" srcId="{CB624DE4-A5F8-44C0-B740-5D4A838B8B7A}" destId="{932DE213-4D22-456C-951D-644999B66CC6}" srcOrd="3" destOrd="0" presId="urn:microsoft.com/office/officeart/2005/8/layout/vList5"/>
    <dgm:cxn modelId="{C8D21D5B-25FD-4DB5-A5E5-3290F483FED3}" type="presParOf" srcId="{CB624DE4-A5F8-44C0-B740-5D4A838B8B7A}" destId="{F4E407E3-4690-4BB6-B2D4-18CCB36F98C3}" srcOrd="4" destOrd="0" presId="urn:microsoft.com/office/officeart/2005/8/layout/vList5"/>
    <dgm:cxn modelId="{58887C36-FBBF-411C-844F-67B7750169EF}" type="presParOf" srcId="{F4E407E3-4690-4BB6-B2D4-18CCB36F98C3}" destId="{028AED1B-1A1D-4C06-B9D1-92F02C7F917A}" srcOrd="0" destOrd="0" presId="urn:microsoft.com/office/officeart/2005/8/layout/vList5"/>
    <dgm:cxn modelId="{0C4902BA-CEE9-4DE8-97E4-470D54A209B0}" type="presParOf" srcId="{F4E407E3-4690-4BB6-B2D4-18CCB36F98C3}" destId="{65F487B6-E320-4D54-8A2E-7A9406B90EA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B7F2B6-9EC8-4247-9A70-581F7C1B6C8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D68B04F-2F7A-4AC5-9C21-C63E3EDE73C1}">
      <dgm:prSet/>
      <dgm:spPr/>
      <dgm:t>
        <a:bodyPr/>
        <a:lstStyle/>
        <a:p>
          <a:pPr rtl="0"/>
          <a:r>
            <a:rPr lang="en-US" err="1"/>
            <a:t>SuPrep</a:t>
          </a:r>
          <a:r>
            <a:rPr lang="en-US"/>
            <a:t> </a:t>
          </a:r>
          <a:endParaRPr lang="en-US">
            <a:latin typeface="Calibri Light" panose="020F0302020204030204"/>
          </a:endParaRPr>
        </a:p>
      </dgm:t>
    </dgm:pt>
    <dgm:pt modelId="{12A072F7-37E4-4058-837A-5DF0504CB007}" type="parTrans" cxnId="{86C90136-19BD-4331-AC36-F2C7F6F7006E}">
      <dgm:prSet/>
      <dgm:spPr/>
      <dgm:t>
        <a:bodyPr/>
        <a:lstStyle/>
        <a:p>
          <a:endParaRPr lang="en-US"/>
        </a:p>
      </dgm:t>
    </dgm:pt>
    <dgm:pt modelId="{03BE28AF-1A44-4A97-8F8B-2246F298860B}" type="sibTrans" cxnId="{86C90136-19BD-4331-AC36-F2C7F6F7006E}">
      <dgm:prSet/>
      <dgm:spPr/>
      <dgm:t>
        <a:bodyPr/>
        <a:lstStyle/>
        <a:p>
          <a:endParaRPr lang="en-US"/>
        </a:p>
      </dgm:t>
    </dgm:pt>
    <dgm:pt modelId="{539E607F-AD0A-4915-A11D-81EAD54E010E}">
      <dgm:prSet/>
      <dgm:spPr/>
      <dgm:t>
        <a:bodyPr/>
        <a:lstStyle/>
        <a:p>
          <a:pPr rtl="0"/>
          <a:r>
            <a:rPr lang="en-US" err="1"/>
            <a:t>Suclear</a:t>
          </a:r>
          <a:endParaRPr lang="en-US" err="1">
            <a:latin typeface="Calibri Light" panose="020F0302020204030204"/>
          </a:endParaRPr>
        </a:p>
      </dgm:t>
    </dgm:pt>
    <dgm:pt modelId="{440222F7-5EA6-45F2-A81D-D7870BC354E8}" type="parTrans" cxnId="{48092901-4A00-418E-8877-36BD6135FA93}">
      <dgm:prSet/>
      <dgm:spPr/>
      <dgm:t>
        <a:bodyPr/>
        <a:lstStyle/>
        <a:p>
          <a:endParaRPr lang="en-US"/>
        </a:p>
      </dgm:t>
    </dgm:pt>
    <dgm:pt modelId="{3ECA6A1F-B902-43E8-9E01-3DBB0C9006ED}" type="sibTrans" cxnId="{48092901-4A00-418E-8877-36BD6135FA93}">
      <dgm:prSet/>
      <dgm:spPr/>
      <dgm:t>
        <a:bodyPr/>
        <a:lstStyle/>
        <a:p>
          <a:endParaRPr lang="en-US"/>
        </a:p>
      </dgm:t>
    </dgm:pt>
    <dgm:pt modelId="{66A2F2F2-1C1F-4EE3-8711-E0396E92542A}">
      <dgm:prSet/>
      <dgm:spPr/>
      <dgm:t>
        <a:bodyPr/>
        <a:lstStyle/>
        <a:p>
          <a:r>
            <a:rPr lang="en-US"/>
            <a:t>compared with 4L PEG in three RCTs</a:t>
          </a:r>
        </a:p>
      </dgm:t>
    </dgm:pt>
    <dgm:pt modelId="{47B55227-C252-420B-9BE8-0693D8E099E3}" type="parTrans" cxnId="{E8DE3A8A-CBA6-4D25-8109-C2EEDA1B142E}">
      <dgm:prSet/>
      <dgm:spPr/>
      <dgm:t>
        <a:bodyPr/>
        <a:lstStyle/>
        <a:p>
          <a:endParaRPr lang="en-US"/>
        </a:p>
      </dgm:t>
    </dgm:pt>
    <dgm:pt modelId="{3CA34D69-627D-4F5F-A21B-1B48DB0F7712}" type="sibTrans" cxnId="{E8DE3A8A-CBA6-4D25-8109-C2EEDA1B142E}">
      <dgm:prSet/>
      <dgm:spPr/>
      <dgm:t>
        <a:bodyPr/>
        <a:lstStyle/>
        <a:p>
          <a:endParaRPr lang="en-US"/>
        </a:p>
      </dgm:t>
    </dgm:pt>
    <dgm:pt modelId="{69877BF5-7453-4FE8-8185-DD53057ECF09}">
      <dgm:prSet/>
      <dgm:spPr/>
      <dgm:t>
        <a:bodyPr/>
        <a:lstStyle/>
        <a:p>
          <a:r>
            <a:rPr lang="en-US"/>
            <a:t>noninferiority of split OSS versus split high volume PEG in terms of efficacy, </a:t>
          </a:r>
        </a:p>
      </dgm:t>
    </dgm:pt>
    <dgm:pt modelId="{564BF395-4CAF-4F8F-B4E9-B25C6BDCD87E}" type="parTrans" cxnId="{C05F140E-CFD3-409D-BC7A-2F2920756D30}">
      <dgm:prSet/>
      <dgm:spPr/>
      <dgm:t>
        <a:bodyPr/>
        <a:lstStyle/>
        <a:p>
          <a:endParaRPr lang="en-US"/>
        </a:p>
      </dgm:t>
    </dgm:pt>
    <dgm:pt modelId="{87BE9E35-C6E7-4F7D-83EF-3E0E9A1AAC8B}" type="sibTrans" cxnId="{C05F140E-CFD3-409D-BC7A-2F2920756D30}">
      <dgm:prSet/>
      <dgm:spPr/>
      <dgm:t>
        <a:bodyPr/>
        <a:lstStyle/>
        <a:p>
          <a:endParaRPr lang="en-US"/>
        </a:p>
      </dgm:t>
    </dgm:pt>
    <dgm:pt modelId="{60F14849-73F1-488E-B899-7F30227B0B15}">
      <dgm:prSet/>
      <dgm:spPr/>
      <dgm:t>
        <a:bodyPr/>
        <a:lstStyle/>
        <a:p>
          <a:r>
            <a:rPr lang="en-US"/>
            <a:t>a high OSS safety</a:t>
          </a:r>
        </a:p>
      </dgm:t>
    </dgm:pt>
    <dgm:pt modelId="{26CD7A2E-85CD-415F-95F0-D148E4DA6A91}" type="parTrans" cxnId="{3E8A0D6D-50EA-47B1-AD93-28AA2AE80285}">
      <dgm:prSet/>
      <dgm:spPr/>
      <dgm:t>
        <a:bodyPr/>
        <a:lstStyle/>
        <a:p>
          <a:endParaRPr lang="en-US"/>
        </a:p>
      </dgm:t>
    </dgm:pt>
    <dgm:pt modelId="{A6E5A845-117D-4B4B-B420-1342C3164814}" type="sibTrans" cxnId="{3E8A0D6D-50EA-47B1-AD93-28AA2AE80285}">
      <dgm:prSet/>
      <dgm:spPr/>
      <dgm:t>
        <a:bodyPr/>
        <a:lstStyle/>
        <a:p>
          <a:endParaRPr lang="en-US"/>
        </a:p>
      </dgm:t>
    </dgm:pt>
    <dgm:pt modelId="{19F4DE2F-7566-46DB-8A6A-C7B18CB21B30}">
      <dgm:prSet/>
      <dgm:spPr/>
      <dgm:t>
        <a:bodyPr/>
        <a:lstStyle/>
        <a:p>
          <a:r>
            <a:rPr lang="en-US"/>
            <a:t>OSS  better tolerability. </a:t>
          </a:r>
        </a:p>
      </dgm:t>
    </dgm:pt>
    <dgm:pt modelId="{C7EE0862-7185-4D9F-853C-3DD637D79312}" type="parTrans" cxnId="{116D7633-2493-4B54-976D-6663888665D4}">
      <dgm:prSet/>
      <dgm:spPr/>
      <dgm:t>
        <a:bodyPr/>
        <a:lstStyle/>
        <a:p>
          <a:endParaRPr lang="en-US"/>
        </a:p>
      </dgm:t>
    </dgm:pt>
    <dgm:pt modelId="{3B800F53-54CE-4712-93E2-5B3E4C4FB54F}" type="sibTrans" cxnId="{116D7633-2493-4B54-976D-6663888665D4}">
      <dgm:prSet/>
      <dgm:spPr/>
      <dgm:t>
        <a:bodyPr/>
        <a:lstStyle/>
        <a:p>
          <a:endParaRPr lang="en-US"/>
        </a:p>
      </dgm:t>
    </dgm:pt>
    <dgm:pt modelId="{42555751-3681-4101-A9A3-F7AEC8FDAC87}">
      <dgm:prSet/>
      <dgm:spPr/>
      <dgm:t>
        <a:bodyPr/>
        <a:lstStyle/>
        <a:p>
          <a:r>
            <a:rPr lang="en-US"/>
            <a:t>A 2009 study by Di Palma et al</a:t>
          </a:r>
        </a:p>
      </dgm:t>
    </dgm:pt>
    <dgm:pt modelId="{CB85C15D-C2CE-4BFC-96DE-E6E44C79809A}" type="parTrans" cxnId="{BB46C374-A0E8-40AA-82E6-84F8077EA681}">
      <dgm:prSet/>
      <dgm:spPr/>
      <dgm:t>
        <a:bodyPr/>
        <a:lstStyle/>
        <a:p>
          <a:endParaRPr lang="en-US"/>
        </a:p>
      </dgm:t>
    </dgm:pt>
    <dgm:pt modelId="{C6F53425-C98B-49E2-9D68-23CE788E81EA}" type="sibTrans" cxnId="{BB46C374-A0E8-40AA-82E6-84F8077EA681}">
      <dgm:prSet/>
      <dgm:spPr/>
      <dgm:t>
        <a:bodyPr/>
        <a:lstStyle/>
        <a:p>
          <a:endParaRPr lang="en-US"/>
        </a:p>
      </dgm:t>
    </dgm:pt>
    <dgm:pt modelId="{7288A4E7-163C-4F74-9E15-B8871563985E}">
      <dgm:prSet/>
      <dgm:spPr/>
      <dgm:t>
        <a:bodyPr/>
        <a:lstStyle/>
        <a:p>
          <a:r>
            <a:rPr lang="en-US"/>
            <a:t>equivalent bowel cleansing with OSS and 2 L PEGELS given as single and split doses. </a:t>
          </a:r>
        </a:p>
      </dgm:t>
    </dgm:pt>
    <dgm:pt modelId="{D8F003D1-3568-453A-B236-4EFFBFAC5A67}" type="parTrans" cxnId="{B688C396-B492-4D53-AA13-FBA34E0DD98C}">
      <dgm:prSet/>
      <dgm:spPr/>
      <dgm:t>
        <a:bodyPr/>
        <a:lstStyle/>
        <a:p>
          <a:endParaRPr lang="en-US"/>
        </a:p>
      </dgm:t>
    </dgm:pt>
    <dgm:pt modelId="{C2E62C45-9C84-485F-B4D8-9A7E2F0B7E1E}" type="sibTrans" cxnId="{B688C396-B492-4D53-AA13-FBA34E0DD98C}">
      <dgm:prSet/>
      <dgm:spPr/>
      <dgm:t>
        <a:bodyPr/>
        <a:lstStyle/>
        <a:p>
          <a:endParaRPr lang="en-US"/>
        </a:p>
      </dgm:t>
    </dgm:pt>
    <dgm:pt modelId="{5FE898AD-A71B-4C38-9879-110132DDDF4B}">
      <dgm:prSet/>
      <dgm:spPr/>
      <dgm:t>
        <a:bodyPr/>
        <a:lstStyle/>
        <a:p>
          <a:r>
            <a:rPr lang="en-US"/>
            <a:t>Split dosing was superior to single dose for both preparations (82.4% and 80.3% vs 97.2% and 95.6% for OSS and PEGELS respectively). </a:t>
          </a:r>
        </a:p>
      </dgm:t>
    </dgm:pt>
    <dgm:pt modelId="{9FF5B2BF-1F4E-4BB8-8E5A-7CFC78F2B4C9}" type="parTrans" cxnId="{0FD746D8-4C2A-4B48-8CDC-920A372F863E}">
      <dgm:prSet/>
      <dgm:spPr/>
      <dgm:t>
        <a:bodyPr/>
        <a:lstStyle/>
        <a:p>
          <a:endParaRPr lang="en-US"/>
        </a:p>
      </dgm:t>
    </dgm:pt>
    <dgm:pt modelId="{E4D928B5-8418-44A0-88A5-AC8B6657477B}" type="sibTrans" cxnId="{0FD746D8-4C2A-4B48-8CDC-920A372F863E}">
      <dgm:prSet/>
      <dgm:spPr/>
      <dgm:t>
        <a:bodyPr/>
        <a:lstStyle/>
        <a:p>
          <a:endParaRPr lang="en-US"/>
        </a:p>
      </dgm:t>
    </dgm:pt>
    <dgm:pt modelId="{DA5D76A7-EC53-49CA-9A8B-E58F0B6E2A89}">
      <dgm:prSet/>
      <dgm:spPr/>
      <dgm:t>
        <a:bodyPr/>
        <a:lstStyle/>
        <a:p>
          <a:r>
            <a:rPr lang="en-US"/>
            <a:t>Have been noted small changes in serum electrolytes with OSS, reported as clinically insignificant.</a:t>
          </a:r>
        </a:p>
      </dgm:t>
    </dgm:pt>
    <dgm:pt modelId="{A9744D47-8DAF-4C9B-80C0-CAC00B8280C8}" type="parTrans" cxnId="{01D3B745-25E7-42FA-9570-3451DCF3D17B}">
      <dgm:prSet/>
      <dgm:spPr/>
      <dgm:t>
        <a:bodyPr/>
        <a:lstStyle/>
        <a:p>
          <a:endParaRPr lang="en-US"/>
        </a:p>
      </dgm:t>
    </dgm:pt>
    <dgm:pt modelId="{078E39DC-1480-4559-912C-874E1E8C73D2}" type="sibTrans" cxnId="{01D3B745-25E7-42FA-9570-3451DCF3D17B}">
      <dgm:prSet/>
      <dgm:spPr/>
      <dgm:t>
        <a:bodyPr/>
        <a:lstStyle/>
        <a:p>
          <a:endParaRPr lang="en-US"/>
        </a:p>
      </dgm:t>
    </dgm:pt>
    <dgm:pt modelId="{BDA05641-A397-4FEF-8E42-E2527062D9A8}">
      <dgm:prSet phldr="0"/>
      <dgm:spPr/>
      <dgm:t>
        <a:bodyPr/>
        <a:lstStyle/>
        <a:p>
          <a:r>
            <a:rPr lang="en-US">
              <a:latin typeface="Calibri Light" panose="020F0302020204030204"/>
            </a:rPr>
            <a:t>two</a:t>
          </a:r>
          <a:r>
            <a:rPr lang="en-US"/>
            <a:t> doses of sodium, phosphate, and magnesium sulfate; Braintree Laboratories, Braintree, MA</a:t>
          </a:r>
        </a:p>
      </dgm:t>
    </dgm:pt>
    <dgm:pt modelId="{9D200CD8-C9BA-44DC-8D13-19C76FC80BD1}" type="parTrans" cxnId="{4615D9CF-FB65-47DD-A8A7-0DA19CBDF198}">
      <dgm:prSet/>
      <dgm:spPr/>
    </dgm:pt>
    <dgm:pt modelId="{6C148135-980C-4DB4-A095-A392B1B3B134}" type="sibTrans" cxnId="{4615D9CF-FB65-47DD-A8A7-0DA19CBDF198}">
      <dgm:prSet/>
      <dgm:spPr/>
    </dgm:pt>
    <dgm:pt modelId="{E54389DB-BD9E-4FD7-957D-41DC38279DB7}">
      <dgm:prSet phldr="0"/>
      <dgm:spPr/>
      <dgm:t>
        <a:bodyPr/>
        <a:lstStyle/>
        <a:p>
          <a:r>
            <a:rPr lang="en-US"/>
            <a:t> one dose of sodium, phosphate, and magnesium sulfate followed by a second dose of PEG 3350 in 2 L of water; Braintree Laboratories, Braintree, MA</a:t>
          </a:r>
        </a:p>
      </dgm:t>
    </dgm:pt>
    <dgm:pt modelId="{3D1DF36A-5676-45F1-A204-C515D78B751A}" type="parTrans" cxnId="{5771660B-79FC-4D03-932C-D99072C572FB}">
      <dgm:prSet/>
      <dgm:spPr/>
    </dgm:pt>
    <dgm:pt modelId="{E6F2B950-167C-4CF8-84AA-334EFC0AB298}" type="sibTrans" cxnId="{5771660B-79FC-4D03-932C-D99072C572FB}">
      <dgm:prSet/>
      <dgm:spPr/>
    </dgm:pt>
    <dgm:pt modelId="{D5ABBA3C-4CCB-4ACF-A08A-FCD1D9293A78}" type="pres">
      <dgm:prSet presAssocID="{83B7F2B6-9EC8-4247-9A70-581F7C1B6C8D}" presName="Name0" presStyleCnt="0">
        <dgm:presLayoutVars>
          <dgm:dir/>
          <dgm:animLvl val="lvl"/>
          <dgm:resizeHandles val="exact"/>
        </dgm:presLayoutVars>
      </dgm:prSet>
      <dgm:spPr/>
    </dgm:pt>
    <dgm:pt modelId="{5F4C4D00-BCED-41DF-96AC-B32AB66B8ADB}" type="pres">
      <dgm:prSet presAssocID="{DD68B04F-2F7A-4AC5-9C21-C63E3EDE73C1}" presName="linNode" presStyleCnt="0"/>
      <dgm:spPr/>
    </dgm:pt>
    <dgm:pt modelId="{B4082534-8194-4634-8B3B-E256F1DE6987}" type="pres">
      <dgm:prSet presAssocID="{DD68B04F-2F7A-4AC5-9C21-C63E3EDE73C1}" presName="parentText" presStyleLbl="node1" presStyleIdx="0" presStyleCnt="5">
        <dgm:presLayoutVars>
          <dgm:chMax val="1"/>
          <dgm:bulletEnabled val="1"/>
        </dgm:presLayoutVars>
      </dgm:prSet>
      <dgm:spPr/>
    </dgm:pt>
    <dgm:pt modelId="{BDE2A8AB-6485-47A7-B92C-2A6AF70C11CE}" type="pres">
      <dgm:prSet presAssocID="{DD68B04F-2F7A-4AC5-9C21-C63E3EDE73C1}" presName="descendantText" presStyleLbl="alignAccFollowNode1" presStyleIdx="0" presStyleCnt="4">
        <dgm:presLayoutVars>
          <dgm:bulletEnabled val="1"/>
        </dgm:presLayoutVars>
      </dgm:prSet>
      <dgm:spPr/>
    </dgm:pt>
    <dgm:pt modelId="{4F3059FB-3D5D-4FE9-9BBC-65B6DF23EC3C}" type="pres">
      <dgm:prSet presAssocID="{03BE28AF-1A44-4A97-8F8B-2246F298860B}" presName="sp" presStyleCnt="0"/>
      <dgm:spPr/>
    </dgm:pt>
    <dgm:pt modelId="{87352168-DF34-4BC4-B895-F40D7DE890D3}" type="pres">
      <dgm:prSet presAssocID="{539E607F-AD0A-4915-A11D-81EAD54E010E}" presName="linNode" presStyleCnt="0"/>
      <dgm:spPr/>
    </dgm:pt>
    <dgm:pt modelId="{61227D82-184A-47D4-9B7C-A51F92C82903}" type="pres">
      <dgm:prSet presAssocID="{539E607F-AD0A-4915-A11D-81EAD54E010E}" presName="parentText" presStyleLbl="node1" presStyleIdx="1" presStyleCnt="5">
        <dgm:presLayoutVars>
          <dgm:chMax val="1"/>
          <dgm:bulletEnabled val="1"/>
        </dgm:presLayoutVars>
      </dgm:prSet>
      <dgm:spPr/>
    </dgm:pt>
    <dgm:pt modelId="{0C4061EE-2A7B-4156-A579-ACDD98C42EB9}" type="pres">
      <dgm:prSet presAssocID="{539E607F-AD0A-4915-A11D-81EAD54E010E}" presName="descendantText" presStyleLbl="alignAccFollowNode1" presStyleIdx="1" presStyleCnt="4">
        <dgm:presLayoutVars>
          <dgm:bulletEnabled val="1"/>
        </dgm:presLayoutVars>
      </dgm:prSet>
      <dgm:spPr/>
    </dgm:pt>
    <dgm:pt modelId="{BABBFD37-2D28-4AA2-8284-F1E71D145ADE}" type="pres">
      <dgm:prSet presAssocID="{3ECA6A1F-B902-43E8-9E01-3DBB0C9006ED}" presName="sp" presStyleCnt="0"/>
      <dgm:spPr/>
    </dgm:pt>
    <dgm:pt modelId="{631E2044-4DFE-426B-8B78-64199CFFD8D3}" type="pres">
      <dgm:prSet presAssocID="{66A2F2F2-1C1F-4EE3-8711-E0396E92542A}" presName="linNode" presStyleCnt="0"/>
      <dgm:spPr/>
    </dgm:pt>
    <dgm:pt modelId="{2F68220C-1565-44A4-AFA4-1A0E8593BA25}" type="pres">
      <dgm:prSet presAssocID="{66A2F2F2-1C1F-4EE3-8711-E0396E92542A}" presName="parentText" presStyleLbl="node1" presStyleIdx="2" presStyleCnt="5">
        <dgm:presLayoutVars>
          <dgm:chMax val="1"/>
          <dgm:bulletEnabled val="1"/>
        </dgm:presLayoutVars>
      </dgm:prSet>
      <dgm:spPr/>
    </dgm:pt>
    <dgm:pt modelId="{67437FFB-E2ED-4240-8704-81ECB6910978}" type="pres">
      <dgm:prSet presAssocID="{66A2F2F2-1C1F-4EE3-8711-E0396E92542A}" presName="descendantText" presStyleLbl="alignAccFollowNode1" presStyleIdx="2" presStyleCnt="4">
        <dgm:presLayoutVars>
          <dgm:bulletEnabled val="1"/>
        </dgm:presLayoutVars>
      </dgm:prSet>
      <dgm:spPr/>
    </dgm:pt>
    <dgm:pt modelId="{622DF4D5-2D6F-463E-A9A5-8786B93DD124}" type="pres">
      <dgm:prSet presAssocID="{3CA34D69-627D-4F5F-A21B-1B48DB0F7712}" presName="sp" presStyleCnt="0"/>
      <dgm:spPr/>
    </dgm:pt>
    <dgm:pt modelId="{281B7331-B3BD-40D3-8C95-FDB9DADAB1E2}" type="pres">
      <dgm:prSet presAssocID="{42555751-3681-4101-A9A3-F7AEC8FDAC87}" presName="linNode" presStyleCnt="0"/>
      <dgm:spPr/>
    </dgm:pt>
    <dgm:pt modelId="{FACD2A4C-D5FA-4BDA-BBFE-26E47F091BED}" type="pres">
      <dgm:prSet presAssocID="{42555751-3681-4101-A9A3-F7AEC8FDAC87}" presName="parentText" presStyleLbl="node1" presStyleIdx="3" presStyleCnt="5">
        <dgm:presLayoutVars>
          <dgm:chMax val="1"/>
          <dgm:bulletEnabled val="1"/>
        </dgm:presLayoutVars>
      </dgm:prSet>
      <dgm:spPr/>
    </dgm:pt>
    <dgm:pt modelId="{17339EEA-8034-4BDA-8B92-62FCD949A9D7}" type="pres">
      <dgm:prSet presAssocID="{42555751-3681-4101-A9A3-F7AEC8FDAC87}" presName="descendantText" presStyleLbl="alignAccFollowNode1" presStyleIdx="3" presStyleCnt="4">
        <dgm:presLayoutVars>
          <dgm:bulletEnabled val="1"/>
        </dgm:presLayoutVars>
      </dgm:prSet>
      <dgm:spPr/>
    </dgm:pt>
    <dgm:pt modelId="{9BEDDD2F-C59F-48D0-97C6-5A95610C8082}" type="pres">
      <dgm:prSet presAssocID="{C6F53425-C98B-49E2-9D68-23CE788E81EA}" presName="sp" presStyleCnt="0"/>
      <dgm:spPr/>
    </dgm:pt>
    <dgm:pt modelId="{A7E5E79A-17BB-4689-A281-C2F1A55A57EF}" type="pres">
      <dgm:prSet presAssocID="{DA5D76A7-EC53-49CA-9A8B-E58F0B6E2A89}" presName="linNode" presStyleCnt="0"/>
      <dgm:spPr/>
    </dgm:pt>
    <dgm:pt modelId="{04C71CFE-0994-4112-B3E1-DFD6BCC506D7}" type="pres">
      <dgm:prSet presAssocID="{DA5D76A7-EC53-49CA-9A8B-E58F0B6E2A89}" presName="parentText" presStyleLbl="node1" presStyleIdx="4" presStyleCnt="5">
        <dgm:presLayoutVars>
          <dgm:chMax val="1"/>
          <dgm:bulletEnabled val="1"/>
        </dgm:presLayoutVars>
      </dgm:prSet>
      <dgm:spPr/>
    </dgm:pt>
  </dgm:ptLst>
  <dgm:cxnLst>
    <dgm:cxn modelId="{48092901-4A00-418E-8877-36BD6135FA93}" srcId="{83B7F2B6-9EC8-4247-9A70-581F7C1B6C8D}" destId="{539E607F-AD0A-4915-A11D-81EAD54E010E}" srcOrd="1" destOrd="0" parTransId="{440222F7-5EA6-45F2-A81D-D7870BC354E8}" sibTransId="{3ECA6A1F-B902-43E8-9E01-3DBB0C9006ED}"/>
    <dgm:cxn modelId="{5771660B-79FC-4D03-932C-D99072C572FB}" srcId="{539E607F-AD0A-4915-A11D-81EAD54E010E}" destId="{E54389DB-BD9E-4FD7-957D-41DC38279DB7}" srcOrd="0" destOrd="0" parTransId="{3D1DF36A-5676-45F1-A204-C515D78B751A}" sibTransId="{E6F2B950-167C-4CF8-84AA-334EFC0AB298}"/>
    <dgm:cxn modelId="{C05F140E-CFD3-409D-BC7A-2F2920756D30}" srcId="{66A2F2F2-1C1F-4EE3-8711-E0396E92542A}" destId="{69877BF5-7453-4FE8-8185-DD53057ECF09}" srcOrd="0" destOrd="0" parTransId="{564BF395-4CAF-4F8F-B4E9-B25C6BDCD87E}" sibTransId="{87BE9E35-C6E7-4F7D-83EF-3E0E9A1AAC8B}"/>
    <dgm:cxn modelId="{3DEB8115-5722-4545-8A80-D03431891A80}" type="presOf" srcId="{42555751-3681-4101-A9A3-F7AEC8FDAC87}" destId="{FACD2A4C-D5FA-4BDA-BBFE-26E47F091BED}" srcOrd="0" destOrd="0" presId="urn:microsoft.com/office/officeart/2005/8/layout/vList5"/>
    <dgm:cxn modelId="{BA7EF72D-DE70-4BE1-95B0-B97D90CCDD44}" type="presOf" srcId="{60F14849-73F1-488E-B899-7F30227B0B15}" destId="{67437FFB-E2ED-4240-8704-81ECB6910978}" srcOrd="0" destOrd="1" presId="urn:microsoft.com/office/officeart/2005/8/layout/vList5"/>
    <dgm:cxn modelId="{116D7633-2493-4B54-976D-6663888665D4}" srcId="{66A2F2F2-1C1F-4EE3-8711-E0396E92542A}" destId="{19F4DE2F-7566-46DB-8A6A-C7B18CB21B30}" srcOrd="2" destOrd="0" parTransId="{C7EE0862-7185-4D9F-853C-3DD637D79312}" sibTransId="{3B800F53-54CE-4712-93E2-5B3E4C4FB54F}"/>
    <dgm:cxn modelId="{86C90136-19BD-4331-AC36-F2C7F6F7006E}" srcId="{83B7F2B6-9EC8-4247-9A70-581F7C1B6C8D}" destId="{DD68B04F-2F7A-4AC5-9C21-C63E3EDE73C1}" srcOrd="0" destOrd="0" parTransId="{12A072F7-37E4-4058-837A-5DF0504CB007}" sibTransId="{03BE28AF-1A44-4A97-8F8B-2246F298860B}"/>
    <dgm:cxn modelId="{7C2C6164-3A9A-412C-B6D6-F07338F1E04A}" type="presOf" srcId="{E54389DB-BD9E-4FD7-957D-41DC38279DB7}" destId="{0C4061EE-2A7B-4156-A579-ACDD98C42EB9}" srcOrd="0" destOrd="0" presId="urn:microsoft.com/office/officeart/2005/8/layout/vList5"/>
    <dgm:cxn modelId="{01D3B745-25E7-42FA-9570-3451DCF3D17B}" srcId="{83B7F2B6-9EC8-4247-9A70-581F7C1B6C8D}" destId="{DA5D76A7-EC53-49CA-9A8B-E58F0B6E2A89}" srcOrd="4" destOrd="0" parTransId="{A9744D47-8DAF-4C9B-80C0-CAC00B8280C8}" sibTransId="{078E39DC-1480-4559-912C-874E1E8C73D2}"/>
    <dgm:cxn modelId="{56027549-E5E6-405A-B9D3-93A63F1D2BD8}" type="presOf" srcId="{DD68B04F-2F7A-4AC5-9C21-C63E3EDE73C1}" destId="{B4082534-8194-4634-8B3B-E256F1DE6987}" srcOrd="0" destOrd="0" presId="urn:microsoft.com/office/officeart/2005/8/layout/vList5"/>
    <dgm:cxn modelId="{3E8A0D6D-50EA-47B1-AD93-28AA2AE80285}" srcId="{66A2F2F2-1C1F-4EE3-8711-E0396E92542A}" destId="{60F14849-73F1-488E-B899-7F30227B0B15}" srcOrd="1" destOrd="0" parTransId="{26CD7A2E-85CD-415F-95F0-D148E4DA6A91}" sibTransId="{A6E5A845-117D-4B4B-B420-1342C3164814}"/>
    <dgm:cxn modelId="{B2D6564F-94D3-4258-9D0F-8A275A81E154}" type="presOf" srcId="{69877BF5-7453-4FE8-8185-DD53057ECF09}" destId="{67437FFB-E2ED-4240-8704-81ECB6910978}" srcOrd="0" destOrd="0" presId="urn:microsoft.com/office/officeart/2005/8/layout/vList5"/>
    <dgm:cxn modelId="{BB46C374-A0E8-40AA-82E6-84F8077EA681}" srcId="{83B7F2B6-9EC8-4247-9A70-581F7C1B6C8D}" destId="{42555751-3681-4101-A9A3-F7AEC8FDAC87}" srcOrd="3" destOrd="0" parTransId="{CB85C15D-C2CE-4BFC-96DE-E6E44C79809A}" sibTransId="{C6F53425-C98B-49E2-9D68-23CE788E81EA}"/>
    <dgm:cxn modelId="{3D1BB17F-1AB2-41E7-8728-0C9710689651}" type="presOf" srcId="{83B7F2B6-9EC8-4247-9A70-581F7C1B6C8D}" destId="{D5ABBA3C-4CCB-4ACF-A08A-FCD1D9293A78}" srcOrd="0" destOrd="0" presId="urn:microsoft.com/office/officeart/2005/8/layout/vList5"/>
    <dgm:cxn modelId="{5BE43E86-5E55-4B7B-B2C7-53786419ECE0}" type="presOf" srcId="{DA5D76A7-EC53-49CA-9A8B-E58F0B6E2A89}" destId="{04C71CFE-0994-4112-B3E1-DFD6BCC506D7}" srcOrd="0" destOrd="0" presId="urn:microsoft.com/office/officeart/2005/8/layout/vList5"/>
    <dgm:cxn modelId="{E8DE3A8A-CBA6-4D25-8109-C2EEDA1B142E}" srcId="{83B7F2B6-9EC8-4247-9A70-581F7C1B6C8D}" destId="{66A2F2F2-1C1F-4EE3-8711-E0396E92542A}" srcOrd="2" destOrd="0" parTransId="{47B55227-C252-420B-9BE8-0693D8E099E3}" sibTransId="{3CA34D69-627D-4F5F-A21B-1B48DB0F7712}"/>
    <dgm:cxn modelId="{DF43F08A-C9A9-4050-9793-9BB37FEFBAA3}" type="presOf" srcId="{BDA05641-A397-4FEF-8E42-E2527062D9A8}" destId="{BDE2A8AB-6485-47A7-B92C-2A6AF70C11CE}" srcOrd="0" destOrd="0" presId="urn:microsoft.com/office/officeart/2005/8/layout/vList5"/>
    <dgm:cxn modelId="{B688C396-B492-4D53-AA13-FBA34E0DD98C}" srcId="{42555751-3681-4101-A9A3-F7AEC8FDAC87}" destId="{7288A4E7-163C-4F74-9E15-B8871563985E}" srcOrd="0" destOrd="0" parTransId="{D8F003D1-3568-453A-B236-4EFFBFAC5A67}" sibTransId="{C2E62C45-9C84-485F-B4D8-9A7E2F0B7E1E}"/>
    <dgm:cxn modelId="{75AFCF9A-3DCB-4F0A-9FAA-827DEFA15749}" type="presOf" srcId="{539E607F-AD0A-4915-A11D-81EAD54E010E}" destId="{61227D82-184A-47D4-9B7C-A51F92C82903}" srcOrd="0" destOrd="0" presId="urn:microsoft.com/office/officeart/2005/8/layout/vList5"/>
    <dgm:cxn modelId="{4A96A8A1-B02D-49B2-A759-1AF6DDE29698}" type="presOf" srcId="{7288A4E7-163C-4F74-9E15-B8871563985E}" destId="{17339EEA-8034-4BDA-8B92-62FCD949A9D7}" srcOrd="0" destOrd="0" presId="urn:microsoft.com/office/officeart/2005/8/layout/vList5"/>
    <dgm:cxn modelId="{710290AB-BC48-4917-B448-2C86C6B01B9A}" type="presOf" srcId="{66A2F2F2-1C1F-4EE3-8711-E0396E92542A}" destId="{2F68220C-1565-44A4-AFA4-1A0E8593BA25}" srcOrd="0" destOrd="0" presId="urn:microsoft.com/office/officeart/2005/8/layout/vList5"/>
    <dgm:cxn modelId="{065184B8-3B70-44F5-8FBF-9E36C2A3D50A}" type="presOf" srcId="{5FE898AD-A71B-4C38-9879-110132DDDF4B}" destId="{17339EEA-8034-4BDA-8B92-62FCD949A9D7}" srcOrd="0" destOrd="1" presId="urn:microsoft.com/office/officeart/2005/8/layout/vList5"/>
    <dgm:cxn modelId="{4615D9CF-FB65-47DD-A8A7-0DA19CBDF198}" srcId="{DD68B04F-2F7A-4AC5-9C21-C63E3EDE73C1}" destId="{BDA05641-A397-4FEF-8E42-E2527062D9A8}" srcOrd="0" destOrd="0" parTransId="{9D200CD8-C9BA-44DC-8D13-19C76FC80BD1}" sibTransId="{6C148135-980C-4DB4-A095-A392B1B3B134}"/>
    <dgm:cxn modelId="{0FD746D8-4C2A-4B48-8CDC-920A372F863E}" srcId="{42555751-3681-4101-A9A3-F7AEC8FDAC87}" destId="{5FE898AD-A71B-4C38-9879-110132DDDF4B}" srcOrd="1" destOrd="0" parTransId="{9FF5B2BF-1F4E-4BB8-8E5A-7CFC78F2B4C9}" sibTransId="{E4D928B5-8418-44A0-88A5-AC8B6657477B}"/>
    <dgm:cxn modelId="{115A14DA-D16D-4A7E-A326-B6E5BC944396}" type="presOf" srcId="{19F4DE2F-7566-46DB-8A6A-C7B18CB21B30}" destId="{67437FFB-E2ED-4240-8704-81ECB6910978}" srcOrd="0" destOrd="2" presId="urn:microsoft.com/office/officeart/2005/8/layout/vList5"/>
    <dgm:cxn modelId="{C766A710-DCE8-4FBB-8F92-78C682603C31}" type="presParOf" srcId="{D5ABBA3C-4CCB-4ACF-A08A-FCD1D9293A78}" destId="{5F4C4D00-BCED-41DF-96AC-B32AB66B8ADB}" srcOrd="0" destOrd="0" presId="urn:microsoft.com/office/officeart/2005/8/layout/vList5"/>
    <dgm:cxn modelId="{A4919B31-09E5-49D0-B2C6-5354FABE8D71}" type="presParOf" srcId="{5F4C4D00-BCED-41DF-96AC-B32AB66B8ADB}" destId="{B4082534-8194-4634-8B3B-E256F1DE6987}" srcOrd="0" destOrd="0" presId="urn:microsoft.com/office/officeart/2005/8/layout/vList5"/>
    <dgm:cxn modelId="{563B5C24-485B-4241-BAA4-34D2BB8BCD56}" type="presParOf" srcId="{5F4C4D00-BCED-41DF-96AC-B32AB66B8ADB}" destId="{BDE2A8AB-6485-47A7-B92C-2A6AF70C11CE}" srcOrd="1" destOrd="0" presId="urn:microsoft.com/office/officeart/2005/8/layout/vList5"/>
    <dgm:cxn modelId="{800A5246-9863-4091-B003-2CC368EF8DC3}" type="presParOf" srcId="{D5ABBA3C-4CCB-4ACF-A08A-FCD1D9293A78}" destId="{4F3059FB-3D5D-4FE9-9BBC-65B6DF23EC3C}" srcOrd="1" destOrd="0" presId="urn:microsoft.com/office/officeart/2005/8/layout/vList5"/>
    <dgm:cxn modelId="{6095992B-924B-4F0E-9267-20703318DBBF}" type="presParOf" srcId="{D5ABBA3C-4CCB-4ACF-A08A-FCD1D9293A78}" destId="{87352168-DF34-4BC4-B895-F40D7DE890D3}" srcOrd="2" destOrd="0" presId="urn:microsoft.com/office/officeart/2005/8/layout/vList5"/>
    <dgm:cxn modelId="{484110AD-C857-46A7-A2BC-3A60DA6B6177}" type="presParOf" srcId="{87352168-DF34-4BC4-B895-F40D7DE890D3}" destId="{61227D82-184A-47D4-9B7C-A51F92C82903}" srcOrd="0" destOrd="0" presId="urn:microsoft.com/office/officeart/2005/8/layout/vList5"/>
    <dgm:cxn modelId="{62D158A0-09D1-44F0-9ECD-B32F8DB40CE1}" type="presParOf" srcId="{87352168-DF34-4BC4-B895-F40D7DE890D3}" destId="{0C4061EE-2A7B-4156-A579-ACDD98C42EB9}" srcOrd="1" destOrd="0" presId="urn:microsoft.com/office/officeart/2005/8/layout/vList5"/>
    <dgm:cxn modelId="{F6B1A737-1A7D-4A36-A826-49261DC0915D}" type="presParOf" srcId="{D5ABBA3C-4CCB-4ACF-A08A-FCD1D9293A78}" destId="{BABBFD37-2D28-4AA2-8284-F1E71D145ADE}" srcOrd="3" destOrd="0" presId="urn:microsoft.com/office/officeart/2005/8/layout/vList5"/>
    <dgm:cxn modelId="{9BB0D6DA-3454-4D12-937E-86AE52A96832}" type="presParOf" srcId="{D5ABBA3C-4CCB-4ACF-A08A-FCD1D9293A78}" destId="{631E2044-4DFE-426B-8B78-64199CFFD8D3}" srcOrd="4" destOrd="0" presId="urn:microsoft.com/office/officeart/2005/8/layout/vList5"/>
    <dgm:cxn modelId="{7A843A33-F4FC-49E3-A87B-D0B52B49F180}" type="presParOf" srcId="{631E2044-4DFE-426B-8B78-64199CFFD8D3}" destId="{2F68220C-1565-44A4-AFA4-1A0E8593BA25}" srcOrd="0" destOrd="0" presId="urn:microsoft.com/office/officeart/2005/8/layout/vList5"/>
    <dgm:cxn modelId="{A3BDB415-6349-4A19-8E33-E01E291191ED}" type="presParOf" srcId="{631E2044-4DFE-426B-8B78-64199CFFD8D3}" destId="{67437FFB-E2ED-4240-8704-81ECB6910978}" srcOrd="1" destOrd="0" presId="urn:microsoft.com/office/officeart/2005/8/layout/vList5"/>
    <dgm:cxn modelId="{7981E46C-CE85-46C0-9B4B-B5E8F7F40B88}" type="presParOf" srcId="{D5ABBA3C-4CCB-4ACF-A08A-FCD1D9293A78}" destId="{622DF4D5-2D6F-463E-A9A5-8786B93DD124}" srcOrd="5" destOrd="0" presId="urn:microsoft.com/office/officeart/2005/8/layout/vList5"/>
    <dgm:cxn modelId="{E614AF70-EDE5-47C8-8219-C5E80968E99E}" type="presParOf" srcId="{D5ABBA3C-4CCB-4ACF-A08A-FCD1D9293A78}" destId="{281B7331-B3BD-40D3-8C95-FDB9DADAB1E2}" srcOrd="6" destOrd="0" presId="urn:microsoft.com/office/officeart/2005/8/layout/vList5"/>
    <dgm:cxn modelId="{C627F294-4AA4-4EF1-B978-461324A292EC}" type="presParOf" srcId="{281B7331-B3BD-40D3-8C95-FDB9DADAB1E2}" destId="{FACD2A4C-D5FA-4BDA-BBFE-26E47F091BED}" srcOrd="0" destOrd="0" presId="urn:microsoft.com/office/officeart/2005/8/layout/vList5"/>
    <dgm:cxn modelId="{2E53A3E3-8D71-4C89-B8A1-AAC8B76DEEE6}" type="presParOf" srcId="{281B7331-B3BD-40D3-8C95-FDB9DADAB1E2}" destId="{17339EEA-8034-4BDA-8B92-62FCD949A9D7}" srcOrd="1" destOrd="0" presId="urn:microsoft.com/office/officeart/2005/8/layout/vList5"/>
    <dgm:cxn modelId="{C3DEFC3B-87C3-4CEE-BA52-D5BDDCB1C177}" type="presParOf" srcId="{D5ABBA3C-4CCB-4ACF-A08A-FCD1D9293A78}" destId="{9BEDDD2F-C59F-48D0-97C6-5A95610C8082}" srcOrd="7" destOrd="0" presId="urn:microsoft.com/office/officeart/2005/8/layout/vList5"/>
    <dgm:cxn modelId="{D6101DA2-4EAB-4AC1-95AB-F0DC6480CE7A}" type="presParOf" srcId="{D5ABBA3C-4CCB-4ACF-A08A-FCD1D9293A78}" destId="{A7E5E79A-17BB-4689-A281-C2F1A55A57EF}" srcOrd="8" destOrd="0" presId="urn:microsoft.com/office/officeart/2005/8/layout/vList5"/>
    <dgm:cxn modelId="{2CFB66CD-9F72-41DA-BF22-83A81DFDA763}" type="presParOf" srcId="{A7E5E79A-17BB-4689-A281-C2F1A55A57EF}" destId="{04C71CFE-0994-4112-B3E1-DFD6BCC506D7}"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3E9491-51F4-48FD-97E6-528ACB7E798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31EF087-AA1A-4AB1-9B17-00D8AAFD64C4}">
      <dgm:prSet/>
      <dgm:spPr/>
      <dgm:t>
        <a:bodyPr/>
        <a:lstStyle/>
        <a:p>
          <a:r>
            <a:rPr lang="en-US" i="1"/>
            <a:t>Magnesium citrate with sodium picosulfate (MCSP)</a:t>
          </a:r>
          <a:endParaRPr lang="en-US"/>
        </a:p>
      </dgm:t>
    </dgm:pt>
    <dgm:pt modelId="{0F448953-EA15-4017-8A50-F4D1E458ED2F}" type="parTrans" cxnId="{46D67121-444F-49F3-8CC7-DAA36830167B}">
      <dgm:prSet/>
      <dgm:spPr/>
      <dgm:t>
        <a:bodyPr/>
        <a:lstStyle/>
        <a:p>
          <a:endParaRPr lang="en-US"/>
        </a:p>
      </dgm:t>
    </dgm:pt>
    <dgm:pt modelId="{A0FD4BEE-FACC-4FD3-AAAA-CAB44CFA0E32}" type="sibTrans" cxnId="{46D67121-444F-49F3-8CC7-DAA36830167B}">
      <dgm:prSet/>
      <dgm:spPr/>
      <dgm:t>
        <a:bodyPr/>
        <a:lstStyle/>
        <a:p>
          <a:endParaRPr lang="en-US"/>
        </a:p>
      </dgm:t>
    </dgm:pt>
    <dgm:pt modelId="{E132A763-4469-4245-868F-152E2D499CFA}">
      <dgm:prSet/>
      <dgm:spPr/>
      <dgm:t>
        <a:bodyPr/>
        <a:lstStyle/>
        <a:p>
          <a:r>
            <a:rPr lang="en-US"/>
            <a:t>meta-analysis including 25 RCTs comparing MCSP with PEG (but with different regimens), </a:t>
          </a:r>
        </a:p>
      </dgm:t>
    </dgm:pt>
    <dgm:pt modelId="{EAFC647F-4819-46DD-8B86-C82AAED75695}" type="parTrans" cxnId="{4639E086-9DFB-483D-8E89-9AB74844A090}">
      <dgm:prSet/>
      <dgm:spPr/>
      <dgm:t>
        <a:bodyPr/>
        <a:lstStyle/>
        <a:p>
          <a:endParaRPr lang="en-US"/>
        </a:p>
      </dgm:t>
    </dgm:pt>
    <dgm:pt modelId="{A19C3550-0F98-43D1-B144-9AB3309F2046}" type="sibTrans" cxnId="{4639E086-9DFB-483D-8E89-9AB74844A090}">
      <dgm:prSet/>
      <dgm:spPr/>
      <dgm:t>
        <a:bodyPr/>
        <a:lstStyle/>
        <a:p>
          <a:endParaRPr lang="en-US"/>
        </a:p>
      </dgm:t>
    </dgm:pt>
    <dgm:pt modelId="{E70A2774-874B-4E98-A8E5-115E5F185F88}">
      <dgm:prSet/>
      <dgm:spPr/>
      <dgm:t>
        <a:bodyPr/>
        <a:lstStyle/>
        <a:p>
          <a:r>
            <a:rPr lang="en-US"/>
            <a:t>no difference was found in colon cleansing, polyp detection rate, and ADR. </a:t>
          </a:r>
        </a:p>
      </dgm:t>
    </dgm:pt>
    <dgm:pt modelId="{F80952F4-3646-45BE-80A2-9462B9748D43}" type="parTrans" cxnId="{E088E89D-B700-422A-A078-5F327CF2A5E5}">
      <dgm:prSet/>
      <dgm:spPr/>
      <dgm:t>
        <a:bodyPr/>
        <a:lstStyle/>
        <a:p>
          <a:endParaRPr lang="en-US"/>
        </a:p>
      </dgm:t>
    </dgm:pt>
    <dgm:pt modelId="{93D47E27-629F-4BC7-AA24-D31F4D6BBCAB}" type="sibTrans" cxnId="{E088E89D-B700-422A-A078-5F327CF2A5E5}">
      <dgm:prSet/>
      <dgm:spPr/>
      <dgm:t>
        <a:bodyPr/>
        <a:lstStyle/>
        <a:p>
          <a:endParaRPr lang="en-US"/>
        </a:p>
      </dgm:t>
    </dgm:pt>
    <dgm:pt modelId="{CFF16121-25E6-4C0B-A2A7-436101A0AD6B}">
      <dgm:prSet/>
      <dgm:spPr/>
      <dgm:t>
        <a:bodyPr/>
        <a:lstStyle/>
        <a:p>
          <a:r>
            <a:rPr lang="en-US"/>
            <a:t>adverse events were less frequent in the MCSP group (RR 0.78, 95 %CI 0.66 – 0.93; i. e. nausea, vomiting, bloating, but not dizziness), </a:t>
          </a:r>
        </a:p>
      </dgm:t>
    </dgm:pt>
    <dgm:pt modelId="{0F9DA68B-0465-45D4-90D5-992E50684A1F}" type="parTrans" cxnId="{7A637E73-A39A-43A4-BF58-D997F204069E}">
      <dgm:prSet/>
      <dgm:spPr/>
      <dgm:t>
        <a:bodyPr/>
        <a:lstStyle/>
        <a:p>
          <a:endParaRPr lang="en-US"/>
        </a:p>
      </dgm:t>
    </dgm:pt>
    <dgm:pt modelId="{B75FA227-6853-4D57-A1DE-C4415BADF0CE}" type="sibTrans" cxnId="{7A637E73-A39A-43A4-BF58-D997F204069E}">
      <dgm:prSet/>
      <dgm:spPr/>
      <dgm:t>
        <a:bodyPr/>
        <a:lstStyle/>
        <a:p>
          <a:endParaRPr lang="en-US"/>
        </a:p>
      </dgm:t>
    </dgm:pt>
    <dgm:pt modelId="{07F7A1B9-4744-45C7-926E-AE78EC0D06B1}">
      <dgm:prSet/>
      <dgm:spPr/>
      <dgm:t>
        <a:bodyPr/>
        <a:lstStyle/>
        <a:p>
          <a:r>
            <a:rPr lang="en-US"/>
            <a:t>higher proportion of patients were likely to complete the MCSP regimen (RR 1.08, 95 %CI 1.04 – 1.13) and willing to repeat the same regimen (RR 1.44, 95 % CI, 1.25 – 1.67).</a:t>
          </a:r>
        </a:p>
      </dgm:t>
    </dgm:pt>
    <dgm:pt modelId="{2DFBCCA5-A1E8-4A90-AB99-C93EF2BB1D1A}" type="parTrans" cxnId="{9B31F511-0638-4F47-A7B8-1DBDC0A8A69C}">
      <dgm:prSet/>
      <dgm:spPr/>
      <dgm:t>
        <a:bodyPr/>
        <a:lstStyle/>
        <a:p>
          <a:endParaRPr lang="en-US"/>
        </a:p>
      </dgm:t>
    </dgm:pt>
    <dgm:pt modelId="{5FEB7E1F-799C-4F45-B879-FCB6C3C35C01}" type="sibTrans" cxnId="{9B31F511-0638-4F47-A7B8-1DBDC0A8A69C}">
      <dgm:prSet/>
      <dgm:spPr/>
      <dgm:t>
        <a:bodyPr/>
        <a:lstStyle/>
        <a:p>
          <a:endParaRPr lang="en-US"/>
        </a:p>
      </dgm:t>
    </dgm:pt>
    <dgm:pt modelId="{65AB0B52-C3E4-4524-979C-34CF02358B25}">
      <dgm:prSet/>
      <dgm:spPr/>
      <dgm:t>
        <a:bodyPr/>
        <a:lstStyle/>
        <a:p>
          <a:r>
            <a:rPr lang="en-US"/>
            <a:t>Katz et al[48] compared PMC, given as single and split doses, with single dose 2 L PEG and bisacodyl administered the day before. Single dose PMC compared favorably with single dose PEG producing successful cleansing in 83.0% vs 79.7% </a:t>
          </a:r>
        </a:p>
      </dgm:t>
    </dgm:pt>
    <dgm:pt modelId="{0BEB0A7B-A265-40B6-AB2E-D3708A1F84AF}" type="parTrans" cxnId="{325D6215-2B51-4FF1-98C1-F33808D81A3E}">
      <dgm:prSet/>
      <dgm:spPr/>
      <dgm:t>
        <a:bodyPr/>
        <a:lstStyle/>
        <a:p>
          <a:endParaRPr lang="en-US"/>
        </a:p>
      </dgm:t>
    </dgm:pt>
    <dgm:pt modelId="{BEEBB3D8-3100-470C-A2D4-1C5D358C126F}" type="sibTrans" cxnId="{325D6215-2B51-4FF1-98C1-F33808D81A3E}">
      <dgm:prSet/>
      <dgm:spPr/>
      <dgm:t>
        <a:bodyPr/>
        <a:lstStyle/>
        <a:p>
          <a:endParaRPr lang="en-US"/>
        </a:p>
      </dgm:t>
    </dgm:pt>
    <dgm:pt modelId="{B2C34C45-BE3E-4524-BE81-14A9F97F73B3}">
      <dgm:prSet/>
      <dgm:spPr/>
      <dgm:t>
        <a:bodyPr/>
        <a:lstStyle/>
        <a:p>
          <a:r>
            <a:rPr lang="en-US"/>
            <a:t>May not be suitable for patients with heart failure, renal insufficiency, end stage liver disease, or baseline electrolyte abnormalities. --&gt; increased risk clinically significant hyponatremia </a:t>
          </a:r>
        </a:p>
      </dgm:t>
    </dgm:pt>
    <dgm:pt modelId="{E6CA62CC-383E-46DD-9E12-2B160CAB468F}" type="parTrans" cxnId="{88EE6C0C-777C-4C9F-A797-E28B8EE9F164}">
      <dgm:prSet/>
      <dgm:spPr/>
      <dgm:t>
        <a:bodyPr/>
        <a:lstStyle/>
        <a:p>
          <a:endParaRPr lang="en-US"/>
        </a:p>
      </dgm:t>
    </dgm:pt>
    <dgm:pt modelId="{13F88769-AA09-48A2-836F-0A5E1BB0D043}" type="sibTrans" cxnId="{88EE6C0C-777C-4C9F-A797-E28B8EE9F164}">
      <dgm:prSet/>
      <dgm:spPr/>
      <dgm:t>
        <a:bodyPr/>
        <a:lstStyle/>
        <a:p>
          <a:endParaRPr lang="en-US"/>
        </a:p>
      </dgm:t>
    </dgm:pt>
    <dgm:pt modelId="{44484C35-8BC8-4C50-ABBF-30FF016F9F56}" type="pres">
      <dgm:prSet presAssocID="{FD3E9491-51F4-48FD-97E6-528ACB7E7988}" presName="linear" presStyleCnt="0">
        <dgm:presLayoutVars>
          <dgm:animLvl val="lvl"/>
          <dgm:resizeHandles val="exact"/>
        </dgm:presLayoutVars>
      </dgm:prSet>
      <dgm:spPr/>
    </dgm:pt>
    <dgm:pt modelId="{972A4F83-A200-4AA5-8D74-159F95DD7965}" type="pres">
      <dgm:prSet presAssocID="{331EF087-AA1A-4AB1-9B17-00D8AAFD64C4}" presName="parentText" presStyleLbl="node1" presStyleIdx="0" presStyleCnt="2">
        <dgm:presLayoutVars>
          <dgm:chMax val="0"/>
          <dgm:bulletEnabled val="1"/>
        </dgm:presLayoutVars>
      </dgm:prSet>
      <dgm:spPr/>
    </dgm:pt>
    <dgm:pt modelId="{566B9319-5828-49DA-9EB1-E990EB8C0716}" type="pres">
      <dgm:prSet presAssocID="{331EF087-AA1A-4AB1-9B17-00D8AAFD64C4}" presName="childText" presStyleLbl="revTx" presStyleIdx="0" presStyleCnt="1">
        <dgm:presLayoutVars>
          <dgm:bulletEnabled val="1"/>
        </dgm:presLayoutVars>
      </dgm:prSet>
      <dgm:spPr/>
    </dgm:pt>
    <dgm:pt modelId="{94B3B68A-01AA-48F3-877C-A1D42A77A8AE}" type="pres">
      <dgm:prSet presAssocID="{B2C34C45-BE3E-4524-BE81-14A9F97F73B3}" presName="parentText" presStyleLbl="node1" presStyleIdx="1" presStyleCnt="2">
        <dgm:presLayoutVars>
          <dgm:chMax val="0"/>
          <dgm:bulletEnabled val="1"/>
        </dgm:presLayoutVars>
      </dgm:prSet>
      <dgm:spPr/>
    </dgm:pt>
  </dgm:ptLst>
  <dgm:cxnLst>
    <dgm:cxn modelId="{88EE6C0C-777C-4C9F-A797-E28B8EE9F164}" srcId="{FD3E9491-51F4-48FD-97E6-528ACB7E7988}" destId="{B2C34C45-BE3E-4524-BE81-14A9F97F73B3}" srcOrd="1" destOrd="0" parTransId="{E6CA62CC-383E-46DD-9E12-2B160CAB468F}" sibTransId="{13F88769-AA09-48A2-836F-0A5E1BB0D043}"/>
    <dgm:cxn modelId="{9B31F511-0638-4F47-A7B8-1DBDC0A8A69C}" srcId="{E132A763-4469-4245-868F-152E2D499CFA}" destId="{07F7A1B9-4744-45C7-926E-AE78EC0D06B1}" srcOrd="2" destOrd="0" parTransId="{2DFBCCA5-A1E8-4A90-AB99-C93EF2BB1D1A}" sibTransId="{5FEB7E1F-799C-4F45-B879-FCB6C3C35C01}"/>
    <dgm:cxn modelId="{325D6215-2B51-4FF1-98C1-F33808D81A3E}" srcId="{331EF087-AA1A-4AB1-9B17-00D8AAFD64C4}" destId="{65AB0B52-C3E4-4524-979C-34CF02358B25}" srcOrd="1" destOrd="0" parTransId="{0BEB0A7B-A265-40B6-AB2E-D3708A1F84AF}" sibTransId="{BEEBB3D8-3100-470C-A2D4-1C5D358C126F}"/>
    <dgm:cxn modelId="{46D67121-444F-49F3-8CC7-DAA36830167B}" srcId="{FD3E9491-51F4-48FD-97E6-528ACB7E7988}" destId="{331EF087-AA1A-4AB1-9B17-00D8AAFD64C4}" srcOrd="0" destOrd="0" parTransId="{0F448953-EA15-4017-8A50-F4D1E458ED2F}" sibTransId="{A0FD4BEE-FACC-4FD3-AAAA-CAB44CFA0E32}"/>
    <dgm:cxn modelId="{2D64B641-F2A2-4069-B3F9-894829FD3215}" type="presOf" srcId="{65AB0B52-C3E4-4524-979C-34CF02358B25}" destId="{566B9319-5828-49DA-9EB1-E990EB8C0716}" srcOrd="0" destOrd="4" presId="urn:microsoft.com/office/officeart/2005/8/layout/vList2"/>
    <dgm:cxn modelId="{D7105153-90D5-46C2-8CCD-9D3D07A96F8F}" type="presOf" srcId="{FD3E9491-51F4-48FD-97E6-528ACB7E7988}" destId="{44484C35-8BC8-4C50-ABBF-30FF016F9F56}" srcOrd="0" destOrd="0" presId="urn:microsoft.com/office/officeart/2005/8/layout/vList2"/>
    <dgm:cxn modelId="{7A637E73-A39A-43A4-BF58-D997F204069E}" srcId="{E132A763-4469-4245-868F-152E2D499CFA}" destId="{CFF16121-25E6-4C0B-A2A7-436101A0AD6B}" srcOrd="1" destOrd="0" parTransId="{0F9DA68B-0465-45D4-90D5-992E50684A1F}" sibTransId="{B75FA227-6853-4D57-A1DE-C4415BADF0CE}"/>
    <dgm:cxn modelId="{5A6F0778-6F78-40B8-A960-BD50FD044643}" type="presOf" srcId="{B2C34C45-BE3E-4524-BE81-14A9F97F73B3}" destId="{94B3B68A-01AA-48F3-877C-A1D42A77A8AE}" srcOrd="0" destOrd="0" presId="urn:microsoft.com/office/officeart/2005/8/layout/vList2"/>
    <dgm:cxn modelId="{72950985-0F75-4E97-814D-5613099F5414}" type="presOf" srcId="{E70A2774-874B-4E98-A8E5-115E5F185F88}" destId="{566B9319-5828-49DA-9EB1-E990EB8C0716}" srcOrd="0" destOrd="1" presId="urn:microsoft.com/office/officeart/2005/8/layout/vList2"/>
    <dgm:cxn modelId="{4639E086-9DFB-483D-8E89-9AB74844A090}" srcId="{331EF087-AA1A-4AB1-9B17-00D8AAFD64C4}" destId="{E132A763-4469-4245-868F-152E2D499CFA}" srcOrd="0" destOrd="0" parTransId="{EAFC647F-4819-46DD-8B86-C82AAED75695}" sibTransId="{A19C3550-0F98-43D1-B144-9AB3309F2046}"/>
    <dgm:cxn modelId="{9BCC0699-9D8E-40EB-97A6-9E10B59F304B}" type="presOf" srcId="{331EF087-AA1A-4AB1-9B17-00D8AAFD64C4}" destId="{972A4F83-A200-4AA5-8D74-159F95DD7965}" srcOrd="0" destOrd="0" presId="urn:microsoft.com/office/officeart/2005/8/layout/vList2"/>
    <dgm:cxn modelId="{E088E89D-B700-422A-A078-5F327CF2A5E5}" srcId="{E132A763-4469-4245-868F-152E2D499CFA}" destId="{E70A2774-874B-4E98-A8E5-115E5F185F88}" srcOrd="0" destOrd="0" parTransId="{F80952F4-3646-45BE-80A2-9462B9748D43}" sibTransId="{93D47E27-629F-4BC7-AA24-D31F4D6BBCAB}"/>
    <dgm:cxn modelId="{3A8424BF-800E-475C-AF33-58B6C1B27E00}" type="presOf" srcId="{CFF16121-25E6-4C0B-A2A7-436101A0AD6B}" destId="{566B9319-5828-49DA-9EB1-E990EB8C0716}" srcOrd="0" destOrd="2" presId="urn:microsoft.com/office/officeart/2005/8/layout/vList2"/>
    <dgm:cxn modelId="{92DF18D0-3E11-4174-B333-67B3D895D818}" type="presOf" srcId="{E132A763-4469-4245-868F-152E2D499CFA}" destId="{566B9319-5828-49DA-9EB1-E990EB8C0716}" srcOrd="0" destOrd="0" presId="urn:microsoft.com/office/officeart/2005/8/layout/vList2"/>
    <dgm:cxn modelId="{5895E5F5-72CB-4744-B19B-B0CFDCEE0D0D}" type="presOf" srcId="{07F7A1B9-4744-45C7-926E-AE78EC0D06B1}" destId="{566B9319-5828-49DA-9EB1-E990EB8C0716}" srcOrd="0" destOrd="3" presId="urn:microsoft.com/office/officeart/2005/8/layout/vList2"/>
    <dgm:cxn modelId="{03107D6A-569B-4686-ACE4-4C19DED9CCB6}" type="presParOf" srcId="{44484C35-8BC8-4C50-ABBF-30FF016F9F56}" destId="{972A4F83-A200-4AA5-8D74-159F95DD7965}" srcOrd="0" destOrd="0" presId="urn:microsoft.com/office/officeart/2005/8/layout/vList2"/>
    <dgm:cxn modelId="{469617C5-0756-460C-85D0-ABFA3D3EDECB}" type="presParOf" srcId="{44484C35-8BC8-4C50-ABBF-30FF016F9F56}" destId="{566B9319-5828-49DA-9EB1-E990EB8C0716}" srcOrd="1" destOrd="0" presId="urn:microsoft.com/office/officeart/2005/8/layout/vList2"/>
    <dgm:cxn modelId="{262CB96B-7DA1-4B49-A558-43B7A2E961E5}" type="presParOf" srcId="{44484C35-8BC8-4C50-ABBF-30FF016F9F56}" destId="{94B3B68A-01AA-48F3-877C-A1D42A77A8A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28D00C-521B-496B-BD9B-AAFB54AF3727}"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379E8F13-09B2-4045-A15D-65AE79A6B119}">
      <dgm:prSet/>
      <dgm:spPr/>
      <dgm:t>
        <a:bodyPr/>
        <a:lstStyle/>
        <a:p>
          <a:pPr>
            <a:defRPr b="1"/>
          </a:pPr>
          <a:r>
            <a:rPr lang="en-US" b="1"/>
            <a:t>Renal failure</a:t>
          </a:r>
          <a:endParaRPr lang="en-US"/>
        </a:p>
      </dgm:t>
    </dgm:pt>
    <dgm:pt modelId="{C14A6445-5FDF-4A97-9CAD-D300202C86DF}" type="parTrans" cxnId="{30BD07E1-F2BA-462D-BDC7-53940DE7536D}">
      <dgm:prSet/>
      <dgm:spPr/>
      <dgm:t>
        <a:bodyPr/>
        <a:lstStyle/>
        <a:p>
          <a:endParaRPr lang="en-US"/>
        </a:p>
      </dgm:t>
    </dgm:pt>
    <dgm:pt modelId="{18EFD607-69E3-4EBF-86F4-6A10240101CE}" type="sibTrans" cxnId="{30BD07E1-F2BA-462D-BDC7-53940DE7536D}">
      <dgm:prSet/>
      <dgm:spPr/>
      <dgm:t>
        <a:bodyPr/>
        <a:lstStyle/>
        <a:p>
          <a:endParaRPr lang="en-US"/>
        </a:p>
      </dgm:t>
    </dgm:pt>
    <dgm:pt modelId="{579BB667-2524-4CA9-89CA-0CA8822084E2}">
      <dgm:prSet/>
      <dgm:spPr/>
      <dgm:t>
        <a:bodyPr/>
        <a:lstStyle/>
        <a:p>
          <a:r>
            <a:rPr lang="en-US">
              <a:latin typeface="Calibri Light" panose="020F0302020204030204"/>
            </a:rPr>
            <a:t>Bowel</a:t>
          </a:r>
          <a:r>
            <a:rPr lang="en-US"/>
            <a:t> prep should not result in massive fluid shifts or electrolyte absorption</a:t>
          </a:r>
        </a:p>
      </dgm:t>
    </dgm:pt>
    <dgm:pt modelId="{B5B366E3-4C8E-49AC-BFFE-95961EECAB37}" type="parTrans" cxnId="{5CF608B2-EB47-4EF2-B563-861952C3047D}">
      <dgm:prSet/>
      <dgm:spPr/>
      <dgm:t>
        <a:bodyPr/>
        <a:lstStyle/>
        <a:p>
          <a:endParaRPr lang="en-US"/>
        </a:p>
      </dgm:t>
    </dgm:pt>
    <dgm:pt modelId="{EFBD9AE7-9A12-40A4-BD06-CB39C6B83F1D}" type="sibTrans" cxnId="{5CF608B2-EB47-4EF2-B563-861952C3047D}">
      <dgm:prSet/>
      <dgm:spPr/>
      <dgm:t>
        <a:bodyPr/>
        <a:lstStyle/>
        <a:p>
          <a:endParaRPr lang="en-US"/>
        </a:p>
      </dgm:t>
    </dgm:pt>
    <dgm:pt modelId="{3F87D2BF-8345-46CE-91C1-6308FCEA9096}">
      <dgm:prSet/>
      <dgm:spPr/>
      <dgm:t>
        <a:bodyPr/>
        <a:lstStyle/>
        <a:p>
          <a:r>
            <a:rPr lang="en-US"/>
            <a:t>No </a:t>
          </a:r>
          <a:r>
            <a:rPr lang="en-US" err="1"/>
            <a:t>NaP</a:t>
          </a:r>
        </a:p>
      </dgm:t>
    </dgm:pt>
    <dgm:pt modelId="{6CF2A4F7-C8DB-418E-A904-ABA2651FF0C8}" type="parTrans" cxnId="{E85400B4-1AB1-4FF6-9FCB-8A8F5163C236}">
      <dgm:prSet/>
      <dgm:spPr/>
      <dgm:t>
        <a:bodyPr/>
        <a:lstStyle/>
        <a:p>
          <a:endParaRPr lang="en-US"/>
        </a:p>
      </dgm:t>
    </dgm:pt>
    <dgm:pt modelId="{546F52C4-2208-4B42-8E04-515C7EAC0A1A}" type="sibTrans" cxnId="{E85400B4-1AB1-4FF6-9FCB-8A8F5163C236}">
      <dgm:prSet/>
      <dgm:spPr/>
      <dgm:t>
        <a:bodyPr/>
        <a:lstStyle/>
        <a:p>
          <a:endParaRPr lang="en-US"/>
        </a:p>
      </dgm:t>
    </dgm:pt>
    <dgm:pt modelId="{7AC85EBE-2A26-4E69-9D9D-04C38DC3F3C3}">
      <dgm:prSet/>
      <dgm:spPr/>
      <dgm:t>
        <a:bodyPr/>
        <a:lstStyle/>
        <a:p>
          <a:r>
            <a:rPr lang="en-US">
              <a:latin typeface="Calibri Light" panose="020F0302020204030204"/>
            </a:rPr>
            <a:t>Avoid</a:t>
          </a:r>
          <a:r>
            <a:rPr lang="en-US"/>
            <a:t> sodium sulfate – lack of studies</a:t>
          </a:r>
        </a:p>
      </dgm:t>
    </dgm:pt>
    <dgm:pt modelId="{62B28895-F39E-488A-949F-E23D5D31FA0C}" type="parTrans" cxnId="{F4B4FF46-24DD-4C53-A2E7-3EDD3397572D}">
      <dgm:prSet/>
      <dgm:spPr/>
      <dgm:t>
        <a:bodyPr/>
        <a:lstStyle/>
        <a:p>
          <a:endParaRPr lang="en-US"/>
        </a:p>
      </dgm:t>
    </dgm:pt>
    <dgm:pt modelId="{9D4F3BF7-7E95-4809-9540-4A35991A0986}" type="sibTrans" cxnId="{F4B4FF46-24DD-4C53-A2E7-3EDD3397572D}">
      <dgm:prSet/>
      <dgm:spPr/>
      <dgm:t>
        <a:bodyPr/>
        <a:lstStyle/>
        <a:p>
          <a:endParaRPr lang="en-US"/>
        </a:p>
      </dgm:t>
    </dgm:pt>
    <dgm:pt modelId="{B66C2AA0-9A4D-4CA0-9BD4-FC9E886C7DAE}">
      <dgm:prSet/>
      <dgm:spPr/>
      <dgm:t>
        <a:bodyPr/>
        <a:lstStyle/>
        <a:p>
          <a:r>
            <a:rPr lang="en-US">
              <a:latin typeface="Calibri Light" panose="020F0302020204030204"/>
            </a:rPr>
            <a:t>Avoid</a:t>
          </a:r>
          <a:r>
            <a:rPr lang="en-US"/>
            <a:t> sodium </a:t>
          </a:r>
          <a:r>
            <a:rPr lang="en-US" err="1"/>
            <a:t>picosulfate</a:t>
          </a:r>
          <a:endParaRPr lang="en-US"/>
        </a:p>
      </dgm:t>
    </dgm:pt>
    <dgm:pt modelId="{1FDCD68F-6328-49CF-B570-97EB181DD071}" type="parTrans" cxnId="{C8F3BF55-45D0-4B69-A673-8B748E43EF32}">
      <dgm:prSet/>
      <dgm:spPr/>
      <dgm:t>
        <a:bodyPr/>
        <a:lstStyle/>
        <a:p>
          <a:endParaRPr lang="en-US"/>
        </a:p>
      </dgm:t>
    </dgm:pt>
    <dgm:pt modelId="{EEF8BC55-A698-4BA5-A21C-1DD9F9D7B0B0}" type="sibTrans" cxnId="{C8F3BF55-45D0-4B69-A673-8B748E43EF32}">
      <dgm:prSet/>
      <dgm:spPr/>
      <dgm:t>
        <a:bodyPr/>
        <a:lstStyle/>
        <a:p>
          <a:endParaRPr lang="en-US"/>
        </a:p>
      </dgm:t>
    </dgm:pt>
    <dgm:pt modelId="{18C260F5-494D-4072-96F2-0C101BD56998}">
      <dgm:prSet/>
      <dgm:spPr/>
      <dgm:t>
        <a:bodyPr/>
        <a:lstStyle/>
        <a:p>
          <a:pPr>
            <a:defRPr b="1"/>
          </a:pPr>
          <a:r>
            <a:rPr lang="en-US" b="1"/>
            <a:t>Congestive heart failure </a:t>
          </a:r>
          <a:endParaRPr lang="en-US"/>
        </a:p>
      </dgm:t>
    </dgm:pt>
    <dgm:pt modelId="{7299EA3D-F55F-4AEA-BCAB-F5956D9DD0B0}" type="parTrans" cxnId="{9425C105-45A8-4272-A806-625F3078E699}">
      <dgm:prSet/>
      <dgm:spPr/>
      <dgm:t>
        <a:bodyPr/>
        <a:lstStyle/>
        <a:p>
          <a:endParaRPr lang="en-US"/>
        </a:p>
      </dgm:t>
    </dgm:pt>
    <dgm:pt modelId="{91CCC714-C0D4-4DFD-BC93-9BF994811125}" type="sibTrans" cxnId="{9425C105-45A8-4272-A806-625F3078E699}">
      <dgm:prSet/>
      <dgm:spPr/>
      <dgm:t>
        <a:bodyPr/>
        <a:lstStyle/>
        <a:p>
          <a:endParaRPr lang="en-US"/>
        </a:p>
      </dgm:t>
    </dgm:pt>
    <dgm:pt modelId="{45AB33D1-7BF3-4C35-A67B-24B690E78B44}">
      <dgm:prSet/>
      <dgm:spPr/>
      <dgm:t>
        <a:bodyPr/>
        <a:lstStyle/>
        <a:p>
          <a:r>
            <a:rPr lang="en-US">
              <a:latin typeface="Calibri Light" panose="020F0302020204030204"/>
            </a:rPr>
            <a:t>Bowel</a:t>
          </a:r>
          <a:r>
            <a:rPr lang="en-US"/>
            <a:t> prep should not result in massive fluid shifts or electrolyte absorption</a:t>
          </a:r>
        </a:p>
      </dgm:t>
    </dgm:pt>
    <dgm:pt modelId="{CB4150BF-2BB0-4A34-ABF2-268753DF35A3}" type="parTrans" cxnId="{442CD1AF-7E89-4412-8877-72850D79A1CF}">
      <dgm:prSet/>
      <dgm:spPr/>
      <dgm:t>
        <a:bodyPr/>
        <a:lstStyle/>
        <a:p>
          <a:endParaRPr lang="en-US"/>
        </a:p>
      </dgm:t>
    </dgm:pt>
    <dgm:pt modelId="{F54B8C10-F30A-4379-92C3-84BFD927F2BC}" type="sibTrans" cxnId="{442CD1AF-7E89-4412-8877-72850D79A1CF}">
      <dgm:prSet/>
      <dgm:spPr/>
      <dgm:t>
        <a:bodyPr/>
        <a:lstStyle/>
        <a:p>
          <a:endParaRPr lang="en-US"/>
        </a:p>
      </dgm:t>
    </dgm:pt>
    <dgm:pt modelId="{BAA786A2-FBE7-4EE4-83A9-93B3C011040F}">
      <dgm:prSet/>
      <dgm:spPr/>
      <dgm:t>
        <a:bodyPr/>
        <a:lstStyle/>
        <a:p>
          <a:r>
            <a:rPr lang="en-US"/>
            <a:t>No </a:t>
          </a:r>
          <a:r>
            <a:rPr lang="en-US" err="1"/>
            <a:t>NaP</a:t>
          </a:r>
        </a:p>
      </dgm:t>
    </dgm:pt>
    <dgm:pt modelId="{1F7CF7E8-E48A-4491-B6FD-A8CDEEDC5A83}" type="parTrans" cxnId="{DCA06FF1-D4C5-48FB-9F54-24FF0475659F}">
      <dgm:prSet/>
      <dgm:spPr/>
      <dgm:t>
        <a:bodyPr/>
        <a:lstStyle/>
        <a:p>
          <a:endParaRPr lang="en-US"/>
        </a:p>
      </dgm:t>
    </dgm:pt>
    <dgm:pt modelId="{A7CB07D6-DA90-4F60-BD43-9E91F1851127}" type="sibTrans" cxnId="{DCA06FF1-D4C5-48FB-9F54-24FF0475659F}">
      <dgm:prSet/>
      <dgm:spPr/>
      <dgm:t>
        <a:bodyPr/>
        <a:lstStyle/>
        <a:p>
          <a:endParaRPr lang="en-US"/>
        </a:p>
      </dgm:t>
    </dgm:pt>
    <dgm:pt modelId="{3017673F-9A3A-4423-B21B-7E7916F35DFD}">
      <dgm:prSet/>
      <dgm:spPr/>
      <dgm:t>
        <a:bodyPr/>
        <a:lstStyle/>
        <a:p>
          <a:r>
            <a:rPr lang="en-US">
              <a:latin typeface="Calibri Light" panose="020F0302020204030204"/>
            </a:rPr>
            <a:t>Avoid</a:t>
          </a:r>
          <a:r>
            <a:rPr lang="en-US"/>
            <a:t> sodium sulfate – lack of studies</a:t>
          </a:r>
        </a:p>
      </dgm:t>
    </dgm:pt>
    <dgm:pt modelId="{D87E0B1C-3D95-4CB5-8959-582FE421F1E5}" type="parTrans" cxnId="{20C31F94-9360-4587-96DB-EE2BD7DDC5B2}">
      <dgm:prSet/>
      <dgm:spPr/>
      <dgm:t>
        <a:bodyPr/>
        <a:lstStyle/>
        <a:p>
          <a:endParaRPr lang="en-US"/>
        </a:p>
      </dgm:t>
    </dgm:pt>
    <dgm:pt modelId="{29BDD167-75E5-4E7A-ACA3-B09153726123}" type="sibTrans" cxnId="{20C31F94-9360-4587-96DB-EE2BD7DDC5B2}">
      <dgm:prSet/>
      <dgm:spPr/>
      <dgm:t>
        <a:bodyPr/>
        <a:lstStyle/>
        <a:p>
          <a:endParaRPr lang="en-US"/>
        </a:p>
      </dgm:t>
    </dgm:pt>
    <dgm:pt modelId="{EB96C61A-820F-4F48-85BC-47062FF23362}">
      <dgm:prSet/>
      <dgm:spPr/>
      <dgm:t>
        <a:bodyPr/>
        <a:lstStyle/>
        <a:p>
          <a:pPr>
            <a:defRPr b="1"/>
          </a:pPr>
          <a:r>
            <a:rPr lang="en-US" b="1"/>
            <a:t>Inflammatory bowel disease</a:t>
          </a:r>
          <a:r>
            <a:rPr lang="en-US"/>
            <a:t> </a:t>
          </a:r>
        </a:p>
      </dgm:t>
    </dgm:pt>
    <dgm:pt modelId="{B2339FC5-E803-4382-9E2D-966A206D2BB9}" type="parTrans" cxnId="{1B306F4F-E5C5-454A-AB39-3B301BDFBC25}">
      <dgm:prSet/>
      <dgm:spPr/>
      <dgm:t>
        <a:bodyPr/>
        <a:lstStyle/>
        <a:p>
          <a:endParaRPr lang="en-US"/>
        </a:p>
      </dgm:t>
    </dgm:pt>
    <dgm:pt modelId="{AFA06F7C-7D07-4DA4-9748-78BDC2536920}" type="sibTrans" cxnId="{1B306F4F-E5C5-454A-AB39-3B301BDFBC25}">
      <dgm:prSet/>
      <dgm:spPr/>
      <dgm:t>
        <a:bodyPr/>
        <a:lstStyle/>
        <a:p>
          <a:endParaRPr lang="en-US"/>
        </a:p>
      </dgm:t>
    </dgm:pt>
    <dgm:pt modelId="{0C98AE00-9C1D-4FED-98BA-035A3D5E43B9}">
      <dgm:prSet/>
      <dgm:spPr/>
      <dgm:t>
        <a:bodyPr/>
        <a:lstStyle/>
        <a:p>
          <a:r>
            <a:rPr lang="en-US">
              <a:latin typeface="Calibri Light" panose="020F0302020204030204"/>
            </a:rPr>
            <a:t>Avoid</a:t>
          </a:r>
          <a:r>
            <a:rPr lang="en-US"/>
            <a:t> </a:t>
          </a:r>
          <a:r>
            <a:rPr lang="en-US" err="1"/>
            <a:t>NaP</a:t>
          </a:r>
          <a:r>
            <a:rPr lang="en-US"/>
            <a:t> --&gt; can cause mucosal damage and colitis</a:t>
          </a:r>
        </a:p>
      </dgm:t>
    </dgm:pt>
    <dgm:pt modelId="{C72BB526-C9A4-46EF-9E7F-EEED6D8A1C21}" type="parTrans" cxnId="{F4915E00-C3F8-43E2-B741-651B3A2EA9D8}">
      <dgm:prSet/>
      <dgm:spPr/>
      <dgm:t>
        <a:bodyPr/>
        <a:lstStyle/>
        <a:p>
          <a:endParaRPr lang="en-US"/>
        </a:p>
      </dgm:t>
    </dgm:pt>
    <dgm:pt modelId="{50E89E14-A8EA-41F1-96AD-1C4A765B61B5}" type="sibTrans" cxnId="{F4915E00-C3F8-43E2-B741-651B3A2EA9D8}">
      <dgm:prSet/>
      <dgm:spPr/>
      <dgm:t>
        <a:bodyPr/>
        <a:lstStyle/>
        <a:p>
          <a:endParaRPr lang="en-US"/>
        </a:p>
      </dgm:t>
    </dgm:pt>
    <dgm:pt modelId="{E7C7C846-9730-4289-92FF-C8E1187F4FAC}" type="pres">
      <dgm:prSet presAssocID="{6D28D00C-521B-496B-BD9B-AAFB54AF3727}" presName="root" presStyleCnt="0">
        <dgm:presLayoutVars>
          <dgm:dir/>
          <dgm:resizeHandles val="exact"/>
        </dgm:presLayoutVars>
      </dgm:prSet>
      <dgm:spPr/>
    </dgm:pt>
    <dgm:pt modelId="{B2212BBA-4F0C-4077-AAAD-2A85D056BCF6}" type="pres">
      <dgm:prSet presAssocID="{379E8F13-09B2-4045-A15D-65AE79A6B119}" presName="compNode" presStyleCnt="0"/>
      <dgm:spPr/>
    </dgm:pt>
    <dgm:pt modelId="{FF5298FD-2C85-45B5-A569-34868DC2EB3C}" type="pres">
      <dgm:prSet presAssocID="{379E8F13-09B2-4045-A15D-65AE79A6B11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dney"/>
        </a:ext>
      </dgm:extLst>
    </dgm:pt>
    <dgm:pt modelId="{8D1C6EE5-9F0F-4950-8E67-49E8B39F91CF}" type="pres">
      <dgm:prSet presAssocID="{379E8F13-09B2-4045-A15D-65AE79A6B119}" presName="iconSpace" presStyleCnt="0"/>
      <dgm:spPr/>
    </dgm:pt>
    <dgm:pt modelId="{E9E5B723-878C-493F-A8B6-16916BABF009}" type="pres">
      <dgm:prSet presAssocID="{379E8F13-09B2-4045-A15D-65AE79A6B119}" presName="parTx" presStyleLbl="revTx" presStyleIdx="0" presStyleCnt="6">
        <dgm:presLayoutVars>
          <dgm:chMax val="0"/>
          <dgm:chPref val="0"/>
        </dgm:presLayoutVars>
      </dgm:prSet>
      <dgm:spPr/>
    </dgm:pt>
    <dgm:pt modelId="{7ACF9A01-3AC7-4A26-B91D-DF562E183F77}" type="pres">
      <dgm:prSet presAssocID="{379E8F13-09B2-4045-A15D-65AE79A6B119}" presName="txSpace" presStyleCnt="0"/>
      <dgm:spPr/>
    </dgm:pt>
    <dgm:pt modelId="{1A39053E-71F6-4744-839A-C43094002529}" type="pres">
      <dgm:prSet presAssocID="{379E8F13-09B2-4045-A15D-65AE79A6B119}" presName="desTx" presStyleLbl="revTx" presStyleIdx="1" presStyleCnt="6">
        <dgm:presLayoutVars/>
      </dgm:prSet>
      <dgm:spPr/>
    </dgm:pt>
    <dgm:pt modelId="{72A14558-9395-4F33-9D4D-D9A8C17E622C}" type="pres">
      <dgm:prSet presAssocID="{18EFD607-69E3-4EBF-86F4-6A10240101CE}" presName="sibTrans" presStyleCnt="0"/>
      <dgm:spPr/>
    </dgm:pt>
    <dgm:pt modelId="{527B03C8-E5CE-44BE-BC66-69DE2B968CA1}" type="pres">
      <dgm:prSet presAssocID="{18C260F5-494D-4072-96F2-0C101BD56998}" presName="compNode" presStyleCnt="0"/>
      <dgm:spPr/>
    </dgm:pt>
    <dgm:pt modelId="{C1467877-B7BB-447C-9D7B-0B9604FB339E}" type="pres">
      <dgm:prSet presAssocID="{18C260F5-494D-4072-96F2-0C101BD5699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A8D3E9B6-32DD-4625-AAFF-CA8865D4F513}" type="pres">
      <dgm:prSet presAssocID="{18C260F5-494D-4072-96F2-0C101BD56998}" presName="iconSpace" presStyleCnt="0"/>
      <dgm:spPr/>
    </dgm:pt>
    <dgm:pt modelId="{A21E92DB-33B8-4545-9F1B-177DB5187902}" type="pres">
      <dgm:prSet presAssocID="{18C260F5-494D-4072-96F2-0C101BD56998}" presName="parTx" presStyleLbl="revTx" presStyleIdx="2" presStyleCnt="6">
        <dgm:presLayoutVars>
          <dgm:chMax val="0"/>
          <dgm:chPref val="0"/>
        </dgm:presLayoutVars>
      </dgm:prSet>
      <dgm:spPr/>
    </dgm:pt>
    <dgm:pt modelId="{68FE9DB4-8E7A-4E90-A4C4-62BFD74C85A0}" type="pres">
      <dgm:prSet presAssocID="{18C260F5-494D-4072-96F2-0C101BD56998}" presName="txSpace" presStyleCnt="0"/>
      <dgm:spPr/>
    </dgm:pt>
    <dgm:pt modelId="{603B9FA4-6F8C-4254-86FA-5912E2A4783E}" type="pres">
      <dgm:prSet presAssocID="{18C260F5-494D-4072-96F2-0C101BD56998}" presName="desTx" presStyleLbl="revTx" presStyleIdx="3" presStyleCnt="6">
        <dgm:presLayoutVars/>
      </dgm:prSet>
      <dgm:spPr/>
    </dgm:pt>
    <dgm:pt modelId="{326BB3AC-795D-4FF4-9D84-0465F0A6C32F}" type="pres">
      <dgm:prSet presAssocID="{91CCC714-C0D4-4DFD-BC93-9BF994811125}" presName="sibTrans" presStyleCnt="0"/>
      <dgm:spPr/>
    </dgm:pt>
    <dgm:pt modelId="{0AE0FF2A-03A1-4C26-B30F-393849608297}" type="pres">
      <dgm:prSet presAssocID="{EB96C61A-820F-4F48-85BC-47062FF23362}" presName="compNode" presStyleCnt="0"/>
      <dgm:spPr/>
    </dgm:pt>
    <dgm:pt modelId="{148A88A6-05B3-458F-9140-633C9BFDA318}" type="pres">
      <dgm:prSet presAssocID="{EB96C61A-820F-4F48-85BC-47062FF2336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6198ECCE-7A4E-4A59-89D9-A4A6ADB0395D}" type="pres">
      <dgm:prSet presAssocID="{EB96C61A-820F-4F48-85BC-47062FF23362}" presName="iconSpace" presStyleCnt="0"/>
      <dgm:spPr/>
    </dgm:pt>
    <dgm:pt modelId="{F84CBA82-1DA9-4F17-A250-0A7E447BE90A}" type="pres">
      <dgm:prSet presAssocID="{EB96C61A-820F-4F48-85BC-47062FF23362}" presName="parTx" presStyleLbl="revTx" presStyleIdx="4" presStyleCnt="6">
        <dgm:presLayoutVars>
          <dgm:chMax val="0"/>
          <dgm:chPref val="0"/>
        </dgm:presLayoutVars>
      </dgm:prSet>
      <dgm:spPr/>
    </dgm:pt>
    <dgm:pt modelId="{352C46C0-767D-4172-954A-8A130254E9F7}" type="pres">
      <dgm:prSet presAssocID="{EB96C61A-820F-4F48-85BC-47062FF23362}" presName="txSpace" presStyleCnt="0"/>
      <dgm:spPr/>
    </dgm:pt>
    <dgm:pt modelId="{923371FD-5790-4F88-9465-68884351FB4F}" type="pres">
      <dgm:prSet presAssocID="{EB96C61A-820F-4F48-85BC-47062FF23362}" presName="desTx" presStyleLbl="revTx" presStyleIdx="5" presStyleCnt="6">
        <dgm:presLayoutVars/>
      </dgm:prSet>
      <dgm:spPr/>
    </dgm:pt>
  </dgm:ptLst>
  <dgm:cxnLst>
    <dgm:cxn modelId="{F4915E00-C3F8-43E2-B741-651B3A2EA9D8}" srcId="{EB96C61A-820F-4F48-85BC-47062FF23362}" destId="{0C98AE00-9C1D-4FED-98BA-035A3D5E43B9}" srcOrd="0" destOrd="0" parTransId="{C72BB526-C9A4-46EF-9E7F-EEED6D8A1C21}" sibTransId="{50E89E14-A8EA-41F1-96AD-1C4A765B61B5}"/>
    <dgm:cxn modelId="{9425C105-45A8-4272-A806-625F3078E699}" srcId="{6D28D00C-521B-496B-BD9B-AAFB54AF3727}" destId="{18C260F5-494D-4072-96F2-0C101BD56998}" srcOrd="1" destOrd="0" parTransId="{7299EA3D-F55F-4AEA-BCAB-F5956D9DD0B0}" sibTransId="{91CCC714-C0D4-4DFD-BC93-9BF994811125}"/>
    <dgm:cxn modelId="{489EA722-32F4-43DA-A039-85D8835847E1}" type="presOf" srcId="{579BB667-2524-4CA9-89CA-0CA8822084E2}" destId="{1A39053E-71F6-4744-839A-C43094002529}" srcOrd="0" destOrd="0" presId="urn:microsoft.com/office/officeart/2018/5/layout/CenteredIconLabelDescriptionList"/>
    <dgm:cxn modelId="{3EBC0B29-AEE2-4172-9C9F-DDE704ACE562}" type="presOf" srcId="{7AC85EBE-2A26-4E69-9D9D-04C38DC3F3C3}" destId="{1A39053E-71F6-4744-839A-C43094002529}" srcOrd="0" destOrd="2" presId="urn:microsoft.com/office/officeart/2018/5/layout/CenteredIconLabelDescriptionList"/>
    <dgm:cxn modelId="{F4B4FF46-24DD-4C53-A2E7-3EDD3397572D}" srcId="{379E8F13-09B2-4045-A15D-65AE79A6B119}" destId="{7AC85EBE-2A26-4E69-9D9D-04C38DC3F3C3}" srcOrd="2" destOrd="0" parTransId="{62B28895-F39E-488A-949F-E23D5D31FA0C}" sibTransId="{9D4F3BF7-7E95-4809-9540-4A35991A0986}"/>
    <dgm:cxn modelId="{1B306F4F-E5C5-454A-AB39-3B301BDFBC25}" srcId="{6D28D00C-521B-496B-BD9B-AAFB54AF3727}" destId="{EB96C61A-820F-4F48-85BC-47062FF23362}" srcOrd="2" destOrd="0" parTransId="{B2339FC5-E803-4382-9E2D-966A206D2BB9}" sibTransId="{AFA06F7C-7D07-4DA4-9748-78BDC2536920}"/>
    <dgm:cxn modelId="{CA251871-FBC9-432C-8E64-9829C66BD51F}" type="presOf" srcId="{0C98AE00-9C1D-4FED-98BA-035A3D5E43B9}" destId="{923371FD-5790-4F88-9465-68884351FB4F}" srcOrd="0" destOrd="0" presId="urn:microsoft.com/office/officeart/2018/5/layout/CenteredIconLabelDescriptionList"/>
    <dgm:cxn modelId="{7DFEBC75-F234-425A-880E-5B1B5226B6EE}" type="presOf" srcId="{45AB33D1-7BF3-4C35-A67B-24B690E78B44}" destId="{603B9FA4-6F8C-4254-86FA-5912E2A4783E}" srcOrd="0" destOrd="0" presId="urn:microsoft.com/office/officeart/2018/5/layout/CenteredIconLabelDescriptionList"/>
    <dgm:cxn modelId="{C8F3BF55-45D0-4B69-A673-8B748E43EF32}" srcId="{379E8F13-09B2-4045-A15D-65AE79A6B119}" destId="{B66C2AA0-9A4D-4CA0-9BD4-FC9E886C7DAE}" srcOrd="3" destOrd="0" parTransId="{1FDCD68F-6328-49CF-B570-97EB181DD071}" sibTransId="{EEF8BC55-A698-4BA5-A21C-1DD9F9D7B0B0}"/>
    <dgm:cxn modelId="{F0DC6A7F-9291-4A66-AF7F-D27A2CEE7523}" type="presOf" srcId="{3017673F-9A3A-4423-B21B-7E7916F35DFD}" destId="{603B9FA4-6F8C-4254-86FA-5912E2A4783E}" srcOrd="0" destOrd="2" presId="urn:microsoft.com/office/officeart/2018/5/layout/CenteredIconLabelDescriptionList"/>
    <dgm:cxn modelId="{667CD48B-6019-470E-996C-CDFA4D36B400}" type="presOf" srcId="{BAA786A2-FBE7-4EE4-83A9-93B3C011040F}" destId="{603B9FA4-6F8C-4254-86FA-5912E2A4783E}" srcOrd="0" destOrd="1" presId="urn:microsoft.com/office/officeart/2018/5/layout/CenteredIconLabelDescriptionList"/>
    <dgm:cxn modelId="{20C31F94-9360-4587-96DB-EE2BD7DDC5B2}" srcId="{18C260F5-494D-4072-96F2-0C101BD56998}" destId="{3017673F-9A3A-4423-B21B-7E7916F35DFD}" srcOrd="2" destOrd="0" parTransId="{D87E0B1C-3D95-4CB5-8959-582FE421F1E5}" sibTransId="{29BDD167-75E5-4E7A-ACA3-B09153726123}"/>
    <dgm:cxn modelId="{442CD1AF-7E89-4412-8877-72850D79A1CF}" srcId="{18C260F5-494D-4072-96F2-0C101BD56998}" destId="{45AB33D1-7BF3-4C35-A67B-24B690E78B44}" srcOrd="0" destOrd="0" parTransId="{CB4150BF-2BB0-4A34-ABF2-268753DF35A3}" sibTransId="{F54B8C10-F30A-4379-92C3-84BFD927F2BC}"/>
    <dgm:cxn modelId="{5CF608B2-EB47-4EF2-B563-861952C3047D}" srcId="{379E8F13-09B2-4045-A15D-65AE79A6B119}" destId="{579BB667-2524-4CA9-89CA-0CA8822084E2}" srcOrd="0" destOrd="0" parTransId="{B5B366E3-4C8E-49AC-BFFE-95961EECAB37}" sibTransId="{EFBD9AE7-9A12-40A4-BD06-CB39C6B83F1D}"/>
    <dgm:cxn modelId="{E85400B4-1AB1-4FF6-9FCB-8A8F5163C236}" srcId="{379E8F13-09B2-4045-A15D-65AE79A6B119}" destId="{3F87D2BF-8345-46CE-91C1-6308FCEA9096}" srcOrd="1" destOrd="0" parTransId="{6CF2A4F7-C8DB-418E-A904-ABA2651FF0C8}" sibTransId="{546F52C4-2208-4B42-8E04-515C7EAC0A1A}"/>
    <dgm:cxn modelId="{C160A9BB-AF0F-40CD-B599-78B1EB43C9B2}" type="presOf" srcId="{18C260F5-494D-4072-96F2-0C101BD56998}" destId="{A21E92DB-33B8-4545-9F1B-177DB5187902}" srcOrd="0" destOrd="0" presId="urn:microsoft.com/office/officeart/2018/5/layout/CenteredIconLabelDescriptionList"/>
    <dgm:cxn modelId="{CD100ECA-74EC-4C7E-A243-7FBFA39630AA}" type="presOf" srcId="{3F87D2BF-8345-46CE-91C1-6308FCEA9096}" destId="{1A39053E-71F6-4744-839A-C43094002529}" srcOrd="0" destOrd="1" presId="urn:microsoft.com/office/officeart/2018/5/layout/CenteredIconLabelDescriptionList"/>
    <dgm:cxn modelId="{03CB2ED6-99DA-4D7D-8F57-68056619F7E6}" type="presOf" srcId="{B66C2AA0-9A4D-4CA0-9BD4-FC9E886C7DAE}" destId="{1A39053E-71F6-4744-839A-C43094002529}" srcOrd="0" destOrd="3" presId="urn:microsoft.com/office/officeart/2018/5/layout/CenteredIconLabelDescriptionList"/>
    <dgm:cxn modelId="{30BD07E1-F2BA-462D-BDC7-53940DE7536D}" srcId="{6D28D00C-521B-496B-BD9B-AAFB54AF3727}" destId="{379E8F13-09B2-4045-A15D-65AE79A6B119}" srcOrd="0" destOrd="0" parTransId="{C14A6445-5FDF-4A97-9CAD-D300202C86DF}" sibTransId="{18EFD607-69E3-4EBF-86F4-6A10240101CE}"/>
    <dgm:cxn modelId="{960235E5-9888-4DBE-BCFB-E5EF76741BAF}" type="presOf" srcId="{379E8F13-09B2-4045-A15D-65AE79A6B119}" destId="{E9E5B723-878C-493F-A8B6-16916BABF009}" srcOrd="0" destOrd="0" presId="urn:microsoft.com/office/officeart/2018/5/layout/CenteredIconLabelDescriptionList"/>
    <dgm:cxn modelId="{7A1AF5F0-EE3C-403D-BFEC-0130A7209536}" type="presOf" srcId="{6D28D00C-521B-496B-BD9B-AAFB54AF3727}" destId="{E7C7C846-9730-4289-92FF-C8E1187F4FAC}" srcOrd="0" destOrd="0" presId="urn:microsoft.com/office/officeart/2018/5/layout/CenteredIconLabelDescriptionList"/>
    <dgm:cxn modelId="{DCA06FF1-D4C5-48FB-9F54-24FF0475659F}" srcId="{18C260F5-494D-4072-96F2-0C101BD56998}" destId="{BAA786A2-FBE7-4EE4-83A9-93B3C011040F}" srcOrd="1" destOrd="0" parTransId="{1F7CF7E8-E48A-4491-B6FD-A8CDEEDC5A83}" sibTransId="{A7CB07D6-DA90-4F60-BD43-9E91F1851127}"/>
    <dgm:cxn modelId="{6A7FF4F5-A0B0-42B4-99AE-4DE256429B7E}" type="presOf" srcId="{EB96C61A-820F-4F48-85BC-47062FF23362}" destId="{F84CBA82-1DA9-4F17-A250-0A7E447BE90A}" srcOrd="0" destOrd="0" presId="urn:microsoft.com/office/officeart/2018/5/layout/CenteredIconLabelDescriptionList"/>
    <dgm:cxn modelId="{3A0ADF93-BED6-463A-A9D6-487ACE03038E}" type="presParOf" srcId="{E7C7C846-9730-4289-92FF-C8E1187F4FAC}" destId="{B2212BBA-4F0C-4077-AAAD-2A85D056BCF6}" srcOrd="0" destOrd="0" presId="urn:microsoft.com/office/officeart/2018/5/layout/CenteredIconLabelDescriptionList"/>
    <dgm:cxn modelId="{3738764F-9064-48E6-AB05-3AFEF8AB9D31}" type="presParOf" srcId="{B2212BBA-4F0C-4077-AAAD-2A85D056BCF6}" destId="{FF5298FD-2C85-45B5-A569-34868DC2EB3C}" srcOrd="0" destOrd="0" presId="urn:microsoft.com/office/officeart/2018/5/layout/CenteredIconLabelDescriptionList"/>
    <dgm:cxn modelId="{5D1146C1-0DF0-4A29-A4E3-3D8DD8AB114E}" type="presParOf" srcId="{B2212BBA-4F0C-4077-AAAD-2A85D056BCF6}" destId="{8D1C6EE5-9F0F-4950-8E67-49E8B39F91CF}" srcOrd="1" destOrd="0" presId="urn:microsoft.com/office/officeart/2018/5/layout/CenteredIconLabelDescriptionList"/>
    <dgm:cxn modelId="{1837DEAD-103F-48F3-A4A2-5765379810DF}" type="presParOf" srcId="{B2212BBA-4F0C-4077-AAAD-2A85D056BCF6}" destId="{E9E5B723-878C-493F-A8B6-16916BABF009}" srcOrd="2" destOrd="0" presId="urn:microsoft.com/office/officeart/2018/5/layout/CenteredIconLabelDescriptionList"/>
    <dgm:cxn modelId="{CD25DE01-4981-4927-98CC-63A797B59298}" type="presParOf" srcId="{B2212BBA-4F0C-4077-AAAD-2A85D056BCF6}" destId="{7ACF9A01-3AC7-4A26-B91D-DF562E183F77}" srcOrd="3" destOrd="0" presId="urn:microsoft.com/office/officeart/2018/5/layout/CenteredIconLabelDescriptionList"/>
    <dgm:cxn modelId="{5D157C0E-7DFD-4EBD-975E-BCF90A880E84}" type="presParOf" srcId="{B2212BBA-4F0C-4077-AAAD-2A85D056BCF6}" destId="{1A39053E-71F6-4744-839A-C43094002529}" srcOrd="4" destOrd="0" presId="urn:microsoft.com/office/officeart/2018/5/layout/CenteredIconLabelDescriptionList"/>
    <dgm:cxn modelId="{729A3633-13FD-4D27-AD5E-C890DEFB270C}" type="presParOf" srcId="{E7C7C846-9730-4289-92FF-C8E1187F4FAC}" destId="{72A14558-9395-4F33-9D4D-D9A8C17E622C}" srcOrd="1" destOrd="0" presId="urn:microsoft.com/office/officeart/2018/5/layout/CenteredIconLabelDescriptionList"/>
    <dgm:cxn modelId="{59D861BD-760B-4C8F-85B0-6B265403678F}" type="presParOf" srcId="{E7C7C846-9730-4289-92FF-C8E1187F4FAC}" destId="{527B03C8-E5CE-44BE-BC66-69DE2B968CA1}" srcOrd="2" destOrd="0" presId="urn:microsoft.com/office/officeart/2018/5/layout/CenteredIconLabelDescriptionList"/>
    <dgm:cxn modelId="{D849DEE8-04B4-4675-8235-685C206FB7A3}" type="presParOf" srcId="{527B03C8-E5CE-44BE-BC66-69DE2B968CA1}" destId="{C1467877-B7BB-447C-9D7B-0B9604FB339E}" srcOrd="0" destOrd="0" presId="urn:microsoft.com/office/officeart/2018/5/layout/CenteredIconLabelDescriptionList"/>
    <dgm:cxn modelId="{52DEF7F5-DC4E-489E-8473-E2E980CAC297}" type="presParOf" srcId="{527B03C8-E5CE-44BE-BC66-69DE2B968CA1}" destId="{A8D3E9B6-32DD-4625-AAFF-CA8865D4F513}" srcOrd="1" destOrd="0" presId="urn:microsoft.com/office/officeart/2018/5/layout/CenteredIconLabelDescriptionList"/>
    <dgm:cxn modelId="{899F9D67-7816-4096-BC7F-2F4F092D3E6D}" type="presParOf" srcId="{527B03C8-E5CE-44BE-BC66-69DE2B968CA1}" destId="{A21E92DB-33B8-4545-9F1B-177DB5187902}" srcOrd="2" destOrd="0" presId="urn:microsoft.com/office/officeart/2018/5/layout/CenteredIconLabelDescriptionList"/>
    <dgm:cxn modelId="{545DFD4C-F998-4322-BDC6-B9850BD22C9B}" type="presParOf" srcId="{527B03C8-E5CE-44BE-BC66-69DE2B968CA1}" destId="{68FE9DB4-8E7A-4E90-A4C4-62BFD74C85A0}" srcOrd="3" destOrd="0" presId="urn:microsoft.com/office/officeart/2018/5/layout/CenteredIconLabelDescriptionList"/>
    <dgm:cxn modelId="{F478AE4B-E789-4F54-8468-FA2C91904738}" type="presParOf" srcId="{527B03C8-E5CE-44BE-BC66-69DE2B968CA1}" destId="{603B9FA4-6F8C-4254-86FA-5912E2A4783E}" srcOrd="4" destOrd="0" presId="urn:microsoft.com/office/officeart/2018/5/layout/CenteredIconLabelDescriptionList"/>
    <dgm:cxn modelId="{B36E181B-BE0A-4842-A19E-9866E98C9E60}" type="presParOf" srcId="{E7C7C846-9730-4289-92FF-C8E1187F4FAC}" destId="{326BB3AC-795D-4FF4-9D84-0465F0A6C32F}" srcOrd="3" destOrd="0" presId="urn:microsoft.com/office/officeart/2018/5/layout/CenteredIconLabelDescriptionList"/>
    <dgm:cxn modelId="{D51EA724-F27A-4F11-BB0D-8B3C72296BDB}" type="presParOf" srcId="{E7C7C846-9730-4289-92FF-C8E1187F4FAC}" destId="{0AE0FF2A-03A1-4C26-B30F-393849608297}" srcOrd="4" destOrd="0" presId="urn:microsoft.com/office/officeart/2018/5/layout/CenteredIconLabelDescriptionList"/>
    <dgm:cxn modelId="{4092E1FB-BF9E-4361-8A36-48BE2C3391A9}" type="presParOf" srcId="{0AE0FF2A-03A1-4C26-B30F-393849608297}" destId="{148A88A6-05B3-458F-9140-633C9BFDA318}" srcOrd="0" destOrd="0" presId="urn:microsoft.com/office/officeart/2018/5/layout/CenteredIconLabelDescriptionList"/>
    <dgm:cxn modelId="{72D4840A-D8F0-430A-8761-48FEF92DC9C3}" type="presParOf" srcId="{0AE0FF2A-03A1-4C26-B30F-393849608297}" destId="{6198ECCE-7A4E-4A59-89D9-A4A6ADB0395D}" srcOrd="1" destOrd="0" presId="urn:microsoft.com/office/officeart/2018/5/layout/CenteredIconLabelDescriptionList"/>
    <dgm:cxn modelId="{CFB38D52-7F66-428A-96CE-E6B71AB3467A}" type="presParOf" srcId="{0AE0FF2A-03A1-4C26-B30F-393849608297}" destId="{F84CBA82-1DA9-4F17-A250-0A7E447BE90A}" srcOrd="2" destOrd="0" presId="urn:microsoft.com/office/officeart/2018/5/layout/CenteredIconLabelDescriptionList"/>
    <dgm:cxn modelId="{29E0DC01-3674-45CD-B3C9-AA967EBD972B}" type="presParOf" srcId="{0AE0FF2A-03A1-4C26-B30F-393849608297}" destId="{352C46C0-767D-4172-954A-8A130254E9F7}" srcOrd="3" destOrd="0" presId="urn:microsoft.com/office/officeart/2018/5/layout/CenteredIconLabelDescriptionList"/>
    <dgm:cxn modelId="{3DAD1EF9-E581-4FDB-9F81-C1322B13D71B}" type="presParOf" srcId="{0AE0FF2A-03A1-4C26-B30F-393849608297}" destId="{923371FD-5790-4F88-9465-68884351FB4F}"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7DDAE-E303-456A-9A83-0B8ADD6A6951}">
      <dsp:nvSpPr>
        <dsp:cNvPr id="0" name=""/>
        <dsp:cNvSpPr/>
      </dsp:nvSpPr>
      <dsp:spPr>
        <a:xfrm>
          <a:off x="2241532" y="1199834"/>
          <a:ext cx="484885" cy="91440"/>
        </a:xfrm>
        <a:custGeom>
          <a:avLst/>
          <a:gdLst/>
          <a:ahLst/>
          <a:cxnLst/>
          <a:rect l="0" t="0" r="0" b="0"/>
          <a:pathLst>
            <a:path>
              <a:moveTo>
                <a:pt x="0" y="45720"/>
              </a:moveTo>
              <a:lnTo>
                <a:pt x="484885"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1242976"/>
        <a:ext cx="25774" cy="5154"/>
      </dsp:txXfrm>
    </dsp:sp>
    <dsp:sp modelId="{3105716E-E427-4DFD-BAC0-619AC04888D2}">
      <dsp:nvSpPr>
        <dsp:cNvPr id="0" name=""/>
        <dsp:cNvSpPr/>
      </dsp:nvSpPr>
      <dsp:spPr>
        <a:xfrm>
          <a:off x="2092" y="573182"/>
          <a:ext cx="2241239" cy="13447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t" anchorCtr="0">
          <a:noAutofit/>
        </a:bodyPr>
        <a:lstStyle/>
        <a:p>
          <a:pPr marL="0" lvl="0" indent="0" algn="l" defTabSz="844550">
            <a:lnSpc>
              <a:spcPct val="90000"/>
            </a:lnSpc>
            <a:spcBef>
              <a:spcPct val="0"/>
            </a:spcBef>
            <a:spcAft>
              <a:spcPct val="35000"/>
            </a:spcAft>
            <a:buNone/>
          </a:pPr>
          <a:r>
            <a:rPr lang="en-US" sz="1900" kern="1200"/>
            <a:t>Polyethylene Glycol </a:t>
          </a:r>
        </a:p>
        <a:p>
          <a:pPr marL="114300" lvl="1" indent="-114300" algn="l" defTabSz="666750">
            <a:lnSpc>
              <a:spcPct val="90000"/>
            </a:lnSpc>
            <a:spcBef>
              <a:spcPct val="0"/>
            </a:spcBef>
            <a:spcAft>
              <a:spcPct val="15000"/>
            </a:spcAft>
            <a:buChar char="•"/>
          </a:pPr>
          <a:r>
            <a:rPr lang="en-US" sz="1500" kern="1200"/>
            <a:t>4L</a:t>
          </a:r>
        </a:p>
        <a:p>
          <a:pPr marL="114300" lvl="1" indent="-114300" algn="l" defTabSz="666750">
            <a:lnSpc>
              <a:spcPct val="90000"/>
            </a:lnSpc>
            <a:spcBef>
              <a:spcPct val="0"/>
            </a:spcBef>
            <a:spcAft>
              <a:spcPct val="15000"/>
            </a:spcAft>
            <a:buChar char="•"/>
          </a:pPr>
          <a:r>
            <a:rPr lang="en-US" sz="1500" kern="1200"/>
            <a:t>2L + </a:t>
          </a:r>
          <a:r>
            <a:rPr lang="en-US" sz="1500" kern="1200" err="1"/>
            <a:t>adjuvuncts</a:t>
          </a:r>
          <a:r>
            <a:rPr lang="en-US" sz="1500" kern="1200"/>
            <a:t> </a:t>
          </a:r>
        </a:p>
        <a:p>
          <a:pPr marL="114300" lvl="1" indent="-114300" algn="l" defTabSz="666750">
            <a:lnSpc>
              <a:spcPct val="90000"/>
            </a:lnSpc>
            <a:spcBef>
              <a:spcPct val="0"/>
            </a:spcBef>
            <a:spcAft>
              <a:spcPct val="15000"/>
            </a:spcAft>
            <a:buChar char="•"/>
          </a:pPr>
          <a:r>
            <a:rPr lang="en-US" sz="1500" kern="1200"/>
            <a:t>1L plus ascorbate </a:t>
          </a:r>
        </a:p>
      </dsp:txBody>
      <dsp:txXfrm>
        <a:off x="2092" y="573182"/>
        <a:ext cx="2241239" cy="1344743"/>
      </dsp:txXfrm>
    </dsp:sp>
    <dsp:sp modelId="{3286C9E1-719A-497A-8B27-703A2FB39B6F}">
      <dsp:nvSpPr>
        <dsp:cNvPr id="0" name=""/>
        <dsp:cNvSpPr/>
      </dsp:nvSpPr>
      <dsp:spPr>
        <a:xfrm>
          <a:off x="4998257" y="1199834"/>
          <a:ext cx="484885" cy="91440"/>
        </a:xfrm>
        <a:custGeom>
          <a:avLst/>
          <a:gdLst/>
          <a:ahLst/>
          <a:cxnLst/>
          <a:rect l="0" t="0" r="0" b="0"/>
          <a:pathLst>
            <a:path>
              <a:moveTo>
                <a:pt x="0" y="45720"/>
              </a:moveTo>
              <a:lnTo>
                <a:pt x="484885" y="45720"/>
              </a:lnTo>
            </a:path>
          </a:pathLst>
        </a:custGeom>
        <a:noFill/>
        <a:ln w="6350" cap="flat" cmpd="sng" algn="ctr">
          <a:solidFill>
            <a:schemeClr val="accent5">
              <a:hueOff val="-1126424"/>
              <a:satOff val="-2903"/>
              <a:lumOff val="-196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1242976"/>
        <a:ext cx="25774" cy="5154"/>
      </dsp:txXfrm>
    </dsp:sp>
    <dsp:sp modelId="{38D2780B-8481-46C6-AC14-31201E79EB50}">
      <dsp:nvSpPr>
        <dsp:cNvPr id="0" name=""/>
        <dsp:cNvSpPr/>
      </dsp:nvSpPr>
      <dsp:spPr>
        <a:xfrm>
          <a:off x="2758817" y="573182"/>
          <a:ext cx="2241239" cy="1344743"/>
        </a:xfrm>
        <a:prstGeom prst="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44550" rtl="0">
            <a:lnSpc>
              <a:spcPct val="90000"/>
            </a:lnSpc>
            <a:spcBef>
              <a:spcPct val="0"/>
            </a:spcBef>
            <a:spcAft>
              <a:spcPct val="35000"/>
            </a:spcAft>
            <a:buNone/>
          </a:pPr>
          <a:r>
            <a:rPr lang="en-US" sz="1900" kern="1200" err="1">
              <a:solidFill>
                <a:srgbClr val="444444"/>
              </a:solidFill>
              <a:latin typeface="Arial"/>
              <a:cs typeface="Arial"/>
            </a:rPr>
            <a:t>Plenvu</a:t>
          </a:r>
          <a:r>
            <a:rPr lang="en-US" sz="1900" kern="1200">
              <a:solidFill>
                <a:srgbClr val="444444"/>
              </a:solidFill>
              <a:latin typeface="Arial"/>
              <a:cs typeface="Arial"/>
            </a:rPr>
            <a:t> </a:t>
          </a:r>
        </a:p>
      </dsp:txBody>
      <dsp:txXfrm>
        <a:off x="2758817" y="573182"/>
        <a:ext cx="2241239" cy="1344743"/>
      </dsp:txXfrm>
    </dsp:sp>
    <dsp:sp modelId="{D06C58D3-2C1D-403D-81E1-422EB7046544}">
      <dsp:nvSpPr>
        <dsp:cNvPr id="0" name=""/>
        <dsp:cNvSpPr/>
      </dsp:nvSpPr>
      <dsp:spPr>
        <a:xfrm>
          <a:off x="7754982" y="1199834"/>
          <a:ext cx="484885" cy="91440"/>
        </a:xfrm>
        <a:custGeom>
          <a:avLst/>
          <a:gdLst/>
          <a:ahLst/>
          <a:cxnLst/>
          <a:rect l="0" t="0" r="0" b="0"/>
          <a:pathLst>
            <a:path>
              <a:moveTo>
                <a:pt x="0" y="45720"/>
              </a:moveTo>
              <a:lnTo>
                <a:pt x="484885" y="45720"/>
              </a:lnTo>
            </a:path>
          </a:pathLst>
        </a:custGeom>
        <a:noFill/>
        <a:ln w="6350" cap="flat" cmpd="sng" algn="ctr">
          <a:solidFill>
            <a:schemeClr val="accent5">
              <a:hueOff val="-2252848"/>
              <a:satOff val="-5806"/>
              <a:lumOff val="-392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1242976"/>
        <a:ext cx="25774" cy="5154"/>
      </dsp:txXfrm>
    </dsp:sp>
    <dsp:sp modelId="{39C90C93-CE19-4762-907E-B6EBB1E4ADE9}">
      <dsp:nvSpPr>
        <dsp:cNvPr id="0" name=""/>
        <dsp:cNvSpPr/>
      </dsp:nvSpPr>
      <dsp:spPr>
        <a:xfrm>
          <a:off x="5515542" y="573182"/>
          <a:ext cx="2241239" cy="1344743"/>
        </a:xfrm>
        <a:prstGeom prst="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44550" rtl="0">
            <a:lnSpc>
              <a:spcPct val="90000"/>
            </a:lnSpc>
            <a:spcBef>
              <a:spcPct val="0"/>
            </a:spcBef>
            <a:spcAft>
              <a:spcPct val="35000"/>
            </a:spcAft>
            <a:buNone/>
          </a:pPr>
          <a:r>
            <a:rPr lang="en-US" sz="1900" kern="1200" err="1">
              <a:solidFill>
                <a:srgbClr val="444444"/>
              </a:solidFill>
              <a:latin typeface="Arial"/>
              <a:cs typeface="Arial"/>
            </a:rPr>
            <a:t>Moviprep</a:t>
          </a:r>
          <a:r>
            <a:rPr lang="en-US" sz="1900" kern="1200">
              <a:solidFill>
                <a:srgbClr val="444444"/>
              </a:solidFill>
              <a:latin typeface="Arial"/>
              <a:cs typeface="Arial"/>
            </a:rPr>
            <a:t> </a:t>
          </a:r>
          <a:endParaRPr lang="en-US" sz="1900" kern="1200">
            <a:latin typeface="Arial"/>
            <a:cs typeface="Arial"/>
          </a:endParaRPr>
        </a:p>
      </dsp:txBody>
      <dsp:txXfrm>
        <a:off x="5515542" y="573182"/>
        <a:ext cx="2241239" cy="1344743"/>
      </dsp:txXfrm>
    </dsp:sp>
    <dsp:sp modelId="{07FCB658-BC3A-4822-98DA-163F15A89401}">
      <dsp:nvSpPr>
        <dsp:cNvPr id="0" name=""/>
        <dsp:cNvSpPr/>
      </dsp:nvSpPr>
      <dsp:spPr>
        <a:xfrm>
          <a:off x="1122712" y="1916126"/>
          <a:ext cx="8270175" cy="484885"/>
        </a:xfrm>
        <a:custGeom>
          <a:avLst/>
          <a:gdLst/>
          <a:ahLst/>
          <a:cxnLst/>
          <a:rect l="0" t="0" r="0" b="0"/>
          <a:pathLst>
            <a:path>
              <a:moveTo>
                <a:pt x="8270175" y="0"/>
              </a:moveTo>
              <a:lnTo>
                <a:pt x="8270175" y="259542"/>
              </a:lnTo>
              <a:lnTo>
                <a:pt x="0" y="259542"/>
              </a:lnTo>
              <a:lnTo>
                <a:pt x="0" y="484885"/>
              </a:lnTo>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644" y="2155991"/>
        <a:ext cx="414311" cy="5154"/>
      </dsp:txXfrm>
    </dsp:sp>
    <dsp:sp modelId="{B0DB880C-B670-4EAF-9C4D-4F8A9F8AEF4F}">
      <dsp:nvSpPr>
        <dsp:cNvPr id="0" name=""/>
        <dsp:cNvSpPr/>
      </dsp:nvSpPr>
      <dsp:spPr>
        <a:xfrm>
          <a:off x="8272267" y="573182"/>
          <a:ext cx="2241239" cy="1344743"/>
        </a:xfrm>
        <a:prstGeom prst="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44550">
            <a:lnSpc>
              <a:spcPct val="90000"/>
            </a:lnSpc>
            <a:spcBef>
              <a:spcPct val="0"/>
            </a:spcBef>
            <a:spcAft>
              <a:spcPct val="35000"/>
            </a:spcAft>
            <a:buNone/>
          </a:pPr>
          <a:r>
            <a:rPr lang="en-US" sz="1900" kern="1200" err="1"/>
            <a:t>MiraLax</a:t>
          </a:r>
          <a:r>
            <a:rPr lang="en-US" sz="1900" kern="1200"/>
            <a:t> </a:t>
          </a:r>
        </a:p>
      </dsp:txBody>
      <dsp:txXfrm>
        <a:off x="8272267" y="573182"/>
        <a:ext cx="2241239" cy="1344743"/>
      </dsp:txXfrm>
    </dsp:sp>
    <dsp:sp modelId="{B62938AF-02CD-4F7C-AEDE-A1D629AB9697}">
      <dsp:nvSpPr>
        <dsp:cNvPr id="0" name=""/>
        <dsp:cNvSpPr/>
      </dsp:nvSpPr>
      <dsp:spPr>
        <a:xfrm>
          <a:off x="2241532" y="3060063"/>
          <a:ext cx="484885" cy="91440"/>
        </a:xfrm>
        <a:custGeom>
          <a:avLst/>
          <a:gdLst/>
          <a:ahLst/>
          <a:cxnLst/>
          <a:rect l="0" t="0" r="0" b="0"/>
          <a:pathLst>
            <a:path>
              <a:moveTo>
                <a:pt x="0" y="45720"/>
              </a:moveTo>
              <a:lnTo>
                <a:pt x="484885" y="45720"/>
              </a:lnTo>
            </a:path>
          </a:pathLst>
        </a:custGeom>
        <a:noFill/>
        <a:ln w="6350" cap="flat" cmpd="sng" algn="ctr">
          <a:solidFill>
            <a:schemeClr val="accent5">
              <a:hueOff val="-4505695"/>
              <a:satOff val="-11613"/>
              <a:lumOff val="-784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3103206"/>
        <a:ext cx="25774" cy="5154"/>
      </dsp:txXfrm>
    </dsp:sp>
    <dsp:sp modelId="{7957FB56-2B90-402F-93E3-5E254C612C55}">
      <dsp:nvSpPr>
        <dsp:cNvPr id="0" name=""/>
        <dsp:cNvSpPr/>
      </dsp:nvSpPr>
      <dsp:spPr>
        <a:xfrm>
          <a:off x="2092" y="2433411"/>
          <a:ext cx="2241239" cy="1344743"/>
        </a:xfrm>
        <a:prstGeom prst="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44550">
            <a:lnSpc>
              <a:spcPct val="90000"/>
            </a:lnSpc>
            <a:spcBef>
              <a:spcPct val="0"/>
            </a:spcBef>
            <a:spcAft>
              <a:spcPct val="35000"/>
            </a:spcAft>
            <a:buNone/>
          </a:pPr>
          <a:r>
            <a:rPr lang="en-US" sz="1900" kern="1200"/>
            <a:t>Sodium Phosphate </a:t>
          </a:r>
        </a:p>
      </dsp:txBody>
      <dsp:txXfrm>
        <a:off x="2092" y="2433411"/>
        <a:ext cx="2241239" cy="1344743"/>
      </dsp:txXfrm>
    </dsp:sp>
    <dsp:sp modelId="{4DFFAD1F-947F-4AFB-8D46-A3133518B948}">
      <dsp:nvSpPr>
        <dsp:cNvPr id="0" name=""/>
        <dsp:cNvSpPr/>
      </dsp:nvSpPr>
      <dsp:spPr>
        <a:xfrm>
          <a:off x="4998257" y="3060063"/>
          <a:ext cx="484885" cy="91440"/>
        </a:xfrm>
        <a:custGeom>
          <a:avLst/>
          <a:gdLst/>
          <a:ahLst/>
          <a:cxnLst/>
          <a:rect l="0" t="0" r="0" b="0"/>
          <a:pathLst>
            <a:path>
              <a:moveTo>
                <a:pt x="0" y="45720"/>
              </a:moveTo>
              <a:lnTo>
                <a:pt x="484885" y="45720"/>
              </a:lnTo>
            </a:path>
          </a:pathLst>
        </a:custGeom>
        <a:noFill/>
        <a:ln w="6350" cap="flat" cmpd="sng" algn="ctr">
          <a:solidFill>
            <a:schemeClr val="accent5">
              <a:hueOff val="-5632119"/>
              <a:satOff val="-14516"/>
              <a:lumOff val="-980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3103206"/>
        <a:ext cx="25774" cy="5154"/>
      </dsp:txXfrm>
    </dsp:sp>
    <dsp:sp modelId="{2BAEA7C0-D866-48B3-BCB1-2826B9075936}">
      <dsp:nvSpPr>
        <dsp:cNvPr id="0" name=""/>
        <dsp:cNvSpPr/>
      </dsp:nvSpPr>
      <dsp:spPr>
        <a:xfrm>
          <a:off x="2758817" y="2433411"/>
          <a:ext cx="2241239" cy="1344743"/>
        </a:xfrm>
        <a:prstGeom prst="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44550">
            <a:lnSpc>
              <a:spcPct val="90000"/>
            </a:lnSpc>
            <a:spcBef>
              <a:spcPct val="0"/>
            </a:spcBef>
            <a:spcAft>
              <a:spcPct val="35000"/>
            </a:spcAft>
            <a:buNone/>
          </a:pPr>
          <a:r>
            <a:rPr lang="en-US" sz="1900" kern="1200"/>
            <a:t>Oral Sulfate Solution </a:t>
          </a:r>
        </a:p>
      </dsp:txBody>
      <dsp:txXfrm>
        <a:off x="2758817" y="2433411"/>
        <a:ext cx="2241239" cy="1344743"/>
      </dsp:txXfrm>
    </dsp:sp>
    <dsp:sp modelId="{6F0A64F3-579A-4641-8A74-2B91C8809EFA}">
      <dsp:nvSpPr>
        <dsp:cNvPr id="0" name=""/>
        <dsp:cNvSpPr/>
      </dsp:nvSpPr>
      <dsp:spPr>
        <a:xfrm>
          <a:off x="7754982" y="3060063"/>
          <a:ext cx="484885" cy="91440"/>
        </a:xfrm>
        <a:custGeom>
          <a:avLst/>
          <a:gdLst/>
          <a:ahLst/>
          <a:cxnLst/>
          <a:rect l="0" t="0" r="0" b="0"/>
          <a:pathLst>
            <a:path>
              <a:moveTo>
                <a:pt x="0" y="45720"/>
              </a:moveTo>
              <a:lnTo>
                <a:pt x="484885"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3103206"/>
        <a:ext cx="25774" cy="5154"/>
      </dsp:txXfrm>
    </dsp:sp>
    <dsp:sp modelId="{E7C7D36D-6323-4A2B-8C7C-5313973B4716}">
      <dsp:nvSpPr>
        <dsp:cNvPr id="0" name=""/>
        <dsp:cNvSpPr/>
      </dsp:nvSpPr>
      <dsp:spPr>
        <a:xfrm>
          <a:off x="5515542" y="2433411"/>
          <a:ext cx="2241239" cy="1344743"/>
        </a:xfrm>
        <a:prstGeom prst="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44550">
            <a:lnSpc>
              <a:spcPct val="90000"/>
            </a:lnSpc>
            <a:spcBef>
              <a:spcPct val="0"/>
            </a:spcBef>
            <a:spcAft>
              <a:spcPct val="35000"/>
            </a:spcAft>
            <a:buNone/>
          </a:pPr>
          <a:r>
            <a:rPr lang="en-US" sz="1900" kern="1200"/>
            <a:t>Sodium picosulfate </a:t>
          </a:r>
        </a:p>
      </dsp:txBody>
      <dsp:txXfrm>
        <a:off x="5515542" y="2433411"/>
        <a:ext cx="2241239" cy="1344743"/>
      </dsp:txXfrm>
    </dsp:sp>
    <dsp:sp modelId="{6A38106C-B688-411B-A6B2-5208CC09A2D2}">
      <dsp:nvSpPr>
        <dsp:cNvPr id="0" name=""/>
        <dsp:cNvSpPr/>
      </dsp:nvSpPr>
      <dsp:spPr>
        <a:xfrm>
          <a:off x="8272267" y="2433411"/>
          <a:ext cx="2241239" cy="134474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44550">
            <a:lnSpc>
              <a:spcPct val="90000"/>
            </a:lnSpc>
            <a:spcBef>
              <a:spcPct val="0"/>
            </a:spcBef>
            <a:spcAft>
              <a:spcPct val="35000"/>
            </a:spcAft>
            <a:buNone/>
          </a:pPr>
          <a:r>
            <a:rPr lang="en-US" sz="1900" kern="1200"/>
            <a:t>Lactulose </a:t>
          </a:r>
          <a:br>
            <a:rPr lang="en-US" sz="1900" kern="1200"/>
          </a:br>
          <a:endParaRPr lang="en-US" sz="1900" kern="1200"/>
        </a:p>
      </dsp:txBody>
      <dsp:txXfrm>
        <a:off x="8272267" y="2433411"/>
        <a:ext cx="2241239" cy="13447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DB399-D32E-446F-BD5E-08DF79760A99}">
      <dsp:nvSpPr>
        <dsp:cNvPr id="0" name=""/>
        <dsp:cNvSpPr/>
      </dsp:nvSpPr>
      <dsp:spPr>
        <a:xfrm rot="5400000">
          <a:off x="6890444" y="-2819259"/>
          <a:ext cx="1080957" cy="6993810"/>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RCT's comparing to 4L PEG,</a:t>
          </a:r>
        </a:p>
        <a:p>
          <a:pPr marL="228600" lvl="2" indent="-114300" algn="l" defTabSz="533400">
            <a:lnSpc>
              <a:spcPct val="90000"/>
            </a:lnSpc>
            <a:spcBef>
              <a:spcPct val="0"/>
            </a:spcBef>
            <a:spcAft>
              <a:spcPct val="15000"/>
            </a:spcAft>
            <a:buChar char="•"/>
          </a:pPr>
          <a:r>
            <a:rPr lang="en-US" sz="1200" kern="1200"/>
            <a:t>no difference in adequate bowel cleansing (73.6 % vs. 72.3 %, 95 %CI difference −7.5 to 10.1), safety, and compliance</a:t>
          </a:r>
        </a:p>
        <a:p>
          <a:pPr marL="228600" lvl="2" indent="-114300" algn="l" defTabSz="533400">
            <a:lnSpc>
              <a:spcPct val="90000"/>
            </a:lnSpc>
            <a:spcBef>
              <a:spcPct val="0"/>
            </a:spcBef>
            <a:spcAft>
              <a:spcPct val="15000"/>
            </a:spcAft>
            <a:buChar char="•"/>
          </a:pPr>
          <a:r>
            <a:rPr lang="en-US" sz="1200" kern="1200"/>
            <a:t>Better gastrointestinal tolerability (25.4 % vs. 37.0 %, P &lt; 0.01)</a:t>
          </a:r>
        </a:p>
        <a:p>
          <a:pPr marL="228600" lvl="2" indent="-114300" algn="l" defTabSz="533400">
            <a:lnSpc>
              <a:spcPct val="90000"/>
            </a:lnSpc>
            <a:spcBef>
              <a:spcPct val="0"/>
            </a:spcBef>
            <a:spcAft>
              <a:spcPct val="15000"/>
            </a:spcAft>
            <a:buChar char="•"/>
          </a:pPr>
          <a:r>
            <a:rPr lang="en-US" sz="1200" kern="1200"/>
            <a:t>acceptability was higher (93.9 % vs. 82.2 %, P &lt; 0.001)</a:t>
          </a:r>
        </a:p>
      </dsp:txBody>
      <dsp:txXfrm rot="-5400000">
        <a:off x="3934018" y="189935"/>
        <a:ext cx="6941042" cy="975421"/>
      </dsp:txXfrm>
    </dsp:sp>
    <dsp:sp modelId="{52FD28E8-AC11-4979-A0D8-CAD966E15A3D}">
      <dsp:nvSpPr>
        <dsp:cNvPr id="0" name=""/>
        <dsp:cNvSpPr/>
      </dsp:nvSpPr>
      <dsp:spPr>
        <a:xfrm>
          <a:off x="0" y="2047"/>
          <a:ext cx="3934018" cy="135119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Plus bisacodyl or magnesium citrate </a:t>
          </a:r>
          <a:endParaRPr lang="en-US" sz="2800" kern="1200"/>
        </a:p>
      </dsp:txBody>
      <dsp:txXfrm>
        <a:off x="65960" y="68007"/>
        <a:ext cx="3802098" cy="1219276"/>
      </dsp:txXfrm>
    </dsp:sp>
    <dsp:sp modelId="{2CD37613-00D2-4712-B968-165B23B205CC}">
      <dsp:nvSpPr>
        <dsp:cNvPr id="0" name=""/>
        <dsp:cNvSpPr/>
      </dsp:nvSpPr>
      <dsp:spPr>
        <a:xfrm rot="5400000">
          <a:off x="6890444" y="-1400502"/>
          <a:ext cx="1080957" cy="6993810"/>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meta-analysis [105] of 6 RCTs found that, compared with 4 L PEG, 2 L PEG plus bisacodyl provided:</a:t>
          </a:r>
        </a:p>
        <a:p>
          <a:pPr marL="228600" lvl="2" indent="-114300" algn="l" defTabSz="533400">
            <a:lnSpc>
              <a:spcPct val="90000"/>
            </a:lnSpc>
            <a:spcBef>
              <a:spcPct val="0"/>
            </a:spcBef>
            <a:spcAft>
              <a:spcPct val="15000"/>
            </a:spcAft>
            <a:buChar char="•"/>
          </a:pPr>
          <a:r>
            <a:rPr lang="en-US" sz="1200" kern="1200"/>
            <a:t>similar bowel cleansing with no difference in abdominal pain</a:t>
          </a:r>
        </a:p>
        <a:p>
          <a:pPr marL="228600" lvl="2" indent="-114300" algn="l" defTabSz="533400">
            <a:lnSpc>
              <a:spcPct val="90000"/>
            </a:lnSpc>
            <a:spcBef>
              <a:spcPct val="0"/>
            </a:spcBef>
            <a:spcAft>
              <a:spcPct val="15000"/>
            </a:spcAft>
            <a:buChar char="•"/>
          </a:pPr>
          <a:r>
            <a:rPr lang="en-US" sz="1200" kern="1200"/>
            <a:t>less nausea, vomiting, and bloating.</a:t>
          </a:r>
        </a:p>
      </dsp:txBody>
      <dsp:txXfrm rot="-5400000">
        <a:off x="3934018" y="1608692"/>
        <a:ext cx="6941042" cy="975421"/>
      </dsp:txXfrm>
    </dsp:sp>
    <dsp:sp modelId="{75C182C5-65E8-48E8-B72C-124BDB2DF64A}">
      <dsp:nvSpPr>
        <dsp:cNvPr id="0" name=""/>
        <dsp:cNvSpPr/>
      </dsp:nvSpPr>
      <dsp:spPr>
        <a:xfrm>
          <a:off x="0" y="1420804"/>
          <a:ext cx="3934018" cy="135119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Plus bisacodyl (10-20mg) and simethicone</a:t>
          </a:r>
          <a:r>
            <a:rPr lang="en-US" sz="2800" kern="1200"/>
            <a:t> </a:t>
          </a:r>
        </a:p>
      </dsp:txBody>
      <dsp:txXfrm>
        <a:off x="65960" y="1486764"/>
        <a:ext cx="3802098" cy="1219276"/>
      </dsp:txXfrm>
    </dsp:sp>
    <dsp:sp modelId="{65F487B6-E320-4D54-8A2E-7A9406B90EA0}">
      <dsp:nvSpPr>
        <dsp:cNvPr id="0" name=""/>
        <dsp:cNvSpPr/>
      </dsp:nvSpPr>
      <dsp:spPr>
        <a:xfrm rot="5400000">
          <a:off x="6890444" y="18253"/>
          <a:ext cx="1080957" cy="6993810"/>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noninferior efficacy for bowel cleansing (OR 1.08, 95%CI 0.98–1.28) </a:t>
          </a:r>
        </a:p>
        <a:p>
          <a:pPr marL="114300" lvl="1" indent="-114300" algn="l" defTabSz="533400">
            <a:lnSpc>
              <a:spcPct val="90000"/>
            </a:lnSpc>
            <a:spcBef>
              <a:spcPct val="0"/>
            </a:spcBef>
            <a:spcAft>
              <a:spcPct val="15000"/>
            </a:spcAft>
            <a:buChar char="•"/>
          </a:pPr>
          <a:r>
            <a:rPr lang="en-US" sz="1200" kern="1200"/>
            <a:t>better compliance for 2 L PEG plus ascorbate (OR 2.23, 95 %CI 1.67 – 2.98),</a:t>
          </a:r>
        </a:p>
        <a:p>
          <a:pPr marL="114300" lvl="1" indent="-114300" algn="l" defTabSz="533400">
            <a:lnSpc>
              <a:spcPct val="90000"/>
            </a:lnSpc>
            <a:spcBef>
              <a:spcPct val="0"/>
            </a:spcBef>
            <a:spcAft>
              <a:spcPct val="15000"/>
            </a:spcAft>
            <a:buChar char="•"/>
          </a:pPr>
          <a:r>
            <a:rPr lang="en-US" sz="1200" kern="1200"/>
            <a:t>reduced nausea and vomiting.</a:t>
          </a:r>
        </a:p>
      </dsp:txBody>
      <dsp:txXfrm rot="-5400000">
        <a:off x="3934018" y="3027447"/>
        <a:ext cx="6941042" cy="975421"/>
      </dsp:txXfrm>
    </dsp:sp>
    <dsp:sp modelId="{028AED1B-1A1D-4C06-B9D1-92F02C7F917A}">
      <dsp:nvSpPr>
        <dsp:cNvPr id="0" name=""/>
        <dsp:cNvSpPr/>
      </dsp:nvSpPr>
      <dsp:spPr>
        <a:xfrm>
          <a:off x="0" y="2839560"/>
          <a:ext cx="3934018" cy="135119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Plus ascorbate </a:t>
          </a:r>
          <a:endParaRPr lang="en-US" sz="2800" kern="1200"/>
        </a:p>
      </dsp:txBody>
      <dsp:txXfrm>
        <a:off x="65960" y="2905520"/>
        <a:ext cx="3802098" cy="12192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2A8AB-6485-47A7-B92C-2A6AF70C11CE}">
      <dsp:nvSpPr>
        <dsp:cNvPr id="0" name=""/>
        <dsp:cNvSpPr/>
      </dsp:nvSpPr>
      <dsp:spPr>
        <a:xfrm rot="5400000">
          <a:off x="4337230" y="-1727363"/>
          <a:ext cx="799067" cy="445813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a:latin typeface="Calibri Light" panose="020F0302020204030204"/>
            </a:rPr>
            <a:t>two</a:t>
          </a:r>
          <a:r>
            <a:rPr lang="en-US" sz="1100" kern="1200"/>
            <a:t> doses of sodium, phosphate, and magnesium sulfate; Braintree Laboratories, Braintree, MA</a:t>
          </a:r>
        </a:p>
      </dsp:txBody>
      <dsp:txXfrm rot="-5400000">
        <a:off x="2507699" y="141175"/>
        <a:ext cx="4419123" cy="721053"/>
      </dsp:txXfrm>
    </dsp:sp>
    <dsp:sp modelId="{B4082534-8194-4634-8B3B-E256F1DE6987}">
      <dsp:nvSpPr>
        <dsp:cNvPr id="0" name=""/>
        <dsp:cNvSpPr/>
      </dsp:nvSpPr>
      <dsp:spPr>
        <a:xfrm>
          <a:off x="0" y="2284"/>
          <a:ext cx="2507698" cy="9988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kern="1200" err="1"/>
            <a:t>SuPrep</a:t>
          </a:r>
          <a:r>
            <a:rPr lang="en-US" sz="1500" kern="1200"/>
            <a:t> </a:t>
          </a:r>
          <a:endParaRPr lang="en-US" sz="1500" kern="1200">
            <a:latin typeface="Calibri Light" panose="020F0302020204030204"/>
          </a:endParaRPr>
        </a:p>
      </dsp:txBody>
      <dsp:txXfrm>
        <a:off x="48759" y="51043"/>
        <a:ext cx="2410180" cy="901315"/>
      </dsp:txXfrm>
    </dsp:sp>
    <dsp:sp modelId="{0C4061EE-2A7B-4156-A579-ACDD98C42EB9}">
      <dsp:nvSpPr>
        <dsp:cNvPr id="0" name=""/>
        <dsp:cNvSpPr/>
      </dsp:nvSpPr>
      <dsp:spPr>
        <a:xfrm rot="5400000">
          <a:off x="4337230" y="-678588"/>
          <a:ext cx="799067" cy="445813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a:t> one dose of sodium, phosphate, and magnesium sulfate followed by a second dose of PEG 3350 in 2 L of water; Braintree Laboratories, Braintree, MA</a:t>
          </a:r>
        </a:p>
      </dsp:txBody>
      <dsp:txXfrm rot="-5400000">
        <a:off x="2507699" y="1189950"/>
        <a:ext cx="4419123" cy="721053"/>
      </dsp:txXfrm>
    </dsp:sp>
    <dsp:sp modelId="{61227D82-184A-47D4-9B7C-A51F92C82903}">
      <dsp:nvSpPr>
        <dsp:cNvPr id="0" name=""/>
        <dsp:cNvSpPr/>
      </dsp:nvSpPr>
      <dsp:spPr>
        <a:xfrm>
          <a:off x="0" y="1051060"/>
          <a:ext cx="2507698" cy="9988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kern="1200" err="1"/>
            <a:t>Suclear</a:t>
          </a:r>
          <a:endParaRPr lang="en-US" sz="1500" kern="1200" err="1">
            <a:latin typeface="Calibri Light" panose="020F0302020204030204"/>
          </a:endParaRPr>
        </a:p>
      </dsp:txBody>
      <dsp:txXfrm>
        <a:off x="48759" y="1099819"/>
        <a:ext cx="2410180" cy="901315"/>
      </dsp:txXfrm>
    </dsp:sp>
    <dsp:sp modelId="{67437FFB-E2ED-4240-8704-81ECB6910978}">
      <dsp:nvSpPr>
        <dsp:cNvPr id="0" name=""/>
        <dsp:cNvSpPr/>
      </dsp:nvSpPr>
      <dsp:spPr>
        <a:xfrm rot="5400000">
          <a:off x="4337230" y="370187"/>
          <a:ext cx="799067" cy="445813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a:t>noninferiority of split OSS versus split high volume PEG in terms of efficacy, </a:t>
          </a:r>
        </a:p>
        <a:p>
          <a:pPr marL="57150" lvl="1" indent="-57150" algn="l" defTabSz="488950">
            <a:lnSpc>
              <a:spcPct val="90000"/>
            </a:lnSpc>
            <a:spcBef>
              <a:spcPct val="0"/>
            </a:spcBef>
            <a:spcAft>
              <a:spcPct val="15000"/>
            </a:spcAft>
            <a:buChar char="•"/>
          </a:pPr>
          <a:r>
            <a:rPr lang="en-US" sz="1100" kern="1200"/>
            <a:t>a high OSS safety</a:t>
          </a:r>
        </a:p>
        <a:p>
          <a:pPr marL="57150" lvl="1" indent="-57150" algn="l" defTabSz="488950">
            <a:lnSpc>
              <a:spcPct val="90000"/>
            </a:lnSpc>
            <a:spcBef>
              <a:spcPct val="0"/>
            </a:spcBef>
            <a:spcAft>
              <a:spcPct val="15000"/>
            </a:spcAft>
            <a:buChar char="•"/>
          </a:pPr>
          <a:r>
            <a:rPr lang="en-US" sz="1100" kern="1200"/>
            <a:t>OSS  better tolerability. </a:t>
          </a:r>
        </a:p>
      </dsp:txBody>
      <dsp:txXfrm rot="-5400000">
        <a:off x="2507699" y="2238726"/>
        <a:ext cx="4419123" cy="721053"/>
      </dsp:txXfrm>
    </dsp:sp>
    <dsp:sp modelId="{2F68220C-1565-44A4-AFA4-1A0E8593BA25}">
      <dsp:nvSpPr>
        <dsp:cNvPr id="0" name=""/>
        <dsp:cNvSpPr/>
      </dsp:nvSpPr>
      <dsp:spPr>
        <a:xfrm>
          <a:off x="0" y="2099835"/>
          <a:ext cx="2507698" cy="9988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a:t>compared with 4L PEG in three RCTs</a:t>
          </a:r>
        </a:p>
      </dsp:txBody>
      <dsp:txXfrm>
        <a:off x="48759" y="2148594"/>
        <a:ext cx="2410180" cy="901315"/>
      </dsp:txXfrm>
    </dsp:sp>
    <dsp:sp modelId="{17339EEA-8034-4BDA-8B92-62FCD949A9D7}">
      <dsp:nvSpPr>
        <dsp:cNvPr id="0" name=""/>
        <dsp:cNvSpPr/>
      </dsp:nvSpPr>
      <dsp:spPr>
        <a:xfrm rot="5400000">
          <a:off x="4337230" y="1418962"/>
          <a:ext cx="799067" cy="445813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a:lnSpc>
              <a:spcPct val="90000"/>
            </a:lnSpc>
            <a:spcBef>
              <a:spcPct val="0"/>
            </a:spcBef>
            <a:spcAft>
              <a:spcPct val="15000"/>
            </a:spcAft>
            <a:buChar char="•"/>
          </a:pPr>
          <a:r>
            <a:rPr lang="en-US" sz="1100" kern="1200"/>
            <a:t>equivalent bowel cleansing with OSS and 2 L PEGELS given as single and split doses. </a:t>
          </a:r>
        </a:p>
        <a:p>
          <a:pPr marL="57150" lvl="1" indent="-57150" algn="l" defTabSz="488950">
            <a:lnSpc>
              <a:spcPct val="90000"/>
            </a:lnSpc>
            <a:spcBef>
              <a:spcPct val="0"/>
            </a:spcBef>
            <a:spcAft>
              <a:spcPct val="15000"/>
            </a:spcAft>
            <a:buChar char="•"/>
          </a:pPr>
          <a:r>
            <a:rPr lang="en-US" sz="1100" kern="1200"/>
            <a:t>Split dosing was superior to single dose for both preparations (82.4% and 80.3% vs 97.2% and 95.6% for OSS and PEGELS respectively). </a:t>
          </a:r>
        </a:p>
      </dsp:txBody>
      <dsp:txXfrm rot="-5400000">
        <a:off x="2507699" y="3287501"/>
        <a:ext cx="4419123" cy="721053"/>
      </dsp:txXfrm>
    </dsp:sp>
    <dsp:sp modelId="{FACD2A4C-D5FA-4BDA-BBFE-26E47F091BED}">
      <dsp:nvSpPr>
        <dsp:cNvPr id="0" name=""/>
        <dsp:cNvSpPr/>
      </dsp:nvSpPr>
      <dsp:spPr>
        <a:xfrm>
          <a:off x="0" y="3148611"/>
          <a:ext cx="2507698" cy="9988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a:t>A 2009 study by Di Palma et al</a:t>
          </a:r>
        </a:p>
      </dsp:txBody>
      <dsp:txXfrm>
        <a:off x="48759" y="3197370"/>
        <a:ext cx="2410180" cy="901315"/>
      </dsp:txXfrm>
    </dsp:sp>
    <dsp:sp modelId="{04C71CFE-0994-4112-B3E1-DFD6BCC506D7}">
      <dsp:nvSpPr>
        <dsp:cNvPr id="0" name=""/>
        <dsp:cNvSpPr/>
      </dsp:nvSpPr>
      <dsp:spPr>
        <a:xfrm>
          <a:off x="0" y="4197386"/>
          <a:ext cx="2507698" cy="9988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a:t>Have been noted small changes in serum electrolytes with OSS, reported as clinically insignificant.</a:t>
          </a:r>
        </a:p>
      </dsp:txBody>
      <dsp:txXfrm>
        <a:off x="48759" y="4246145"/>
        <a:ext cx="2410180" cy="901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A4F83-A200-4AA5-8D74-159F95DD7965}">
      <dsp:nvSpPr>
        <dsp:cNvPr id="0" name=""/>
        <dsp:cNvSpPr/>
      </dsp:nvSpPr>
      <dsp:spPr>
        <a:xfrm>
          <a:off x="0" y="146364"/>
          <a:ext cx="6857325" cy="1053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i="1" kern="1200"/>
            <a:t>Magnesium citrate with sodium picosulfate (MCSP)</a:t>
          </a:r>
          <a:endParaRPr lang="en-US" sz="1900" kern="1200"/>
        </a:p>
      </dsp:txBody>
      <dsp:txXfrm>
        <a:off x="51444" y="197808"/>
        <a:ext cx="6754437" cy="950952"/>
      </dsp:txXfrm>
    </dsp:sp>
    <dsp:sp modelId="{566B9319-5828-49DA-9EB1-E990EB8C0716}">
      <dsp:nvSpPr>
        <dsp:cNvPr id="0" name=""/>
        <dsp:cNvSpPr/>
      </dsp:nvSpPr>
      <dsp:spPr>
        <a:xfrm>
          <a:off x="0" y="1200205"/>
          <a:ext cx="6857325" cy="2595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72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meta-analysis including 25 RCTs comparing MCSP with PEG (but with different regimens), </a:t>
          </a:r>
        </a:p>
        <a:p>
          <a:pPr marL="228600" lvl="2" indent="-114300" algn="l" defTabSz="666750">
            <a:lnSpc>
              <a:spcPct val="90000"/>
            </a:lnSpc>
            <a:spcBef>
              <a:spcPct val="0"/>
            </a:spcBef>
            <a:spcAft>
              <a:spcPct val="20000"/>
            </a:spcAft>
            <a:buChar char="•"/>
          </a:pPr>
          <a:r>
            <a:rPr lang="en-US" sz="1500" kern="1200"/>
            <a:t>no difference was found in colon cleansing, polyp detection rate, and ADR. </a:t>
          </a:r>
        </a:p>
        <a:p>
          <a:pPr marL="228600" lvl="2" indent="-114300" algn="l" defTabSz="666750">
            <a:lnSpc>
              <a:spcPct val="90000"/>
            </a:lnSpc>
            <a:spcBef>
              <a:spcPct val="0"/>
            </a:spcBef>
            <a:spcAft>
              <a:spcPct val="20000"/>
            </a:spcAft>
            <a:buChar char="•"/>
          </a:pPr>
          <a:r>
            <a:rPr lang="en-US" sz="1500" kern="1200"/>
            <a:t>adverse events were less frequent in the MCSP group (RR 0.78, 95 %CI 0.66 – 0.93; i. e. nausea, vomiting, bloating, but not dizziness), </a:t>
          </a:r>
        </a:p>
        <a:p>
          <a:pPr marL="228600" lvl="2" indent="-114300" algn="l" defTabSz="666750">
            <a:lnSpc>
              <a:spcPct val="90000"/>
            </a:lnSpc>
            <a:spcBef>
              <a:spcPct val="0"/>
            </a:spcBef>
            <a:spcAft>
              <a:spcPct val="20000"/>
            </a:spcAft>
            <a:buChar char="•"/>
          </a:pPr>
          <a:r>
            <a:rPr lang="en-US" sz="1500" kern="1200"/>
            <a:t>higher proportion of patients were likely to complete the MCSP regimen (RR 1.08, 95 %CI 1.04 – 1.13) and willing to repeat the same regimen (RR 1.44, 95 % CI, 1.25 – 1.67).</a:t>
          </a:r>
        </a:p>
        <a:p>
          <a:pPr marL="114300" lvl="1" indent="-114300" algn="l" defTabSz="666750">
            <a:lnSpc>
              <a:spcPct val="90000"/>
            </a:lnSpc>
            <a:spcBef>
              <a:spcPct val="0"/>
            </a:spcBef>
            <a:spcAft>
              <a:spcPct val="20000"/>
            </a:spcAft>
            <a:buChar char="•"/>
          </a:pPr>
          <a:r>
            <a:rPr lang="en-US" sz="1500" kern="1200"/>
            <a:t>Katz et al[48] compared PMC, given as single and split doses, with single dose 2 L PEG and bisacodyl administered the day before. Single dose PMC compared favorably with single dose PEG producing successful cleansing in 83.0% vs 79.7% </a:t>
          </a:r>
        </a:p>
      </dsp:txBody>
      <dsp:txXfrm>
        <a:off x="0" y="1200205"/>
        <a:ext cx="6857325" cy="2595779"/>
      </dsp:txXfrm>
    </dsp:sp>
    <dsp:sp modelId="{94B3B68A-01AA-48F3-877C-A1D42A77A8AE}">
      <dsp:nvSpPr>
        <dsp:cNvPr id="0" name=""/>
        <dsp:cNvSpPr/>
      </dsp:nvSpPr>
      <dsp:spPr>
        <a:xfrm>
          <a:off x="0" y="3795985"/>
          <a:ext cx="6857325" cy="1053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May not be suitable for patients with heart failure, renal insufficiency, end stage liver disease, or baseline electrolyte abnormalities. --&gt; increased risk clinically significant hyponatremia </a:t>
          </a:r>
        </a:p>
      </dsp:txBody>
      <dsp:txXfrm>
        <a:off x="51444" y="3847429"/>
        <a:ext cx="6754437" cy="9509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298FD-2C85-45B5-A569-34868DC2EB3C}">
      <dsp:nvSpPr>
        <dsp:cNvPr id="0" name=""/>
        <dsp:cNvSpPr/>
      </dsp:nvSpPr>
      <dsp:spPr>
        <a:xfrm>
          <a:off x="1020487" y="647813"/>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E5B723-878C-493F-A8B6-16916BABF009}">
      <dsp:nvSpPr>
        <dsp:cNvPr id="0" name=""/>
        <dsp:cNvSpPr/>
      </dsp:nvSpPr>
      <dsp:spPr>
        <a:xfrm>
          <a:off x="393" y="1877771"/>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b="1" kern="1200"/>
            <a:t>Renal failure</a:t>
          </a:r>
          <a:endParaRPr lang="en-US" sz="2000" kern="1200"/>
        </a:p>
      </dsp:txBody>
      <dsp:txXfrm>
        <a:off x="393" y="1877771"/>
        <a:ext cx="3138750" cy="470812"/>
      </dsp:txXfrm>
    </dsp:sp>
    <dsp:sp modelId="{1A39053E-71F6-4744-839A-C43094002529}">
      <dsp:nvSpPr>
        <dsp:cNvPr id="0" name=""/>
        <dsp:cNvSpPr/>
      </dsp:nvSpPr>
      <dsp:spPr>
        <a:xfrm>
          <a:off x="393" y="2409698"/>
          <a:ext cx="3138750" cy="1293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a:latin typeface="Calibri Light" panose="020F0302020204030204"/>
            </a:rPr>
            <a:t>Bowel</a:t>
          </a:r>
          <a:r>
            <a:rPr lang="en-US" sz="1500" kern="1200"/>
            <a:t> prep should not result in massive fluid shifts or electrolyte absorption</a:t>
          </a:r>
        </a:p>
        <a:p>
          <a:pPr marL="0" lvl="0" indent="0" algn="ctr" defTabSz="666750">
            <a:lnSpc>
              <a:spcPct val="90000"/>
            </a:lnSpc>
            <a:spcBef>
              <a:spcPct val="0"/>
            </a:spcBef>
            <a:spcAft>
              <a:spcPct val="35000"/>
            </a:spcAft>
            <a:buNone/>
          </a:pPr>
          <a:r>
            <a:rPr lang="en-US" sz="1500" kern="1200"/>
            <a:t>No </a:t>
          </a:r>
          <a:r>
            <a:rPr lang="en-US" sz="1500" kern="1200" err="1"/>
            <a:t>NaP</a:t>
          </a:r>
        </a:p>
        <a:p>
          <a:pPr marL="0" lvl="0" indent="0" algn="ctr" defTabSz="666750">
            <a:lnSpc>
              <a:spcPct val="90000"/>
            </a:lnSpc>
            <a:spcBef>
              <a:spcPct val="0"/>
            </a:spcBef>
            <a:spcAft>
              <a:spcPct val="35000"/>
            </a:spcAft>
            <a:buNone/>
          </a:pPr>
          <a:r>
            <a:rPr lang="en-US" sz="1500" kern="1200">
              <a:latin typeface="Calibri Light" panose="020F0302020204030204"/>
            </a:rPr>
            <a:t>Avoid</a:t>
          </a:r>
          <a:r>
            <a:rPr lang="en-US" sz="1500" kern="1200"/>
            <a:t> sodium sulfate – lack of studies</a:t>
          </a:r>
        </a:p>
        <a:p>
          <a:pPr marL="0" lvl="0" indent="0" algn="ctr" defTabSz="666750">
            <a:lnSpc>
              <a:spcPct val="90000"/>
            </a:lnSpc>
            <a:spcBef>
              <a:spcPct val="0"/>
            </a:spcBef>
            <a:spcAft>
              <a:spcPct val="35000"/>
            </a:spcAft>
            <a:buNone/>
          </a:pPr>
          <a:r>
            <a:rPr lang="en-US" sz="1500" kern="1200">
              <a:latin typeface="Calibri Light" panose="020F0302020204030204"/>
            </a:rPr>
            <a:t>Avoid</a:t>
          </a:r>
          <a:r>
            <a:rPr lang="en-US" sz="1500" kern="1200"/>
            <a:t> sodium </a:t>
          </a:r>
          <a:r>
            <a:rPr lang="en-US" sz="1500" kern="1200" err="1"/>
            <a:t>picosulfate</a:t>
          </a:r>
          <a:endParaRPr lang="en-US" sz="1500" kern="1200"/>
        </a:p>
      </dsp:txBody>
      <dsp:txXfrm>
        <a:off x="393" y="2409698"/>
        <a:ext cx="3138750" cy="1293825"/>
      </dsp:txXfrm>
    </dsp:sp>
    <dsp:sp modelId="{C1467877-B7BB-447C-9D7B-0B9604FB339E}">
      <dsp:nvSpPr>
        <dsp:cNvPr id="0" name=""/>
        <dsp:cNvSpPr/>
      </dsp:nvSpPr>
      <dsp:spPr>
        <a:xfrm>
          <a:off x="4708518" y="647813"/>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1E92DB-33B8-4545-9F1B-177DB5187902}">
      <dsp:nvSpPr>
        <dsp:cNvPr id="0" name=""/>
        <dsp:cNvSpPr/>
      </dsp:nvSpPr>
      <dsp:spPr>
        <a:xfrm>
          <a:off x="3688425" y="1877771"/>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b="1" kern="1200"/>
            <a:t>Congestive heart failure </a:t>
          </a:r>
          <a:endParaRPr lang="en-US" sz="2000" kern="1200"/>
        </a:p>
      </dsp:txBody>
      <dsp:txXfrm>
        <a:off x="3688425" y="1877771"/>
        <a:ext cx="3138750" cy="470812"/>
      </dsp:txXfrm>
    </dsp:sp>
    <dsp:sp modelId="{603B9FA4-6F8C-4254-86FA-5912E2A4783E}">
      <dsp:nvSpPr>
        <dsp:cNvPr id="0" name=""/>
        <dsp:cNvSpPr/>
      </dsp:nvSpPr>
      <dsp:spPr>
        <a:xfrm>
          <a:off x="3688425" y="2409698"/>
          <a:ext cx="3138750" cy="1293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a:latin typeface="Calibri Light" panose="020F0302020204030204"/>
            </a:rPr>
            <a:t>Bowel</a:t>
          </a:r>
          <a:r>
            <a:rPr lang="en-US" sz="1500" kern="1200"/>
            <a:t> prep should not result in massive fluid shifts or electrolyte absorption</a:t>
          </a:r>
        </a:p>
        <a:p>
          <a:pPr marL="0" lvl="0" indent="0" algn="ctr" defTabSz="666750">
            <a:lnSpc>
              <a:spcPct val="90000"/>
            </a:lnSpc>
            <a:spcBef>
              <a:spcPct val="0"/>
            </a:spcBef>
            <a:spcAft>
              <a:spcPct val="35000"/>
            </a:spcAft>
            <a:buNone/>
          </a:pPr>
          <a:r>
            <a:rPr lang="en-US" sz="1500" kern="1200"/>
            <a:t>No </a:t>
          </a:r>
          <a:r>
            <a:rPr lang="en-US" sz="1500" kern="1200" err="1"/>
            <a:t>NaP</a:t>
          </a:r>
        </a:p>
        <a:p>
          <a:pPr marL="0" lvl="0" indent="0" algn="ctr" defTabSz="666750">
            <a:lnSpc>
              <a:spcPct val="90000"/>
            </a:lnSpc>
            <a:spcBef>
              <a:spcPct val="0"/>
            </a:spcBef>
            <a:spcAft>
              <a:spcPct val="35000"/>
            </a:spcAft>
            <a:buNone/>
          </a:pPr>
          <a:r>
            <a:rPr lang="en-US" sz="1500" kern="1200">
              <a:latin typeface="Calibri Light" panose="020F0302020204030204"/>
            </a:rPr>
            <a:t>Avoid</a:t>
          </a:r>
          <a:r>
            <a:rPr lang="en-US" sz="1500" kern="1200"/>
            <a:t> sodium sulfate – lack of studies</a:t>
          </a:r>
        </a:p>
      </dsp:txBody>
      <dsp:txXfrm>
        <a:off x="3688425" y="2409698"/>
        <a:ext cx="3138750" cy="1293825"/>
      </dsp:txXfrm>
    </dsp:sp>
    <dsp:sp modelId="{148A88A6-05B3-458F-9140-633C9BFDA318}">
      <dsp:nvSpPr>
        <dsp:cNvPr id="0" name=""/>
        <dsp:cNvSpPr/>
      </dsp:nvSpPr>
      <dsp:spPr>
        <a:xfrm>
          <a:off x="8396550" y="647813"/>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4CBA82-1DA9-4F17-A250-0A7E447BE90A}">
      <dsp:nvSpPr>
        <dsp:cNvPr id="0" name=""/>
        <dsp:cNvSpPr/>
      </dsp:nvSpPr>
      <dsp:spPr>
        <a:xfrm>
          <a:off x="7376456" y="1877771"/>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b="1" kern="1200"/>
            <a:t>Inflammatory bowel disease</a:t>
          </a:r>
          <a:r>
            <a:rPr lang="en-US" sz="2000" kern="1200"/>
            <a:t> </a:t>
          </a:r>
        </a:p>
      </dsp:txBody>
      <dsp:txXfrm>
        <a:off x="7376456" y="1877771"/>
        <a:ext cx="3138750" cy="470812"/>
      </dsp:txXfrm>
    </dsp:sp>
    <dsp:sp modelId="{923371FD-5790-4F88-9465-68884351FB4F}">
      <dsp:nvSpPr>
        <dsp:cNvPr id="0" name=""/>
        <dsp:cNvSpPr/>
      </dsp:nvSpPr>
      <dsp:spPr>
        <a:xfrm>
          <a:off x="7376456" y="2409698"/>
          <a:ext cx="3138750" cy="1293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a:latin typeface="Calibri Light" panose="020F0302020204030204"/>
            </a:rPr>
            <a:t>Avoid</a:t>
          </a:r>
          <a:r>
            <a:rPr lang="en-US" sz="1500" kern="1200"/>
            <a:t> </a:t>
          </a:r>
          <a:r>
            <a:rPr lang="en-US" sz="1500" kern="1200" err="1"/>
            <a:t>NaP</a:t>
          </a:r>
          <a:r>
            <a:rPr lang="en-US" sz="1500" kern="1200"/>
            <a:t> --&gt; can cause mucosal damage and colitis</a:t>
          </a:r>
        </a:p>
      </dsp:txBody>
      <dsp:txXfrm>
        <a:off x="7376456" y="2409698"/>
        <a:ext cx="3138750" cy="1293825"/>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8T22:05:33.521"/>
    </inkml:context>
    <inkml:brush xml:id="br0">
      <inkml:brushProperty name="width" value="0.3" units="cm"/>
      <inkml:brushProperty name="height" value="0.6" units="cm"/>
      <inkml:brushProperty name="tip" value="rectangle"/>
      <inkml:brushProperty name="rasterOp" value="maskPen"/>
    </inkml:brush>
  </inkml:definitions>
  <inkml:trace contextRef="#ctx0" brushRef="#br0">13988 9003 16383 0 0,'2'0'0'0'0,"4"0"0"0"0,3 0 0 0 0,5 0 0 0 0,3 0 0 0 0,1 0 0 0 0,1 0 0 0 0,2 0 0 0 0,4 0 0 0 0,1 0 0 0 0,1 0 0 0 0,3 0 0 0 0,-1 0 0 0 0,0 0 0 0 0,-2 0 0 0 0,0 0 0 0 0,-4 2 0 0 0,-2 0 0 0 0,-2 0 0 0 0,-3 0 0 0 0,1 0 0 0 0,-2 0 0 0 0,1 1 0 0 0,0 0 0 0 0,1-1 0 0 0,2-1 0 0 0,1 0 0 0 0,0-1 0 0 0,0 0 0 0 0,-1 0 0 0 0,0 0 0 0 0,-2 0 0 0 0,-1 0 0 0 0,0 0 0 0 0,0 0 0 0 0,-2-1 0 0 0,0 1 0 0 0,-2 0 0 0 0,1 0 0 0 0,1 0 0 0 0,2 0 0 0 0,0 0 0 0 0,-1 0 0 0 0,-1 0 0 0 0,-1 2 0 0 0,-1 1 0 0 0,-1-1 0 0 0,0 2 0 0 0,-1 0 0 0 0,1 1 0 0 0,0 1 0 0 0,-1 0 0 0 0,1 1 0 0 0,0 1 0 0 0,2-1 0 0 0,0 0 0 0 0,3 2 0 0 0,0-2 0 0 0,0 0 0 0 0,-2 1 0 0 0,-1-1 0 0 0,-1 0 0 0 0,-1-1 0 0 0,0 0 0 0 0,0 0 0 0 0,-1 0 0 0 0,1-1 0 0 0,-1 0 0 0 0,3 0 0 0 0,1 1 0 0 0,0-1 0 0 0,-1-1 0 0 0,1 0 0 0 0,1 1 0 0 0,-1 0 0 0 0,2-1 0 0 0,-1 0 0 0 0,2-1 0 0 0,-1 0 0 0 0,2 0 0 0 0,1 0 0 0 0,2-1 0 0 0,1-1 0 0 0,-1 0 0 0 0,0 1 0 0 0,0 1 0 0 0,1-1 0 0 0,-2 0 0 0 0,0-1 0 0 0,1 2 0 0 0,1 0 0 0 0,0 0 0 0 0,1-1 0 0 0,3-1 0 0 0,2 0 0 0 0,1 0 0 0 0,2-1 0 0 0,-2 0 0 0 0,2 0 0 0 0,-4-1 0 0 0,-1 1 0 0 0,-4 0 0 0 0,-3 0 0 0 0,-4 0 0 0 0,-2 2 0 0 0,-2 0 0 0 0,0 1 0 0 0,1-1 0 0 0,1-1 0 0 0,0 0 0 0 0,0-1 0 0 0,-1 0 0 0 0,2 0 0 0 0,0 0 0 0 0,0 2 0 0 0,-1 0 0 0 0,-1 1 0 0 0,0-1 0 0 0,2-1 0 0 0,2 0 0 0 0,0 1 0 0 0,2 1 0 0 0,2-1 0 0 0,-1 0 0 0 0,1 1 0 0 0,-2 0 0 0 0,1 0 0 0 0,-2-1 0 0 0,-1 2 0 0 0,0-1 0 0 0,0 0 0 0 0,-2 1 0 0 0,0-1 0 0 0,0 0 0 0 0,3-1 0 0 0,0 2 0 0 0,1-1 0 0 0,1-1 0 0 0,2 2 0 0 0,2 0 0 0 0,0 2 0 0 0,1-1 0 0 0,3 1 0 0 0,0 0 0 0 0,1 1 0 0 0,1-1 0 0 0,1 0 0 0 0,-2 0 0 0 0,0-2 0 0 0,-2-1 0 0 0,-3-1 0 0 0,-4 1 0 0 0,-3-1 0 0 0,0 1 0 0 0,-2-2 0 0 0,2 0 0 0 0,0 0 0 0 0,0-1 0 0 0,3 2 0 0 0,1 1 0 0 0,0-1 0 0 0,0 0 0 0 0,-1 2 0 0 0,0-1 0 0 0,-2 1 0 0 0,-1 1 0 0 0,-2-1 0 0 0,-1 0 0 0 0,-2 0 0 0 0,0 1 0 0 0,0 0 0 0 0,-1 0 0 0 0,1 0 0 0 0,-1-1 0 0 0,1 1 0 0 0,0-1 0 0 0,-1-1 0 0 0,-1 1 0 0 0,0 0 0 0 0,-1-1 0 0 0,-1 1 0 0 0,0-1 0 0 0,1 0 0 0 0,0 1 0 0 0,1 0 0 0 0,1 0 0 0 0,0 1 0 0 0,1 0 0 0 0,0 0 0 0 0,-1-1 0 0 0,1 0 0 0 0,0 0 0 0 0,0 1 0 0 0,0 0 0 0 0,-1-2 0 0 0,1 0 0 0 0,0-2 0 0 0,2 0 0 0 0,-2-1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3T23:59:14.923"/>
    </inkml:context>
    <inkml:brush xml:id="br0">
      <inkml:brushProperty name="width" value="0.3" units="cm"/>
      <inkml:brushProperty name="height" value="0.6" units="cm"/>
      <inkml:brushProperty name="tip" value="rectangle"/>
      <inkml:brushProperty name="rasterOp" value="maskPen"/>
    </inkml:brush>
  </inkml:definitions>
  <inkml:trace contextRef="#ctx0" brushRef="#br0">14587 7337 16383 0 0,'4'0'0'0'0,"12"0"0"0"0,11 0 0 0 0,15 0 0 0 0,8 0 0 0 0,6 0 0 0 0,13 0 0 0 0,11 0 0 0 0,5 0 0 0 0,4 0 0 0 0,2 0 0 0 0,-1 0 0 0 0,-3 0 0 0 0,-8 0 0 0 0,-4 0 0 0 0,-6 0 0 0 0,-2 0 0 0 0,-3 0 0 0 0,-4-2 0 0 0,-5-1 0 0 0,-3-3 0 0 0,-6 1 0 0 0,-5 0 0 0 0,-5 0 0 0 0,-5 0 0 0 0,-4 1 0 0 0,-5 2 0 0 0,-2 0 0 0 0,-1 1 0 0 0,-1 1 0 0 0,-1 0 0 0 0,1 0 0 0 0,2 1 0 0 0,-2-1 0 0 0,1 0 0 0 0,-1 0 0 0 0,-1 0 0 0 0,0 0 0 0 0,-2 2 0 0 0,-2 0 0 0 0,-1 2 0 0 0,-1 2 0 0 0,0 2 0 0 0,-1 0 0 0 0,2 1 0 0 0,1-2 0 0 0,0 0 0 0 0,1 0 0 0 0,0 0 0 0 0,2 0 0 0 0,0-1 0 0 0,-1 2 0 0 0,-2-2 0 0 0,0 1 0 0 0,-2-1 0 0 0,0-2 0 0 0,-1 0 0 0 0,0 0 0 0 0,0 1 0 0 0,0-1 0 0 0,0-1 0 0 0,1 1 0 0 0,-1 0 0 0 0,0 1 0 0 0,0-1 0 0 0,1 1 0 0 0,-1 2 0 0 0,0-1 0 0 0,-2 0 0 0 0,0 0 0 0 0,0-1 0 0 0,0 0 0 0 0,-1 1 0 0 0,0-1 0 0 0,1-2 0 0 0,0 0 0 0 0,1-2 0 0 0,0 0 0 0 0,1-1 0 0 0,-1 0 0 0 0,1 0 0 0 0,0-1 0 0 0,0 1 0 0 0,1 0 0 0 0,1 0 0 0 0,1 0 0 0 0,2 0 0 0 0,1 0 0 0 0,-2 0 0 0 0,0 0 0 0 0,-2 0 0 0 0,-1 0 0 0 0,0 0 0 0 0,0 0 0 0 0,-1 0 0 0 0,0 0 0 0 0,-1 0 0 0 0,1 0 0 0 0,-1 0 0 0 0,-1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4T21:07:59.026"/>
    </inkml:context>
    <inkml:brush xml:id="br0">
      <inkml:brushProperty name="width" value="0.3" units="cm"/>
      <inkml:brushProperty name="height" value="0.6" units="cm"/>
      <inkml:brushProperty name="tip" value="rectangle"/>
      <inkml:brushProperty name="rasterOp" value="maskPen"/>
    </inkml:brush>
  </inkml:definitions>
  <inkml:trace contextRef="#ctx0" brushRef="#br0">16417 7852 16383 0 0,'3'0'0'0'0,"5"0"0"0"0,5 0 0 0 0,4 0 0 0 0,3 0 0 0 0,2 0 0 0 0,2 0 0 0 0,2 0 0 0 0,1 0 0 0 0,2 0 0 0 0,3-2 0 0 0,2-3 0 0 0,2 0 0 0 0,1-3 0 0 0,0 0 0 0 0,1-3 0 0 0,3 2 0 0 0,0 0 0 0 0,1-1 0 0 0,-4 1 0 0 0,-2 3 0 0 0,-2 0 0 0 0,-5 1 0 0 0,-2 1 0 0 0,-4 2 0 0 0,-2 1 0 0 0,-4 0 0 0 0,-2 1 0 0 0,-2 0 0 0 0,-1 1 0 0 0,-2-1 0 0 0,0 0 0 0 0,0 0 0 0 0,0 0 0 0 0,-1 0 0 0 0,-1 2 0 0 0,0 0 0 0 0,0 2 0 0 0,0 1 0 0 0,1 1 0 0 0,0-2 0 0 0,-1 1 0 0 0,0 0 0 0 0,0-2 0 0 0,0-1 0 0 0,1 2 0 0 0,1-2 0 0 0,0 1 0 0 0,0-1 0 0 0,3-1 0 0 0,0-1 0 0 0,2 0 0 0 0,0 1 0 0 0,2-2 0 0 0,-1 1 0 0 0,-1 0 0 0 0,-1 0 0 0 0,-2 0 0 0 0,0 0 0 0 0,-2 0 0 0 0,1 0 0 0 0,-1 0 0 0 0,0 0 0 0 0,0 0 0 0 0,0 0 0 0 0,0 0 0 0 0,0 0 0 0 0,1 0 0 0 0,-1 0 0 0 0,2 0 0 0 0,1 0 0 0 0,0 0 0 0 0,0 0 0 0 0,-1 0 0 0 0,-1 0 0 0 0,-1 0 0 0 0,0 0 0 0 0,0 0 0 0 0,0 0 0 0 0,-3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5T18:34:57.652"/>
    </inkml:context>
    <inkml:brush xml:id="br0">
      <inkml:brushProperty name="width" value="0.3" units="cm"/>
      <inkml:brushProperty name="height" value="0.6" units="cm"/>
      <inkml:brushProperty name="tip" value="rectangle"/>
      <inkml:brushProperty name="rasterOp" value="maskPen"/>
    </inkml:brush>
  </inkml:definitions>
  <inkml:trace contextRef="#ctx0" brushRef="#br0">17896 7283 16383 0 0,'3'0'0'0'0,"8"0"0"0"0,8 0 0 0 0,7 0 0 0 0,5 0 0 0 0,5 0 0 0 0,1 0 0 0 0,9 0 0 0 0,4 0 0 0 0,4 0 0 0 0,-2 0 0 0 0,1 0 0 0 0,-1 0 0 0 0,-1 0 0 0 0,-5 0 0 0 0,-2 0 0 0 0,-6 0 0 0 0,-5 0 0 0 0,-4 0 0 0 0,-4 0 0 0 0,-1 0 0 0 0,-2 0 0 0 0,0 0 0 0 0,-2 0 0 0 0,-1 0 0 0 0,0 0 0 0 0,1 0 0 0 0,1 0 0 0 0,1 0 0 0 0,0 0 0 0 0,1 0 0 0 0,-3 0 0 0 0,1 2 0 0 0,-1 1 0 0 0,-2 1 0 0 0,1 2 0 0 0,-2 1 0 0 0,0 0 0 0 0,0-1 0 0 0,-3 1 0 0 0,0-2 0 0 0,-3-1 0 0 0,0 1 0 0 0,0-1 0 0 0,-1-1 0 0 0,0 0 0 0 0,0 1 0 0 0,0-1 0 0 0,0-1 0 0 0,0-1 0 0 0,0-1 0 0 0,0 1 0 0 0,0 0 0 0 0,2 1 0 0 0,1 1 0 0 0,2-2 0 0 0,3 0 0 0 0,1 2 0 0 0,2 0 0 0 0,0 0 0 0 0,-1-2 0 0 0,-2 3 0 0 0,0-1 0 0 0,1 1 0 0 0,1 1 0 0 0,-1 0 0 0 0,0 2 0 0 0,0 0 0 0 0,2 0 0 0 0,0 1 0 0 0,-1-1 0 0 0,0 1 0 0 0,0-2 0 0 0,1 1 0 0 0,0-2 0 0 0,-1 1 0 0 0,-1-1 0 0 0,1-1 0 0 0,-1-1 0 0 0,0-2 0 0 0,-2 0 0 0 0,0-1 0 0 0,-1 0 0 0 0,1 0 0 0 0,1-1 0 0 0,0 1 0 0 0,0 0 0 0 0,-1 0 0 0 0,-2 0 0 0 0,1 0 0 0 0,-1 0 0 0 0,-1 0 0 0 0,-1 0 0 0 0,-2 0 0 0 0,0 0 0 0 0,0 0 0 0 0,-1 0 0 0 0,2 0 0 0 0,3 0 0 0 0,3 0 0 0 0,0 0 0 0 0,0 0 0 0 0,2 0 0 0 0,-1 0 0 0 0,0 0 0 0 0,-1 0 0 0 0,-1 0 0 0 0,0 0 0 0 0,-2 0 0 0 0,-2 0 0 0 0,1 0 0 0 0,2 0 0 0 0,2 0 0 0 0,0 0 0 0 0,1 0 0 0 0,0 0 0 0 0,2 0 0 0 0,0 0 0 0 0,-1 0 0 0 0,0 0 0 0 0,-2 0 0 0 0,0 0 0 0 0,1 0 0 0 0,-1 0 0 0 0,0 0 0 0 0,-1 0 0 0 0,0 0 0 0 0,-1 0 0 0 0,-1 0 0 0 0,1 0 0 0 0,-1 0 0 0 0,-2 0 0 0 0,0 0 0 0 0,-1 0 0 0 0,-1 0 0 0 0,-1 1 0 0 0,0 2 0 0 0,0 1 0 0 0,1 0 0 0 0,-1-1 0 0 0,0 0 0 0 0,0 0 0 0 0,0 1 0 0 0,0-2 0 0 0,1 2 0 0 0,-1-1 0 0 0,0 0 0 0 0,1-1 0 0 0,-1 0 0 0 0,0 0 0 0 0,0 0 0 0 0,0 0 0 0 0,0 0 0 0 0,-1-1 0 0 0,1 0 0 0 0,-1-1 0 0 0,1 0 0 0 0,0 2 0 0 0,-1 0 0 0 0,1 0 0 0 0,-1-1 0 0 0,1 0 0 0 0,-1 2 0 0 0,1-1 0 0 0,0 0 0 0 0,0 2 0 0 0,0-1 0 0 0,0 0 0 0 0,0 1 0 0 0,0 0 0 0 0,3 0 0 0 0,2 1 0 0 0,1 1 0 0 0,1-1 0 0 0,2 1 0 0 0,2-1 0 0 0,0 1 0 0 0,2-1 0 0 0,-3-1 0 0 0,0-1 0 0 0,-1-1 0 0 0,-1-1 0 0 0,-2-1 0 0 0,-1 0 0 0 0,-1 0 0 0 0,-3-1 0 0 0,0 1 0 0 0,-1 0 0 0 0,0 0 0 0 0,-1 0 0 0 0,0 0 0 0 0,-2-2 0 0 0,0 0 0 0 0,0 0 0 0 0,-1-3 0 0 0,0-1 0 0 0,0-1 0 0 0,-1 1 0 0 0,0-1 0 0 0,0 2 0 0 0,-1-1 0 0 0,0 1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5T18:34:57.653"/>
    </inkml:context>
    <inkml:brush xml:id="br0">
      <inkml:brushProperty name="width" value="0.3" units="cm"/>
      <inkml:brushProperty name="height" value="0.6" units="cm"/>
      <inkml:brushProperty name="tip" value="rectangle"/>
      <inkml:brushProperty name="rasterOp" value="maskPen"/>
    </inkml:brush>
  </inkml:definitions>
  <inkml:trace contextRef="#ctx0" brushRef="#br0">17995 7681 16383 0 0,'4'0'0'0'0,"9"0"0"0"0,19 0 0 0 0,14 0 0 0 0,15 0 0 0 0,13 0 0 0 0,3 0 0 0 0,2 0 0 0 0,-1 0 0 0 0,-4 0 0 0 0,-6 0 0 0 0,-4 0 0 0 0,-5 0 0 0 0,-3 0 0 0 0,-4 0 0 0 0,-5 0 0 0 0,-1 0 0 0 0,-2 0 0 0 0,-2 0 0 0 0,-2 0 0 0 0,-4 0 0 0 0,-1 0 0 0 0,-1 0 0 0 0,0 0 0 0 0,1 0 0 0 0,1 0 0 0 0,1 0 0 0 0,0 0 0 0 0,0 0 0 0 0,1 2 0 0 0,-3 1 0 0 0,-1 0 0 0 0,-2-1 0 0 0,0 1 0 0 0,0 1 0 0 0,2-1 0 0 0,1 0 0 0 0,1-2 0 0 0,4 0 0 0 0,4 0 0 0 0,1-1 0 0 0,2 0 0 0 0,3-1 0 0 0,-2 1 0 0 0,-2 0 0 0 0,-2 0 0 0 0,-3 0 0 0 0,-1 0 0 0 0,-5 0 0 0 0,-1 0 0 0 0,-2-2 0 0 0,-1-1 0 0 0,-2 1 0 0 0,1 0 0 0 0,2-2 0 0 0,-1 1 0 0 0,0-3 0 0 0,0 1 0 0 0,0-1 0 0 0,-1 0 0 0 0,-2 1 0 0 0,-1 2 0 0 0,-3 1 0 0 0,0 1 0 0 0,-1 0 0 0 0,-2 1 0 0 0,-2 0 0 0 0,-1 1 0 0 0,-1-1 0 0 0,2 0 0 0 0,-2 0 0 0 0,1 0 0 0 0,-1 1 0 0 0,-2-1 0 0 0,-2 0 0 0 0,-1 0 0 0 0,0 0 0 0 0,-2-1 0 0 0,0 0 0 0 0,-1-1 0 0 0,1 0 0 0 0,-2-2 0 0 0,0 1 0 0 0,-2-2 0 0 0,0 1 0 0 0,0-2 0 0 0,0 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ADCB82-DD18-4FF1-A921-9C93C1A40408}" type="datetimeFigureOut">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D4E67-8CAB-424C-A6BA-16B09553E630}" type="slidenum">
              <a:t>‹#›</a:t>
            </a:fld>
            <a:endParaRPr lang="en-US"/>
          </a:p>
        </p:txBody>
      </p:sp>
    </p:spTree>
    <p:extLst>
      <p:ext uri="{BB962C8B-B14F-4D97-AF65-F5344CB8AC3E}">
        <p14:creationId xmlns:p14="http://schemas.microsoft.com/office/powerpoint/2010/main" val="1794902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quality of bowel preparation impacts the success of colonoscopy.</a:t>
            </a:r>
          </a:p>
        </p:txBody>
      </p:sp>
      <p:sp>
        <p:nvSpPr>
          <p:cNvPr id="4" name="Slide Number Placeholder 3"/>
          <p:cNvSpPr>
            <a:spLocks noGrp="1"/>
          </p:cNvSpPr>
          <p:nvPr>
            <p:ph type="sldNum" sz="quarter" idx="5"/>
          </p:nvPr>
        </p:nvSpPr>
        <p:spPr/>
        <p:txBody>
          <a:bodyPr/>
          <a:lstStyle/>
          <a:p>
            <a:fld id="{1B1D4E67-8CAB-424C-A6BA-16B09553E630}" type="slidenum">
              <a:rPr lang="en-US"/>
              <a:t>4</a:t>
            </a:fld>
            <a:endParaRPr lang="en-US"/>
          </a:p>
        </p:txBody>
      </p:sp>
    </p:spTree>
    <p:extLst>
      <p:ext uri="{BB962C8B-B14F-4D97-AF65-F5344CB8AC3E}">
        <p14:creationId xmlns:p14="http://schemas.microsoft.com/office/powerpoint/2010/main" val="84388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Constipation: evidence lacking for additional recommendations of a special regimen for bowel prep </a:t>
            </a:r>
          </a:p>
        </p:txBody>
      </p:sp>
      <p:sp>
        <p:nvSpPr>
          <p:cNvPr id="4" name="Slide Number Placeholder 3"/>
          <p:cNvSpPr>
            <a:spLocks noGrp="1"/>
          </p:cNvSpPr>
          <p:nvPr>
            <p:ph type="sldNum" sz="quarter" idx="5"/>
          </p:nvPr>
        </p:nvSpPr>
        <p:spPr/>
        <p:txBody>
          <a:bodyPr/>
          <a:lstStyle/>
          <a:p>
            <a:fld id="{1B1D4E67-8CAB-424C-A6BA-16B09553E630}" type="slidenum">
              <a:rPr lang="en-US"/>
              <a:t>19</a:t>
            </a:fld>
            <a:endParaRPr lang="en-US"/>
          </a:p>
        </p:txBody>
      </p:sp>
    </p:spTree>
    <p:extLst>
      <p:ext uri="{BB962C8B-B14F-4D97-AF65-F5344CB8AC3E}">
        <p14:creationId xmlns:p14="http://schemas.microsoft.com/office/powerpoint/2010/main" val="139405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2019 update </a:t>
            </a:r>
          </a:p>
        </p:txBody>
      </p:sp>
      <p:sp>
        <p:nvSpPr>
          <p:cNvPr id="4" name="Slide Number Placeholder 3"/>
          <p:cNvSpPr>
            <a:spLocks noGrp="1"/>
          </p:cNvSpPr>
          <p:nvPr>
            <p:ph type="sldNum" sz="quarter" idx="5"/>
          </p:nvPr>
        </p:nvSpPr>
        <p:spPr/>
        <p:txBody>
          <a:bodyPr/>
          <a:lstStyle/>
          <a:p>
            <a:fld id="{1B1D4E67-8CAB-424C-A6BA-16B09553E630}" type="slidenum">
              <a:rPr lang="en-US"/>
              <a:t>21</a:t>
            </a:fld>
            <a:endParaRPr lang="en-US"/>
          </a:p>
        </p:txBody>
      </p:sp>
    </p:spTree>
    <p:extLst>
      <p:ext uri="{BB962C8B-B14F-4D97-AF65-F5344CB8AC3E}">
        <p14:creationId xmlns:p14="http://schemas.microsoft.com/office/powerpoint/2010/main" val="3373972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Plenvu</a:t>
            </a:r>
            <a:r>
              <a:rPr lang="en-US">
                <a:ea typeface="Calibri"/>
                <a:cs typeface="Calibri"/>
              </a:rPr>
              <a:t>, good RX $147</a:t>
            </a:r>
          </a:p>
        </p:txBody>
      </p:sp>
      <p:sp>
        <p:nvSpPr>
          <p:cNvPr id="4" name="Slide Number Placeholder 3"/>
          <p:cNvSpPr>
            <a:spLocks noGrp="1"/>
          </p:cNvSpPr>
          <p:nvPr>
            <p:ph type="sldNum" sz="quarter" idx="5"/>
          </p:nvPr>
        </p:nvSpPr>
        <p:spPr/>
        <p:txBody>
          <a:bodyPr/>
          <a:lstStyle/>
          <a:p>
            <a:fld id="{1B1D4E67-8CAB-424C-A6BA-16B09553E630}" type="slidenum">
              <a:rPr lang="en-US"/>
              <a:t>22</a:t>
            </a:fld>
            <a:endParaRPr lang="en-US"/>
          </a:p>
        </p:txBody>
      </p:sp>
    </p:spTree>
    <p:extLst>
      <p:ext uri="{BB962C8B-B14F-4D97-AF65-F5344CB8AC3E}">
        <p14:creationId xmlns:p14="http://schemas.microsoft.com/office/powerpoint/2010/main" val="208991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Can be unpalatable, high incidence of N/V. Unwillingness to repeat. </a:t>
            </a:r>
          </a:p>
        </p:txBody>
      </p:sp>
      <p:sp>
        <p:nvSpPr>
          <p:cNvPr id="4" name="Slide Number Placeholder 3"/>
          <p:cNvSpPr>
            <a:spLocks noGrp="1"/>
          </p:cNvSpPr>
          <p:nvPr>
            <p:ph type="sldNum" sz="quarter" idx="5"/>
          </p:nvPr>
        </p:nvSpPr>
        <p:spPr/>
        <p:txBody>
          <a:bodyPr/>
          <a:lstStyle/>
          <a:p>
            <a:fld id="{1B1D4E67-8CAB-424C-A6BA-16B09553E630}" type="slidenum">
              <a:rPr lang="en-US"/>
              <a:t>6</a:t>
            </a:fld>
            <a:endParaRPr lang="en-US"/>
          </a:p>
        </p:txBody>
      </p:sp>
    </p:spTree>
    <p:extLst>
      <p:ext uri="{BB962C8B-B14F-4D97-AF65-F5344CB8AC3E}">
        <p14:creationId xmlns:p14="http://schemas.microsoft.com/office/powerpoint/2010/main" val="4131041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afternoon-only or afternoon-morning preparation with 4 L-PEG with Selgesse (</a:t>
            </a:r>
            <a:r>
              <a:rPr lang="en-US" err="1"/>
              <a:t>Alfasigma</a:t>
            </a:r>
            <a:r>
              <a:rPr lang="en-US"/>
              <a:t>, Milan, Italy), 2 L-PEG with </a:t>
            </a:r>
            <a:r>
              <a:rPr lang="en-US" err="1"/>
              <a:t>Moviprep</a:t>
            </a:r>
            <a:r>
              <a:rPr lang="en-US"/>
              <a:t> (</a:t>
            </a:r>
            <a:r>
              <a:rPr lang="en-US" err="1"/>
              <a:t>Norgine</a:t>
            </a:r>
            <a:r>
              <a:rPr lang="en-US"/>
              <a:t>, Harefield, United Kingdom) or </a:t>
            </a:r>
            <a:r>
              <a:rPr lang="en-US" err="1"/>
              <a:t>Clensia</a:t>
            </a:r>
            <a:r>
              <a:rPr lang="en-US"/>
              <a:t> (Selgesse, </a:t>
            </a:r>
            <a:r>
              <a:rPr lang="en-US" err="1"/>
              <a:t>Alfasigma</a:t>
            </a:r>
            <a:r>
              <a:rPr lang="en-US"/>
              <a:t>, Milan, Italy) and 1 L-PEG with </a:t>
            </a:r>
            <a:r>
              <a:rPr lang="en-US" err="1"/>
              <a:t>Plenvu</a:t>
            </a:r>
            <a:endParaRPr lang="en-US">
              <a:cs typeface="Calibri"/>
            </a:endParaRPr>
          </a:p>
          <a:p>
            <a:r>
              <a:rPr lang="en-US"/>
              <a:t>noninferior overall cleansing (62.0 % vs. 53.8 %; P = 0.04) and high quality cleansing in the right colon (4.4 % vs. 1.2 %; P = 0.03) in the intention-to-treat analysis (and superiority in the per- protocol analysis)</a:t>
            </a:r>
            <a:endParaRPr lang="en-US">
              <a:cs typeface="Calibri"/>
            </a:endParaRPr>
          </a:p>
        </p:txBody>
      </p:sp>
      <p:sp>
        <p:nvSpPr>
          <p:cNvPr id="4" name="Slide Number Placeholder 3"/>
          <p:cNvSpPr>
            <a:spLocks noGrp="1"/>
          </p:cNvSpPr>
          <p:nvPr>
            <p:ph type="sldNum" sz="quarter" idx="5"/>
          </p:nvPr>
        </p:nvSpPr>
        <p:spPr/>
        <p:txBody>
          <a:bodyPr/>
          <a:lstStyle/>
          <a:p>
            <a:fld id="{1B1D4E67-8CAB-424C-A6BA-16B09553E630}" type="slidenum">
              <a:t>8</a:t>
            </a:fld>
            <a:endParaRPr lang="en-US"/>
          </a:p>
        </p:txBody>
      </p:sp>
    </p:spTree>
    <p:extLst>
      <p:ext uri="{BB962C8B-B14F-4D97-AF65-F5344CB8AC3E}">
        <p14:creationId xmlns:p14="http://schemas.microsoft.com/office/powerpoint/2010/main" val="1386083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Miralax</a:t>
            </a:r>
            <a:endParaRPr lang="en-US" err="1">
              <a:cs typeface="Calibri"/>
            </a:endParaRPr>
          </a:p>
          <a:p>
            <a:r>
              <a:rPr lang="en-US"/>
              <a:t>a meta-analysis of five randomized controlled trials in 2014 revealed the </a:t>
            </a:r>
            <a:r>
              <a:rPr lang="en-US" err="1"/>
              <a:t>Miralax</a:t>
            </a:r>
            <a:r>
              <a:rPr lang="en-US"/>
              <a:t>-Gatorade preparation was inferior to PEG-ELS in satisfactory bowel preparations (OR 0.65; 95% CI: 0.43-0.98; P=0.04)</a:t>
            </a:r>
            <a:endParaRPr lang="en-US">
              <a:cs typeface="Calibri"/>
            </a:endParaRPr>
          </a:p>
          <a:p>
            <a:endParaRPr lang="en-US">
              <a:ea typeface="Calibri" panose="020F0502020204030204"/>
              <a:cs typeface="Calibri" panose="020F0502020204030204"/>
            </a:endParaRPr>
          </a:p>
          <a:p>
            <a:r>
              <a:rPr lang="en-US" err="1"/>
              <a:t>Enestvedt</a:t>
            </a:r>
            <a:r>
              <a:rPr lang="en-US"/>
              <a:t> et al[32]  follow up study comparing MiraLAX with PEG-ELS showed that, in addition to less frequently achieving a BBPS greater than or equal to 7, MiraLAX was associated with a lower adenoma detection rate (16.1% vs 26.2% with PEG-ELS). </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err="1"/>
              <a:t>Hjelkrem</a:t>
            </a:r>
            <a:r>
              <a:rPr lang="en-US"/>
              <a:t> et al[27] compared split doses of 4 L PEGELS with MiraLAX (alone and with either bisacodyl or </a:t>
            </a:r>
            <a:r>
              <a:rPr lang="en-US" err="1"/>
              <a:t>lubriprostone</a:t>
            </a:r>
            <a:r>
              <a:rPr lang="en-US"/>
              <a:t>) and demonstrated inferior preps with all of the MiraLAX based preps (Ottawa score of 5.1 vs 6.9, 6.3, and 6.8). </a:t>
            </a:r>
            <a:endParaRPr lang="en-US">
              <a:cs typeface="Calibri"/>
            </a:endParaRPr>
          </a:p>
          <a:p>
            <a:endParaRPr lang="en-US"/>
          </a:p>
          <a:p>
            <a:r>
              <a:rPr lang="en-US"/>
              <a:t> </a:t>
            </a:r>
            <a:r>
              <a:rPr lang="en-US" err="1"/>
              <a:t>Enesvedt</a:t>
            </a:r>
            <a:r>
              <a:rPr lang="en-US"/>
              <a:t> et al[29] when comparing MiraLAX with 4 L PEG-ELS. PEG-ELS produced a mean BBPS of 9% and 70% of preps were rated excellent which was superior to a mean BBPS of 8% and 55% of preps rated excellent for MiraLAX.</a:t>
            </a:r>
            <a:endParaRPr lang="en-US">
              <a:cs typeface="Calibri"/>
            </a:endParaRPr>
          </a:p>
          <a:p>
            <a:endParaRPr lang="en-US">
              <a:cs typeface="Calibri"/>
            </a:endParaRPr>
          </a:p>
          <a:p>
            <a:r>
              <a:rPr lang="en-US"/>
              <a:t> Both MiraLAX and PEG-ELS produced equivalent BBPS (7.0 vs 7.2) and had similar percentages of patients achieving adequate bowl preps (BBPS ≥ 6, 81.3% vs 84.3%).</a:t>
            </a:r>
            <a:endParaRPr lang="en-US">
              <a:cs typeface="Calibri"/>
            </a:endParaRPr>
          </a:p>
          <a:p>
            <a:r>
              <a:rPr lang="en-US"/>
              <a:t>no difference in time to cecal intubation or withdrawal time</a:t>
            </a:r>
            <a:endParaRPr lang="en-US">
              <a:cs typeface="Calibri"/>
            </a:endParaRPr>
          </a:p>
          <a:p>
            <a:endParaRPr lang="en-US"/>
          </a:p>
          <a:p>
            <a:r>
              <a:rPr lang="en-US" err="1"/>
              <a:t>Samarasena</a:t>
            </a:r>
            <a:r>
              <a:rPr lang="en-US"/>
              <a:t> et al[28] comparing split dose MiraLAX with split dose PEG-ELS. Again, no significant difference in BBPS (8.01 vs 8.33) was observed and the MiraLAX based prep was given significantly better ratings in terms of taste and tolerability with 96.8% vs 75% of subjects willing to repeat the prep in the future.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B1D4E67-8CAB-424C-A6BA-16B09553E630}" type="slidenum">
              <a:t>10</a:t>
            </a:fld>
            <a:endParaRPr lang="en-US"/>
          </a:p>
        </p:txBody>
      </p:sp>
    </p:spTree>
    <p:extLst>
      <p:ext uri="{BB962C8B-B14F-4D97-AF65-F5344CB8AC3E}">
        <p14:creationId xmlns:p14="http://schemas.microsoft.com/office/powerpoint/2010/main" val="3669824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Many side effects and contraindications. </a:t>
            </a:r>
          </a:p>
          <a:p>
            <a:r>
              <a:rPr lang="en-US">
                <a:ea typeface="Calibri"/>
                <a:cs typeface="Calibri"/>
              </a:rPr>
              <a:t>Black box warning – acute phosphate nephropathy </a:t>
            </a:r>
          </a:p>
        </p:txBody>
      </p:sp>
      <p:sp>
        <p:nvSpPr>
          <p:cNvPr id="4" name="Slide Number Placeholder 3"/>
          <p:cNvSpPr>
            <a:spLocks noGrp="1"/>
          </p:cNvSpPr>
          <p:nvPr>
            <p:ph type="sldNum" sz="quarter" idx="5"/>
          </p:nvPr>
        </p:nvSpPr>
        <p:spPr/>
        <p:txBody>
          <a:bodyPr/>
          <a:lstStyle/>
          <a:p>
            <a:fld id="{1B1D4E67-8CAB-424C-A6BA-16B09553E630}" type="slidenum">
              <a:rPr lang="en-US"/>
              <a:t>11</a:t>
            </a:fld>
            <a:endParaRPr lang="en-US"/>
          </a:p>
        </p:txBody>
      </p:sp>
    </p:spTree>
    <p:extLst>
      <p:ext uri="{BB962C8B-B14F-4D97-AF65-F5344CB8AC3E}">
        <p14:creationId xmlns:p14="http://schemas.microsoft.com/office/powerpoint/2010/main" val="3145102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lactulose solution showed a superior bowel cleansing compared to PEG, since the Lac group had higher BBPS scores in all colon segments compared to the scores from the PEG. </a:t>
            </a:r>
          </a:p>
          <a:p>
            <a:r>
              <a:rPr lang="en-US"/>
              <a:t>Pts were more satisfied with the lactulose solution</a:t>
            </a:r>
          </a:p>
        </p:txBody>
      </p:sp>
      <p:sp>
        <p:nvSpPr>
          <p:cNvPr id="4" name="Slide Number Placeholder 3"/>
          <p:cNvSpPr>
            <a:spLocks noGrp="1"/>
          </p:cNvSpPr>
          <p:nvPr>
            <p:ph type="sldNum" sz="quarter" idx="5"/>
          </p:nvPr>
        </p:nvSpPr>
        <p:spPr/>
        <p:txBody>
          <a:bodyPr/>
          <a:lstStyle/>
          <a:p>
            <a:fld id="{1B1D4E67-8CAB-424C-A6BA-16B09553E630}" type="slidenum">
              <a:rPr lang="en-US"/>
              <a:t>14</a:t>
            </a:fld>
            <a:endParaRPr lang="en-US"/>
          </a:p>
        </p:txBody>
      </p:sp>
    </p:spTree>
    <p:extLst>
      <p:ext uri="{BB962C8B-B14F-4D97-AF65-F5344CB8AC3E}">
        <p14:creationId xmlns:p14="http://schemas.microsoft.com/office/powerpoint/2010/main" val="3686277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split-dosing regimen, where patients take a portion of the laxative the evening prior to the colonoscopy and the other half the day of, improves bowel preparation quality. </a:t>
            </a:r>
          </a:p>
          <a:p>
            <a:r>
              <a:rPr lang="en-US"/>
              <a:t>Studies have consistently shown that split-dose regimen is superior to administration of preparation on the day or night before the colonoscopy.</a:t>
            </a:r>
            <a:endParaRPr lang="en-US">
              <a:cs typeface="Calibri"/>
            </a:endParaRPr>
          </a:p>
          <a:p>
            <a:r>
              <a:rPr lang="en-US"/>
              <a:t>Concerns have been raised about the risk of periprocedural aspiration with split dose regimens</a:t>
            </a:r>
            <a:endParaRPr lang="en-US">
              <a:cs typeface="Calibri" panose="020F0502020204030204"/>
            </a:endParaRPr>
          </a:p>
          <a:p>
            <a:r>
              <a:rPr lang="en-US"/>
              <a:t>New studies have shown that split-dose bowel preparation with last drink of bowel preparation at least 2h prior to colonoscopy results in similar gastric residual volumes  (~5ml more) compared to those with full-dose night before preparations. </a:t>
            </a:r>
            <a:endParaRPr lang="en-US">
              <a:cs typeface="Calibri" panose="020F0502020204030204"/>
            </a:endParaRPr>
          </a:p>
          <a:p>
            <a:endParaRPr lang="en-US">
              <a:cs typeface="Calibri" panose="020F0502020204030204"/>
            </a:endParaRPr>
          </a:p>
          <a:p>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B1D4E67-8CAB-424C-A6BA-16B09553E630}" type="slidenum">
              <a:rPr lang="en-US"/>
              <a:t>15</a:t>
            </a:fld>
            <a:endParaRPr lang="en-US"/>
          </a:p>
        </p:txBody>
      </p:sp>
    </p:spTree>
    <p:extLst>
      <p:ext uri="{BB962C8B-B14F-4D97-AF65-F5344CB8AC3E}">
        <p14:creationId xmlns:p14="http://schemas.microsoft.com/office/powerpoint/2010/main" val="3850398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Many don't adhere to or tolerate a clear liquid diet the day prior, and certainly don't like it. </a:t>
            </a:r>
            <a:endParaRPr lang="en-US"/>
          </a:p>
          <a:p>
            <a:r>
              <a:rPr lang="en-US">
                <a:ea typeface="Calibri"/>
                <a:cs typeface="Calibri"/>
              </a:rPr>
              <a:t>Many studies </a:t>
            </a:r>
            <a:r>
              <a:rPr lang="en-US"/>
              <a:t>demonstrated that with a low-residue diet prior to outpatient colonoscopy, patients were more willing to have a repeat colonoscopy performed, improved tolerability of preparation, and no differences in quality of bowel preparations or adverse effects. </a:t>
            </a:r>
            <a:endParaRPr lang="en-US">
              <a:cs typeface="Calibri"/>
            </a:endParaRPr>
          </a:p>
          <a:p>
            <a:endParaRPr lang="en-US">
              <a:ea typeface="Calibri" panose="020F0502020204030204"/>
              <a:cs typeface="Calibri" panose="020F0502020204030204"/>
            </a:endParaRPr>
          </a:p>
          <a:p>
            <a:r>
              <a:rPr lang="en-US"/>
              <a:t>A systematic review, including 28 RCTs, 2 controlled trials, and 10 observational studies (22 936 patients) did not show any association between shorter “nothing per mouth” intervals prior to colonoscopy and pulmonary aspiration risk</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B1D4E67-8CAB-424C-A6BA-16B09553E630}" type="slidenum">
              <a:t>16</a:t>
            </a:fld>
            <a:endParaRPr lang="en-US"/>
          </a:p>
        </p:txBody>
      </p:sp>
    </p:spTree>
    <p:extLst>
      <p:ext uri="{BB962C8B-B14F-4D97-AF65-F5344CB8AC3E}">
        <p14:creationId xmlns:p14="http://schemas.microsoft.com/office/powerpoint/2010/main" val="1740623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terms of health literacy, directions should be written in easy language, 5th grade level however low health literacy was not associated with bowel prep quality. </a:t>
            </a:r>
            <a:endParaRPr lang="en-US">
              <a:cs typeface="Calibri"/>
            </a:endParaRPr>
          </a:p>
          <a:p>
            <a:r>
              <a:rPr lang="en-US">
                <a:cs typeface="Calibri"/>
              </a:rPr>
              <a:t>Activation - </a:t>
            </a:r>
            <a:r>
              <a:rPr lang="en-US"/>
              <a:t>“an individual’s knowledge, skill, and confidence for managing his/her own health and health care.”</a:t>
            </a:r>
          </a:p>
          <a:p>
            <a:r>
              <a:rPr lang="en-US"/>
              <a:t>Findings suggest that any efforts that focus on simply improving education or the readability of colonoscopy instructions may not be the root cause of poor preparation quality if individuals are not properly activated/motivated to complete this task</a:t>
            </a:r>
            <a:endParaRPr lang="en-US">
              <a:cs typeface="Calibri"/>
            </a:endParaRPr>
          </a:p>
        </p:txBody>
      </p:sp>
      <p:sp>
        <p:nvSpPr>
          <p:cNvPr id="4" name="Slide Number Placeholder 3"/>
          <p:cNvSpPr>
            <a:spLocks noGrp="1"/>
          </p:cNvSpPr>
          <p:nvPr>
            <p:ph type="sldNum" sz="quarter" idx="5"/>
          </p:nvPr>
        </p:nvSpPr>
        <p:spPr/>
        <p:txBody>
          <a:bodyPr/>
          <a:lstStyle/>
          <a:p>
            <a:fld id="{1B1D4E67-8CAB-424C-A6BA-16B09553E630}" type="slidenum">
              <a:t>17</a:t>
            </a:fld>
            <a:endParaRPr lang="en-US"/>
          </a:p>
        </p:txBody>
      </p:sp>
    </p:spTree>
    <p:extLst>
      <p:ext uri="{BB962C8B-B14F-4D97-AF65-F5344CB8AC3E}">
        <p14:creationId xmlns:p14="http://schemas.microsoft.com/office/powerpoint/2010/main" val="1164677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7956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09513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9737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80983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6931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99335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49958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14221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3100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12131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76723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980996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customXml" Target="../ink/ink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diagramLayout" Target="../diagrams/layout3.xml"/><Relationship Id="rId7" Type="http://schemas.openxmlformats.org/officeDocument/2006/relationships/image" Target="../media/image9.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diagramLayout" Target="../diagrams/layout4.xml"/><Relationship Id="rId7" Type="http://schemas.openxmlformats.org/officeDocument/2006/relationships/image" Target="../media/image1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15.png"/><Relationship Id="rId5" Type="http://schemas.openxmlformats.org/officeDocument/2006/relationships/diagramColors" Target="../diagrams/colors4.xml"/><Relationship Id="rId10" Type="http://schemas.openxmlformats.org/officeDocument/2006/relationships/customXml" Target="../ink/ink5.xml"/><Relationship Id="rId4" Type="http://schemas.openxmlformats.org/officeDocument/2006/relationships/diagramQuickStyle" Target="../diagrams/quickStyle4.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hyperlink" Target="https://doi.org/10.1155%2F2019%2F2651450" TargetMode="External"/><Relationship Id="rId3" Type="http://schemas.openxmlformats.org/officeDocument/2006/relationships/image" Target="../media/image11.png"/><Relationship Id="rId7" Type="http://schemas.openxmlformats.org/officeDocument/2006/relationships/hyperlink" Target="https://www.ncbi.nlm.nih.gov/pmc/articles/PMC6487087/"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fmridaho-my.sharepoint.com/personal/summerszumski_fullcircleidaho_org/_layouts/15/onedrive.aspx?id=%2Fpersonal%2Fsummerszumski%5Ffullcircleidaho%5Forg%2FDocuments%2FOneNote%20Uploads%2Fpt%20characteristics%2Epdf&amp;parent=%2Fpersonal%2Fsummerszumski%5Ffullcircleidaho%5Forg%2FDocuments%2FOneNote%20Uploads&amp;ga=1" TargetMode="External"/><Relationship Id="rId3" Type="http://schemas.openxmlformats.org/officeDocument/2006/relationships/hyperlink" Target="https://www.ncbi.nlm.nih.gov/pmc/articles/PMC5807674/" TargetMode="External"/><Relationship Id="rId7" Type="http://schemas.openxmlformats.org/officeDocument/2006/relationships/hyperlink" Target="https://www.ncbi.nlm.nih.gov/pmc/articles/PMC6487087/" TargetMode="External"/><Relationship Id="rId2" Type="http://schemas.openxmlformats.org/officeDocument/2006/relationships/hyperlink" Target="https://bmjopengastro.bmj.com/content/bmjgast/10/1/e001070.full.pdf" TargetMode="External"/><Relationship Id="rId1" Type="http://schemas.openxmlformats.org/officeDocument/2006/relationships/slideLayout" Target="../slideLayouts/slideLayout2.xml"/><Relationship Id="rId6" Type="http://schemas.openxmlformats.org/officeDocument/2006/relationships/hyperlink" Target="Https://doi.org/10.1055/a-0959-0505" TargetMode="External"/><Relationship Id="rId5" Type="http://schemas.openxmlformats.org/officeDocument/2006/relationships/hyperlink" Target="https://www.ncbi.nlm.nih.gov/pmc/articles/PMC4707321/" TargetMode="External"/><Relationship Id="rId4" Type="http://schemas.openxmlformats.org/officeDocument/2006/relationships/hyperlink" Target="https://www.ncbi.nlm.nih.gov/pmc/articles/PMC480573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03_221D18B8.xm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13_9257BD0F.xml"/><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32400" y="1367673"/>
            <a:ext cx="6124576" cy="2665509"/>
          </a:xfrm>
        </p:spPr>
        <p:txBody>
          <a:bodyPr>
            <a:normAutofit/>
          </a:bodyPr>
          <a:lstStyle/>
          <a:p>
            <a:pPr algn="r"/>
            <a:r>
              <a:rPr lang="en-US" sz="4500">
                <a:solidFill>
                  <a:schemeClr val="bg1"/>
                </a:solidFill>
                <a:latin typeface="HelveticaNeue"/>
              </a:rPr>
              <a:t>Evidence Regarding Prep Types and Endoscopic Outcomes </a:t>
            </a:r>
            <a:endParaRPr lang="en-US" sz="4500">
              <a:solidFill>
                <a:schemeClr val="bg1"/>
              </a:solidFill>
            </a:endParaRPr>
          </a:p>
          <a:p>
            <a:pPr algn="r"/>
            <a:endParaRPr lang="en-US" sz="4500">
              <a:solidFill>
                <a:schemeClr val="bg1"/>
              </a:solidFill>
              <a:ea typeface="Calibri Light"/>
              <a:cs typeface="Calibri Light"/>
            </a:endParaRPr>
          </a:p>
        </p:txBody>
      </p:sp>
      <p:sp>
        <p:nvSpPr>
          <p:cNvPr id="3" name="Subtitle 2"/>
          <p:cNvSpPr>
            <a:spLocks noGrp="1"/>
          </p:cNvSpPr>
          <p:nvPr>
            <p:ph type="subTitle" idx="1"/>
          </p:nvPr>
        </p:nvSpPr>
        <p:spPr>
          <a:xfrm>
            <a:off x="5228702" y="4414180"/>
            <a:ext cx="6128274" cy="1093009"/>
          </a:xfrm>
        </p:spPr>
        <p:txBody>
          <a:bodyPr vert="horz" lIns="91440" tIns="45720" rIns="91440" bIns="45720" rtlCol="0" anchor="t">
            <a:normAutofit fontScale="92500" lnSpcReduction="10000"/>
          </a:bodyPr>
          <a:lstStyle/>
          <a:p>
            <a:pPr algn="r"/>
            <a:r>
              <a:rPr lang="en-US">
                <a:solidFill>
                  <a:schemeClr val="bg1"/>
                </a:solidFill>
                <a:ea typeface="Calibri"/>
                <a:cs typeface="Calibri"/>
              </a:rPr>
              <a:t>By Summer Szumski DO</a:t>
            </a:r>
          </a:p>
          <a:p>
            <a:pPr algn="r"/>
            <a:r>
              <a:rPr lang="en-US" sz="2000">
                <a:solidFill>
                  <a:schemeClr val="bg1"/>
                </a:solidFill>
                <a:ea typeface="Calibri"/>
                <a:cs typeface="Calibri"/>
              </a:rPr>
              <a:t>Assisted by Nikole Shepherdson DO</a:t>
            </a:r>
          </a:p>
          <a:p>
            <a:pPr algn="r"/>
            <a:r>
              <a:rPr lang="en-US" sz="2000">
                <a:solidFill>
                  <a:schemeClr val="bg1"/>
                </a:solidFill>
                <a:ea typeface="Calibri"/>
                <a:cs typeface="Calibri"/>
              </a:rPr>
              <a:t>Nov 4, 2023 AAPCE Annual Conference</a:t>
            </a:r>
          </a:p>
        </p:txBody>
      </p:sp>
      <p:pic>
        <p:nvPicPr>
          <p:cNvPr id="4" name="Picture 3" descr="Glass of water with bubbles">
            <a:extLst>
              <a:ext uri="{FF2B5EF4-FFF2-40B4-BE49-F238E27FC236}">
                <a16:creationId xmlns:a16="http://schemas.microsoft.com/office/drawing/2014/main" id="{8FF2F07B-3339-883B-3CC1-A266D367BFE5}"/>
              </a:ext>
            </a:extLst>
          </p:cNvPr>
          <p:cNvPicPr>
            <a:picLocks noChangeAspect="1"/>
          </p:cNvPicPr>
          <p:nvPr/>
        </p:nvPicPr>
        <p:blipFill rotWithShape="1">
          <a:blip r:embed="rId2"/>
          <a:srcRect l="266" r="313"/>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7" name="Group 6">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par>
                                <p:cTn id="18" presetID="10" presetClass="entr" presetSubtype="0" fill="hold" grpId="0" nodeType="withEffect">
                                  <p:stCondLst>
                                    <p:cond delay="1000"/>
                                  </p:stCondLst>
                                  <p:iterate type="lt">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33CA75-6113-9F1A-8157-62989CA9390E}"/>
              </a:ext>
            </a:extLst>
          </p:cNvPr>
          <p:cNvSpPr>
            <a:spLocks noGrp="1"/>
          </p:cNvSpPr>
          <p:nvPr>
            <p:ph type="title"/>
          </p:nvPr>
        </p:nvSpPr>
        <p:spPr>
          <a:xfrm>
            <a:off x="640080" y="325369"/>
            <a:ext cx="4368602" cy="1956841"/>
          </a:xfrm>
        </p:spPr>
        <p:txBody>
          <a:bodyPr anchor="b">
            <a:normAutofit fontScale="90000"/>
          </a:bodyPr>
          <a:lstStyle/>
          <a:p>
            <a:r>
              <a:rPr lang="en-US" sz="5400">
                <a:cs typeface="Calibri Light"/>
              </a:rPr>
              <a:t>At home Polyethylene Glycol</a:t>
            </a:r>
            <a:endParaRPr lang="en-US" sz="5400"/>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FD4AFA-2921-C8C1-224F-F3D81149DA3E}"/>
              </a:ext>
            </a:extLst>
          </p:cNvPr>
          <p:cNvSpPr>
            <a:spLocks noGrp="1"/>
          </p:cNvSpPr>
          <p:nvPr>
            <p:ph idx="1"/>
          </p:nvPr>
        </p:nvSpPr>
        <p:spPr>
          <a:xfrm>
            <a:off x="640080" y="2872899"/>
            <a:ext cx="4243589" cy="3320668"/>
          </a:xfrm>
        </p:spPr>
        <p:txBody>
          <a:bodyPr vert="horz" lIns="91440" tIns="45720" rIns="91440" bIns="45720" rtlCol="0" anchor="t">
            <a:normAutofit fontScale="92500"/>
          </a:bodyPr>
          <a:lstStyle/>
          <a:p>
            <a:r>
              <a:rPr lang="en-US" sz="1700">
                <a:ea typeface="+mn-lt"/>
                <a:cs typeface="+mn-lt"/>
              </a:rPr>
              <a:t>238 mg of OTC PEG in 64oz of Sports Drink</a:t>
            </a:r>
          </a:p>
          <a:p>
            <a:r>
              <a:rPr lang="en-US" sz="1700">
                <a:cs typeface="Calibri"/>
              </a:rPr>
              <a:t>Low volume PEG without electrolytes.</a:t>
            </a:r>
          </a:p>
          <a:p>
            <a:r>
              <a:rPr lang="en-US" sz="1700">
                <a:cs typeface="Calibri"/>
              </a:rPr>
              <a:t>Not FDA approved</a:t>
            </a:r>
          </a:p>
          <a:p>
            <a:r>
              <a:rPr lang="en-US" sz="1700">
                <a:ea typeface="+mn-lt"/>
                <a:cs typeface="+mn-lt"/>
              </a:rPr>
              <a:t>Generally more tolerable</a:t>
            </a:r>
          </a:p>
          <a:p>
            <a:r>
              <a:rPr lang="en-US" sz="1700">
                <a:ea typeface="+mn-lt"/>
                <a:cs typeface="+mn-lt"/>
              </a:rPr>
              <a:t>Data is mixed on quality though larger number of studies showing inferior</a:t>
            </a:r>
          </a:p>
          <a:p>
            <a:r>
              <a:rPr lang="en-US" sz="1700">
                <a:ea typeface="+mn-lt"/>
                <a:cs typeface="+mn-lt"/>
              </a:rPr>
              <a:t> it is becoming widely used and pt preferred</a:t>
            </a:r>
          </a:p>
          <a:p>
            <a:r>
              <a:rPr lang="en-US" sz="1700">
                <a:ea typeface="+mn-lt"/>
                <a:cs typeface="+mn-lt"/>
              </a:rPr>
              <a:t>Initial studies showed concern for hyponatremia, but subsequent studies have demonstrated comparable safety to PEGELS</a:t>
            </a:r>
          </a:p>
          <a:p>
            <a:endParaRPr lang="en-US" sz="1700">
              <a:ea typeface="+mn-lt"/>
              <a:cs typeface="+mn-lt"/>
            </a:endParaRPr>
          </a:p>
        </p:txBody>
      </p:sp>
      <p:pic>
        <p:nvPicPr>
          <p:cNvPr id="5" name="Picture 4" descr="Perrigo Polyethylene Glycol 3350 17.9 Oz. (510 g.) Powder (Compare to Miralax) - image 1 of 3">
            <a:extLst>
              <a:ext uri="{FF2B5EF4-FFF2-40B4-BE49-F238E27FC236}">
                <a16:creationId xmlns:a16="http://schemas.microsoft.com/office/drawing/2014/main" id="{CDD95FD4-AE98-2FBC-2FA3-5EE6BFD84E0B}"/>
              </a:ext>
            </a:extLst>
          </p:cNvPr>
          <p:cNvPicPr>
            <a:picLocks noChangeAspect="1"/>
          </p:cNvPicPr>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88E6DEBA-48A8-579B-A8F5-75EAF7AD0B91}"/>
                  </a:ext>
                </a:extLst>
              </p14:cNvPr>
              <p14:cNvContentPartPr/>
              <p14:nvPr/>
            </p14:nvContentPartPr>
            <p14:xfrm>
              <a:off x="7480606" y="3289453"/>
              <a:ext cx="860989" cy="74842"/>
            </p14:xfrm>
          </p:contentPart>
        </mc:Choice>
        <mc:Fallback xmlns="">
          <p:pic>
            <p:nvPicPr>
              <p:cNvPr id="4" name="Ink 3">
                <a:extLst>
                  <a:ext uri="{FF2B5EF4-FFF2-40B4-BE49-F238E27FC236}">
                    <a16:creationId xmlns:a16="http://schemas.microsoft.com/office/drawing/2014/main" id="{88E6DEBA-48A8-579B-A8F5-75EAF7AD0B91}"/>
                  </a:ext>
                </a:extLst>
              </p:cNvPr>
              <p:cNvPicPr/>
              <p:nvPr/>
            </p:nvPicPr>
            <p:blipFill>
              <a:blip r:embed="rId5"/>
              <a:stretch>
                <a:fillRect/>
              </a:stretch>
            </p:blipFill>
            <p:spPr>
              <a:xfrm>
                <a:off x="7426614" y="3182024"/>
                <a:ext cx="968613" cy="289341"/>
              </a:xfrm>
              <a:prstGeom prst="rect">
                <a:avLst/>
              </a:prstGeom>
            </p:spPr>
          </p:pic>
        </mc:Fallback>
      </mc:AlternateContent>
    </p:spTree>
    <p:extLst>
      <p:ext uri="{BB962C8B-B14F-4D97-AF65-F5344CB8AC3E}">
        <p14:creationId xmlns:p14="http://schemas.microsoft.com/office/powerpoint/2010/main" val="364264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3E962D-38D7-AA30-859F-CACDA08ED33B}"/>
              </a:ext>
            </a:extLst>
          </p:cNvPr>
          <p:cNvSpPr>
            <a:spLocks noGrp="1"/>
          </p:cNvSpPr>
          <p:nvPr>
            <p:ph type="title"/>
          </p:nvPr>
        </p:nvSpPr>
        <p:spPr>
          <a:xfrm>
            <a:off x="804672" y="1412489"/>
            <a:ext cx="2871095" cy="2156621"/>
          </a:xfrm>
        </p:spPr>
        <p:txBody>
          <a:bodyPr vert="horz" lIns="91440" tIns="45720" rIns="91440" bIns="45720" rtlCol="0" anchor="t">
            <a:normAutofit/>
          </a:bodyPr>
          <a:lstStyle/>
          <a:p>
            <a:pPr marL="228600" indent="-228600"/>
            <a:r>
              <a:rPr lang="en-US" sz="3600" kern="1200">
                <a:solidFill>
                  <a:srgbClr val="FFFFFF"/>
                </a:solidFill>
                <a:latin typeface="+mj-lt"/>
                <a:ea typeface="+mj-ea"/>
                <a:cs typeface="+mj-cs"/>
              </a:rPr>
              <a:t>Sodium Phosphate </a:t>
            </a:r>
          </a:p>
        </p:txBody>
      </p:sp>
      <p:sp>
        <p:nvSpPr>
          <p:cNvPr id="3" name="Content Placeholder 2">
            <a:extLst>
              <a:ext uri="{FF2B5EF4-FFF2-40B4-BE49-F238E27FC236}">
                <a16:creationId xmlns:a16="http://schemas.microsoft.com/office/drawing/2014/main" id="{7977D3B9-6EEF-2A10-948E-0D332AB99105}"/>
              </a:ext>
            </a:extLst>
          </p:cNvPr>
          <p:cNvSpPr>
            <a:spLocks noGrp="1"/>
          </p:cNvSpPr>
          <p:nvPr>
            <p:ph idx="1"/>
          </p:nvPr>
        </p:nvSpPr>
        <p:spPr>
          <a:xfrm>
            <a:off x="5198993" y="1412489"/>
            <a:ext cx="2926080" cy="4363844"/>
          </a:xfrm>
        </p:spPr>
        <p:txBody>
          <a:bodyPr vert="horz" lIns="91440" tIns="45720" rIns="91440" bIns="45720" rtlCol="0">
            <a:normAutofit/>
          </a:bodyPr>
          <a:lstStyle/>
          <a:p>
            <a:r>
              <a:rPr lang="en-US" sz="1600"/>
              <a:t>Hyperosmotic </a:t>
            </a:r>
          </a:p>
          <a:p>
            <a:r>
              <a:rPr lang="en-US" sz="1600"/>
              <a:t>As effective as PEG-ELS. Still requires larger volumes. </a:t>
            </a:r>
          </a:p>
          <a:p>
            <a:r>
              <a:rPr lang="en-US" sz="1600"/>
              <a:t>Not fully evaluated in patients with comorbidities. </a:t>
            </a:r>
          </a:p>
          <a:p>
            <a:r>
              <a:rPr lang="en-US" sz="1600"/>
              <a:t>Limited use in USA and Europe. Being used in Japan. </a:t>
            </a:r>
          </a:p>
          <a:p>
            <a:endParaRPr lang="en-US" sz="1600"/>
          </a:p>
          <a:p>
            <a:r>
              <a:rPr lang="en-US" sz="1600"/>
              <a:t>Side effects: </a:t>
            </a:r>
          </a:p>
          <a:p>
            <a:pPr lvl="1"/>
            <a:r>
              <a:rPr lang="en-US" sz="1600"/>
              <a:t>Nausea and vomiting </a:t>
            </a:r>
          </a:p>
          <a:p>
            <a:pPr lvl="1"/>
            <a:r>
              <a:rPr lang="en-US" sz="1600"/>
              <a:t>Hyperphosphatemia</a:t>
            </a:r>
          </a:p>
          <a:p>
            <a:pPr lvl="1"/>
            <a:r>
              <a:rPr lang="en-US" sz="1600"/>
              <a:t>Electrolyte imbalances</a:t>
            </a:r>
          </a:p>
          <a:p>
            <a:pPr lvl="1"/>
            <a:r>
              <a:rPr lang="en-US" sz="1600"/>
              <a:t>Colonic mucosal damage</a:t>
            </a:r>
          </a:p>
          <a:p>
            <a:pPr lvl="1"/>
            <a:r>
              <a:rPr lang="en-US" sz="1600"/>
              <a:t>Grand-mal seizures </a:t>
            </a:r>
          </a:p>
          <a:p>
            <a:pPr lvl="1"/>
            <a:endParaRPr lang="en-US" sz="1600"/>
          </a:p>
          <a:p>
            <a:pPr marL="457200" lvl="1"/>
            <a:endParaRPr lang="en-US" sz="1600"/>
          </a:p>
          <a:p>
            <a:endParaRPr lang="en-US" sz="1600"/>
          </a:p>
          <a:p>
            <a:endParaRPr lang="en-US" sz="1600"/>
          </a:p>
          <a:p>
            <a:endParaRPr lang="en-US" sz="1600"/>
          </a:p>
          <a:p>
            <a:pPr marL="0"/>
            <a:endParaRPr lang="en-US" sz="1600"/>
          </a:p>
        </p:txBody>
      </p:sp>
      <p:sp>
        <p:nvSpPr>
          <p:cNvPr id="4" name="TextBox 3">
            <a:extLst>
              <a:ext uri="{FF2B5EF4-FFF2-40B4-BE49-F238E27FC236}">
                <a16:creationId xmlns:a16="http://schemas.microsoft.com/office/drawing/2014/main" id="{A8C82242-BE81-021E-5536-286E4499763C}"/>
              </a:ext>
            </a:extLst>
          </p:cNvPr>
          <p:cNvSpPr txBox="1"/>
          <p:nvPr/>
        </p:nvSpPr>
        <p:spPr>
          <a:xfrm>
            <a:off x="8451604" y="1412489"/>
            <a:ext cx="2926080" cy="436384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28600" indent="-228600">
              <a:lnSpc>
                <a:spcPct val="90000"/>
              </a:lnSpc>
              <a:spcBef>
                <a:spcPts val="1000"/>
              </a:spcBef>
              <a:buFont typeface="Arial" panose="020B0604020202020204" pitchFamily="34" charset="0"/>
              <a:buChar char="•"/>
            </a:pPr>
            <a:r>
              <a:rPr lang="en-US" sz="700"/>
              <a:t>Black bock warning:</a:t>
            </a:r>
          </a:p>
          <a:p>
            <a:pPr marL="228600" indent="-228600">
              <a:lnSpc>
                <a:spcPct val="90000"/>
              </a:lnSpc>
              <a:spcBef>
                <a:spcPts val="1000"/>
              </a:spcBef>
              <a:buFont typeface="Arial" panose="020B0604020202020204" pitchFamily="34" charset="0"/>
              <a:buChar char="•"/>
            </a:pPr>
            <a:r>
              <a:rPr lang="en-US" sz="700"/>
              <a:t>Rare </a:t>
            </a:r>
            <a:r>
              <a:rPr lang="en-US" sz="700" b="1" i="1"/>
              <a:t>acute phosphate nephropathy</a:t>
            </a:r>
            <a:r>
              <a:rPr lang="en-US" sz="700"/>
              <a:t> leading to deposition of calcium phosphate crystals in the renal tubules resulting in irreversible kidney damage</a:t>
            </a:r>
          </a:p>
          <a:p>
            <a:pPr marL="228600" indent="-228600">
              <a:lnSpc>
                <a:spcPct val="90000"/>
              </a:lnSpc>
              <a:spcBef>
                <a:spcPts val="1000"/>
              </a:spcBef>
              <a:buFont typeface="Arial" panose="020B0604020202020204" pitchFamily="34" charset="0"/>
              <a:buChar char="•"/>
            </a:pPr>
            <a:r>
              <a:rPr lang="en-US" sz="700"/>
              <a:t>Can occur even in patients with normal renal function, but especially in patients with decreased renal function, Ace inhibitor use, and diuretics</a:t>
            </a:r>
          </a:p>
          <a:p>
            <a:pPr marL="228600" indent="-228600">
              <a:lnSpc>
                <a:spcPct val="90000"/>
              </a:lnSpc>
              <a:spcBef>
                <a:spcPts val="1000"/>
              </a:spcBef>
              <a:buFont typeface="Arial" panose="020B0604020202020204" pitchFamily="34" charset="0"/>
              <a:buChar char="•"/>
            </a:pPr>
            <a:r>
              <a:rPr lang="en-US" sz="700"/>
              <a:t>ESGE recommends against the routine use of oral sodium phosphate for bowel preparation. The most feared AE following OSP intake is kidney injury.</a:t>
            </a:r>
          </a:p>
          <a:p>
            <a:pPr marL="228600" indent="-228600">
              <a:lnSpc>
                <a:spcPct val="90000"/>
              </a:lnSpc>
              <a:spcBef>
                <a:spcPts val="1000"/>
              </a:spcBef>
              <a:buFont typeface="Arial" panose="020B0604020202020204" pitchFamily="34" charset="0"/>
              <a:buChar char="•"/>
            </a:pPr>
            <a:r>
              <a:rPr lang="en-US" sz="700"/>
              <a:t>Contraindications: </a:t>
            </a:r>
          </a:p>
          <a:p>
            <a:pPr marL="971550" lvl="1" indent="-228600">
              <a:lnSpc>
                <a:spcPct val="90000"/>
              </a:lnSpc>
              <a:spcBef>
                <a:spcPts val="500"/>
              </a:spcBef>
              <a:buFont typeface="Arial" panose="020B0604020202020204" pitchFamily="34" charset="0"/>
              <a:buChar char="•"/>
            </a:pPr>
            <a:r>
              <a:rPr lang="en-US" sz="700"/>
              <a:t>Absolute contraindications: pregnancy, age &lt;18 years, stage 3–5 chronic kidney disease (glomerular filtration rate &lt; 60 mL/min/1.73 m2), inability to maintain adequate fluid intake, pre-existing electrolyte disturbances, ascites, symptomatic congestive heart failure, and recent (within &lt;6 months) symptomatic ischemic heart disease (unstable angina or myocardial infarction). </a:t>
            </a:r>
          </a:p>
          <a:p>
            <a:pPr marL="971550" lvl="1" indent="-228600">
              <a:lnSpc>
                <a:spcPct val="90000"/>
              </a:lnSpc>
              <a:spcBef>
                <a:spcPts val="500"/>
              </a:spcBef>
              <a:buFont typeface="Arial" panose="020B0604020202020204" pitchFamily="34" charset="0"/>
              <a:buChar char="•"/>
            </a:pPr>
            <a:r>
              <a:rPr lang="en-US" sz="700"/>
              <a:t>Relative contraindications include active inflammatory bowel disease, parathyroidectomy, and delayed bowel transit [133–137]. </a:t>
            </a:r>
          </a:p>
          <a:p>
            <a:pPr marL="971550" lvl="1" indent="-228600">
              <a:lnSpc>
                <a:spcPct val="90000"/>
              </a:lnSpc>
              <a:spcBef>
                <a:spcPts val="500"/>
              </a:spcBef>
              <a:buFont typeface="Arial" panose="020B0604020202020204" pitchFamily="34" charset="0"/>
              <a:buChar char="•"/>
            </a:pPr>
            <a:r>
              <a:rPr lang="en-US" sz="700"/>
              <a:t>Recognized risk factors for acute phosphate nephropathy following the use of OSP include age &gt; 55 years, hypovolemia, baseline kidney disease, bowel obstruction, or active co- litis, as well as intake of drugs that affect renal perfusion or function such as diuretics, angiotensin-converting enzyme (ACE) inhibitors, angiotensin receptor blockers and, possibly, nonsteroidal anti-inflammatory drugs</a:t>
            </a:r>
          </a:p>
        </p:txBody>
      </p:sp>
    </p:spTree>
    <p:extLst>
      <p:ext uri="{BB962C8B-B14F-4D97-AF65-F5344CB8AC3E}">
        <p14:creationId xmlns:p14="http://schemas.microsoft.com/office/powerpoint/2010/main" val="193409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EA7FA8-6652-4CC5-90F4-3D48CAC0C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FF582D-91A4-4838-7452-71801A7AA2CE}"/>
              </a:ext>
            </a:extLst>
          </p:cNvPr>
          <p:cNvSpPr>
            <a:spLocks noGrp="1"/>
          </p:cNvSpPr>
          <p:nvPr>
            <p:ph type="title"/>
          </p:nvPr>
        </p:nvSpPr>
        <p:spPr>
          <a:xfrm>
            <a:off x="838200" y="365125"/>
            <a:ext cx="10515600" cy="1325563"/>
          </a:xfrm>
        </p:spPr>
        <p:txBody>
          <a:bodyPr>
            <a:normAutofit/>
          </a:bodyPr>
          <a:lstStyle/>
          <a:p>
            <a:pPr marL="228600" indent="-228600">
              <a:spcBef>
                <a:spcPts val="1000"/>
              </a:spcBef>
            </a:pPr>
            <a:endParaRPr lang="en-US" sz="3700">
              <a:ea typeface="+mj-lt"/>
              <a:cs typeface="+mj-lt"/>
            </a:endParaRPr>
          </a:p>
          <a:p>
            <a:pPr marL="228600" indent="-228600">
              <a:spcBef>
                <a:spcPts val="1000"/>
              </a:spcBef>
            </a:pPr>
            <a:r>
              <a:rPr lang="en-US" sz="3700">
                <a:ea typeface="+mj-lt"/>
                <a:cs typeface="+mj-lt"/>
              </a:rPr>
              <a:t>Oral Sulfate Solution </a:t>
            </a:r>
          </a:p>
          <a:p>
            <a:endParaRPr lang="en-US" sz="3700">
              <a:ea typeface="+mj-lt"/>
              <a:cs typeface="+mj-lt"/>
            </a:endParaRPr>
          </a:p>
        </p:txBody>
      </p:sp>
      <p:graphicFrame>
        <p:nvGraphicFramePr>
          <p:cNvPr id="16" name="Content Placeholder 2">
            <a:extLst>
              <a:ext uri="{FF2B5EF4-FFF2-40B4-BE49-F238E27FC236}">
                <a16:creationId xmlns:a16="http://schemas.microsoft.com/office/drawing/2014/main" id="{ACE98745-CCE2-21D7-2642-B71E06F1BD64}"/>
              </a:ext>
            </a:extLst>
          </p:cNvPr>
          <p:cNvGraphicFramePr>
            <a:graphicFrameLocks noGrp="1"/>
          </p:cNvGraphicFramePr>
          <p:nvPr>
            <p:ph idx="1"/>
            <p:extLst>
              <p:ext uri="{D42A27DB-BD31-4B8C-83A1-F6EECF244321}">
                <p14:modId xmlns:p14="http://schemas.microsoft.com/office/powerpoint/2010/main" val="3632005641"/>
              </p:ext>
            </p:extLst>
          </p:nvPr>
        </p:nvGraphicFramePr>
        <p:xfrm>
          <a:off x="104956" y="1496041"/>
          <a:ext cx="6965829" cy="5198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Suprep Bowel Prep Kit Oral: Uses, Side Effects, Interactions, Pictures,  Warnings &amp; Dosing - WebMD">
            <a:extLst>
              <a:ext uri="{FF2B5EF4-FFF2-40B4-BE49-F238E27FC236}">
                <a16:creationId xmlns:a16="http://schemas.microsoft.com/office/drawing/2014/main" id="{C919BBE0-2B88-03EC-539C-33043268241B}"/>
              </a:ext>
            </a:extLst>
          </p:cNvPr>
          <p:cNvPicPr>
            <a:picLocks noChangeAspect="1"/>
          </p:cNvPicPr>
          <p:nvPr/>
        </p:nvPicPr>
        <p:blipFill rotWithShape="1">
          <a:blip r:embed="rId7"/>
          <a:srcRect r="5877" b="-2"/>
          <a:stretch/>
        </p:blipFill>
        <p:spPr>
          <a:xfrm>
            <a:off x="6854320" y="1970494"/>
            <a:ext cx="4488714"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E4B99921-F487-B9D6-4B8F-9C9487BD74CA}"/>
                  </a:ext>
                </a:extLst>
              </p14:cNvPr>
              <p14:cNvContentPartPr/>
              <p14:nvPr/>
            </p14:nvContentPartPr>
            <p14:xfrm>
              <a:off x="8475171" y="3334872"/>
              <a:ext cx="477921" cy="36449"/>
            </p14:xfrm>
          </p:contentPart>
        </mc:Choice>
        <mc:Fallback xmlns="">
          <p:pic>
            <p:nvPicPr>
              <p:cNvPr id="5" name="Ink 4">
                <a:extLst>
                  <a:ext uri="{FF2B5EF4-FFF2-40B4-BE49-F238E27FC236}">
                    <a16:creationId xmlns:a16="http://schemas.microsoft.com/office/drawing/2014/main" id="{E4B99921-F487-B9D6-4B8F-9C9487BD74CA}"/>
                  </a:ext>
                </a:extLst>
              </p:cNvPr>
              <p:cNvPicPr/>
              <p:nvPr/>
            </p:nvPicPr>
            <p:blipFill>
              <a:blip r:embed="rId9"/>
              <a:stretch>
                <a:fillRect/>
              </a:stretch>
            </p:blipFill>
            <p:spPr>
              <a:xfrm>
                <a:off x="8421189" y="3227669"/>
                <a:ext cx="585525" cy="250498"/>
              </a:xfrm>
              <a:prstGeom prst="rect">
                <a:avLst/>
              </a:prstGeom>
            </p:spPr>
          </p:pic>
        </mc:Fallback>
      </mc:AlternateContent>
    </p:spTree>
    <p:extLst>
      <p:ext uri="{BB962C8B-B14F-4D97-AF65-F5344CB8AC3E}">
        <p14:creationId xmlns:p14="http://schemas.microsoft.com/office/powerpoint/2010/main" val="2469397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56EE36-F224-566C-ACC6-E97030174CB7}"/>
              </a:ext>
            </a:extLst>
          </p:cNvPr>
          <p:cNvSpPr>
            <a:spLocks noGrp="1"/>
          </p:cNvSpPr>
          <p:nvPr>
            <p:ph type="title"/>
          </p:nvPr>
        </p:nvSpPr>
        <p:spPr>
          <a:xfrm>
            <a:off x="572493" y="238539"/>
            <a:ext cx="11018520" cy="1434415"/>
          </a:xfrm>
        </p:spPr>
        <p:txBody>
          <a:bodyPr anchor="b">
            <a:normAutofit/>
          </a:bodyPr>
          <a:lstStyle/>
          <a:p>
            <a:r>
              <a:rPr lang="en-US" sz="5400">
                <a:ea typeface="+mj-lt"/>
                <a:cs typeface="+mj-lt"/>
              </a:rPr>
              <a:t>Sodium picosulfate </a:t>
            </a:r>
            <a:endParaRPr lang="en-US" sz="5400">
              <a:ea typeface="Calibri Light" panose="020F0302020204030204"/>
              <a:cs typeface="Calibri Light" panose="020F0302020204030204"/>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2">
            <a:extLst>
              <a:ext uri="{FF2B5EF4-FFF2-40B4-BE49-F238E27FC236}">
                <a16:creationId xmlns:a16="http://schemas.microsoft.com/office/drawing/2014/main" id="{9C1CA252-2D0A-34CE-AB64-89E91F08B552}"/>
              </a:ext>
            </a:extLst>
          </p:cNvPr>
          <p:cNvGraphicFramePr>
            <a:graphicFrameLocks noGrp="1"/>
          </p:cNvGraphicFramePr>
          <p:nvPr>
            <p:ph idx="1"/>
          </p:nvPr>
        </p:nvGraphicFramePr>
        <p:xfrm>
          <a:off x="572493" y="1798147"/>
          <a:ext cx="6857325" cy="4996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Dulcolax Stool Softener - 25ct, 1 of 7">
            <a:extLst>
              <a:ext uri="{FF2B5EF4-FFF2-40B4-BE49-F238E27FC236}">
                <a16:creationId xmlns:a16="http://schemas.microsoft.com/office/drawing/2014/main" id="{41D8985C-3576-AE97-321E-70A9F01E192E}"/>
              </a:ext>
            </a:extLst>
          </p:cNvPr>
          <p:cNvPicPr>
            <a:picLocks noChangeAspect="1"/>
          </p:cNvPicPr>
          <p:nvPr/>
        </p:nvPicPr>
        <p:blipFill rotWithShape="1">
          <a:blip r:embed="rId7"/>
          <a:srcRect l="1609" r="2183" b="-3"/>
          <a:stretch/>
        </p:blipFill>
        <p:spPr>
          <a:xfrm>
            <a:off x="7675658" y="2093976"/>
            <a:ext cx="3941064" cy="4096512"/>
          </a:xfrm>
          <a:prstGeom prst="rect">
            <a:avLst/>
          </a:prstGeom>
        </p:spPr>
      </p:pic>
      <p:sp>
        <p:nvSpPr>
          <p:cNvPr id="5" name="TextBox 4">
            <a:extLst>
              <a:ext uri="{FF2B5EF4-FFF2-40B4-BE49-F238E27FC236}">
                <a16:creationId xmlns:a16="http://schemas.microsoft.com/office/drawing/2014/main" id="{F2F4F43E-7115-BA8A-A850-A4839E242C29}"/>
              </a:ext>
            </a:extLst>
          </p:cNvPr>
          <p:cNvSpPr txBox="1"/>
          <p:nvPr/>
        </p:nvSpPr>
        <p:spPr>
          <a:xfrm>
            <a:off x="8353245" y="416943"/>
            <a:ext cx="32061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Used in Canada and Europe for 20+ years</a:t>
            </a:r>
            <a:endParaRPr lang="en-US" err="1"/>
          </a:p>
        </p:txBody>
      </p:sp>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8BC11DE9-FA2F-EA5E-86D3-F347865DF6F1}"/>
                  </a:ext>
                </a:extLst>
              </p14:cNvPr>
              <p14:cNvContentPartPr/>
              <p14:nvPr/>
            </p14:nvContentPartPr>
            <p14:xfrm>
              <a:off x="9278955" y="3080798"/>
              <a:ext cx="1228965" cy="119652"/>
            </p14:xfrm>
          </p:contentPart>
        </mc:Choice>
        <mc:Fallback xmlns="">
          <p:pic>
            <p:nvPicPr>
              <p:cNvPr id="12" name="Ink 11">
                <a:extLst>
                  <a:ext uri="{FF2B5EF4-FFF2-40B4-BE49-F238E27FC236}">
                    <a16:creationId xmlns:a16="http://schemas.microsoft.com/office/drawing/2014/main" id="{8BC11DE9-FA2F-EA5E-86D3-F347865DF6F1}"/>
                  </a:ext>
                </a:extLst>
              </p:cNvPr>
              <p:cNvPicPr/>
              <p:nvPr/>
            </p:nvPicPr>
            <p:blipFill>
              <a:blip r:embed="rId9"/>
              <a:stretch>
                <a:fillRect/>
              </a:stretch>
            </p:blipFill>
            <p:spPr>
              <a:xfrm>
                <a:off x="9224974" y="2973326"/>
                <a:ext cx="1336567" cy="334237"/>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75315D7F-8443-32CE-C2BF-647278E346A5}"/>
                  </a:ext>
                </a:extLst>
              </p14:cNvPr>
              <p14:cNvContentPartPr/>
              <p14:nvPr/>
            </p14:nvContentPartPr>
            <p14:xfrm>
              <a:off x="9332927" y="3266024"/>
              <a:ext cx="1047518" cy="29637"/>
            </p14:xfrm>
          </p:contentPart>
        </mc:Choice>
        <mc:Fallback xmlns="">
          <p:pic>
            <p:nvPicPr>
              <p:cNvPr id="14" name="Ink 13">
                <a:extLst>
                  <a:ext uri="{FF2B5EF4-FFF2-40B4-BE49-F238E27FC236}">
                    <a16:creationId xmlns:a16="http://schemas.microsoft.com/office/drawing/2014/main" id="{75315D7F-8443-32CE-C2BF-647278E346A5}"/>
                  </a:ext>
                </a:extLst>
              </p:cNvPr>
              <p:cNvPicPr/>
              <p:nvPr/>
            </p:nvPicPr>
            <p:blipFill>
              <a:blip r:embed="rId11"/>
              <a:stretch>
                <a:fillRect/>
              </a:stretch>
            </p:blipFill>
            <p:spPr>
              <a:xfrm>
                <a:off x="9278950" y="3160178"/>
                <a:ext cx="1155113" cy="240977"/>
              </a:xfrm>
              <a:prstGeom prst="rect">
                <a:avLst/>
              </a:prstGeom>
            </p:spPr>
          </p:pic>
        </mc:Fallback>
      </mc:AlternateContent>
    </p:spTree>
    <p:extLst>
      <p:ext uri="{BB962C8B-B14F-4D97-AF65-F5344CB8AC3E}">
        <p14:creationId xmlns:p14="http://schemas.microsoft.com/office/powerpoint/2010/main" val="1204055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CE41DF-3E99-00A9-0525-F25CA4064F60}"/>
              </a:ext>
            </a:extLst>
          </p:cNvPr>
          <p:cNvSpPr>
            <a:spLocks noGrp="1"/>
          </p:cNvSpPr>
          <p:nvPr>
            <p:ph type="title"/>
          </p:nvPr>
        </p:nvSpPr>
        <p:spPr>
          <a:xfrm>
            <a:off x="630918" y="643465"/>
            <a:ext cx="3895359" cy="1846615"/>
          </a:xfrm>
        </p:spPr>
        <p:txBody>
          <a:bodyPr anchor="b">
            <a:normAutofit/>
          </a:bodyPr>
          <a:lstStyle/>
          <a:p>
            <a:r>
              <a:rPr lang="en-US" sz="5400">
                <a:ea typeface="Calibri Light"/>
                <a:cs typeface="Calibri Light"/>
              </a:rPr>
              <a:t>Lactulose 2L</a:t>
            </a:r>
            <a:endParaRPr lang="en-US" sz="5400"/>
          </a:p>
        </p:txBody>
      </p:sp>
      <p:sp>
        <p:nvSpPr>
          <p:cNvPr id="25"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ED3176-6041-4F2F-2CF3-D42C715AF13D}"/>
              </a:ext>
            </a:extLst>
          </p:cNvPr>
          <p:cNvSpPr>
            <a:spLocks noGrp="1"/>
          </p:cNvSpPr>
          <p:nvPr>
            <p:ph idx="1"/>
          </p:nvPr>
        </p:nvSpPr>
        <p:spPr>
          <a:xfrm>
            <a:off x="630936" y="2807167"/>
            <a:ext cx="3895522" cy="3386399"/>
          </a:xfrm>
        </p:spPr>
        <p:txBody>
          <a:bodyPr vert="horz" lIns="91440" tIns="45720" rIns="91440" bIns="45720" rtlCol="0">
            <a:normAutofit/>
          </a:bodyPr>
          <a:lstStyle/>
          <a:p>
            <a:r>
              <a:rPr lang="en-US" sz="1900">
                <a:ea typeface="+mn-lt"/>
                <a:cs typeface="+mn-lt"/>
              </a:rPr>
              <a:t>prospective, randomized, single-blind clinical trial</a:t>
            </a:r>
          </a:p>
          <a:p>
            <a:r>
              <a:rPr lang="en-US" sz="1900">
                <a:ea typeface="+mn-lt"/>
                <a:cs typeface="+mn-lt"/>
              </a:rPr>
              <a:t>lactulose oral solution, as compared with the PEG solution, was associated with a lower incidence of nausea (23.81% in the Lac group vs. 58.54% in the PEG group, P = 0 008;</a:t>
            </a:r>
          </a:p>
          <a:p>
            <a:r>
              <a:rPr lang="en-US" sz="1900">
                <a:cs typeface="Calibri"/>
              </a:rPr>
              <a:t>Lactulose tastes sweeter.</a:t>
            </a:r>
          </a:p>
          <a:p>
            <a:r>
              <a:rPr lang="en-US" sz="1900">
                <a:cs typeface="Calibri"/>
              </a:rPr>
              <a:t>More studies needed, but promising</a:t>
            </a:r>
          </a:p>
        </p:txBody>
      </p:sp>
      <p:pic>
        <p:nvPicPr>
          <p:cNvPr id="7" name="Picture 6">
            <a:extLst>
              <a:ext uri="{FF2B5EF4-FFF2-40B4-BE49-F238E27FC236}">
                <a16:creationId xmlns:a16="http://schemas.microsoft.com/office/drawing/2014/main" id="{004F66BA-041B-AA45-6D33-EF40AA7E18F0}"/>
              </a:ext>
            </a:extLst>
          </p:cNvPr>
          <p:cNvPicPr>
            <a:picLocks noChangeAspect="1"/>
          </p:cNvPicPr>
          <p:nvPr/>
        </p:nvPicPr>
        <p:blipFill>
          <a:blip r:embed="rId3"/>
          <a:stretch>
            <a:fillRect/>
          </a:stretch>
        </p:blipFill>
        <p:spPr>
          <a:xfrm>
            <a:off x="5134036" y="164592"/>
            <a:ext cx="2816991" cy="3456432"/>
          </a:xfrm>
          <a:prstGeom prst="rect">
            <a:avLst/>
          </a:prstGeom>
        </p:spPr>
      </p:pic>
      <p:pic>
        <p:nvPicPr>
          <p:cNvPr id="6" name="Picture 5" descr="A table with numbers and symbols&#10;&#10;Description automatically generated">
            <a:extLst>
              <a:ext uri="{FF2B5EF4-FFF2-40B4-BE49-F238E27FC236}">
                <a16:creationId xmlns:a16="http://schemas.microsoft.com/office/drawing/2014/main" id="{EC35B47F-C4C5-26C6-B489-31ED12B83AF3}"/>
              </a:ext>
            </a:extLst>
          </p:cNvPr>
          <p:cNvPicPr>
            <a:picLocks noChangeAspect="1"/>
          </p:cNvPicPr>
          <p:nvPr/>
        </p:nvPicPr>
        <p:blipFill>
          <a:blip r:embed="rId4"/>
          <a:stretch>
            <a:fillRect/>
          </a:stretch>
        </p:blipFill>
        <p:spPr>
          <a:xfrm>
            <a:off x="8247888" y="501619"/>
            <a:ext cx="3785616" cy="1968520"/>
          </a:xfrm>
          <a:prstGeom prst="rect">
            <a:avLst/>
          </a:prstGeom>
        </p:spPr>
      </p:pic>
      <p:pic>
        <p:nvPicPr>
          <p:cNvPr id="4" name="Picture 3" descr="Consecutive patients Who underwent &#10;painless colonoscopy during Oct, &#10;2017 and Mar, &#10;Randomization &#10;and grouping &#10;17 &#10;44 patients excluded due to the follwing reasons: &#10;(i) &#10;(iii) &#10;(iv) &#10;(v) &#10;(vi) &#10;(vii) &#10;Age or years Old (n = 9) &#10;Allergies to anesthetic drugs (n 3) &#10;Intestinal bleeding (n = 6) &#10;Pregnant (n = 2) &#10;Severe hepatic or kidney disease (n = 6) &#10;Dysphagia (n 4) &#10;Refusal to participate (n = 14) &#10;PEG group (n = 88) &#10;Lac group (n = 88): &#10;FIGURE 1: The flow chart of the study.">
            <a:extLst>
              <a:ext uri="{FF2B5EF4-FFF2-40B4-BE49-F238E27FC236}">
                <a16:creationId xmlns:a16="http://schemas.microsoft.com/office/drawing/2014/main" id="{3FDF3D59-2FD6-B61F-07B6-30F0818256FA}"/>
              </a:ext>
            </a:extLst>
          </p:cNvPr>
          <p:cNvPicPr>
            <a:picLocks noChangeAspect="1"/>
          </p:cNvPicPr>
          <p:nvPr/>
        </p:nvPicPr>
        <p:blipFill>
          <a:blip r:embed="rId5"/>
          <a:stretch>
            <a:fillRect/>
          </a:stretch>
        </p:blipFill>
        <p:spPr>
          <a:xfrm>
            <a:off x="4738624" y="4063096"/>
            <a:ext cx="3601466" cy="2015296"/>
          </a:xfrm>
          <a:prstGeom prst="rect">
            <a:avLst/>
          </a:prstGeom>
        </p:spPr>
      </p:pic>
      <p:pic>
        <p:nvPicPr>
          <p:cNvPr id="5" name="Picture 4" descr="A table with numbers and symbols&#10;&#10;Description automatically generated">
            <a:extLst>
              <a:ext uri="{FF2B5EF4-FFF2-40B4-BE49-F238E27FC236}">
                <a16:creationId xmlns:a16="http://schemas.microsoft.com/office/drawing/2014/main" id="{0EB18CEB-A237-F747-1A50-C801B03DE1A5}"/>
              </a:ext>
            </a:extLst>
          </p:cNvPr>
          <p:cNvPicPr>
            <a:picLocks noChangeAspect="1"/>
          </p:cNvPicPr>
          <p:nvPr/>
        </p:nvPicPr>
        <p:blipFill>
          <a:blip r:embed="rId6"/>
          <a:stretch>
            <a:fillRect/>
          </a:stretch>
        </p:blipFill>
        <p:spPr>
          <a:xfrm>
            <a:off x="8247888" y="3290821"/>
            <a:ext cx="3785616" cy="2583682"/>
          </a:xfrm>
          <a:prstGeom prst="rect">
            <a:avLst/>
          </a:prstGeom>
        </p:spPr>
      </p:pic>
      <p:sp>
        <p:nvSpPr>
          <p:cNvPr id="8" name="TextBox 7">
            <a:extLst>
              <a:ext uri="{FF2B5EF4-FFF2-40B4-BE49-F238E27FC236}">
                <a16:creationId xmlns:a16="http://schemas.microsoft.com/office/drawing/2014/main" id="{D6FB3A2B-F5B8-BB34-06B4-5427B464505E}"/>
              </a:ext>
            </a:extLst>
          </p:cNvPr>
          <p:cNvSpPr txBox="1"/>
          <p:nvPr/>
        </p:nvSpPr>
        <p:spPr>
          <a:xfrm>
            <a:off x="3050036" y="6532112"/>
            <a:ext cx="907211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t>Comparison of Polyethylene Glycol versus Lactulose Oral Solution for Bowel Preparation prior to Colonoscopy </a:t>
            </a:r>
            <a:r>
              <a:rPr lang="en-US" sz="800" u="sng">
                <a:solidFill>
                  <a:srgbClr val="376FAA"/>
                </a:solidFill>
                <a:latin typeface="Helvetica Neue"/>
                <a:hlinkClick r:id="rId7"/>
              </a:rPr>
              <a:t>Gastroenterol Res Pract.</a:t>
            </a:r>
            <a:r>
              <a:rPr lang="en-US" sz="800">
                <a:solidFill>
                  <a:srgbClr val="212121"/>
                </a:solidFill>
                <a:latin typeface="Helvetica Neue"/>
              </a:rPr>
              <a:t> 2019; 2019: 2651450.</a:t>
            </a:r>
            <a:endParaRPr lang="en-US" sz="800">
              <a:cs typeface="Calibri"/>
            </a:endParaRPr>
          </a:p>
          <a:p>
            <a:r>
              <a:rPr lang="en-US" sz="800">
                <a:solidFill>
                  <a:srgbClr val="212121"/>
                </a:solidFill>
                <a:latin typeface="Helvetica Neue"/>
              </a:rPr>
              <a:t>Published online 2019 Apr 11. </a:t>
            </a:r>
            <a:r>
              <a:rPr lang="en-US" sz="800" err="1">
                <a:solidFill>
                  <a:srgbClr val="212121"/>
                </a:solidFill>
                <a:latin typeface="Helvetica Neue"/>
              </a:rPr>
              <a:t>doi</a:t>
            </a:r>
            <a:r>
              <a:rPr lang="en-US" sz="800">
                <a:solidFill>
                  <a:srgbClr val="212121"/>
                </a:solidFill>
                <a:latin typeface="Helvetica Neue"/>
              </a:rPr>
              <a:t>: </a:t>
            </a:r>
            <a:r>
              <a:rPr lang="en-US" sz="800" u="sng">
                <a:solidFill>
                  <a:srgbClr val="376FAA"/>
                </a:solidFill>
                <a:latin typeface="Helvetica Neue"/>
                <a:hlinkClick r:id="rId8"/>
              </a:rPr>
              <a:t>10.1155/2019/2651450</a:t>
            </a:r>
            <a:endParaRPr lang="en-US" sz="800"/>
          </a:p>
          <a:p>
            <a:endParaRPr lang="en-US">
              <a:cs typeface="Calibri"/>
            </a:endParaRPr>
          </a:p>
          <a:p>
            <a:pPr algn="l"/>
            <a:endParaRPr lang="en-US">
              <a:cs typeface="Calibri"/>
            </a:endParaRPr>
          </a:p>
        </p:txBody>
      </p:sp>
    </p:spTree>
    <p:extLst>
      <p:ext uri="{BB962C8B-B14F-4D97-AF65-F5344CB8AC3E}">
        <p14:creationId xmlns:p14="http://schemas.microsoft.com/office/powerpoint/2010/main" val="1905354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0A636B-9486-2F8E-3D4B-11333DF4DE10}"/>
              </a:ext>
            </a:extLst>
          </p:cNvPr>
          <p:cNvSpPr>
            <a:spLocks noGrp="1"/>
          </p:cNvSpPr>
          <p:nvPr>
            <p:ph type="title"/>
          </p:nvPr>
        </p:nvSpPr>
        <p:spPr>
          <a:xfrm>
            <a:off x="8643193" y="-358757"/>
            <a:ext cx="3091607" cy="1655483"/>
          </a:xfrm>
        </p:spPr>
        <p:txBody>
          <a:bodyPr anchor="b">
            <a:normAutofit/>
          </a:bodyPr>
          <a:lstStyle/>
          <a:p>
            <a:r>
              <a:rPr lang="en-US" sz="4000">
                <a:ea typeface="Calibri Light"/>
                <a:cs typeface="Calibri Light"/>
              </a:rPr>
              <a:t>Split-dose</a:t>
            </a:r>
          </a:p>
        </p:txBody>
      </p:sp>
      <p:pic>
        <p:nvPicPr>
          <p:cNvPr id="4" name="Picture 3" descr="A screenshot of a medical information&#10;&#10;Description automatically generated">
            <a:extLst>
              <a:ext uri="{FF2B5EF4-FFF2-40B4-BE49-F238E27FC236}">
                <a16:creationId xmlns:a16="http://schemas.microsoft.com/office/drawing/2014/main" id="{02711E81-FBB8-F124-CB13-63FF4A63C186}"/>
              </a:ext>
            </a:extLst>
          </p:cNvPr>
          <p:cNvPicPr>
            <a:picLocks noChangeAspect="1"/>
          </p:cNvPicPr>
          <p:nvPr/>
        </p:nvPicPr>
        <p:blipFill rotWithShape="1">
          <a:blip r:embed="rId3"/>
          <a:srcRect r="-1" b="5992"/>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43A7E7C2-5347-8BD7-9729-4FEDBB7C6897}"/>
              </a:ext>
            </a:extLst>
          </p:cNvPr>
          <p:cNvSpPr>
            <a:spLocks noGrp="1"/>
          </p:cNvSpPr>
          <p:nvPr>
            <p:ph idx="1"/>
          </p:nvPr>
        </p:nvSpPr>
        <p:spPr>
          <a:xfrm>
            <a:off x="8643193" y="1713459"/>
            <a:ext cx="2942813" cy="4431661"/>
          </a:xfrm>
        </p:spPr>
        <p:txBody>
          <a:bodyPr vert="horz" lIns="91440" tIns="45720" rIns="91440" bIns="45720" rtlCol="0" anchor="t">
            <a:noAutofit/>
          </a:bodyPr>
          <a:lstStyle/>
          <a:p>
            <a:r>
              <a:rPr lang="en-US" sz="1800">
                <a:cs typeface="Calibri"/>
              </a:rPr>
              <a:t>Multiple RCT's showing split prep </a:t>
            </a:r>
            <a:r>
              <a:rPr lang="en-US" sz="1800">
                <a:ea typeface="+mn-lt"/>
                <a:cs typeface="+mn-lt"/>
              </a:rPr>
              <a:t>regardless of the volume of preparation, split dose administration produced significantly more successful preps (75.2% vs 43.0%)</a:t>
            </a:r>
          </a:p>
          <a:p>
            <a:r>
              <a:rPr lang="en-US" sz="1800">
                <a:cs typeface="Calibri"/>
              </a:rPr>
              <a:t>~5ml residual fluid content more than regular prep at time of procedure if fluids stopped 2+ </a:t>
            </a:r>
            <a:r>
              <a:rPr lang="en-US" sz="1800" err="1">
                <a:cs typeface="Calibri"/>
              </a:rPr>
              <a:t>hrs</a:t>
            </a:r>
            <a:r>
              <a:rPr lang="en-US" sz="1800">
                <a:cs typeface="Calibri"/>
              </a:rPr>
              <a:t> before procedure(</a:t>
            </a:r>
            <a:r>
              <a:rPr lang="en-US" sz="1800">
                <a:ea typeface="+mn-lt"/>
                <a:cs typeface="+mn-lt"/>
              </a:rPr>
              <a:t>Huffman et al[60)</a:t>
            </a:r>
          </a:p>
          <a:p>
            <a:r>
              <a:rPr lang="en-US" sz="1800">
                <a:highlight>
                  <a:srgbClr val="FFFF00"/>
                </a:highlight>
                <a:ea typeface="+mn-lt"/>
                <a:cs typeface="+mn-lt"/>
              </a:rPr>
              <a:t>3 to 5 h interval between last dose and scope produced the best cleansing</a:t>
            </a:r>
            <a:endParaRPr lang="en-US" sz="1800">
              <a:highlight>
                <a:srgbClr val="FFFF00"/>
              </a:highlight>
              <a:cs typeface="Calibri"/>
            </a:endParaRPr>
          </a:p>
        </p:txBody>
      </p:sp>
      <p:sp>
        <p:nvSpPr>
          <p:cNvPr id="20" name="Rectangle 1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926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0C8BA9-A1FA-25B7-7C3D-762389230E34}"/>
              </a:ext>
            </a:extLst>
          </p:cNvPr>
          <p:cNvSpPr txBox="1"/>
          <p:nvPr/>
        </p:nvSpPr>
        <p:spPr>
          <a:xfrm>
            <a:off x="8812039" y="6352514"/>
            <a:ext cx="28518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ea typeface="+mn-lt"/>
                <a:cs typeface="+mn-lt"/>
              </a:rPr>
              <a:t>https://www.giejournal.org/article/S0016-5107%2820%2934269-3/fulltext</a:t>
            </a:r>
            <a:endParaRPr lang="en-US"/>
          </a:p>
        </p:txBody>
      </p:sp>
      <p:sp>
        <p:nvSpPr>
          <p:cNvPr id="3" name="Content Placeholder 2">
            <a:extLst>
              <a:ext uri="{FF2B5EF4-FFF2-40B4-BE49-F238E27FC236}">
                <a16:creationId xmlns:a16="http://schemas.microsoft.com/office/drawing/2014/main" id="{D3A22E63-79D3-F55A-CDAB-8166C880E00C}"/>
              </a:ext>
            </a:extLst>
          </p:cNvPr>
          <p:cNvSpPr>
            <a:spLocks noGrp="1"/>
          </p:cNvSpPr>
          <p:nvPr>
            <p:ph idx="1"/>
          </p:nvPr>
        </p:nvSpPr>
        <p:spPr>
          <a:xfrm>
            <a:off x="838200" y="3428700"/>
            <a:ext cx="10515600" cy="2748263"/>
          </a:xfrm>
        </p:spPr>
        <p:txBody>
          <a:bodyPr vert="horz" lIns="91440" tIns="45720" rIns="91440" bIns="45720" rtlCol="0" anchor="t">
            <a:normAutofit/>
          </a:bodyPr>
          <a:lstStyle/>
          <a:p>
            <a:pPr marL="0" indent="0">
              <a:buNone/>
            </a:pPr>
            <a:r>
              <a:rPr lang="en-US" sz="2000">
                <a:cs typeface="Calibri" panose="020F0502020204030204"/>
              </a:rPr>
              <a:t>Multiple </a:t>
            </a:r>
            <a:r>
              <a:rPr lang="en-US" sz="2000">
                <a:latin typeface="Calibri"/>
                <a:cs typeface="Arial"/>
              </a:rPr>
              <a:t>meta-analysis  and RCTs Show:</a:t>
            </a:r>
          </a:p>
          <a:p>
            <a:pPr marL="800100" lvl="1" indent="-342900"/>
            <a:r>
              <a:rPr lang="en-US" sz="2000">
                <a:latin typeface="Calibri"/>
                <a:cs typeface="Arial"/>
              </a:rPr>
              <a:t>low residue diet was associated with higher willingness to repeat t</a:t>
            </a:r>
            <a:r>
              <a:rPr lang="en-US" sz="2000">
                <a:solidFill>
                  <a:srgbClr val="1A1718"/>
                </a:solidFill>
                <a:latin typeface="Calibri"/>
                <a:cs typeface="Arial"/>
              </a:rPr>
              <a:t>he procedure</a:t>
            </a:r>
            <a:endParaRPr lang="en-US" sz="2000">
              <a:latin typeface="Calibri"/>
              <a:cs typeface="Arial"/>
            </a:endParaRPr>
          </a:p>
          <a:p>
            <a:pPr marL="800100" lvl="1" indent="-342900"/>
            <a:r>
              <a:rPr lang="en-US" sz="2000">
                <a:solidFill>
                  <a:srgbClr val="1A1718"/>
                </a:solidFill>
                <a:latin typeface="Calibri"/>
                <a:cs typeface="Arial"/>
              </a:rPr>
              <a:t>No differences between groups were found in terms of </a:t>
            </a:r>
          </a:p>
          <a:p>
            <a:pPr marL="1257300" lvl="2" indent="-342900"/>
            <a:r>
              <a:rPr lang="en-US">
                <a:solidFill>
                  <a:srgbClr val="1A1718"/>
                </a:solidFill>
                <a:latin typeface="Calibri"/>
                <a:cs typeface="Arial"/>
              </a:rPr>
              <a:t>adequate bowel preparation</a:t>
            </a:r>
          </a:p>
          <a:p>
            <a:pPr marL="1257300" lvl="2" indent="-342900"/>
            <a:r>
              <a:rPr lang="en-US">
                <a:solidFill>
                  <a:srgbClr val="1A1718"/>
                </a:solidFill>
                <a:latin typeface="Calibri"/>
                <a:cs typeface="Arial"/>
              </a:rPr>
              <a:t>adverse events (except increased hunger in clear liquid diet groups)</a:t>
            </a:r>
          </a:p>
          <a:p>
            <a:pPr marL="1257300" lvl="2" indent="-342900"/>
            <a:r>
              <a:rPr lang="en-US">
                <a:solidFill>
                  <a:srgbClr val="1A1718"/>
                </a:solidFill>
                <a:latin typeface="Calibri"/>
                <a:cs typeface="Arial"/>
              </a:rPr>
              <a:t>No difference in ADR's</a:t>
            </a:r>
          </a:p>
          <a:p>
            <a:pPr marL="457200" lvl="1" indent="0">
              <a:buNone/>
            </a:pPr>
            <a:endParaRPr lang="en-US" sz="1200">
              <a:solidFill>
                <a:srgbClr val="1A1718"/>
              </a:solidFill>
              <a:latin typeface="Arial"/>
              <a:cs typeface="Arial"/>
            </a:endParaRPr>
          </a:p>
          <a:p>
            <a:pPr marL="0" indent="0">
              <a:buNone/>
            </a:pPr>
            <a:endParaRPr lang="en-US" sz="2400">
              <a:latin typeface="Calibri"/>
              <a:cs typeface="Arial"/>
            </a:endParaRPr>
          </a:p>
        </p:txBody>
      </p:sp>
      <p:pic>
        <p:nvPicPr>
          <p:cNvPr id="5" name="Picture 4" descr="A diagram of a person&amp;#39;s body&#10;&#10;Description automatically generated">
            <a:extLst>
              <a:ext uri="{FF2B5EF4-FFF2-40B4-BE49-F238E27FC236}">
                <a16:creationId xmlns:a16="http://schemas.microsoft.com/office/drawing/2014/main" id="{1FB90C3E-5444-2A05-3886-8A1715996FC5}"/>
              </a:ext>
            </a:extLst>
          </p:cNvPr>
          <p:cNvPicPr>
            <a:picLocks noChangeAspect="1"/>
          </p:cNvPicPr>
          <p:nvPr/>
        </p:nvPicPr>
        <p:blipFill>
          <a:blip r:embed="rId3"/>
          <a:stretch>
            <a:fillRect/>
          </a:stretch>
        </p:blipFill>
        <p:spPr>
          <a:xfrm>
            <a:off x="225891" y="121917"/>
            <a:ext cx="11741212" cy="3181538"/>
          </a:xfrm>
          <a:prstGeom prst="rect">
            <a:avLst/>
          </a:prstGeom>
        </p:spPr>
      </p:pic>
    </p:spTree>
    <p:extLst>
      <p:ext uri="{BB962C8B-B14F-4D97-AF65-F5344CB8AC3E}">
        <p14:creationId xmlns:p14="http://schemas.microsoft.com/office/powerpoint/2010/main" val="3892845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C7DABE-9576-28C9-D926-D98F4BC53119}"/>
              </a:ext>
            </a:extLst>
          </p:cNvPr>
          <p:cNvSpPr>
            <a:spLocks noGrp="1"/>
          </p:cNvSpPr>
          <p:nvPr>
            <p:ph type="title"/>
          </p:nvPr>
        </p:nvSpPr>
        <p:spPr>
          <a:xfrm>
            <a:off x="761803" y="350196"/>
            <a:ext cx="4646904" cy="1624520"/>
          </a:xfrm>
        </p:spPr>
        <p:txBody>
          <a:bodyPr anchor="ctr">
            <a:normAutofit/>
          </a:bodyPr>
          <a:lstStyle/>
          <a:p>
            <a:r>
              <a:rPr lang="en-US" sz="4000">
                <a:cs typeface="Calibri Light"/>
              </a:rPr>
              <a:t>Patient factors</a:t>
            </a:r>
            <a:endParaRPr lang="en-US" sz="4000"/>
          </a:p>
        </p:txBody>
      </p:sp>
      <p:sp>
        <p:nvSpPr>
          <p:cNvPr id="3" name="Content Placeholder 2">
            <a:extLst>
              <a:ext uri="{FF2B5EF4-FFF2-40B4-BE49-F238E27FC236}">
                <a16:creationId xmlns:a16="http://schemas.microsoft.com/office/drawing/2014/main" id="{2B8D8E48-5D17-8C71-C3F3-76695E3E6E3D}"/>
              </a:ext>
            </a:extLst>
          </p:cNvPr>
          <p:cNvSpPr>
            <a:spLocks noGrp="1"/>
          </p:cNvSpPr>
          <p:nvPr>
            <p:ph idx="1"/>
          </p:nvPr>
        </p:nvSpPr>
        <p:spPr>
          <a:xfrm>
            <a:off x="761802" y="2618509"/>
            <a:ext cx="4646905" cy="3613149"/>
          </a:xfrm>
        </p:spPr>
        <p:txBody>
          <a:bodyPr vert="horz" lIns="91440" tIns="45720" rIns="91440" bIns="45720" rtlCol="0" anchor="ctr">
            <a:normAutofit/>
          </a:bodyPr>
          <a:lstStyle/>
          <a:p>
            <a:r>
              <a:rPr lang="en-US" sz="2000">
                <a:cs typeface="Calibri"/>
              </a:rPr>
              <a:t>Small study looking at health literacy vs patient activation</a:t>
            </a:r>
          </a:p>
          <a:p>
            <a:pPr lvl="1"/>
            <a:r>
              <a:rPr lang="en-US" sz="2000">
                <a:cs typeface="Calibri"/>
              </a:rPr>
              <a:t>Low health literacy scores did not alter bowel prep</a:t>
            </a:r>
          </a:p>
          <a:p>
            <a:pPr lvl="1"/>
            <a:r>
              <a:rPr lang="en-US" sz="2000">
                <a:cs typeface="Calibri"/>
              </a:rPr>
              <a:t>Patient activation was an independent predictor of lower bowel preps.</a:t>
            </a:r>
          </a:p>
          <a:p>
            <a:pPr lvl="1"/>
            <a:r>
              <a:rPr lang="en-US" sz="2000">
                <a:cs typeface="Calibri"/>
              </a:rPr>
              <a:t>More studies needed</a:t>
            </a:r>
          </a:p>
          <a:p>
            <a:pPr lvl="1"/>
            <a:endParaRPr lang="en-US" sz="2000">
              <a:cs typeface="Calibri"/>
            </a:endParaRPr>
          </a:p>
        </p:txBody>
      </p:sp>
      <p:pic>
        <p:nvPicPr>
          <p:cNvPr id="5" name="Picture 4" descr="Desk with stethoscope and computer keyboard">
            <a:extLst>
              <a:ext uri="{FF2B5EF4-FFF2-40B4-BE49-F238E27FC236}">
                <a16:creationId xmlns:a16="http://schemas.microsoft.com/office/drawing/2014/main" id="{85A7665A-253E-E36C-8529-7FA04C6A1FE4}"/>
              </a:ext>
            </a:extLst>
          </p:cNvPr>
          <p:cNvPicPr>
            <a:picLocks noChangeAspect="1"/>
          </p:cNvPicPr>
          <p:nvPr/>
        </p:nvPicPr>
        <p:blipFill rotWithShape="1">
          <a:blip r:embed="rId3"/>
          <a:srcRect l="40601" r="3" b="3"/>
          <a:stretch/>
        </p:blipFill>
        <p:spPr>
          <a:xfrm>
            <a:off x="6096000" y="1"/>
            <a:ext cx="6102825" cy="6858000"/>
          </a:xfrm>
          <a:prstGeom prst="rect">
            <a:avLst/>
          </a:prstGeom>
        </p:spPr>
      </p:pic>
    </p:spTree>
    <p:extLst>
      <p:ext uri="{BB962C8B-B14F-4D97-AF65-F5344CB8AC3E}">
        <p14:creationId xmlns:p14="http://schemas.microsoft.com/office/powerpoint/2010/main" val="2114269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5DC03D-5A01-BE19-618A-A3A851CB8D94}"/>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ea typeface="Calibri Light"/>
                <a:cs typeface="Calibri Light"/>
              </a:rPr>
              <a:t>Special Populations </a:t>
            </a:r>
            <a:endParaRPr lang="en-US">
              <a:solidFill>
                <a:srgbClr val="FFFFFF"/>
              </a:solidFill>
            </a:endParaRP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5D8CF2E-BF28-2CD4-5F00-930E3C08927C}"/>
              </a:ext>
            </a:extLst>
          </p:cNvPr>
          <p:cNvGraphicFramePr>
            <a:graphicFrameLocks noGrp="1"/>
          </p:cNvGraphicFramePr>
          <p:nvPr>
            <p:ph idx="1"/>
            <p:extLst>
              <p:ext uri="{D42A27DB-BD31-4B8C-83A1-F6EECF244321}">
                <p14:modId xmlns:p14="http://schemas.microsoft.com/office/powerpoint/2010/main" val="2148753934"/>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8649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2AD3CEE-4521-7FD4-C9C5-FD3BE2DB5FCC}"/>
              </a:ext>
            </a:extLst>
          </p:cNvPr>
          <p:cNvSpPr>
            <a:spLocks noGrp="1"/>
          </p:cNvSpPr>
          <p:nvPr>
            <p:ph idx="1"/>
          </p:nvPr>
        </p:nvSpPr>
        <p:spPr>
          <a:xfrm>
            <a:off x="838200" y="1929384"/>
            <a:ext cx="10515600" cy="4251960"/>
          </a:xfrm>
        </p:spPr>
        <p:txBody>
          <a:bodyPr vert="horz" lIns="91440" tIns="45720" rIns="91440" bIns="45720" rtlCol="0">
            <a:normAutofit/>
          </a:bodyPr>
          <a:lstStyle/>
          <a:p>
            <a:r>
              <a:rPr lang="en-US" sz="2200">
                <a:latin typeface="Arial"/>
                <a:cs typeface="Calibri"/>
              </a:rPr>
              <a:t>Liver Disease </a:t>
            </a:r>
          </a:p>
          <a:p>
            <a:pPr lvl="1"/>
            <a:r>
              <a:rPr lang="en-US" sz="2200">
                <a:latin typeface="Arial"/>
                <a:cs typeface="Arial"/>
              </a:rPr>
              <a:t>PEG solutions with osmotically balanced electrolytes are recommended </a:t>
            </a:r>
          </a:p>
          <a:p>
            <a:pPr marL="457200" lvl="1" indent="0">
              <a:buNone/>
            </a:pPr>
            <a:endParaRPr lang="en-US" sz="2200">
              <a:latin typeface="Arial"/>
              <a:cs typeface="Arial"/>
            </a:endParaRPr>
          </a:p>
          <a:p>
            <a:pPr>
              <a:buFont typeface="Arial"/>
              <a:buChar char="•"/>
            </a:pPr>
            <a:r>
              <a:rPr lang="en-US" sz="2200">
                <a:latin typeface="Arial"/>
                <a:cs typeface="Arial"/>
              </a:rPr>
              <a:t>Pregnant/Lactating</a:t>
            </a:r>
          </a:p>
          <a:p>
            <a:pPr marL="628650" lvl="1" indent="-171450">
              <a:buFont typeface="Arial"/>
              <a:buChar char="•"/>
            </a:pPr>
            <a:r>
              <a:rPr lang="en-US" sz="2200">
                <a:latin typeface="Arial"/>
                <a:cs typeface="Arial"/>
              </a:rPr>
              <a:t>ESGE found insufficient evidence to determine for or against the use of specific regimens in pregnant/breastfeeding women. However, if colonoscopy is strongly indicated, PEG regimens may be considered</a:t>
            </a:r>
            <a:endParaRPr lang="en-US" sz="2200">
              <a:cs typeface="Calibri"/>
            </a:endParaRPr>
          </a:p>
          <a:p>
            <a:pPr marL="457200" lvl="1" indent="0">
              <a:buNone/>
            </a:pPr>
            <a:endParaRPr lang="en-US" sz="2200">
              <a:latin typeface="Arial"/>
              <a:cs typeface="Arial"/>
            </a:endParaRPr>
          </a:p>
          <a:p>
            <a:r>
              <a:rPr lang="en-US" sz="2200">
                <a:latin typeface="Arial"/>
                <a:cs typeface="Calibri"/>
              </a:rPr>
              <a:t>Chronic constipation</a:t>
            </a:r>
          </a:p>
          <a:p>
            <a:pPr lvl="1"/>
            <a:r>
              <a:rPr lang="en-US" sz="2200">
                <a:latin typeface="Arial"/>
                <a:cs typeface="Arial"/>
              </a:rPr>
              <a:t>recognized as a risk factor for inadequate bowel prep </a:t>
            </a:r>
          </a:p>
          <a:p>
            <a:pPr lvl="1"/>
            <a:r>
              <a:rPr lang="en-US" sz="2200">
                <a:latin typeface="Arial"/>
                <a:cs typeface="Arial"/>
              </a:rPr>
              <a:t>Evidence is still lacking </a:t>
            </a:r>
          </a:p>
          <a:p>
            <a:pPr marL="457200" lvl="1" indent="0">
              <a:buNone/>
            </a:pPr>
            <a:endParaRPr lang="en-US" sz="2200">
              <a:latin typeface="Arial"/>
              <a:cs typeface="Arial"/>
            </a:endParaRPr>
          </a:p>
          <a:p>
            <a:pPr marL="457200" lvl="1" indent="0">
              <a:buNone/>
            </a:pPr>
            <a:endParaRPr lang="en-US" sz="2200">
              <a:latin typeface="Arial"/>
              <a:cs typeface="Arial"/>
            </a:endParaRPr>
          </a:p>
          <a:p>
            <a:pPr marL="457200" lvl="1" indent="0">
              <a:buNone/>
            </a:pPr>
            <a:endParaRPr lang="en-US" sz="2200">
              <a:latin typeface="Arial"/>
              <a:cs typeface="Arial"/>
            </a:endParaRPr>
          </a:p>
        </p:txBody>
      </p:sp>
    </p:spTree>
    <p:extLst>
      <p:ext uri="{BB962C8B-B14F-4D97-AF65-F5344CB8AC3E}">
        <p14:creationId xmlns:p14="http://schemas.microsoft.com/office/powerpoint/2010/main" val="1473346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yringe and a bottle">
            <a:extLst>
              <a:ext uri="{FF2B5EF4-FFF2-40B4-BE49-F238E27FC236}">
                <a16:creationId xmlns:a16="http://schemas.microsoft.com/office/drawing/2014/main" id="{9008BAC7-EAA4-94BF-8725-06A201285FFD}"/>
              </a:ext>
            </a:extLst>
          </p:cNvPr>
          <p:cNvPicPr>
            <a:picLocks noGrp="1" noChangeAspect="1"/>
          </p:cNvPicPr>
          <p:nvPr>
            <p:ph sz="half" idx="2"/>
          </p:nvPr>
        </p:nvPicPr>
        <p:blipFill rotWithShape="1">
          <a:blip r:embed="rId2"/>
          <a:srcRect l="15151" t="9091" r="1" b="1"/>
          <a:stretch/>
        </p:blipFill>
        <p:spPr>
          <a:xfrm>
            <a:off x="20" y="10"/>
            <a:ext cx="12188930"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D8FFAA-F3C3-0298-5326-AD6F150110A5}"/>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Disclosures</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59F1D1F-B879-53F2-3801-F2C92F1047E4}"/>
              </a:ext>
            </a:extLst>
          </p:cNvPr>
          <p:cNvSpPr>
            <a:spLocks noGrp="1"/>
          </p:cNvSpPr>
          <p:nvPr>
            <p:ph sz="half" idx="1"/>
          </p:nvPr>
        </p:nvSpPr>
        <p:spPr>
          <a:xfrm>
            <a:off x="404553" y="5624945"/>
            <a:ext cx="9078562" cy="592975"/>
          </a:xfrm>
        </p:spPr>
        <p:txBody>
          <a:bodyPr vert="horz" lIns="91440" tIns="45720" rIns="91440" bIns="45720" rtlCol="0" anchor="ctr">
            <a:normAutofit/>
          </a:bodyPr>
          <a:lstStyle/>
          <a:p>
            <a:pPr marL="0" indent="0">
              <a:buNone/>
            </a:pPr>
            <a:r>
              <a:rPr lang="en-US" sz="2400">
                <a:solidFill>
                  <a:schemeClr val="bg1"/>
                </a:solidFill>
              </a:rPr>
              <a:t>No financial or sponsorship disclosures.</a:t>
            </a:r>
          </a:p>
        </p:txBody>
      </p:sp>
    </p:spTree>
    <p:extLst>
      <p:ext uri="{BB962C8B-B14F-4D97-AF65-F5344CB8AC3E}">
        <p14:creationId xmlns:p14="http://schemas.microsoft.com/office/powerpoint/2010/main" val="1501490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675C6-1443-7927-C407-42AB9FD7393F}"/>
              </a:ext>
            </a:extLst>
          </p:cNvPr>
          <p:cNvSpPr>
            <a:spLocks noGrp="1"/>
          </p:cNvSpPr>
          <p:nvPr>
            <p:ph type="title"/>
          </p:nvPr>
        </p:nvSpPr>
        <p:spPr>
          <a:xfrm>
            <a:off x="686834" y="1153572"/>
            <a:ext cx="3200400" cy="4461163"/>
          </a:xfrm>
        </p:spPr>
        <p:txBody>
          <a:bodyPr>
            <a:normAutofit/>
          </a:bodyPr>
          <a:lstStyle/>
          <a:p>
            <a:r>
              <a:rPr lang="en-US">
                <a:solidFill>
                  <a:srgbClr val="FFFFFF"/>
                </a:solidFill>
                <a:cs typeface="Calibri Light"/>
              </a:rPr>
              <a:t>Special populations con't</a:t>
            </a:r>
            <a:endParaRPr lang="en-US">
              <a:solidFill>
                <a:srgbClr val="FFFFFF"/>
              </a:solidFill>
            </a:endParaRPr>
          </a:p>
        </p:txBody>
      </p:sp>
      <p:sp>
        <p:nvSpPr>
          <p:cNvPr id="9" name="Arc 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7B1401E-AED1-C86D-18CE-7033F9013123}"/>
              </a:ext>
            </a:extLst>
          </p:cNvPr>
          <p:cNvSpPr>
            <a:spLocks noGrp="1"/>
          </p:cNvSpPr>
          <p:nvPr>
            <p:ph idx="1"/>
          </p:nvPr>
        </p:nvSpPr>
        <p:spPr>
          <a:xfrm>
            <a:off x="4447308" y="591344"/>
            <a:ext cx="6906491" cy="5585619"/>
          </a:xfrm>
        </p:spPr>
        <p:txBody>
          <a:bodyPr vert="horz" lIns="91440" tIns="45720" rIns="91440" bIns="45720" rtlCol="0" anchor="ctr">
            <a:noAutofit/>
          </a:bodyPr>
          <a:lstStyle/>
          <a:p>
            <a:r>
              <a:rPr lang="en-US" sz="2400">
                <a:ea typeface="+mn-lt"/>
                <a:cs typeface="+mn-lt"/>
              </a:rPr>
              <a:t>Elderly (65+)</a:t>
            </a:r>
          </a:p>
          <a:p>
            <a:pPr lvl="1"/>
            <a:r>
              <a:rPr lang="en-US">
                <a:ea typeface="+mn-lt"/>
                <a:cs typeface="+mn-lt"/>
              </a:rPr>
              <a:t>large number with renal insufficiency so avoid </a:t>
            </a:r>
            <a:r>
              <a:rPr lang="en-US" err="1">
                <a:ea typeface="+mn-lt"/>
                <a:cs typeface="+mn-lt"/>
              </a:rPr>
              <a:t>NaP</a:t>
            </a:r>
            <a:endParaRPr lang="en-US">
              <a:ea typeface="+mn-lt"/>
              <a:cs typeface="+mn-lt"/>
            </a:endParaRPr>
          </a:p>
          <a:p>
            <a:pPr marL="742950" lvl="1" indent="-285750"/>
            <a:r>
              <a:rPr lang="en-US">
                <a:latin typeface="Arial"/>
                <a:cs typeface="Arial"/>
              </a:rPr>
              <a:t>PEG solutions are theoretically the safest and are preferred </a:t>
            </a:r>
          </a:p>
          <a:p>
            <a:pPr marL="742950" lvl="1" indent="-285750"/>
            <a:r>
              <a:rPr lang="en-US">
                <a:latin typeface="Arial"/>
                <a:cs typeface="Arial"/>
              </a:rPr>
              <a:t>High volume products often poorly tolerated in elderly patients </a:t>
            </a:r>
          </a:p>
          <a:p>
            <a:pPr marL="0" indent="0">
              <a:buNone/>
            </a:pPr>
            <a:endParaRPr lang="en-US" sz="2400">
              <a:latin typeface="Calibri"/>
              <a:cs typeface="Calibri"/>
            </a:endParaRPr>
          </a:p>
          <a:p>
            <a:r>
              <a:rPr lang="en-US" sz="2400">
                <a:ea typeface="+mn-lt"/>
                <a:cs typeface="+mn-lt"/>
              </a:rPr>
              <a:t>DM on GLp1 – observational Study looking 3L PEG split prep </a:t>
            </a:r>
          </a:p>
          <a:p>
            <a:pPr lvl="1"/>
            <a:r>
              <a:rPr lang="en-US">
                <a:latin typeface="Arial"/>
                <a:cs typeface="Arial"/>
              </a:rPr>
              <a:t>liraglutide, sitagliptin and control</a:t>
            </a:r>
          </a:p>
          <a:p>
            <a:pPr lvl="1"/>
            <a:r>
              <a:rPr lang="en-US">
                <a:latin typeface="Arial"/>
                <a:cs typeface="Arial"/>
              </a:rPr>
              <a:t>No significant difference in BBS, cecal intubation or polyp detection</a:t>
            </a:r>
          </a:p>
          <a:p>
            <a:pPr lvl="1"/>
            <a:r>
              <a:rPr lang="en-US">
                <a:latin typeface="Arial"/>
                <a:cs typeface="Arial"/>
              </a:rPr>
              <a:t>More n/v and bloating in Liraglutide group</a:t>
            </a:r>
          </a:p>
          <a:p>
            <a:pPr lvl="1"/>
            <a:r>
              <a:rPr lang="en-US">
                <a:latin typeface="Arial"/>
                <a:cs typeface="Arial"/>
              </a:rPr>
              <a:t>Liraglutide pts with Peripheral neuropathy did have lower BBS on subgroup analysis</a:t>
            </a:r>
            <a:endParaRPr lang="en-US"/>
          </a:p>
        </p:txBody>
      </p:sp>
    </p:spTree>
    <p:extLst>
      <p:ext uri="{BB962C8B-B14F-4D97-AF65-F5344CB8AC3E}">
        <p14:creationId xmlns:p14="http://schemas.microsoft.com/office/powerpoint/2010/main" val="3428529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7E6E56-912B-B744-A5C1-122A0DBF3306}"/>
              </a:ext>
            </a:extLst>
          </p:cNvPr>
          <p:cNvSpPr>
            <a:spLocks noGrp="1"/>
          </p:cNvSpPr>
          <p:nvPr>
            <p:ph type="title"/>
          </p:nvPr>
        </p:nvSpPr>
        <p:spPr>
          <a:xfrm>
            <a:off x="1075767" y="1188637"/>
            <a:ext cx="2988234" cy="4480726"/>
          </a:xfrm>
        </p:spPr>
        <p:txBody>
          <a:bodyPr>
            <a:normAutofit/>
          </a:bodyPr>
          <a:lstStyle/>
          <a:p>
            <a:pPr algn="r"/>
            <a:r>
              <a:rPr lang="en-US" sz="2600" b="1">
                <a:latin typeface="Arial"/>
                <a:ea typeface="+mj-lt"/>
                <a:cs typeface="+mj-lt"/>
              </a:rPr>
              <a:t>European Society of Gastrointestinal Endoscopy (ESGE) Guideline</a:t>
            </a:r>
            <a:endParaRPr lang="en-US" sz="2600">
              <a:latin typeface="Arial"/>
            </a:endParaRP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255DAB-C2AB-4745-1224-536F8B7911AB}"/>
              </a:ext>
            </a:extLst>
          </p:cNvPr>
          <p:cNvSpPr>
            <a:spLocks noGrp="1"/>
          </p:cNvSpPr>
          <p:nvPr>
            <p:ph idx="1"/>
          </p:nvPr>
        </p:nvSpPr>
        <p:spPr>
          <a:xfrm>
            <a:off x="5358001" y="1717364"/>
            <a:ext cx="4702848" cy="3560260"/>
          </a:xfrm>
        </p:spPr>
        <p:txBody>
          <a:bodyPr vert="horz" lIns="91440" tIns="45720" rIns="91440" bIns="45720" rtlCol="0" anchor="ctr">
            <a:noAutofit/>
          </a:bodyPr>
          <a:lstStyle/>
          <a:p>
            <a:r>
              <a:rPr lang="en-US" sz="1800">
                <a:latin typeface="Arial"/>
                <a:cs typeface="Arial"/>
              </a:rPr>
              <a:t>Low fiber diet on the day preceding colonoscopy </a:t>
            </a:r>
            <a:endParaRPr lang="en-US" sz="1800">
              <a:cs typeface="Calibri"/>
            </a:endParaRPr>
          </a:p>
          <a:p>
            <a:r>
              <a:rPr lang="en-US" sz="1800">
                <a:latin typeface="Arial"/>
                <a:cs typeface="Arial"/>
              </a:rPr>
              <a:t>Adding oral simethicone to bowel prep </a:t>
            </a:r>
          </a:p>
          <a:p>
            <a:r>
              <a:rPr lang="en-US" sz="1800">
                <a:latin typeface="Arial"/>
                <a:cs typeface="Arial"/>
              </a:rPr>
              <a:t>Split-dose bowel prep for elective colonoscopy</a:t>
            </a:r>
          </a:p>
          <a:p>
            <a:r>
              <a:rPr lang="en-US" sz="1800">
                <a:latin typeface="Arial"/>
                <a:cs typeface="Arial"/>
              </a:rPr>
              <a:t>To start the last dose of bowel prep within 5 hours of colonoscopy, and to complete it at least 2 hours before the beginning of the procedure </a:t>
            </a:r>
          </a:p>
          <a:p>
            <a:r>
              <a:rPr lang="en-US" sz="1800">
                <a:latin typeface="Arial"/>
                <a:cs typeface="Arial"/>
              </a:rPr>
              <a:t>Use of high volume or low volume PEG-based regimen as well as that of non-PEG-based agents that have been clinically validated for routine bowel prep. In patients at high risk for </a:t>
            </a:r>
            <a:r>
              <a:rPr lang="en-US" sz="1800" err="1">
                <a:latin typeface="Arial"/>
                <a:cs typeface="Arial"/>
              </a:rPr>
              <a:t>hydroelctrolyte</a:t>
            </a:r>
            <a:r>
              <a:rPr lang="en-US" sz="1800">
                <a:latin typeface="Arial"/>
                <a:cs typeface="Arial"/>
              </a:rPr>
              <a:t> disturbances, the choice of laxative should be individualized</a:t>
            </a:r>
          </a:p>
        </p:txBody>
      </p:sp>
    </p:spTree>
    <p:extLst>
      <p:ext uri="{BB962C8B-B14F-4D97-AF65-F5344CB8AC3E}">
        <p14:creationId xmlns:p14="http://schemas.microsoft.com/office/powerpoint/2010/main" val="1780845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able 1 Relative effectiveness and cost of available bowel preparations &#10;Prep &#10;4 L PEG &#10;2 L PEG &#10;Sodium Phosphate &#10;Sodium Picosulfa te &#10;Oral Sulfate Solution &#10;Single &#10;Split &#10;Single &#10;Split &#10;Single &#10;Split &#10;Single &#10;Split &#10;SuPrep &#10;Suclear &#10;% Adequate &#10;81.6 % —87.9 % 149301 &#10;93.5%1451 &#10;Lesion detection rate &#10;PDR 50.5%-51 % 126511 &#10;ADR &#10;ADR &#10;PDR 470/01261 &#10;Not Available &#10;PDR &#10;ADR 23.8% &#10;PDR 50.90/01531 &#10;ADR 260/01531 &#10;PEG 3350 with electrolytes 4 L &#10;$26.59 &#10;Moviprep 100 g/l kit &#10;$91.55 &#10;MiraLAX 8.30z/238 g &#10;$13.99 &#10;OsmoPrep 32 tabs &#10;$163.05 &#10;Prepopik„ 2 pkts &#10;$121.31 &#10;SuPrep 1 kit &#10;$49.09 &#10;Suclear &#10;$76.38">
            <a:extLst>
              <a:ext uri="{FF2B5EF4-FFF2-40B4-BE49-F238E27FC236}">
                <a16:creationId xmlns:a16="http://schemas.microsoft.com/office/drawing/2014/main" id="{973A6207-7C13-233D-01E2-2BB2719ACA0C}"/>
              </a:ext>
            </a:extLst>
          </p:cNvPr>
          <p:cNvPicPr>
            <a:picLocks noChangeAspect="1"/>
          </p:cNvPicPr>
          <p:nvPr/>
        </p:nvPicPr>
        <p:blipFill>
          <a:blip r:embed="rId3"/>
          <a:stretch>
            <a:fillRect/>
          </a:stretch>
        </p:blipFill>
        <p:spPr>
          <a:xfrm>
            <a:off x="457200" y="1131190"/>
            <a:ext cx="11277600" cy="4595620"/>
          </a:xfrm>
          <a:prstGeom prst="rect">
            <a:avLst/>
          </a:prstGeom>
        </p:spPr>
      </p:pic>
    </p:spTree>
    <p:extLst>
      <p:ext uri="{BB962C8B-B14F-4D97-AF65-F5344CB8AC3E}">
        <p14:creationId xmlns:p14="http://schemas.microsoft.com/office/powerpoint/2010/main" val="1591333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PEG-ELS &#10;PEG-ELS &#10;Bisacodyl 5 mg &#10;PEG-ELS &#10;Sodium ascorbate &#10;ascorbic acid &#10;Sodium phosphate &#10;Magnesium citrate &#10;Sodium sulfate &#10;potassium sulfate &#10;magnesium sulfate &#10;PEG 3350 without EIS &#10;gator ade &#10;Sodium picosulfate &#10;magnesium oxide &#10;citric acid &#10;Sodium picosulfate &#10;magnesium oxide citric &#10;acid+magnesium citrate &#10;Sodium phosphate &#10;Sodium phosphate &#10;2.95 L &#10;(99.6 ozr• &#10;1.89 L &#10;(64 oz) &#10;2.31 L &#10;(78 oz) &#10;2.84 L &#10;(96 oz) &#10;1.9 L &#10;(64 oz) &#10;2.19L &#10;(74 oz) &#10;2.3 L &#10;(78 oz) &#10;1.6 L &#10;(34 oz) &#10;1.66 L &#10;(56 oz) &#10;2 L solution evening prior &#10;2 L solution morning of colonoscopy &#10;Bisacodyl 5 mg with sip ofwater and &#10;I L PEG-EIS evening prior &#10;1 L PEG-EIS morning of colonoscopy &#10;I L preparation with 16 oz of water evening prior &#10;I L preparation with 16 oz water morning of &#10;colonoscopy &#10;20 tablets with 40 oz of water evening prior &#10;12 tablets with 24 oz water morning of &#10;colonoscopy &#10;15 oz Mg citrate solution with 24 oz water &#10;evening prior &#10;15 oz Mg citrate solution with 24 oz water &#10;morning of colonoscopy &#10;16 oz preparation and water followed by 32 oz Of &#10;water evening prior &#10;16 oz preparation and water followed by 32 oz &#10;water morning of colonoscopy &#10;238-255 g Miralax with 1.9 L Gatorade with &#10;0.95 L evening prior &#10;0.95 L morning Of colonoscopy &#10;5 oz preparation and 40 oz of water evening prior &#10;5 oz preparation and 24 oz of water morning of &#10;colonoscopy &#10;2 sachets with 150 mL water followed by &#10;I L water evening prior &#10;1 sachet with 150 mL water followed by 1 L water &#10;45 mL and 45 mL water evening prior &#10;45 mL and 45 mL water morning of colonoscopy &#10;Must drink 6-8 8 oz clear liquid throughout &#10;preparation &#10;4 tablets with 8 oz clear liquid every 15 min &#10;(total of 20 tablets) evening prior &#10;4 tablets with 8 oz clear liquid every 15 min &#10;(total of 8 tablets) morning of colonoscopy &#10;- Needs to be ingested quickly &#10;- Safe in renal failure, congestive heart failure, and &#10;liver disease &#10;- Poor palatability and can cause nausea, vomiting, &#10;and bloating &#10;- Low volume, better tolerated &#10;- Risk of ischemic colitis with increasing doses of &#10;bisacodyl 210 mg &#10;- Contains phenylalanine &#10;- Use with caution in glucose-6-phosphate &#10;dehydrogenase deficient patients &#10;- Lower volume &#10;- Avoid in diarrhea and IBD••• patients as can cause &#10;colonic mucosal architecture distortion and mimic colitis &#10;- Can cause acute phosphate nephropathy &#10;- Avoid in elderly and patients with renal dysfunction &#10;- Patients may need to drink up to 64 oz of additional &#10;water with evening dose &#10;- Avoid in patients with renal failure &#10;- Avoid in patients with gout as may cause increased &#10;uric acid levels &#10;- Avoid in CHF and cirrhosis &#10;- Risk Of hyponatremia &#10;- Does not work as well as PEG-ELS alone &#10;- Avoid in renal failure &#10;- Avoid in renal failure &#10;- Avoid in elderly patients &#10;- More common in Japan and South Korea &#10;- Avoid in renal failure, congestive heart failure, &#10;cirrhosis, and IBD &#10;- Risk of phosphate nephropathy &#10;- Not used much in United States and Europe &#10;- Avoid in renal failure, congestive heart failure, &#10;cirrhosis, and IBD &#10;- Risk of phosphate nephropathy &#10;- Not used much in United States and Europe &#10;- Common clear liquid is ginger ale &#10;- Some add bisacodyl for improved emcacy">
            <a:extLst>
              <a:ext uri="{FF2B5EF4-FFF2-40B4-BE49-F238E27FC236}">
                <a16:creationId xmlns:a16="http://schemas.microsoft.com/office/drawing/2014/main" id="{8DF4CA11-2195-23BD-4059-0479CE9DDBE3}"/>
              </a:ext>
            </a:extLst>
          </p:cNvPr>
          <p:cNvPicPr>
            <a:picLocks noChangeAspect="1"/>
          </p:cNvPicPr>
          <p:nvPr/>
        </p:nvPicPr>
        <p:blipFill>
          <a:blip r:embed="rId2"/>
          <a:stretch>
            <a:fillRect/>
          </a:stretch>
        </p:blipFill>
        <p:spPr>
          <a:xfrm>
            <a:off x="2647250" y="133071"/>
            <a:ext cx="6638708" cy="6354631"/>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0842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oast with poached egg and sliced avocado">
            <a:extLst>
              <a:ext uri="{FF2B5EF4-FFF2-40B4-BE49-F238E27FC236}">
                <a16:creationId xmlns:a16="http://schemas.microsoft.com/office/drawing/2014/main" id="{51EA4DB3-B022-E0AA-FCDE-A46809136725}"/>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DD3217-A993-C57E-EE2D-47C625867840}"/>
              </a:ext>
            </a:extLst>
          </p:cNvPr>
          <p:cNvSpPr>
            <a:spLocks noGrp="1"/>
          </p:cNvSpPr>
          <p:nvPr>
            <p:ph type="title"/>
          </p:nvPr>
        </p:nvSpPr>
        <p:spPr>
          <a:xfrm>
            <a:off x="838200" y="365125"/>
            <a:ext cx="3822189" cy="1899912"/>
          </a:xfrm>
        </p:spPr>
        <p:txBody>
          <a:bodyPr>
            <a:normAutofit/>
          </a:bodyPr>
          <a:lstStyle/>
          <a:p>
            <a:r>
              <a:rPr lang="en-US" sz="4800">
                <a:cs typeface="Calibri Light"/>
              </a:rPr>
              <a:t>Take Home</a:t>
            </a:r>
            <a:endParaRPr lang="en-US" sz="480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A27E5847-2ADB-92C1-556C-9253E27893E6}"/>
              </a:ext>
            </a:extLst>
          </p:cNvPr>
          <p:cNvSpPr>
            <a:spLocks noGrp="1"/>
          </p:cNvSpPr>
          <p:nvPr>
            <p:ph idx="1"/>
          </p:nvPr>
        </p:nvSpPr>
        <p:spPr>
          <a:xfrm>
            <a:off x="838200" y="1708145"/>
            <a:ext cx="3822189" cy="5101421"/>
          </a:xfrm>
        </p:spPr>
        <p:txBody>
          <a:bodyPr vert="horz" lIns="91440" tIns="45720" rIns="91440" bIns="45720" rtlCol="0" anchor="t">
            <a:normAutofit/>
          </a:bodyPr>
          <a:lstStyle/>
          <a:p>
            <a:r>
              <a:rPr lang="en-US" sz="2400">
                <a:cs typeface="Calibri"/>
              </a:rPr>
              <a:t>Split prep!!</a:t>
            </a:r>
          </a:p>
          <a:p>
            <a:r>
              <a:rPr lang="en-US" sz="2400">
                <a:cs typeface="Calibri"/>
              </a:rPr>
              <a:t>Diet doesn’t matter as much! Low residue diet for breakfast and lunch the day before--&gt; your patients will thank you</a:t>
            </a:r>
          </a:p>
          <a:p>
            <a:r>
              <a:rPr lang="en-US" sz="2400">
                <a:cs typeface="Calibri"/>
              </a:rPr>
              <a:t>Prep type --&gt; shared decision based on comorbidities and patient/provider preference</a:t>
            </a:r>
          </a:p>
          <a:p>
            <a:pPr lvl="1"/>
            <a:endParaRPr lang="en-US" sz="2000">
              <a:cs typeface="Calibri"/>
            </a:endParaRPr>
          </a:p>
          <a:p>
            <a:endParaRPr lang="en-US" sz="2000">
              <a:cs typeface="Calibri"/>
            </a:endParaRPr>
          </a:p>
        </p:txBody>
      </p:sp>
    </p:spTree>
    <p:extLst>
      <p:ext uri="{BB962C8B-B14F-4D97-AF65-F5344CB8AC3E}">
        <p14:creationId xmlns:p14="http://schemas.microsoft.com/office/powerpoint/2010/main" val="3495212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 name="Rectangle 23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rain in head">
            <a:extLst>
              <a:ext uri="{FF2B5EF4-FFF2-40B4-BE49-F238E27FC236}">
                <a16:creationId xmlns:a16="http://schemas.microsoft.com/office/drawing/2014/main" id="{780C6109-5A04-EC8A-8654-C2D680F657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988" y="1744515"/>
            <a:ext cx="3368969" cy="3368969"/>
          </a:xfrm>
          <a:prstGeom prst="rect">
            <a:avLst/>
          </a:prstGeom>
        </p:spPr>
      </p:pic>
      <p:sp>
        <p:nvSpPr>
          <p:cNvPr id="236" name="Freeform: Shape 235">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37"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01DDF9-2F07-FFB2-DCA4-12119A1A2DC9}"/>
              </a:ext>
            </a:extLst>
          </p:cNvPr>
          <p:cNvSpPr>
            <a:spLocks noGrp="1"/>
          </p:cNvSpPr>
          <p:nvPr>
            <p:ph idx="1"/>
          </p:nvPr>
        </p:nvSpPr>
        <p:spPr>
          <a:xfrm>
            <a:off x="5759354" y="2798064"/>
            <a:ext cx="5461095" cy="3417611"/>
          </a:xfrm>
        </p:spPr>
        <p:txBody>
          <a:bodyPr vert="horz" lIns="91440" tIns="45720" rIns="91440" bIns="45720" rtlCol="0" anchor="t">
            <a:normAutofit/>
          </a:bodyPr>
          <a:lstStyle/>
          <a:p>
            <a:pPr marL="0" indent="0">
              <a:buNone/>
            </a:pPr>
            <a:r>
              <a:rPr lang="en-US" i="1">
                <a:solidFill>
                  <a:srgbClr val="FFFFFF"/>
                </a:solidFill>
                <a:cs typeface="Calibri" panose="020F0502020204030204"/>
              </a:rPr>
              <a:t>Consider your whole patient when considering prep type as the body is a unit and the person represents a combination of body, mind, and spirit. </a:t>
            </a:r>
            <a:endParaRPr lang="en-US">
              <a:solidFill>
                <a:srgbClr val="FFFFFF"/>
              </a:solidFill>
            </a:endParaRPr>
          </a:p>
        </p:txBody>
      </p:sp>
    </p:spTree>
    <p:extLst>
      <p:ext uri="{BB962C8B-B14F-4D97-AF65-F5344CB8AC3E}">
        <p14:creationId xmlns:p14="http://schemas.microsoft.com/office/powerpoint/2010/main" val="3416724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599327D-7A4D-70D2-8EB6-12C97D30527D}"/>
              </a:ext>
            </a:extLst>
          </p:cNvPr>
          <p:cNvSpPr>
            <a:spLocks noGrp="1"/>
          </p:cNvSpPr>
          <p:nvPr>
            <p:ph type="title"/>
          </p:nvPr>
        </p:nvSpPr>
        <p:spPr>
          <a:xfrm>
            <a:off x="838200" y="669925"/>
            <a:ext cx="4508946" cy="1325563"/>
          </a:xfrm>
        </p:spPr>
        <p:txBody>
          <a:bodyPr anchor="b">
            <a:normAutofit/>
          </a:bodyPr>
          <a:lstStyle/>
          <a:p>
            <a:pPr algn="r"/>
            <a:r>
              <a:rPr lang="en-US">
                <a:solidFill>
                  <a:schemeClr val="bg1"/>
                </a:solidFill>
                <a:cs typeface="Calibri Light"/>
              </a:rPr>
              <a:t>References</a:t>
            </a:r>
            <a:endParaRPr lang="en-US">
              <a:solidFill>
                <a:schemeClr val="bg1"/>
              </a:solidFill>
            </a:endParaRPr>
          </a:p>
        </p:txBody>
      </p:sp>
      <p:cxnSp>
        <p:nvCxnSpPr>
          <p:cNvPr id="15" name="Straight Connector 1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5EDE8B6-FBF6-88AB-5913-AED22E5F4B3A}"/>
              </a:ext>
            </a:extLst>
          </p:cNvPr>
          <p:cNvSpPr>
            <a:spLocks noGrp="1"/>
          </p:cNvSpPr>
          <p:nvPr>
            <p:ph idx="1"/>
          </p:nvPr>
        </p:nvSpPr>
        <p:spPr>
          <a:xfrm>
            <a:off x="227771" y="2057665"/>
            <a:ext cx="11736458" cy="3417287"/>
          </a:xfrm>
        </p:spPr>
        <p:txBody>
          <a:bodyPr vert="horz" lIns="91440" tIns="45720" rIns="91440" bIns="45720" rtlCol="0" anchor="t">
            <a:noAutofit/>
          </a:bodyPr>
          <a:lstStyle/>
          <a:p>
            <a:pPr>
              <a:buNone/>
            </a:pPr>
            <a:r>
              <a:rPr lang="en-US" sz="800">
                <a:solidFill>
                  <a:schemeClr val="bg1"/>
                </a:solidFill>
                <a:ea typeface="+mn-lt"/>
                <a:cs typeface="+mn-lt"/>
              </a:rPr>
              <a:t>Ahmad, A., Marshall, S., Bassett, P., </a:t>
            </a:r>
            <a:r>
              <a:rPr lang="en-US" sz="800" err="1">
                <a:solidFill>
                  <a:schemeClr val="bg1"/>
                </a:solidFill>
                <a:ea typeface="+mn-lt"/>
                <a:cs typeface="+mn-lt"/>
              </a:rPr>
              <a:t>Thiruvilangam</a:t>
            </a:r>
            <a:r>
              <a:rPr lang="en-US" sz="800">
                <a:solidFill>
                  <a:schemeClr val="bg1"/>
                </a:solidFill>
                <a:ea typeface="+mn-lt"/>
                <a:cs typeface="+mn-lt"/>
              </a:rPr>
              <a:t>, K., Dhillon, A., Saunders, B. (2023). Evaluation of bowel preparation regimens for colonoscopy including a novel low volume regimen (</a:t>
            </a:r>
            <a:r>
              <a:rPr lang="en-US" sz="800" err="1">
                <a:solidFill>
                  <a:schemeClr val="bg1"/>
                </a:solidFill>
                <a:ea typeface="+mn-lt"/>
                <a:cs typeface="+mn-lt"/>
              </a:rPr>
              <a:t>Plenvu</a:t>
            </a:r>
            <a:r>
              <a:rPr lang="en-US" sz="800">
                <a:solidFill>
                  <a:schemeClr val="bg1"/>
                </a:solidFill>
                <a:ea typeface="+mn-lt"/>
                <a:cs typeface="+mn-lt"/>
              </a:rPr>
              <a:t>): CLEANSE study. </a:t>
            </a:r>
            <a:r>
              <a:rPr lang="en-US" sz="800" i="1">
                <a:solidFill>
                  <a:schemeClr val="bg1"/>
                </a:solidFill>
                <a:ea typeface="+mn-lt"/>
                <a:cs typeface="+mn-lt"/>
              </a:rPr>
              <a:t>BMJ Open Gastroenterology, 10:e001070.</a:t>
            </a:r>
            <a:r>
              <a:rPr lang="en-US" sz="800">
                <a:solidFill>
                  <a:schemeClr val="bg1"/>
                </a:solidFill>
                <a:ea typeface="+mn-lt"/>
                <a:cs typeface="+mn-lt"/>
              </a:rPr>
              <a:t> </a:t>
            </a:r>
            <a:r>
              <a:rPr lang="en-US" sz="800">
                <a:solidFill>
                  <a:schemeClr val="bg1"/>
                </a:solidFill>
                <a:ea typeface="+mn-lt"/>
                <a:cs typeface="+mn-lt"/>
                <a:hlinkClick r:id="rId2">
                  <a:extLst>
                    <a:ext uri="{A12FA001-AC4F-418D-AE19-62706E023703}">
                      <ahyp:hlinkClr xmlns:ahyp="http://schemas.microsoft.com/office/drawing/2018/hyperlinkcolor" val="tx"/>
                    </a:ext>
                  </a:extLst>
                </a:hlinkClick>
              </a:rPr>
              <a:t>https://bmjopengastro.bmj.com/content/bmjgast/10/1/e001070.full.pdf</a:t>
            </a:r>
            <a:endParaRPr lang="en-US" sz="800">
              <a:solidFill>
                <a:schemeClr val="bg1"/>
              </a:solidFill>
              <a:cs typeface="Calibri"/>
            </a:endParaRPr>
          </a:p>
          <a:p>
            <a:pPr>
              <a:buNone/>
            </a:pPr>
            <a:endParaRPr lang="en-US" sz="800">
              <a:solidFill>
                <a:schemeClr val="bg1"/>
              </a:solidFill>
              <a:ea typeface="+mn-lt"/>
              <a:cs typeface="+mn-lt"/>
            </a:endParaRPr>
          </a:p>
          <a:p>
            <a:pPr>
              <a:buNone/>
            </a:pPr>
            <a:r>
              <a:rPr lang="en-US" sz="800">
                <a:solidFill>
                  <a:schemeClr val="bg1"/>
                </a:solidFill>
                <a:ea typeface="+mn-lt"/>
                <a:cs typeface="+mn-lt"/>
              </a:rPr>
              <a:t>Bartnik Menees, S., Kim, H M., Schoenfeld, P. (2018). Split-dose bowel preparation improves adequacy of bowel preparation and gastroenterologists’ adherence to National Colorectal Cancer Screening and Surveillance Guidelines. </a:t>
            </a:r>
            <a:r>
              <a:rPr lang="en-US" sz="800" err="1">
                <a:solidFill>
                  <a:schemeClr val="bg1"/>
                </a:solidFill>
                <a:ea typeface="+mn-lt"/>
                <a:cs typeface="+mn-lt"/>
              </a:rPr>
              <a:t>Wold</a:t>
            </a:r>
            <a:r>
              <a:rPr lang="en-US" sz="800">
                <a:solidFill>
                  <a:schemeClr val="bg1"/>
                </a:solidFill>
                <a:ea typeface="+mn-lt"/>
                <a:cs typeface="+mn-lt"/>
              </a:rPr>
              <a:t> Journal of Gastroenterology, 24(6): 716-724. </a:t>
            </a:r>
            <a:r>
              <a:rPr lang="en-US" sz="800">
                <a:solidFill>
                  <a:schemeClr val="bg1"/>
                </a:solidFill>
                <a:ea typeface="+mn-lt"/>
                <a:cs typeface="+mn-lt"/>
                <a:hlinkClick r:id="rId3">
                  <a:extLst>
                    <a:ext uri="{A12FA001-AC4F-418D-AE19-62706E023703}">
                      <ahyp:hlinkClr xmlns:ahyp="http://schemas.microsoft.com/office/drawing/2018/hyperlinkcolor" val="tx"/>
                    </a:ext>
                  </a:extLst>
                </a:hlinkClick>
              </a:rPr>
              <a:t>https://www.ncbi.nlm.nih.gov/pmc/articles/PMC5807674/</a:t>
            </a:r>
            <a:endParaRPr lang="en-US" sz="800">
              <a:solidFill>
                <a:schemeClr val="bg1"/>
              </a:solidFill>
              <a:cs typeface="Calibri"/>
            </a:endParaRPr>
          </a:p>
          <a:p>
            <a:pPr>
              <a:buNone/>
            </a:pPr>
            <a:endParaRPr lang="en-US" sz="800">
              <a:solidFill>
                <a:schemeClr val="bg1"/>
              </a:solidFill>
              <a:ea typeface="+mn-lt"/>
              <a:cs typeface="+mn-lt"/>
            </a:endParaRPr>
          </a:p>
          <a:p>
            <a:pPr>
              <a:buNone/>
            </a:pPr>
            <a:r>
              <a:rPr lang="en-US" sz="800">
                <a:solidFill>
                  <a:schemeClr val="bg1"/>
                </a:solidFill>
                <a:ea typeface="+mn-lt"/>
                <a:cs typeface="+mn-lt"/>
              </a:rPr>
              <a:t>Bechtold, M., Mir, F., Puli, S., Nguyen, D. (2016). Optimizing bowel preparation for colonoscopy; a guide to enhance quality of visualization. </a:t>
            </a:r>
            <a:r>
              <a:rPr lang="en-US" sz="800" i="1">
                <a:solidFill>
                  <a:schemeClr val="bg1"/>
                </a:solidFill>
                <a:ea typeface="+mn-lt"/>
                <a:cs typeface="+mn-lt"/>
              </a:rPr>
              <a:t>Ann Gastroenterol, 29(2): 137-146.</a:t>
            </a:r>
            <a:r>
              <a:rPr lang="en-US" sz="800">
                <a:solidFill>
                  <a:schemeClr val="bg1"/>
                </a:solidFill>
                <a:ea typeface="+mn-lt"/>
                <a:cs typeface="+mn-lt"/>
              </a:rPr>
              <a:t> </a:t>
            </a:r>
            <a:r>
              <a:rPr lang="en-US" sz="800">
                <a:solidFill>
                  <a:schemeClr val="bg1"/>
                </a:solidFill>
                <a:ea typeface="+mn-lt"/>
                <a:cs typeface="+mn-lt"/>
                <a:hlinkClick r:id="rId4">
                  <a:extLst>
                    <a:ext uri="{A12FA001-AC4F-418D-AE19-62706E023703}">
                      <ahyp:hlinkClr xmlns:ahyp="http://schemas.microsoft.com/office/drawing/2018/hyperlinkcolor" val="tx"/>
                    </a:ext>
                  </a:extLst>
                </a:hlinkClick>
              </a:rPr>
              <a:t>https://www.ncbi.nlm.nih.gov/pmc/articles/PMC4805732/</a:t>
            </a:r>
            <a:r>
              <a:rPr lang="en-US" sz="800">
                <a:solidFill>
                  <a:schemeClr val="bg1"/>
                </a:solidFill>
                <a:ea typeface="+mn-lt"/>
                <a:cs typeface="+mn-lt"/>
              </a:rPr>
              <a:t> </a:t>
            </a:r>
            <a:endParaRPr lang="en-US" sz="800">
              <a:solidFill>
                <a:schemeClr val="bg1"/>
              </a:solidFill>
              <a:cs typeface="Calibri"/>
            </a:endParaRPr>
          </a:p>
          <a:p>
            <a:pPr>
              <a:buNone/>
            </a:pPr>
            <a:endParaRPr lang="en-US" sz="800">
              <a:solidFill>
                <a:schemeClr val="bg1"/>
              </a:solidFill>
              <a:ea typeface="+mn-lt"/>
              <a:cs typeface="+mn-lt"/>
            </a:endParaRPr>
          </a:p>
          <a:p>
            <a:pPr>
              <a:buNone/>
            </a:pPr>
            <a:r>
              <a:rPr lang="en-US" sz="800">
                <a:solidFill>
                  <a:schemeClr val="bg1"/>
                </a:solidFill>
                <a:ea typeface="+mn-lt"/>
                <a:cs typeface="+mn-lt"/>
              </a:rPr>
              <a:t>Harrison, N., </a:t>
            </a:r>
            <a:r>
              <a:rPr lang="en-US" sz="800" err="1">
                <a:solidFill>
                  <a:schemeClr val="bg1"/>
                </a:solidFill>
                <a:ea typeface="+mn-lt"/>
                <a:cs typeface="+mn-lt"/>
              </a:rPr>
              <a:t>Hjelkrem</a:t>
            </a:r>
            <a:r>
              <a:rPr lang="en-US" sz="800">
                <a:solidFill>
                  <a:schemeClr val="bg1"/>
                </a:solidFill>
                <a:ea typeface="+mn-lt"/>
                <a:cs typeface="+mn-lt"/>
              </a:rPr>
              <a:t>, M. (2016). Bowel cleansing before colonoscopy: Balancing efficacy, safety, cost and patent tolerance. </a:t>
            </a:r>
            <a:r>
              <a:rPr lang="en-US" sz="800" i="1">
                <a:solidFill>
                  <a:schemeClr val="bg1"/>
                </a:solidFill>
                <a:ea typeface="+mn-lt"/>
                <a:cs typeface="+mn-lt"/>
              </a:rPr>
              <a:t>World Journal of Gastrointestinal Endoscopy, 8(1): 4-12. </a:t>
            </a:r>
            <a:r>
              <a:rPr lang="en-US" sz="800">
                <a:solidFill>
                  <a:schemeClr val="bg1"/>
                </a:solidFill>
                <a:ea typeface="+mn-lt"/>
                <a:cs typeface="+mn-lt"/>
                <a:hlinkClick r:id="rId5">
                  <a:extLst>
                    <a:ext uri="{A12FA001-AC4F-418D-AE19-62706E023703}">
                      <ahyp:hlinkClr xmlns:ahyp="http://schemas.microsoft.com/office/drawing/2018/hyperlinkcolor" val="tx"/>
                    </a:ext>
                  </a:extLst>
                </a:hlinkClick>
              </a:rPr>
              <a:t>https://www.ncbi.nlm.nih.gov/pmc/articles/PMC4707321/</a:t>
            </a:r>
            <a:endParaRPr lang="en-US" sz="800">
              <a:solidFill>
                <a:schemeClr val="bg1"/>
              </a:solidFill>
              <a:cs typeface="Calibri"/>
            </a:endParaRPr>
          </a:p>
          <a:p>
            <a:pPr>
              <a:buNone/>
            </a:pPr>
            <a:r>
              <a:rPr lang="en-US" sz="800">
                <a:solidFill>
                  <a:schemeClr val="bg1"/>
                </a:solidFill>
                <a:ea typeface="+mn-lt"/>
                <a:cs typeface="+mn-lt"/>
              </a:rPr>
              <a:t>Hassan, C., East, J., Radaelli, F., Spada, C., </a:t>
            </a:r>
            <a:r>
              <a:rPr lang="en-US" sz="800" err="1">
                <a:solidFill>
                  <a:schemeClr val="bg1"/>
                </a:solidFill>
                <a:ea typeface="+mn-lt"/>
                <a:cs typeface="+mn-lt"/>
              </a:rPr>
              <a:t>Benamouzig</a:t>
            </a:r>
            <a:r>
              <a:rPr lang="en-US" sz="800">
                <a:solidFill>
                  <a:schemeClr val="bg1"/>
                </a:solidFill>
                <a:ea typeface="+mn-lt"/>
                <a:cs typeface="+mn-lt"/>
              </a:rPr>
              <a:t>, R., </a:t>
            </a:r>
            <a:r>
              <a:rPr lang="en-US" sz="800" err="1">
                <a:solidFill>
                  <a:schemeClr val="bg1"/>
                </a:solidFill>
                <a:ea typeface="+mn-lt"/>
                <a:cs typeface="+mn-lt"/>
              </a:rPr>
              <a:t>Bisschops</a:t>
            </a:r>
            <a:r>
              <a:rPr lang="en-US" sz="800">
                <a:solidFill>
                  <a:schemeClr val="bg1"/>
                </a:solidFill>
                <a:ea typeface="+mn-lt"/>
                <a:cs typeface="+mn-lt"/>
              </a:rPr>
              <a:t>, R., Bretthauer, M., Dekker, E., Dinis-Ribeiro, M., </a:t>
            </a:r>
            <a:r>
              <a:rPr lang="en-US" sz="800" err="1">
                <a:solidFill>
                  <a:schemeClr val="bg1"/>
                </a:solidFill>
                <a:ea typeface="+mn-lt"/>
                <a:cs typeface="+mn-lt"/>
              </a:rPr>
              <a:t>Ferlitsch</a:t>
            </a:r>
            <a:r>
              <a:rPr lang="en-US" sz="800">
                <a:solidFill>
                  <a:schemeClr val="bg1"/>
                </a:solidFill>
                <a:ea typeface="+mn-lt"/>
                <a:cs typeface="+mn-lt"/>
              </a:rPr>
              <a:t>, M., </a:t>
            </a:r>
            <a:r>
              <a:rPr lang="en-US" sz="800" err="1">
                <a:solidFill>
                  <a:schemeClr val="bg1"/>
                </a:solidFill>
                <a:ea typeface="+mn-lt"/>
                <a:cs typeface="+mn-lt"/>
              </a:rPr>
              <a:t>Fuccio</a:t>
            </a:r>
            <a:r>
              <a:rPr lang="en-US" sz="800">
                <a:solidFill>
                  <a:schemeClr val="bg1"/>
                </a:solidFill>
                <a:ea typeface="+mn-lt"/>
                <a:cs typeface="+mn-lt"/>
              </a:rPr>
              <a:t>, L., </a:t>
            </a:r>
            <a:r>
              <a:rPr lang="en-US" sz="800" err="1">
                <a:solidFill>
                  <a:schemeClr val="bg1"/>
                </a:solidFill>
                <a:ea typeface="+mn-lt"/>
                <a:cs typeface="+mn-lt"/>
              </a:rPr>
              <a:t>Awadie</a:t>
            </a:r>
            <a:r>
              <a:rPr lang="en-US" sz="800">
                <a:solidFill>
                  <a:schemeClr val="bg1"/>
                </a:solidFill>
                <a:ea typeface="+mn-lt"/>
                <a:cs typeface="+mn-lt"/>
              </a:rPr>
              <a:t>, H., </a:t>
            </a:r>
            <a:r>
              <a:rPr lang="en-US" sz="800" err="1">
                <a:solidFill>
                  <a:schemeClr val="bg1"/>
                </a:solidFill>
                <a:ea typeface="+mn-lt"/>
                <a:cs typeface="+mn-lt"/>
              </a:rPr>
              <a:t>Gralnek</a:t>
            </a:r>
            <a:r>
              <a:rPr lang="en-US" sz="800">
                <a:solidFill>
                  <a:schemeClr val="bg1"/>
                </a:solidFill>
                <a:ea typeface="+mn-lt"/>
                <a:cs typeface="+mn-lt"/>
              </a:rPr>
              <a:t>, I., Jover, R., Kaminski, M., </a:t>
            </a:r>
            <a:r>
              <a:rPr lang="en-US" sz="800" err="1">
                <a:solidFill>
                  <a:schemeClr val="bg1"/>
                </a:solidFill>
                <a:ea typeface="+mn-lt"/>
                <a:cs typeface="+mn-lt"/>
              </a:rPr>
              <a:t>Pellise</a:t>
            </a:r>
            <a:r>
              <a:rPr lang="en-US" sz="800">
                <a:solidFill>
                  <a:schemeClr val="bg1"/>
                </a:solidFill>
                <a:ea typeface="+mn-lt"/>
                <a:cs typeface="+mn-lt"/>
              </a:rPr>
              <a:t>, M., Triantafyllou, K., Vanella, G., Mangas-Sanjuan, C., </a:t>
            </a:r>
            <a:r>
              <a:rPr lang="en-US" sz="800" err="1">
                <a:solidFill>
                  <a:schemeClr val="bg1"/>
                </a:solidFill>
                <a:ea typeface="+mn-lt"/>
                <a:cs typeface="+mn-lt"/>
              </a:rPr>
              <a:t>Frazzoni</a:t>
            </a:r>
            <a:r>
              <a:rPr lang="en-US" sz="800">
                <a:solidFill>
                  <a:schemeClr val="bg1"/>
                </a:solidFill>
                <a:ea typeface="+mn-lt"/>
                <a:cs typeface="+mn-lt"/>
              </a:rPr>
              <a:t>, L., Van Hooft, J., </a:t>
            </a:r>
            <a:r>
              <a:rPr lang="en-US" sz="800" err="1">
                <a:solidFill>
                  <a:schemeClr val="bg1"/>
                </a:solidFill>
                <a:ea typeface="+mn-lt"/>
                <a:cs typeface="+mn-lt"/>
              </a:rPr>
              <a:t>Dumonceau</a:t>
            </a:r>
            <a:r>
              <a:rPr lang="en-US" sz="800">
                <a:solidFill>
                  <a:schemeClr val="bg1"/>
                </a:solidFill>
                <a:ea typeface="+mn-lt"/>
                <a:cs typeface="+mn-lt"/>
              </a:rPr>
              <a:t>, J-M. (2019 update). Bowe preparation for colonoscopy: European Society of Gastrointestinal Endoscopy (ESGE) Guideline. </a:t>
            </a:r>
            <a:r>
              <a:rPr lang="en-US" sz="800" i="1">
                <a:solidFill>
                  <a:schemeClr val="bg1"/>
                </a:solidFill>
                <a:ea typeface="+mn-lt"/>
                <a:cs typeface="+mn-lt"/>
              </a:rPr>
              <a:t>ESGE, 51: 775-794. </a:t>
            </a:r>
            <a:r>
              <a:rPr lang="en-US" sz="800">
                <a:solidFill>
                  <a:schemeClr val="bg1"/>
                </a:solidFill>
                <a:ea typeface="+mn-lt"/>
                <a:cs typeface="+mn-lt"/>
                <a:hlinkClick r:id="rId6">
                  <a:extLst>
                    <a:ext uri="{A12FA001-AC4F-418D-AE19-62706E023703}">
                      <ahyp:hlinkClr xmlns:ahyp="http://schemas.microsoft.com/office/drawing/2018/hyperlinkcolor" val="tx"/>
                    </a:ext>
                  </a:extLst>
                </a:hlinkClick>
              </a:rPr>
              <a:t>Https://doi.org/10.1055/a-0959-0505</a:t>
            </a:r>
            <a:endParaRPr lang="en-US" sz="800">
              <a:solidFill>
                <a:schemeClr val="bg1"/>
              </a:solidFill>
              <a:cs typeface="Calibri"/>
            </a:endParaRPr>
          </a:p>
          <a:p>
            <a:pPr>
              <a:buNone/>
            </a:pPr>
            <a:endParaRPr lang="en-US" sz="800">
              <a:solidFill>
                <a:schemeClr val="bg1"/>
              </a:solidFill>
              <a:ea typeface="+mn-lt"/>
              <a:cs typeface="+mn-lt"/>
            </a:endParaRPr>
          </a:p>
          <a:p>
            <a:pPr>
              <a:buNone/>
            </a:pPr>
            <a:r>
              <a:rPr lang="en-US" sz="800">
                <a:solidFill>
                  <a:schemeClr val="bg1"/>
                </a:solidFill>
                <a:ea typeface="+mn-lt"/>
                <a:cs typeface="+mn-lt"/>
              </a:rPr>
              <a:t>Li, C-X., Guo, Y., Zhu, Y-J., Zhu, J-R., Xiao, Q-S., Chen, D-F., Lan, C-H. (2019). Comparision of Polyethylene Glycol versus Lactulose Oral Solution for Bowel Preparation prior to Colonoscopy. Gastroenterology Research and Practice, v.2019; PMC6487087. </a:t>
            </a:r>
            <a:r>
              <a:rPr lang="en-US" sz="800">
                <a:solidFill>
                  <a:schemeClr val="bg1"/>
                </a:solidFill>
                <a:ea typeface="+mn-lt"/>
                <a:cs typeface="+mn-lt"/>
                <a:hlinkClick r:id="rId7">
                  <a:extLst>
                    <a:ext uri="{A12FA001-AC4F-418D-AE19-62706E023703}">
                      <ahyp:hlinkClr xmlns:ahyp="http://schemas.microsoft.com/office/drawing/2018/hyperlinkcolor" val="tx"/>
                    </a:ext>
                  </a:extLst>
                </a:hlinkClick>
              </a:rPr>
              <a:t>https://www.ncbi.nlm.nih.gov/pmc/articles/PMC6487087/</a:t>
            </a:r>
            <a:r>
              <a:rPr lang="en-US" sz="800">
                <a:solidFill>
                  <a:schemeClr val="bg1"/>
                </a:solidFill>
                <a:ea typeface="+mn-lt"/>
                <a:cs typeface="+mn-lt"/>
              </a:rPr>
              <a:t> </a:t>
            </a:r>
            <a:endParaRPr lang="en-US" sz="800">
              <a:solidFill>
                <a:schemeClr val="bg1"/>
              </a:solidFill>
              <a:cs typeface="Calibri"/>
            </a:endParaRPr>
          </a:p>
          <a:p>
            <a:pPr>
              <a:buNone/>
            </a:pPr>
            <a:endParaRPr lang="en-US" sz="800">
              <a:solidFill>
                <a:schemeClr val="bg1"/>
              </a:solidFill>
              <a:ea typeface="+mn-lt"/>
              <a:cs typeface="+mn-lt"/>
            </a:endParaRPr>
          </a:p>
          <a:p>
            <a:pPr>
              <a:buNone/>
            </a:pPr>
            <a:r>
              <a:rPr lang="en-US" sz="800">
                <a:solidFill>
                  <a:schemeClr val="bg1"/>
                </a:solidFill>
                <a:ea typeface="+mn-lt"/>
                <a:cs typeface="+mn-lt"/>
              </a:rPr>
              <a:t>Maida, M., Sinagra, E., Morreale, G., Sferrazza, S., Scalisi, G., Schillaci, D., Ventimiglia, M., Macaluso, F., Vettori, G., Conoscenti, G., Bartolo, C., Garufi, S., </a:t>
            </a:r>
            <a:r>
              <a:rPr lang="en-US" sz="800" err="1">
                <a:solidFill>
                  <a:schemeClr val="bg1"/>
                </a:solidFill>
                <a:ea typeface="+mn-lt"/>
                <a:cs typeface="+mn-lt"/>
              </a:rPr>
              <a:t>Catarella</a:t>
            </a:r>
            <a:r>
              <a:rPr lang="en-US" sz="800">
                <a:solidFill>
                  <a:schemeClr val="bg1"/>
                </a:solidFill>
                <a:ea typeface="+mn-lt"/>
                <a:cs typeface="+mn-lt"/>
              </a:rPr>
              <a:t>, D., Manganaro, M., Virgilio, C., Camilleri, S. (202). Effectiveness of very low-volume preparation for colonoscopy: A prospective, multicenter observational study. </a:t>
            </a:r>
            <a:r>
              <a:rPr lang="en-US" sz="800" i="1">
                <a:solidFill>
                  <a:schemeClr val="bg1"/>
                </a:solidFill>
                <a:ea typeface="+mn-lt"/>
                <a:cs typeface="+mn-lt"/>
              </a:rPr>
              <a:t>World Journal of Gastroenterology, 26(16): 1950-1961. </a:t>
            </a:r>
            <a:r>
              <a:rPr lang="en-US" sz="800">
                <a:solidFill>
                  <a:schemeClr val="bg1"/>
                </a:solidFill>
                <a:ea typeface="+mn-lt"/>
                <a:cs typeface="+mn-lt"/>
              </a:rPr>
              <a:t>Doi: 10.3748/wjg.v26.i16.1950</a:t>
            </a:r>
            <a:endParaRPr lang="en-US" sz="800">
              <a:solidFill>
                <a:schemeClr val="bg1"/>
              </a:solidFill>
              <a:cs typeface="Calibri"/>
            </a:endParaRPr>
          </a:p>
          <a:p>
            <a:pPr>
              <a:buNone/>
            </a:pPr>
            <a:endParaRPr lang="en-US" sz="800">
              <a:solidFill>
                <a:schemeClr val="bg1"/>
              </a:solidFill>
              <a:ea typeface="+mn-lt"/>
              <a:cs typeface="+mn-lt"/>
            </a:endParaRPr>
          </a:p>
          <a:p>
            <a:pPr>
              <a:buNone/>
            </a:pPr>
            <a:r>
              <a:rPr lang="en-US" sz="800" err="1">
                <a:solidFill>
                  <a:schemeClr val="bg1"/>
                </a:solidFill>
                <a:ea typeface="+mn-lt"/>
                <a:cs typeface="+mn-lt"/>
              </a:rPr>
              <a:t>Serper</a:t>
            </a:r>
            <a:r>
              <a:rPr lang="en-US" sz="800">
                <a:solidFill>
                  <a:schemeClr val="bg1"/>
                </a:solidFill>
                <a:ea typeface="+mn-lt"/>
                <a:cs typeface="+mn-lt"/>
              </a:rPr>
              <a:t>, M., Gawron, A., Smith, S., Pandit, A., Dahlke, A., Bojarski, E., Keswani, R., Wolf, M. (2014). Patient Factors That Affect Quality of Colonoscopy Preparation. </a:t>
            </a:r>
            <a:r>
              <a:rPr lang="en-US" sz="800" i="1">
                <a:solidFill>
                  <a:schemeClr val="bg1"/>
                </a:solidFill>
                <a:ea typeface="+mn-lt"/>
                <a:cs typeface="+mn-lt"/>
              </a:rPr>
              <a:t>Clinical Gastroenterology and Hepatology, 12: 451-457. </a:t>
            </a:r>
            <a:r>
              <a:rPr lang="en-US" sz="800">
                <a:solidFill>
                  <a:schemeClr val="bg1"/>
                </a:solidFill>
                <a:ea typeface="+mn-lt"/>
                <a:cs typeface="+mn-lt"/>
                <a:hlinkClick r:id="rId8">
                  <a:extLst>
                    <a:ext uri="{A12FA001-AC4F-418D-AE19-62706E023703}">
                      <ahyp:hlinkClr xmlns:ahyp="http://schemas.microsoft.com/office/drawing/2018/hyperlinkcolor" val="tx"/>
                    </a:ext>
                  </a:extLst>
                </a:hlinkClick>
              </a:rPr>
              <a:t>https://fmridaho-my.sharepoint.com/personal/summerszumski_fullcircleidaho_org/_layouts/15/onedrive.aspx?id=%2Fpersonal%2Fsummerszumski%5Ffullcircleidaho%5Forg%2FDocuments%2FOneNote%20Uploads%2Fpt%20characteristics%2Epdf&amp;parent=%2Fpersonal%2Fsummerszumski%5Ffullcircleidaho%5Forg%2FDocuments%2FOneNote%20Uploads&amp;ga=1</a:t>
            </a:r>
            <a:endParaRPr lang="en-US" sz="800">
              <a:solidFill>
                <a:schemeClr val="bg1"/>
              </a:solidFill>
              <a:cs typeface="Calibri"/>
            </a:endParaRPr>
          </a:p>
          <a:p>
            <a:pPr>
              <a:buNone/>
            </a:pPr>
            <a:endParaRPr lang="en-US" sz="800">
              <a:solidFill>
                <a:schemeClr val="bg1"/>
              </a:solidFill>
              <a:ea typeface="+mn-lt"/>
              <a:cs typeface="+mn-lt"/>
            </a:endParaRPr>
          </a:p>
          <a:p>
            <a:pPr>
              <a:buNone/>
            </a:pPr>
            <a:r>
              <a:rPr lang="en-US" sz="800">
                <a:solidFill>
                  <a:schemeClr val="bg1"/>
                </a:solidFill>
                <a:ea typeface="+mn-lt"/>
                <a:cs typeface="+mn-lt"/>
              </a:rPr>
              <a:t>Tong, Y., Huang, J., Chen, Y., Tu, M., Wang, W. (2023). Impact of glucagon-like peptide 1 receptor agonist liraglutide and dipeptidyl peptidase-4 inhibitor sitagliptin on bowel cleaning and gastrointestinal symptoms in type 2 diabetes. </a:t>
            </a:r>
            <a:r>
              <a:rPr lang="en-US" sz="800" i="1">
                <a:solidFill>
                  <a:schemeClr val="bg1"/>
                </a:solidFill>
                <a:ea typeface="+mn-lt"/>
                <a:cs typeface="+mn-lt"/>
              </a:rPr>
              <a:t>Frontiers in Pharmacology, 14: 1176206. </a:t>
            </a:r>
            <a:r>
              <a:rPr lang="en-US" sz="800" err="1">
                <a:solidFill>
                  <a:schemeClr val="bg1"/>
                </a:solidFill>
                <a:ea typeface="+mn-lt"/>
                <a:cs typeface="+mn-lt"/>
              </a:rPr>
              <a:t>doi</a:t>
            </a:r>
            <a:r>
              <a:rPr lang="en-US" sz="800">
                <a:solidFill>
                  <a:schemeClr val="bg1"/>
                </a:solidFill>
                <a:ea typeface="+mn-lt"/>
                <a:cs typeface="+mn-lt"/>
              </a:rPr>
              <a:t>: 10.3389/fphar.2023.1176206 </a:t>
            </a:r>
            <a:endParaRPr lang="en-US" sz="800">
              <a:solidFill>
                <a:schemeClr val="bg1"/>
              </a:solidFill>
              <a:cs typeface="Calibri"/>
            </a:endParaRPr>
          </a:p>
          <a:p>
            <a:pPr>
              <a:buNone/>
            </a:pPr>
            <a:endParaRPr lang="en-US" sz="800">
              <a:solidFill>
                <a:schemeClr val="bg1"/>
              </a:solidFill>
              <a:cs typeface="Calibri"/>
            </a:endParaRPr>
          </a:p>
          <a:p>
            <a:pPr>
              <a:buNone/>
            </a:pPr>
            <a:endParaRPr lang="en-US" sz="800">
              <a:solidFill>
                <a:schemeClr val="bg1"/>
              </a:solidFill>
              <a:cs typeface="Calibri"/>
            </a:endParaRPr>
          </a:p>
          <a:p>
            <a:pPr>
              <a:buNone/>
            </a:pPr>
            <a:endParaRPr lang="en-US" sz="800">
              <a:solidFill>
                <a:schemeClr val="bg1"/>
              </a:solidFill>
              <a:cs typeface="Calibri"/>
            </a:endParaRPr>
          </a:p>
          <a:p>
            <a:pPr marL="0" indent="0">
              <a:buNone/>
            </a:pPr>
            <a:endParaRPr lang="en-US" sz="800">
              <a:solidFill>
                <a:schemeClr val="bg1"/>
              </a:solidFill>
              <a:cs typeface="Calibri"/>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195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DC272-9566-3E2D-6B55-65BE321756F6}"/>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Questions?</a:t>
            </a:r>
          </a:p>
        </p:txBody>
      </p:sp>
      <p:pic>
        <p:nvPicPr>
          <p:cNvPr id="6" name="Graphic 5" descr="Question mark">
            <a:extLst>
              <a:ext uri="{FF2B5EF4-FFF2-40B4-BE49-F238E27FC236}">
                <a16:creationId xmlns:a16="http://schemas.microsoft.com/office/drawing/2014/main" id="{17C89C98-D09D-7B77-2E20-9E97658D6B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89902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screenshot of a phone&#10;&#10;Description automatically generated">
            <a:extLst>
              <a:ext uri="{FF2B5EF4-FFF2-40B4-BE49-F238E27FC236}">
                <a16:creationId xmlns:a16="http://schemas.microsoft.com/office/drawing/2014/main" id="{ACAF633E-83EA-CDDC-7727-6D3221419435}"/>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791054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hite plastic container with a label&#10;&#10;Description automatically generated">
            <a:extLst>
              <a:ext uri="{FF2B5EF4-FFF2-40B4-BE49-F238E27FC236}">
                <a16:creationId xmlns:a16="http://schemas.microsoft.com/office/drawing/2014/main" id="{003A772F-6D25-2B94-BDF0-9250753C1F59}"/>
              </a:ext>
            </a:extLst>
          </p:cNvPr>
          <p:cNvPicPr>
            <a:picLocks noChangeAspect="1"/>
          </p:cNvPicPr>
          <p:nvPr/>
        </p:nvPicPr>
        <p:blipFill rotWithShape="1">
          <a:blip r:embed="rId2"/>
          <a:srcRect t="9091" r="14105"/>
          <a:stretch/>
        </p:blipFill>
        <p:spPr>
          <a:xfrm>
            <a:off x="3523488" y="10"/>
            <a:ext cx="8668512" cy="6857990"/>
          </a:xfrm>
          <a:prstGeom prst="rect">
            <a:avLst/>
          </a:prstGeom>
        </p:spPr>
      </p:pic>
      <p:sp>
        <p:nvSpPr>
          <p:cNvPr id="87" name="Rectangle 8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3B8055-94A8-F09F-01C8-664689FE990F}"/>
              </a:ext>
            </a:extLst>
          </p:cNvPr>
          <p:cNvSpPr>
            <a:spLocks noGrp="1"/>
          </p:cNvSpPr>
          <p:nvPr>
            <p:ph type="ctrTitle"/>
          </p:nvPr>
        </p:nvSpPr>
        <p:spPr>
          <a:xfrm>
            <a:off x="371094" y="1161288"/>
            <a:ext cx="3438144" cy="1125728"/>
          </a:xfrm>
        </p:spPr>
        <p:txBody>
          <a:bodyPr vert="horz" lIns="91440" tIns="45720" rIns="91440" bIns="45720" rtlCol="0" anchor="b">
            <a:normAutofit/>
          </a:bodyPr>
          <a:lstStyle/>
          <a:p>
            <a:pPr algn="l"/>
            <a:r>
              <a:rPr lang="en-US" sz="2800"/>
              <a:t>Objectives</a:t>
            </a:r>
          </a:p>
        </p:txBody>
      </p:sp>
      <p:sp>
        <p:nvSpPr>
          <p:cNvPr id="89" name="Rectangle 8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1" name="Rectangle 9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2BF21EDD-C60D-7792-8D42-B32D6D780D2D}"/>
              </a:ext>
            </a:extLst>
          </p:cNvPr>
          <p:cNvSpPr>
            <a:spLocks noGrp="1"/>
          </p:cNvSpPr>
          <p:nvPr>
            <p:ph type="subTitle" idx="1"/>
          </p:nvPr>
        </p:nvSpPr>
        <p:spPr>
          <a:xfrm>
            <a:off x="371094" y="2718054"/>
            <a:ext cx="5008173" cy="3961713"/>
          </a:xfrm>
        </p:spPr>
        <p:txBody>
          <a:bodyPr vert="horz" lIns="91440" tIns="45720" rIns="91440" bIns="45720" rtlCol="0" anchor="t">
            <a:normAutofit/>
          </a:bodyPr>
          <a:lstStyle/>
          <a:p>
            <a:pPr marL="285750" indent="-228600" algn="l">
              <a:buFont typeface="Arial" panose="020B0604020202020204" pitchFamily="34" charset="0"/>
              <a:buChar char="•"/>
            </a:pPr>
            <a:r>
              <a:rPr lang="en-US"/>
              <a:t>Review recent research regarding prep types.</a:t>
            </a:r>
            <a:endParaRPr lang="en-US">
              <a:cs typeface="Calibri"/>
            </a:endParaRPr>
          </a:p>
          <a:p>
            <a:pPr marL="285750" indent="-228600" algn="l">
              <a:buFont typeface="Arial" panose="020B0604020202020204" pitchFamily="34" charset="0"/>
              <a:buChar char="•"/>
            </a:pPr>
            <a:r>
              <a:rPr lang="en-US"/>
              <a:t>Be able to identify differences in prep types currently being used in practice in the US.</a:t>
            </a:r>
            <a:endParaRPr lang="en-US">
              <a:cs typeface="Calibri"/>
            </a:endParaRPr>
          </a:p>
          <a:p>
            <a:pPr marL="285750" indent="-228600" algn="l">
              <a:buFont typeface="Arial" panose="020B0604020202020204" pitchFamily="34" charset="0"/>
              <a:buChar char="•"/>
            </a:pPr>
            <a:r>
              <a:rPr lang="en-US"/>
              <a:t>Be able to recognize which prep types are advantageous in different populations based on current literature.</a:t>
            </a:r>
            <a:endParaRPr lang="en-US">
              <a:cs typeface="Calibri"/>
            </a:endParaRPr>
          </a:p>
          <a:p>
            <a:pPr indent="-228600" algn="l">
              <a:buFont typeface="Arial" panose="020B0604020202020204" pitchFamily="34" charset="0"/>
              <a:buChar char="•"/>
            </a:pPr>
            <a:endParaRPr lang="en-US" sz="170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A0D05021-3815-AA6D-70F6-72D5457EC2A0}"/>
                  </a:ext>
                </a:extLst>
              </p14:cNvPr>
              <p14:cNvContentPartPr/>
              <p14:nvPr/>
            </p14:nvContentPartPr>
            <p14:xfrm>
              <a:off x="7509601" y="3534859"/>
              <a:ext cx="1179439" cy="195201"/>
            </p14:xfrm>
          </p:contentPart>
        </mc:Choice>
        <mc:Fallback xmlns="">
          <p:pic>
            <p:nvPicPr>
              <p:cNvPr id="18" name="Ink 17">
                <a:extLst>
                  <a:ext uri="{FF2B5EF4-FFF2-40B4-BE49-F238E27FC236}">
                    <a16:creationId xmlns:a16="http://schemas.microsoft.com/office/drawing/2014/main" id="{A0D05021-3815-AA6D-70F6-72D5457EC2A0}"/>
                  </a:ext>
                </a:extLst>
              </p:cNvPr>
              <p:cNvPicPr/>
              <p:nvPr/>
            </p:nvPicPr>
            <p:blipFill>
              <a:blip r:embed="rId4"/>
              <a:stretch>
                <a:fillRect/>
              </a:stretch>
            </p:blipFill>
            <p:spPr>
              <a:xfrm>
                <a:off x="7455614" y="3427013"/>
                <a:ext cx="1287053" cy="410533"/>
              </a:xfrm>
              <a:prstGeom prst="rect">
                <a:avLst/>
              </a:prstGeom>
            </p:spPr>
          </p:pic>
        </mc:Fallback>
      </mc:AlternateContent>
    </p:spTree>
    <p:extLst>
      <p:ext uri="{BB962C8B-B14F-4D97-AF65-F5344CB8AC3E}">
        <p14:creationId xmlns:p14="http://schemas.microsoft.com/office/powerpoint/2010/main" val="276247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descr="A comparison of a person&amp;#39;s stomach&#10;&#10;Description automatically generated">
            <a:extLst>
              <a:ext uri="{FF2B5EF4-FFF2-40B4-BE49-F238E27FC236}">
                <a16:creationId xmlns:a16="http://schemas.microsoft.com/office/drawing/2014/main" id="{5361F27C-A6FD-9120-DEF6-7103ADFC9469}"/>
              </a:ext>
            </a:extLst>
          </p:cNvPr>
          <p:cNvPicPr>
            <a:picLocks noChangeAspect="1"/>
          </p:cNvPicPr>
          <p:nvPr/>
        </p:nvPicPr>
        <p:blipFill rotWithShape="1">
          <a:blip r:embed="rId4">
            <a:alphaModFix amt="40000"/>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35559B95-DE45-727B-3142-FF85D37F84D2}"/>
              </a:ext>
            </a:extLst>
          </p:cNvPr>
          <p:cNvSpPr>
            <a:spLocks noGrp="1"/>
          </p:cNvSpPr>
          <p:nvPr>
            <p:ph type="title"/>
          </p:nvPr>
        </p:nvSpPr>
        <p:spPr>
          <a:xfrm>
            <a:off x="3238956" y="78432"/>
            <a:ext cx="10515600" cy="1325563"/>
          </a:xfrm>
        </p:spPr>
        <p:txBody>
          <a:bodyPr anchor="b">
            <a:normAutofit/>
          </a:bodyPr>
          <a:lstStyle/>
          <a:p>
            <a:r>
              <a:rPr lang="en-US" sz="5000" b="1">
                <a:ea typeface="Calibri Light"/>
                <a:cs typeface="Calibri Light"/>
              </a:rPr>
              <a:t>The importance of prep....</a:t>
            </a:r>
            <a:endParaRPr lang="en-US" sz="5000" b="1" u="sng">
              <a:cs typeface="Calibri Light" panose="020F0302020204030204"/>
            </a:endParaRPr>
          </a:p>
        </p:txBody>
      </p:sp>
      <p:sp>
        <p:nvSpPr>
          <p:cNvPr id="3" name="Content Placeholder 2">
            <a:extLst>
              <a:ext uri="{FF2B5EF4-FFF2-40B4-BE49-F238E27FC236}">
                <a16:creationId xmlns:a16="http://schemas.microsoft.com/office/drawing/2014/main" id="{1114F2FC-B826-873E-6F84-1F8F0ED6F9E7}"/>
              </a:ext>
            </a:extLst>
          </p:cNvPr>
          <p:cNvSpPr>
            <a:spLocks noGrp="1"/>
          </p:cNvSpPr>
          <p:nvPr>
            <p:ph sz="half" idx="2"/>
          </p:nvPr>
        </p:nvSpPr>
        <p:spPr>
          <a:xfrm>
            <a:off x="6498205" y="1479017"/>
            <a:ext cx="5565192" cy="4423953"/>
          </a:xfrm>
        </p:spPr>
        <p:txBody>
          <a:bodyPr vert="horz" lIns="91440" tIns="45720" rIns="91440" bIns="45720" rtlCol="0" anchor="t">
            <a:noAutofit/>
          </a:bodyPr>
          <a:lstStyle/>
          <a:p>
            <a:pPr>
              <a:buNone/>
            </a:pPr>
            <a:endParaRPr lang="en-US" sz="2400" u="sng">
              <a:latin typeface="Calibri"/>
              <a:ea typeface="+mn-lt"/>
              <a:cs typeface="Calibri"/>
            </a:endParaRPr>
          </a:p>
          <a:p>
            <a:r>
              <a:rPr lang="en-US" sz="3000">
                <a:latin typeface="Calibri"/>
                <a:ea typeface="+mn-lt"/>
                <a:cs typeface="Arial"/>
              </a:rPr>
              <a:t>Decreased adenoma detection rate</a:t>
            </a:r>
            <a:endParaRPr lang="en-US" sz="3000">
              <a:latin typeface="Calibri"/>
              <a:ea typeface="+mn-lt"/>
              <a:cs typeface="+mn-lt"/>
            </a:endParaRPr>
          </a:p>
          <a:p>
            <a:r>
              <a:rPr lang="en-US" sz="3000">
                <a:ea typeface="+mn-lt"/>
                <a:cs typeface="+mn-lt"/>
              </a:rPr>
              <a:t> Increased cost of colonoscopies</a:t>
            </a:r>
          </a:p>
          <a:p>
            <a:r>
              <a:rPr lang="en-US" sz="3000">
                <a:ea typeface="+mn-lt"/>
                <a:cs typeface="+mn-lt"/>
              </a:rPr>
              <a:t>More frequent follow up intervals </a:t>
            </a:r>
          </a:p>
          <a:p>
            <a:r>
              <a:rPr lang="en-US" sz="3000">
                <a:ea typeface="+mn-lt"/>
                <a:cs typeface="+mn-lt"/>
              </a:rPr>
              <a:t>Risk for incomplete colonoscopy</a:t>
            </a:r>
          </a:p>
          <a:p>
            <a:pPr marL="0" indent="0">
              <a:buNone/>
            </a:pPr>
            <a:r>
              <a:rPr lang="en-US" sz="3000">
                <a:ea typeface="+mn-lt"/>
                <a:cs typeface="+mn-lt"/>
              </a:rPr>
              <a:t>**Poor tolerability is associated with lower quality bowel preparations. </a:t>
            </a:r>
          </a:p>
          <a:p>
            <a:pPr marL="0" indent="0">
              <a:buNone/>
            </a:pPr>
            <a:endParaRPr lang="en-US" sz="2000">
              <a:ea typeface="Calibri"/>
              <a:cs typeface="Calibri"/>
            </a:endParaRPr>
          </a:p>
          <a:p>
            <a:pPr marL="0" indent="0">
              <a:buNone/>
            </a:pPr>
            <a:endParaRPr lang="en-US" sz="2000">
              <a:cs typeface="Calibri"/>
            </a:endParaRPr>
          </a:p>
        </p:txBody>
      </p:sp>
      <p:sp>
        <p:nvSpPr>
          <p:cNvPr id="30" name="Content Placeholder 29">
            <a:extLst>
              <a:ext uri="{FF2B5EF4-FFF2-40B4-BE49-F238E27FC236}">
                <a16:creationId xmlns:a16="http://schemas.microsoft.com/office/drawing/2014/main" id="{3FEE4F45-7486-90B8-BBA6-BA1F54D41A58}"/>
              </a:ext>
            </a:extLst>
          </p:cNvPr>
          <p:cNvSpPr>
            <a:spLocks noGrp="1"/>
          </p:cNvSpPr>
          <p:nvPr>
            <p:ph sz="quarter" idx="4"/>
          </p:nvPr>
        </p:nvSpPr>
        <p:spPr>
          <a:xfrm>
            <a:off x="498695" y="1411116"/>
            <a:ext cx="5786751" cy="5442468"/>
          </a:xfrm>
        </p:spPr>
        <p:txBody>
          <a:bodyPr vert="horz" lIns="91440" tIns="45720" rIns="91440" bIns="45720" rtlCol="0" anchor="t">
            <a:normAutofit/>
          </a:bodyPr>
          <a:lstStyle/>
          <a:p>
            <a:endParaRPr lang="en-US" sz="3000">
              <a:cs typeface="Calibri"/>
            </a:endParaRPr>
          </a:p>
          <a:p>
            <a:r>
              <a:rPr lang="en-US" sz="3000">
                <a:ea typeface="+mn-lt"/>
                <a:cs typeface="+mn-lt"/>
              </a:rPr>
              <a:t> Decreased procedure time</a:t>
            </a:r>
          </a:p>
          <a:p>
            <a:r>
              <a:rPr lang="en-US" sz="3000">
                <a:ea typeface="+mn-lt"/>
                <a:cs typeface="+mn-lt"/>
              </a:rPr>
              <a:t> Increased polyp detection</a:t>
            </a:r>
          </a:p>
          <a:p>
            <a:r>
              <a:rPr lang="en-US" sz="3000">
                <a:ea typeface="+mn-lt"/>
                <a:cs typeface="+mn-lt"/>
              </a:rPr>
              <a:t>Subsequent increased adenoma detection rate (popular quality indicator)  </a:t>
            </a:r>
          </a:p>
          <a:p>
            <a:endParaRPr lang="en-US" sz="3000">
              <a:cs typeface="Calibri"/>
            </a:endParaRPr>
          </a:p>
          <a:p>
            <a:r>
              <a:rPr lang="en-US" sz="3000">
                <a:ea typeface="+mn-lt"/>
                <a:cs typeface="+mn-lt"/>
              </a:rPr>
              <a:t>Poor preparation affects as many as 30% of colonoscopies. </a:t>
            </a:r>
            <a:endParaRPr lang="en-US" sz="3000">
              <a:cs typeface="Calibri"/>
            </a:endParaRPr>
          </a:p>
        </p:txBody>
      </p:sp>
    </p:spTree>
    <p:extLst>
      <p:ext uri="{BB962C8B-B14F-4D97-AF65-F5344CB8AC3E}">
        <p14:creationId xmlns:p14="http://schemas.microsoft.com/office/powerpoint/2010/main" val="572332216"/>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6D062B-4D6E-9F7F-3FA2-7EA8FB8AEA4B}"/>
              </a:ext>
            </a:extLst>
          </p:cNvPr>
          <p:cNvSpPr>
            <a:spLocks noGrp="1"/>
          </p:cNvSpPr>
          <p:nvPr>
            <p:ph type="title"/>
          </p:nvPr>
        </p:nvSpPr>
        <p:spPr>
          <a:xfrm>
            <a:off x="838200" y="556995"/>
            <a:ext cx="10515600" cy="1133693"/>
          </a:xfrm>
        </p:spPr>
        <p:txBody>
          <a:bodyPr>
            <a:normAutofit/>
          </a:bodyPr>
          <a:lstStyle/>
          <a:p>
            <a:pPr algn="ctr"/>
            <a:r>
              <a:rPr lang="en-US" sz="5200" b="1" u="sng">
                <a:latin typeface="Arial"/>
                <a:ea typeface="Calibri Light"/>
                <a:cs typeface="Calibri Light"/>
              </a:rPr>
              <a:t>Prep Types</a:t>
            </a:r>
            <a:endParaRPr lang="en-US" sz="5200" b="1" u="sng">
              <a:latin typeface="Arial"/>
              <a:cs typeface="Calibri Light"/>
            </a:endParaRPr>
          </a:p>
        </p:txBody>
      </p:sp>
      <p:sp>
        <p:nvSpPr>
          <p:cNvPr id="104" name="TextBox 103">
            <a:extLst>
              <a:ext uri="{FF2B5EF4-FFF2-40B4-BE49-F238E27FC236}">
                <a16:creationId xmlns:a16="http://schemas.microsoft.com/office/drawing/2014/main" id="{61A4423E-F1BF-06DF-DAFF-F7CEDE8118F0}"/>
              </a:ext>
            </a:extLst>
          </p:cNvPr>
          <p:cNvSpPr txBox="1"/>
          <p:nvPr/>
        </p:nvSpPr>
        <p:spPr>
          <a:xfrm>
            <a:off x="7318075" y="6268528"/>
            <a:ext cx="44569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000"/>
          </a:p>
        </p:txBody>
      </p:sp>
      <p:graphicFrame>
        <p:nvGraphicFramePr>
          <p:cNvPr id="8" name="Content Placeholder 2">
            <a:extLst>
              <a:ext uri="{FF2B5EF4-FFF2-40B4-BE49-F238E27FC236}">
                <a16:creationId xmlns:a16="http://schemas.microsoft.com/office/drawing/2014/main" id="{07DBBCBF-B7C1-B1F7-A4FD-42241BF22799}"/>
              </a:ext>
            </a:extLst>
          </p:cNvPr>
          <p:cNvGraphicFramePr>
            <a:graphicFrameLocks noGrp="1"/>
          </p:cNvGraphicFramePr>
          <p:nvPr>
            <p:ph idx="1"/>
            <p:extLst>
              <p:ext uri="{D42A27DB-BD31-4B8C-83A1-F6EECF244321}">
                <p14:modId xmlns:p14="http://schemas.microsoft.com/office/powerpoint/2010/main" val="35969014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3475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293212-9700-5FD0-A2FF-DCED1FD332FA}"/>
              </a:ext>
            </a:extLst>
          </p:cNvPr>
          <p:cNvSpPr>
            <a:spLocks noGrp="1"/>
          </p:cNvSpPr>
          <p:nvPr>
            <p:ph type="title"/>
          </p:nvPr>
        </p:nvSpPr>
        <p:spPr>
          <a:xfrm>
            <a:off x="1136397" y="502020"/>
            <a:ext cx="5323715" cy="1642970"/>
          </a:xfrm>
        </p:spPr>
        <p:txBody>
          <a:bodyPr vert="horz" lIns="91440" tIns="45720" rIns="91440" bIns="45720" rtlCol="0" anchor="b">
            <a:normAutofit/>
          </a:bodyPr>
          <a:lstStyle/>
          <a:p>
            <a:r>
              <a:rPr lang="en-US" sz="3700" b="1" u="sng" kern="1200">
                <a:solidFill>
                  <a:schemeClr val="tx1"/>
                </a:solidFill>
                <a:latin typeface="+mj-lt"/>
                <a:ea typeface="+mj-ea"/>
                <a:cs typeface="+mj-cs"/>
              </a:rPr>
              <a:t>Polyethylene Glycol  - 4 liters electrolyte lavage solution </a:t>
            </a:r>
          </a:p>
        </p:txBody>
      </p:sp>
      <p:sp>
        <p:nvSpPr>
          <p:cNvPr id="4" name="Text Placeholder 3">
            <a:extLst>
              <a:ext uri="{FF2B5EF4-FFF2-40B4-BE49-F238E27FC236}">
                <a16:creationId xmlns:a16="http://schemas.microsoft.com/office/drawing/2014/main" id="{FB2B841B-4028-CFFC-5090-A52BE9E62F7A}"/>
              </a:ext>
            </a:extLst>
          </p:cNvPr>
          <p:cNvSpPr>
            <a:spLocks noGrp="1"/>
          </p:cNvSpPr>
          <p:nvPr>
            <p:ph type="body" sz="half" idx="2"/>
          </p:nvPr>
        </p:nvSpPr>
        <p:spPr>
          <a:xfrm>
            <a:off x="1144923" y="2405894"/>
            <a:ext cx="5315189" cy="3535083"/>
          </a:xfrm>
        </p:spPr>
        <p:txBody>
          <a:bodyPr vert="horz" lIns="91440" tIns="45720" rIns="91440" bIns="45720" rtlCol="0" anchor="t">
            <a:noAutofit/>
          </a:bodyPr>
          <a:lstStyle/>
          <a:p>
            <a:pPr marL="57150" indent="-228600">
              <a:spcBef>
                <a:spcPts val="0"/>
              </a:spcBef>
              <a:spcAft>
                <a:spcPts val="600"/>
              </a:spcAft>
              <a:buFont typeface="Arial" panose="020B0604020202020204" pitchFamily="34" charset="0"/>
              <a:buChar char="•"/>
            </a:pPr>
            <a:endParaRPr lang="en-US" sz="1700"/>
          </a:p>
          <a:p>
            <a:pPr marL="285750" indent="-228600">
              <a:spcBef>
                <a:spcPts val="0"/>
              </a:spcBef>
              <a:spcAft>
                <a:spcPts val="600"/>
              </a:spcAft>
              <a:buFont typeface="Arial" panose="020B0604020202020204" pitchFamily="34" charset="0"/>
              <a:buChar char="•"/>
            </a:pPr>
            <a:r>
              <a:rPr lang="en-US" sz="2000"/>
              <a:t>High volume osmotically balanced solutions containing PEG and electrolytes impair the intestinal absorption of water and sodium. </a:t>
            </a:r>
            <a:endParaRPr lang="en-US" sz="2000">
              <a:cs typeface="Calibri"/>
            </a:endParaRPr>
          </a:p>
          <a:p>
            <a:pPr marL="285750" indent="-228600">
              <a:spcBef>
                <a:spcPts val="0"/>
              </a:spcBef>
              <a:spcAft>
                <a:spcPts val="600"/>
              </a:spcAft>
              <a:buFont typeface="Arial" panose="020B0604020202020204" pitchFamily="34" charset="0"/>
              <a:buChar char="•"/>
            </a:pPr>
            <a:r>
              <a:rPr lang="en-US" sz="2000"/>
              <a:t>Few contraindications </a:t>
            </a:r>
            <a:endParaRPr lang="en-US" sz="2000">
              <a:cs typeface="Calibri"/>
            </a:endParaRPr>
          </a:p>
          <a:p>
            <a:pPr marL="285750" indent="-228600">
              <a:spcBef>
                <a:spcPts val="0"/>
              </a:spcBef>
              <a:spcAft>
                <a:spcPts val="600"/>
              </a:spcAft>
              <a:buFont typeface="Arial" panose="020B0604020202020204" pitchFamily="34" charset="0"/>
              <a:buChar char="•"/>
            </a:pPr>
            <a:r>
              <a:rPr lang="en-US" sz="2000"/>
              <a:t>Considered safe in most patients. </a:t>
            </a:r>
            <a:endParaRPr lang="en-US" sz="2000">
              <a:cs typeface="Calibri"/>
            </a:endParaRPr>
          </a:p>
          <a:p>
            <a:pPr marL="285750" indent="-228600">
              <a:spcBef>
                <a:spcPts val="0"/>
              </a:spcBef>
              <a:spcAft>
                <a:spcPts val="600"/>
              </a:spcAft>
              <a:buFont typeface="Arial" panose="020B0604020202020204" pitchFamily="34" charset="0"/>
              <a:buChar char="•"/>
            </a:pPr>
            <a:r>
              <a:rPr lang="en-US" sz="2000"/>
              <a:t>The volume is challenging for patients and has led to the use of low-volume of PEG-ELS with an adjunct. </a:t>
            </a:r>
            <a:endParaRPr lang="en-US" sz="2000">
              <a:cs typeface="Calibri"/>
            </a:endParaRPr>
          </a:p>
          <a:p>
            <a:pPr marL="285750" indent="-228600">
              <a:spcBef>
                <a:spcPts val="0"/>
              </a:spcBef>
              <a:spcAft>
                <a:spcPts val="600"/>
              </a:spcAft>
              <a:buFont typeface="Arial" panose="020B0604020202020204" pitchFamily="34" charset="0"/>
              <a:buChar char="•"/>
            </a:pPr>
            <a:r>
              <a:rPr lang="en-US" sz="2000"/>
              <a:t>A split doses --&gt; standard other bowel preparations are judged against</a:t>
            </a:r>
            <a:endParaRPr lang="en-US" sz="2000">
              <a:cs typeface="Calibri"/>
            </a:endParaRPr>
          </a:p>
          <a:p>
            <a:pPr marL="285750" indent="-228600">
              <a:spcBef>
                <a:spcPts val="0"/>
              </a:spcBef>
              <a:spcAft>
                <a:spcPts val="600"/>
              </a:spcAft>
              <a:buFont typeface="Arial" panose="020B0604020202020204" pitchFamily="34" charset="0"/>
              <a:buChar char="•"/>
            </a:pPr>
            <a:r>
              <a:rPr lang="en-US" sz="2000"/>
              <a:t>**Standard**</a:t>
            </a:r>
            <a:endParaRPr lang="en-US" sz="2000">
              <a:cs typeface="Calibri"/>
            </a:endParaRPr>
          </a:p>
        </p:txBody>
      </p:sp>
      <p:sp>
        <p:nvSpPr>
          <p:cNvPr id="27" name="Rectangle 2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g 3350 and Electrolytes Coupon - Peg 3350 and Electrolytes 4 liter bottle of powder">
            <a:extLst>
              <a:ext uri="{FF2B5EF4-FFF2-40B4-BE49-F238E27FC236}">
                <a16:creationId xmlns:a16="http://schemas.microsoft.com/office/drawing/2014/main" id="{529D58AA-4C02-A542-35A6-1B79390FC747}"/>
              </a:ext>
            </a:extLst>
          </p:cNvPr>
          <p:cNvPicPr>
            <a:picLocks noChangeAspect="1"/>
          </p:cNvPicPr>
          <p:nvPr/>
        </p:nvPicPr>
        <p:blipFill>
          <a:blip r:embed="rId4"/>
          <a:stretch>
            <a:fillRect/>
          </a:stretch>
        </p:blipFill>
        <p:spPr>
          <a:xfrm>
            <a:off x="7075967" y="1988708"/>
            <a:ext cx="4170530" cy="2912477"/>
          </a:xfrm>
          <a:prstGeom prst="rect">
            <a:avLst/>
          </a:prstGeom>
        </p:spPr>
      </p:pic>
    </p:spTree>
    <p:extLst>
      <p:ext uri="{BB962C8B-B14F-4D97-AF65-F5344CB8AC3E}">
        <p14:creationId xmlns:p14="http://schemas.microsoft.com/office/powerpoint/2010/main" val="2455223567"/>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B69498-4299-70BC-D033-6A01741D3DC4}"/>
              </a:ext>
            </a:extLst>
          </p:cNvPr>
          <p:cNvSpPr>
            <a:spLocks noGrp="1"/>
          </p:cNvSpPr>
          <p:nvPr>
            <p:ph type="title"/>
          </p:nvPr>
        </p:nvSpPr>
        <p:spPr>
          <a:xfrm>
            <a:off x="1371597" y="348865"/>
            <a:ext cx="10044023" cy="877729"/>
          </a:xfrm>
        </p:spPr>
        <p:txBody>
          <a:bodyPr anchor="ctr">
            <a:normAutofit fontScale="90000"/>
          </a:bodyPr>
          <a:lstStyle/>
          <a:p>
            <a:br>
              <a:rPr lang="en-US" sz="1900"/>
            </a:br>
            <a:endParaRPr lang="en-US" sz="1900">
              <a:solidFill>
                <a:srgbClr val="FFFFFF"/>
              </a:solidFill>
            </a:endParaRPr>
          </a:p>
          <a:p>
            <a:r>
              <a:rPr lang="en-US" sz="3200">
                <a:solidFill>
                  <a:srgbClr val="FFFFFF"/>
                </a:solidFill>
                <a:ea typeface="+mj-lt"/>
                <a:cs typeface="+mj-lt"/>
              </a:rPr>
              <a:t>Polyethylene Glycol - 2 liters</a:t>
            </a:r>
            <a:endParaRPr lang="en-US" sz="3200">
              <a:solidFill>
                <a:srgbClr val="FFFFFF"/>
              </a:solidFill>
            </a:endParaRPr>
          </a:p>
          <a:p>
            <a:endParaRPr lang="en-US" sz="1900">
              <a:solidFill>
                <a:srgbClr val="FFFFFF"/>
              </a:solidFill>
              <a:ea typeface="Calibri Light"/>
              <a:cs typeface="Calibri Light"/>
            </a:endParaRPr>
          </a:p>
          <a:p>
            <a:endParaRPr lang="en-US" sz="1900">
              <a:solidFill>
                <a:srgbClr val="FFFFFF"/>
              </a:solidFill>
            </a:endParaRPr>
          </a:p>
          <a:p>
            <a:endParaRPr lang="en-US" sz="1900">
              <a:solidFill>
                <a:srgbClr val="FFFFFF"/>
              </a:solidFill>
              <a:ea typeface="Calibri Light"/>
              <a:cs typeface="Calibri Light"/>
            </a:endParaRPr>
          </a:p>
        </p:txBody>
      </p:sp>
      <p:graphicFrame>
        <p:nvGraphicFramePr>
          <p:cNvPr id="16" name="Content Placeholder 2">
            <a:extLst>
              <a:ext uri="{FF2B5EF4-FFF2-40B4-BE49-F238E27FC236}">
                <a16:creationId xmlns:a16="http://schemas.microsoft.com/office/drawing/2014/main" id="{DB091CA0-5B97-FF3F-7157-00345139BDD5}"/>
              </a:ext>
            </a:extLst>
          </p:cNvPr>
          <p:cNvGraphicFramePr>
            <a:graphicFrameLocks noGrp="1"/>
          </p:cNvGraphicFramePr>
          <p:nvPr>
            <p:ph idx="1"/>
            <p:extLst>
              <p:ext uri="{D42A27DB-BD31-4B8C-83A1-F6EECF244321}">
                <p14:modId xmlns:p14="http://schemas.microsoft.com/office/powerpoint/2010/main" val="63287945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5618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5B08B9-B4BF-A09E-27AB-C8D131DCE772}"/>
              </a:ext>
            </a:extLst>
          </p:cNvPr>
          <p:cNvSpPr>
            <a:spLocks noGrp="1"/>
          </p:cNvSpPr>
          <p:nvPr>
            <p:ph type="title"/>
          </p:nvPr>
        </p:nvSpPr>
        <p:spPr>
          <a:xfrm>
            <a:off x="761803" y="350196"/>
            <a:ext cx="4646904" cy="1624520"/>
          </a:xfrm>
        </p:spPr>
        <p:txBody>
          <a:bodyPr anchor="ctr">
            <a:normAutofit/>
          </a:bodyPr>
          <a:lstStyle/>
          <a:p>
            <a:br>
              <a:rPr lang="en-US" sz="3700">
                <a:ea typeface="+mj-lt"/>
                <a:cs typeface="+mj-lt"/>
              </a:rPr>
            </a:br>
            <a:r>
              <a:rPr lang="en-US" sz="3700">
                <a:ea typeface="+mj-lt"/>
                <a:cs typeface="+mj-lt"/>
              </a:rPr>
              <a:t>Polyethylene Glycol – 1L + Ascorbate</a:t>
            </a:r>
            <a:endParaRPr lang="en-US" sz="3700"/>
          </a:p>
          <a:p>
            <a:endParaRPr lang="en-US" sz="3700">
              <a:ea typeface="Calibri Light"/>
              <a:cs typeface="Calibri Light"/>
            </a:endParaRPr>
          </a:p>
          <a:p>
            <a:endParaRPr lang="en-US" sz="3700">
              <a:ea typeface="Calibri Light"/>
              <a:cs typeface="Calibri Light"/>
            </a:endParaRPr>
          </a:p>
        </p:txBody>
      </p:sp>
      <p:sp>
        <p:nvSpPr>
          <p:cNvPr id="3" name="Content Placeholder 2">
            <a:extLst>
              <a:ext uri="{FF2B5EF4-FFF2-40B4-BE49-F238E27FC236}">
                <a16:creationId xmlns:a16="http://schemas.microsoft.com/office/drawing/2014/main" id="{B2D02425-2A4C-2EA1-47BF-D88F07405446}"/>
              </a:ext>
            </a:extLst>
          </p:cNvPr>
          <p:cNvSpPr>
            <a:spLocks noGrp="1"/>
          </p:cNvSpPr>
          <p:nvPr>
            <p:ph idx="1"/>
          </p:nvPr>
        </p:nvSpPr>
        <p:spPr>
          <a:xfrm>
            <a:off x="761802" y="1959634"/>
            <a:ext cx="4646905" cy="4396715"/>
          </a:xfrm>
        </p:spPr>
        <p:txBody>
          <a:bodyPr vert="horz" lIns="91440" tIns="45720" rIns="91440" bIns="45720" rtlCol="0" anchor="ctr">
            <a:normAutofit/>
          </a:bodyPr>
          <a:lstStyle/>
          <a:p>
            <a:r>
              <a:rPr lang="en-US" sz="2000">
                <a:solidFill>
                  <a:srgbClr val="191919"/>
                </a:solidFill>
                <a:latin typeface="Calibri"/>
                <a:cs typeface="Arial"/>
              </a:rPr>
              <a:t>large prospective, multicenter observational study</a:t>
            </a:r>
            <a:endParaRPr lang="en-US" sz="2000">
              <a:solidFill>
                <a:srgbClr val="000000"/>
              </a:solidFill>
              <a:latin typeface="Calibri"/>
              <a:cs typeface="Calibri"/>
            </a:endParaRPr>
          </a:p>
          <a:p>
            <a:r>
              <a:rPr lang="en-US" sz="2000">
                <a:latin typeface="Calibri"/>
                <a:cs typeface="Calibri"/>
              </a:rPr>
              <a:t>Equivalent to superior prep compared to 4L and 2 L PEG</a:t>
            </a:r>
            <a:endParaRPr lang="en-US" sz="2000">
              <a:solidFill>
                <a:srgbClr val="191919"/>
              </a:solidFill>
              <a:latin typeface="Calibri"/>
              <a:cs typeface="Arial"/>
            </a:endParaRPr>
          </a:p>
          <a:p>
            <a:r>
              <a:rPr lang="en-US" sz="1700">
                <a:latin typeface="Arial"/>
                <a:cs typeface="Arial"/>
              </a:rPr>
              <a:t> noninferior polyp and adenoma detection rates. </a:t>
            </a:r>
            <a:endParaRPr lang="en-US" sz="1700">
              <a:latin typeface="Calibri"/>
              <a:cs typeface="Calibri"/>
            </a:endParaRPr>
          </a:p>
          <a:p>
            <a:r>
              <a:rPr lang="en-US" sz="1700">
                <a:latin typeface="Arial"/>
                <a:cs typeface="Arial"/>
              </a:rPr>
              <a:t>Tolerability and adherence were high </a:t>
            </a:r>
            <a:endParaRPr lang="en-US" sz="1700">
              <a:latin typeface="Calibri"/>
              <a:cs typeface="Calibri"/>
            </a:endParaRPr>
          </a:p>
          <a:p>
            <a:r>
              <a:rPr lang="en-US" sz="1700">
                <a:latin typeface="Arial"/>
                <a:cs typeface="Arial"/>
              </a:rPr>
              <a:t> mild adverse events in the 1 l PEG plus ascorbate group (17.0 % vs. 10.0 %; P = 0.03).</a:t>
            </a:r>
            <a:endParaRPr lang="en-US" sz="1700">
              <a:latin typeface="Calibri"/>
              <a:cs typeface="Calibri"/>
            </a:endParaRPr>
          </a:p>
          <a:p>
            <a:pPr lvl="1"/>
            <a:endParaRPr lang="en-US" sz="1700">
              <a:latin typeface="Arial"/>
              <a:cs typeface="Arial"/>
            </a:endParaRPr>
          </a:p>
          <a:p>
            <a:pPr marL="0" indent="0">
              <a:buNone/>
            </a:pPr>
            <a:endParaRPr lang="en-US" sz="1700">
              <a:cs typeface="Calibri"/>
            </a:endParaRPr>
          </a:p>
        </p:txBody>
      </p:sp>
      <p:pic>
        <p:nvPicPr>
          <p:cNvPr id="5" name="Picture 4" descr="A row of samples for medical testing">
            <a:extLst>
              <a:ext uri="{FF2B5EF4-FFF2-40B4-BE49-F238E27FC236}">
                <a16:creationId xmlns:a16="http://schemas.microsoft.com/office/drawing/2014/main" id="{F8BBCF19-0CFA-D6CF-7868-799072D2F197}"/>
              </a:ext>
            </a:extLst>
          </p:cNvPr>
          <p:cNvPicPr>
            <a:picLocks noChangeAspect="1"/>
          </p:cNvPicPr>
          <p:nvPr/>
        </p:nvPicPr>
        <p:blipFill rotWithShape="1">
          <a:blip r:embed="rId3"/>
          <a:srcRect l="33258" r="3" b="3"/>
          <a:stretch/>
        </p:blipFill>
        <p:spPr>
          <a:xfrm>
            <a:off x="6096000" y="1"/>
            <a:ext cx="6102825" cy="6858000"/>
          </a:xfrm>
          <a:prstGeom prst="rect">
            <a:avLst/>
          </a:prstGeom>
        </p:spPr>
      </p:pic>
    </p:spTree>
    <p:extLst>
      <p:ext uri="{BB962C8B-B14F-4D97-AF65-F5344CB8AC3E}">
        <p14:creationId xmlns:p14="http://schemas.microsoft.com/office/powerpoint/2010/main" val="469863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925344E-FE63-A70E-FB5A-49AC4FA99A5B}"/>
              </a:ext>
            </a:extLst>
          </p:cNvPr>
          <p:cNvSpPr>
            <a:spLocks noGrp="1"/>
          </p:cNvSpPr>
          <p:nvPr>
            <p:ph type="title"/>
          </p:nvPr>
        </p:nvSpPr>
        <p:spPr>
          <a:xfrm>
            <a:off x="5991225" y="279400"/>
            <a:ext cx="5362576" cy="1892300"/>
          </a:xfrm>
        </p:spPr>
        <p:txBody>
          <a:bodyPr vert="horz" lIns="91440" tIns="45720" rIns="91440" bIns="45720" rtlCol="0" anchor="ctr">
            <a:normAutofit/>
          </a:bodyPr>
          <a:lstStyle/>
          <a:p>
            <a:pPr marL="228600" indent="-228600"/>
            <a:r>
              <a:rPr lang="en-US" kern="1200">
                <a:solidFill>
                  <a:schemeClr val="tx1"/>
                </a:solidFill>
                <a:latin typeface="+mj-lt"/>
                <a:ea typeface="+mj-ea"/>
                <a:cs typeface="+mj-cs"/>
              </a:rPr>
              <a:t>CLEANSE study</a:t>
            </a:r>
          </a:p>
        </p:txBody>
      </p:sp>
      <p:sp>
        <p:nvSpPr>
          <p:cNvPr id="3" name="Content Placeholder 2">
            <a:extLst>
              <a:ext uri="{FF2B5EF4-FFF2-40B4-BE49-F238E27FC236}">
                <a16:creationId xmlns:a16="http://schemas.microsoft.com/office/drawing/2014/main" id="{2A7EFEC1-D76B-45F5-1905-962AE523820B}"/>
              </a:ext>
            </a:extLst>
          </p:cNvPr>
          <p:cNvSpPr>
            <a:spLocks noGrp="1"/>
          </p:cNvSpPr>
          <p:nvPr>
            <p:ph sz="half" idx="1"/>
          </p:nvPr>
        </p:nvSpPr>
        <p:spPr>
          <a:xfrm>
            <a:off x="1334988" y="2363337"/>
            <a:ext cx="4312054" cy="3621121"/>
          </a:xfrm>
        </p:spPr>
        <p:txBody>
          <a:bodyPr vert="horz" lIns="91440" tIns="45720" rIns="91440" bIns="45720" rtlCol="0" anchor="t">
            <a:noAutofit/>
          </a:bodyPr>
          <a:lstStyle/>
          <a:p>
            <a:pPr marL="0" indent="0" defTabSz="758952">
              <a:spcBef>
                <a:spcPts val="830"/>
              </a:spcBef>
              <a:buNone/>
            </a:pPr>
            <a:r>
              <a:rPr lang="en-US" sz="1800" kern="1200">
                <a:latin typeface="+mn-lt"/>
                <a:ea typeface="+mn-lt"/>
                <a:cs typeface="+mn-lt"/>
              </a:rPr>
              <a:t>The first 1 liter PEG-based bowel cleansing agent.</a:t>
            </a:r>
            <a:endParaRPr lang="en-US" sz="1800" kern="1200">
              <a:latin typeface="+mn-lt"/>
              <a:cs typeface="Calibri"/>
            </a:endParaRPr>
          </a:p>
          <a:p>
            <a:pPr marL="0" indent="0" defTabSz="758952">
              <a:spcBef>
                <a:spcPts val="830"/>
              </a:spcBef>
              <a:buNone/>
            </a:pPr>
            <a:r>
              <a:rPr lang="en-US" sz="1800" kern="1200">
                <a:latin typeface="+mn-lt"/>
                <a:ea typeface="+mn-lt"/>
                <a:cs typeface="+mn-lt"/>
              </a:rPr>
              <a:t>Increasing the ascorbate in the very low volume 1L PEG enhances the laxative effect permitting the delivery of a solution in a smaller volume.  </a:t>
            </a:r>
            <a:endParaRPr lang="en-US" sz="1800" kern="1200">
              <a:latin typeface="+mn-lt"/>
              <a:cs typeface="Calibri"/>
            </a:endParaRPr>
          </a:p>
          <a:p>
            <a:pPr marL="0" indent="0" defTabSz="758952">
              <a:spcBef>
                <a:spcPts val="830"/>
              </a:spcBef>
              <a:buNone/>
            </a:pPr>
            <a:r>
              <a:rPr lang="en-US" sz="1800" kern="1200">
                <a:latin typeface="+mn-lt"/>
                <a:ea typeface="+mn-lt"/>
                <a:cs typeface="+mn-lt"/>
              </a:rPr>
              <a:t>Showed high efficacy in RCTs, with a non-inferiority compared to a higher volume solution.  </a:t>
            </a:r>
            <a:endParaRPr lang="en-US" sz="1800" kern="1200">
              <a:latin typeface="+mn-lt"/>
              <a:cs typeface="Calibri"/>
            </a:endParaRPr>
          </a:p>
          <a:p>
            <a:pPr marL="0" indent="0" defTabSz="758952">
              <a:spcBef>
                <a:spcPts val="830"/>
              </a:spcBef>
              <a:buNone/>
            </a:pPr>
            <a:r>
              <a:rPr lang="en-US" sz="1800" kern="1200">
                <a:latin typeface="+mn-lt"/>
                <a:ea typeface="+mn-lt"/>
                <a:cs typeface="+mn-lt"/>
              </a:rPr>
              <a:t>Higher bowel cleansing effectiveness both as average BBPS score overall and in the right colon. </a:t>
            </a:r>
            <a:endParaRPr lang="en-US" sz="1800" kern="1200">
              <a:latin typeface="+mn-lt"/>
              <a:cs typeface="Calibri" panose="020F0502020204030204"/>
            </a:endParaRPr>
          </a:p>
          <a:p>
            <a:pPr marL="0" indent="0" defTabSz="758952">
              <a:spcBef>
                <a:spcPts val="830"/>
              </a:spcBef>
              <a:buNone/>
            </a:pPr>
            <a:r>
              <a:rPr lang="en-US" sz="1800" kern="1200">
                <a:latin typeface="+mn-lt"/>
                <a:ea typeface="+mn-lt"/>
                <a:cs typeface="+mn-lt"/>
              </a:rPr>
              <a:t>Showed higher adherence to preparation </a:t>
            </a:r>
          </a:p>
          <a:p>
            <a:pPr marL="0" indent="0" defTabSz="758952">
              <a:spcBef>
                <a:spcPts val="830"/>
              </a:spcBef>
              <a:buNone/>
            </a:pPr>
            <a:r>
              <a:rPr lang="en-US" sz="1800" kern="1200">
                <a:latin typeface="+mn-lt"/>
                <a:ea typeface="+mn-lt"/>
                <a:cs typeface="+mn-lt"/>
              </a:rPr>
              <a:t>Not given to patients with cardiac, liver, or renal disease. </a:t>
            </a:r>
            <a:endParaRPr lang="en-US" sz="1800" kern="1200">
              <a:latin typeface="+mn-lt"/>
              <a:ea typeface="+mn-ea"/>
              <a:cs typeface="Calibri" panose="020F0502020204030204"/>
            </a:endParaRPr>
          </a:p>
          <a:p>
            <a:endParaRPr lang="en-US">
              <a:cs typeface="Calibri"/>
            </a:endParaRPr>
          </a:p>
        </p:txBody>
      </p:sp>
      <p:sp>
        <p:nvSpPr>
          <p:cNvPr id="6" name="Content Placeholder 5">
            <a:extLst>
              <a:ext uri="{FF2B5EF4-FFF2-40B4-BE49-F238E27FC236}">
                <a16:creationId xmlns:a16="http://schemas.microsoft.com/office/drawing/2014/main" id="{C777C4BC-0E8C-B760-FF3B-0137C4CBA8E6}"/>
              </a:ext>
            </a:extLst>
          </p:cNvPr>
          <p:cNvSpPr>
            <a:spLocks noGrp="1"/>
          </p:cNvSpPr>
          <p:nvPr>
            <p:ph sz="half" idx="2"/>
          </p:nvPr>
        </p:nvSpPr>
        <p:spPr>
          <a:xfrm>
            <a:off x="6134814" y="2411463"/>
            <a:ext cx="4312054" cy="3621121"/>
          </a:xfrm>
        </p:spPr>
        <p:txBody>
          <a:bodyPr vert="horz" lIns="91440" tIns="45720" rIns="91440" bIns="45720" rtlCol="0" anchor="t">
            <a:normAutofit/>
          </a:bodyPr>
          <a:lstStyle/>
          <a:p>
            <a:pPr marL="0" indent="0" defTabSz="758952">
              <a:spcBef>
                <a:spcPts val="830"/>
              </a:spcBef>
              <a:buNone/>
            </a:pPr>
            <a:r>
              <a:rPr lang="en-US" sz="2000" kern="1200">
                <a:latin typeface="+mn-lt"/>
                <a:ea typeface="+mn-lt"/>
                <a:cs typeface="+mn-lt"/>
              </a:rPr>
              <a:t> 2 Liter of PEG 3350, 15 grams of sodium sulfate, 5.38 grams of sodium chloride, 2.03 grams KCL, 9.4 grams ascorbic acid, 11.8 grams sodium ascorbate + sweeteners</a:t>
            </a:r>
            <a:endParaRPr lang="en-US"/>
          </a:p>
          <a:p>
            <a:pPr marL="189230" indent="-189230" defTabSz="758952">
              <a:spcBef>
                <a:spcPts val="830"/>
              </a:spcBef>
            </a:pPr>
            <a:endParaRPr lang="en-US" sz="2000">
              <a:ea typeface="+mn-lt"/>
              <a:cs typeface="+mn-lt"/>
            </a:endParaRPr>
          </a:p>
          <a:p>
            <a:pPr marL="0" indent="0" defTabSz="758952">
              <a:spcBef>
                <a:spcPts val="830"/>
              </a:spcBef>
              <a:buNone/>
            </a:pPr>
            <a:r>
              <a:rPr lang="en-US" sz="2000">
                <a:ea typeface="+mn-lt"/>
                <a:cs typeface="+mn-lt"/>
              </a:rPr>
              <a:t>No difference in polyp detection between the groups</a:t>
            </a:r>
            <a:endParaRPr lang="en-US" sz="2000">
              <a:ea typeface="Calibri" panose="020F0502020204030204"/>
              <a:cs typeface="Calibri" panose="020F0502020204030204"/>
            </a:endParaRPr>
          </a:p>
          <a:p>
            <a:pPr marL="0" indent="0" defTabSz="758952">
              <a:spcBef>
                <a:spcPts val="830"/>
              </a:spcBef>
              <a:buNone/>
            </a:pPr>
            <a:endParaRPr lang="en-US" sz="2000">
              <a:ea typeface="Calibri" panose="020F0502020204030204"/>
              <a:cs typeface="Calibri" panose="020F0502020204030204"/>
            </a:endParaRPr>
          </a:p>
          <a:p>
            <a:pPr marL="189230" indent="-189230" defTabSz="758952">
              <a:spcBef>
                <a:spcPts val="830"/>
              </a:spcBef>
            </a:pPr>
            <a:endParaRPr lang="en-US" sz="2000">
              <a:ea typeface="Calibri" panose="020F0502020204030204"/>
              <a:cs typeface="Calibri" panose="020F0502020204030204"/>
            </a:endParaRPr>
          </a:p>
          <a:p>
            <a:pPr marL="189230" indent="-189230" defTabSz="758952">
              <a:spcBef>
                <a:spcPts val="830"/>
              </a:spcBef>
            </a:pPr>
            <a:endParaRPr lang="en-US" sz="2000">
              <a:ea typeface="Calibri" panose="020F0502020204030204"/>
              <a:cs typeface="Calibri" panose="020F0502020204030204"/>
            </a:endParaRPr>
          </a:p>
        </p:txBody>
      </p:sp>
      <p:sp>
        <p:nvSpPr>
          <p:cNvPr id="4" name="Text Placeholder 3">
            <a:extLst>
              <a:ext uri="{FF2B5EF4-FFF2-40B4-BE49-F238E27FC236}">
                <a16:creationId xmlns:a16="http://schemas.microsoft.com/office/drawing/2014/main" id="{FE2DB53E-3700-DB1B-102F-09FD251A3FF1}"/>
              </a:ext>
            </a:extLst>
          </p:cNvPr>
          <p:cNvSpPr>
            <a:spLocks noGrp="1"/>
          </p:cNvSpPr>
          <p:nvPr>
            <p:ph type="body" idx="4294967295"/>
          </p:nvPr>
        </p:nvSpPr>
        <p:spPr>
          <a:xfrm>
            <a:off x="1336815" y="1781140"/>
            <a:ext cx="4292238" cy="685648"/>
          </a:xfrm>
        </p:spPr>
        <p:txBody>
          <a:bodyPr vert="horz" lIns="91440" tIns="45720" rIns="91440" bIns="45720" rtlCol="0" anchor="t">
            <a:normAutofit/>
          </a:bodyPr>
          <a:lstStyle/>
          <a:p>
            <a:pPr marL="189230" indent="-189230" defTabSz="758952">
              <a:spcBef>
                <a:spcPts val="830"/>
              </a:spcBef>
            </a:pPr>
            <a:r>
              <a:rPr lang="en-US" kern="1200" err="1">
                <a:latin typeface="+mn-lt"/>
                <a:ea typeface="+mn-ea"/>
                <a:cs typeface="Calibri"/>
              </a:rPr>
              <a:t>Plenvu</a:t>
            </a:r>
            <a:endParaRPr lang="en-US">
              <a:cs typeface="Calibri" panose="020F0502020204030204"/>
            </a:endParaRPr>
          </a:p>
        </p:txBody>
      </p:sp>
      <p:sp>
        <p:nvSpPr>
          <p:cNvPr id="5" name="Text Placeholder 4">
            <a:extLst>
              <a:ext uri="{FF2B5EF4-FFF2-40B4-BE49-F238E27FC236}">
                <a16:creationId xmlns:a16="http://schemas.microsoft.com/office/drawing/2014/main" id="{8E9DA00A-90AF-C4D1-3283-2D131B3FD8F3}"/>
              </a:ext>
            </a:extLst>
          </p:cNvPr>
          <p:cNvSpPr>
            <a:spLocks noGrp="1"/>
          </p:cNvSpPr>
          <p:nvPr>
            <p:ph type="body" sz="quarter" idx="4294967295"/>
          </p:nvPr>
        </p:nvSpPr>
        <p:spPr>
          <a:xfrm>
            <a:off x="6128529" y="1784302"/>
            <a:ext cx="4313374" cy="685648"/>
          </a:xfrm>
        </p:spPr>
        <p:txBody>
          <a:bodyPr vert="horz" lIns="91440" tIns="45720" rIns="91440" bIns="45720" rtlCol="0" anchor="t">
            <a:normAutofit/>
          </a:bodyPr>
          <a:lstStyle/>
          <a:p>
            <a:pPr marL="189230" indent="-189230" defTabSz="758952">
              <a:spcBef>
                <a:spcPts val="830"/>
              </a:spcBef>
            </a:pPr>
            <a:r>
              <a:rPr lang="en-US" kern="1200" err="1">
                <a:latin typeface="+mn-lt"/>
                <a:ea typeface="+mn-lt"/>
                <a:cs typeface="+mn-lt"/>
              </a:rPr>
              <a:t>Moviprep</a:t>
            </a:r>
            <a:endParaRPr lang="en-US" err="1">
              <a:cs typeface="Calibri" panose="020F0502020204030204"/>
            </a:endParaRPr>
          </a:p>
        </p:txBody>
      </p:sp>
    </p:spTree>
    <p:extLst>
      <p:ext uri="{BB962C8B-B14F-4D97-AF65-F5344CB8AC3E}">
        <p14:creationId xmlns:p14="http://schemas.microsoft.com/office/powerpoint/2010/main" val="25650097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3404</Words>
  <Application>Microsoft Office PowerPoint</Application>
  <PresentationFormat>Widescreen</PresentationFormat>
  <Paragraphs>268</Paragraphs>
  <Slides>28</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Helvetica Neue</vt:lpstr>
      <vt:lpstr>HelveticaNeue</vt:lpstr>
      <vt:lpstr>Office Theme</vt:lpstr>
      <vt:lpstr>Evidence Regarding Prep Types and Endoscopic Outcomes  </vt:lpstr>
      <vt:lpstr>Disclosures</vt:lpstr>
      <vt:lpstr>Objectives</vt:lpstr>
      <vt:lpstr>The importance of prep....</vt:lpstr>
      <vt:lpstr>Prep Types</vt:lpstr>
      <vt:lpstr>Polyethylene Glycol  - 4 liters electrolyte lavage solution </vt:lpstr>
      <vt:lpstr>  Polyethylene Glycol - 2 liters   </vt:lpstr>
      <vt:lpstr> Polyethylene Glycol – 1L + Ascorbate  </vt:lpstr>
      <vt:lpstr>CLEANSE study</vt:lpstr>
      <vt:lpstr>At home Polyethylene Glycol</vt:lpstr>
      <vt:lpstr>Sodium Phosphate </vt:lpstr>
      <vt:lpstr> Oral Sulfate Solution  </vt:lpstr>
      <vt:lpstr>Sodium picosulfate </vt:lpstr>
      <vt:lpstr>Lactulose 2L</vt:lpstr>
      <vt:lpstr>Split-dose</vt:lpstr>
      <vt:lpstr>PowerPoint Presentation</vt:lpstr>
      <vt:lpstr>Patient factors</vt:lpstr>
      <vt:lpstr>Special Populations </vt:lpstr>
      <vt:lpstr>PowerPoint Presentation</vt:lpstr>
      <vt:lpstr>Special populations con't</vt:lpstr>
      <vt:lpstr>European Society of Gastrointestinal Endoscopy (ESGE) Guideline</vt:lpstr>
      <vt:lpstr>PowerPoint Presentation</vt:lpstr>
      <vt:lpstr>PowerPoint Presentation</vt:lpstr>
      <vt:lpstr>Take Home</vt:lpstr>
      <vt:lpstr>PowerPoint Presentation</vt:lpstr>
      <vt:lpstr>References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Pener</dc:creator>
  <cp:lastModifiedBy>Sam Pener</cp:lastModifiedBy>
  <cp:revision>2</cp:revision>
  <dcterms:created xsi:type="dcterms:W3CDTF">2023-10-10T15:26:41Z</dcterms:created>
  <dcterms:modified xsi:type="dcterms:W3CDTF">2023-11-03T15:38:31Z</dcterms:modified>
</cp:coreProperties>
</file>