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0"/>
  </p:notesMasterIdLst>
  <p:sldIdLst>
    <p:sldId id="501" r:id="rId3"/>
    <p:sldId id="513" r:id="rId4"/>
    <p:sldId id="512" r:id="rId5"/>
    <p:sldId id="497" r:id="rId6"/>
    <p:sldId id="511" r:id="rId7"/>
    <p:sldId id="496" r:id="rId8"/>
    <p:sldId id="274" r:id="rId9"/>
    <p:sldId id="261" r:id="rId10"/>
    <p:sldId id="260" r:id="rId11"/>
    <p:sldId id="275" r:id="rId12"/>
    <p:sldId id="435" r:id="rId13"/>
    <p:sldId id="262" r:id="rId14"/>
    <p:sldId id="257" r:id="rId15"/>
    <p:sldId id="434" r:id="rId16"/>
    <p:sldId id="492" r:id="rId17"/>
    <p:sldId id="493" r:id="rId18"/>
    <p:sldId id="437" r:id="rId19"/>
    <p:sldId id="263" r:id="rId20"/>
    <p:sldId id="436" r:id="rId21"/>
    <p:sldId id="494" r:id="rId22"/>
    <p:sldId id="504" r:id="rId23"/>
    <p:sldId id="505" r:id="rId24"/>
    <p:sldId id="495" r:id="rId25"/>
    <p:sldId id="264" r:id="rId26"/>
    <p:sldId id="267" r:id="rId27"/>
    <p:sldId id="266" r:id="rId28"/>
    <p:sldId id="268" r:id="rId29"/>
    <p:sldId id="502" r:id="rId30"/>
    <p:sldId id="506" r:id="rId31"/>
    <p:sldId id="507" r:id="rId32"/>
    <p:sldId id="508" r:id="rId33"/>
    <p:sldId id="503" r:id="rId34"/>
    <p:sldId id="498" r:id="rId35"/>
    <p:sldId id="499" r:id="rId36"/>
    <p:sldId id="276" r:id="rId37"/>
    <p:sldId id="509" r:id="rId38"/>
    <p:sldId id="51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S:\Preventive%20Medicine\Cancer%20Screening\Breast\mammography\articles\mammogram%20trials%20tab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S:\Preventive%20Medicine\Cancer%20Screening\PRESENTATIONS\Mammography\spreadsheet_Screening%20Mammograph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2BC-46F2-803E-A8A5A6D8191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2BC-46F2-803E-A8A5A6D81915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2BC-46F2-803E-A8A5A6D81915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2BC-46F2-803E-A8A5A6D81915}"/>
              </c:ext>
            </c:extLst>
          </c:dPt>
          <c:cat>
            <c:strRef>
              <c:f>'Pie Charts'!$B$33:$B$36</c:f>
              <c:strCache>
                <c:ptCount val="4"/>
                <c:pt idx="0">
                  <c:v>Sweden</c:v>
                </c:pt>
                <c:pt idx="1">
                  <c:v>UK</c:v>
                </c:pt>
                <c:pt idx="2">
                  <c:v>Canada</c:v>
                </c:pt>
                <c:pt idx="3">
                  <c:v>USA</c:v>
                </c:pt>
              </c:strCache>
            </c:strRef>
          </c:cat>
          <c:val>
            <c:numRef>
              <c:f>'Pie Charts'!$C$33:$C$36</c:f>
              <c:numCache>
                <c:formatCode>#,##0</c:formatCode>
                <c:ptCount val="4"/>
                <c:pt idx="0">
                  <c:v>290057</c:v>
                </c:pt>
                <c:pt idx="1">
                  <c:v>160840</c:v>
                </c:pt>
                <c:pt idx="2">
                  <c:v>89835</c:v>
                </c:pt>
                <c:pt idx="3">
                  <c:v>62000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BC-46F2-803E-A8A5A6D81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AC859-A384-4C02-B46B-7A1237704CB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20472-E091-49B0-9864-E15307F25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4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article was published in Sept. 2013 and received a lot</a:t>
            </a:r>
            <a:r>
              <a:rPr lang="en-US" baseline="0" dirty="0"/>
              <a:t> of media discussion because it showed such a massive benefit of mammograms, especially at younger 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639B28-6776-47F7-AE66-786067DB48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93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impressive sounding outcome!  How can</a:t>
            </a:r>
            <a:r>
              <a:rPr lang="en-US" baseline="0" dirty="0"/>
              <a:t> we possibly ignore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639B28-6776-47F7-AE66-786067DB48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98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63E-F5AE-46DE-8E3E-CE47976846B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BC4-92FF-4B3E-B04F-D9BC33F72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9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63E-F5AE-46DE-8E3E-CE47976846B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BC4-92FF-4B3E-B04F-D9BC33F72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63E-F5AE-46DE-8E3E-CE47976846B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BC4-92FF-4B3E-B04F-D9BC33F72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88741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679-449E-4F11-92AA-1FD3FF6B313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C52-55E3-46EF-AE5D-75CE462FA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69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679-449E-4F11-92AA-1FD3FF6B313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6150" y="6492875"/>
            <a:ext cx="184785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 Andrew W. Swartz, MD</a:t>
            </a:r>
          </a:p>
        </p:txBody>
      </p:sp>
    </p:spTree>
    <p:extLst>
      <p:ext uri="{BB962C8B-B14F-4D97-AF65-F5344CB8AC3E}">
        <p14:creationId xmlns:p14="http://schemas.microsoft.com/office/powerpoint/2010/main" val="627471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88741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679-449E-4F11-92AA-1FD3FF6B313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C52-55E3-46EF-AE5D-75CE462FA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9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679-449E-4F11-92AA-1FD3FF6B313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C52-55E3-46EF-AE5D-75CE462FA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43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679-449E-4F11-92AA-1FD3FF6B313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C52-55E3-46EF-AE5D-75CE462FA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99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679-449E-4F11-92AA-1FD3FF6B313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C52-55E3-46EF-AE5D-75CE462FA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21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679-449E-4F11-92AA-1FD3FF6B313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C52-55E3-46EF-AE5D-75CE462FA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98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679-449E-4F11-92AA-1FD3FF6B313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C52-55E3-46EF-AE5D-75CE462FA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3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63E-F5AE-46DE-8E3E-CE47976846B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BC4-92FF-4B3E-B04F-D9BC33F72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679-449E-4F11-92AA-1FD3FF6B313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C52-55E3-46EF-AE5D-75CE462FA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77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679-449E-4F11-92AA-1FD3FF6B313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C52-55E3-46EF-AE5D-75CE462FA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49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679-449E-4F11-92AA-1FD3FF6B313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C52-55E3-46EF-AE5D-75CE462FA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80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679-449E-4F11-92AA-1FD3FF6B313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1C52-55E3-46EF-AE5D-75CE462FA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1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134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63E-F5AE-46DE-8E3E-CE47976846B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BC4-92FF-4B3E-B04F-D9BC33F72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1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63E-F5AE-46DE-8E3E-CE47976846B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BC4-92FF-4B3E-B04F-D9BC33F72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5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63E-F5AE-46DE-8E3E-CE47976846B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BC4-92FF-4B3E-B04F-D9BC33F72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0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63E-F5AE-46DE-8E3E-CE47976846B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BC4-92FF-4B3E-B04F-D9BC33F72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3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63E-F5AE-46DE-8E3E-CE47976846B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BC4-92FF-4B3E-B04F-D9BC33F72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3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63E-F5AE-46DE-8E3E-CE47976846B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BC4-92FF-4B3E-B04F-D9BC33F72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0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63E-F5AE-46DE-8E3E-CE47976846B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BC4-92FF-4B3E-B04F-D9BC33F72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5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F63E-F5AE-46DE-8E3E-CE47976846B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DDBC4-92FF-4B3E-B04F-D9BC33F72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D4679-449E-4F11-92AA-1FD3FF6B313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@ Andrew W. Swartz MD</a:t>
            </a:r>
          </a:p>
        </p:txBody>
      </p:sp>
    </p:spTree>
    <p:extLst>
      <p:ext uri="{BB962C8B-B14F-4D97-AF65-F5344CB8AC3E}">
        <p14:creationId xmlns:p14="http://schemas.microsoft.com/office/powerpoint/2010/main" val="124218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E64D-470D-C256-72E2-977E88A1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Invited Commentary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AE6F7-59AA-BDA9-7A4B-E16398617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745" y="1979009"/>
            <a:ext cx="6846038" cy="1977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15 minutes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Skepticism about published findings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5ED6E3-4DE9-1FB1-7CEE-E3F2268BB52C}"/>
              </a:ext>
            </a:extLst>
          </p:cNvPr>
          <p:cNvSpPr txBox="1"/>
          <p:nvPr/>
        </p:nvSpPr>
        <p:spPr>
          <a:xfrm>
            <a:off x="566889" y="4809528"/>
            <a:ext cx="58325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Andrew W. Swartz, MD</a:t>
            </a:r>
          </a:p>
          <a:p>
            <a:r>
              <a:rPr lang="en-US" sz="1600" dirty="0"/>
              <a:t>Departments of Emergency Medicine, Family Medicine, and Surgery</a:t>
            </a:r>
          </a:p>
          <a:p>
            <a:r>
              <a:rPr lang="en-US" sz="1600" dirty="0"/>
              <a:t>Yukon-Kuskokwim Delta Regional Hospital</a:t>
            </a:r>
          </a:p>
          <a:p>
            <a:r>
              <a:rPr lang="en-US" sz="1600" dirty="0"/>
              <a:t>Bethel, Alaska</a:t>
            </a:r>
          </a:p>
          <a:p>
            <a:r>
              <a:rPr lang="en-US" sz="1600" dirty="0"/>
              <a:t>Flight Surgeon, 144th Airlift Squadron</a:t>
            </a:r>
          </a:p>
          <a:p>
            <a:r>
              <a:rPr lang="en-US" sz="1600" dirty="0"/>
              <a:t>Alaska Air National Guard</a:t>
            </a:r>
          </a:p>
          <a:p>
            <a:r>
              <a:rPr lang="en-US" sz="1600" dirty="0"/>
              <a:t>Joint-Base Elmendorf-Richardson, Anchorage, Alaska</a:t>
            </a:r>
          </a:p>
        </p:txBody>
      </p:sp>
    </p:spTree>
    <p:extLst>
      <p:ext uri="{BB962C8B-B14F-4D97-AF65-F5344CB8AC3E}">
        <p14:creationId xmlns:p14="http://schemas.microsoft.com/office/powerpoint/2010/main" val="4294618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CE44-1BDC-A1BC-D210-00E61A7F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3590"/>
            <a:ext cx="9144000" cy="72177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USERS’ GUIDES TO THE MEDICAL LITERATURE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53947D-84B4-072D-7E82-91AC0852B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76" y="1764770"/>
            <a:ext cx="3136722" cy="47168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E5BDAE-E1E1-155A-74D1-58CCF2622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60" y="1886631"/>
            <a:ext cx="3152124" cy="48737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A270FB5-6E53-D5CB-D51E-B2AAE3125F5A}"/>
              </a:ext>
            </a:extLst>
          </p:cNvPr>
          <p:cNvGrpSpPr/>
          <p:nvPr/>
        </p:nvGrpSpPr>
        <p:grpSpPr>
          <a:xfrm>
            <a:off x="729464" y="198144"/>
            <a:ext cx="1634358" cy="901191"/>
            <a:chOff x="729464" y="198144"/>
            <a:chExt cx="1634358" cy="9011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F2B7C3-D0DD-9161-824A-F1199B0E439A}"/>
                </a:ext>
              </a:extLst>
            </p:cNvPr>
            <p:cNvSpPr txBox="1"/>
            <p:nvPr/>
          </p:nvSpPr>
          <p:spPr>
            <a:xfrm>
              <a:off x="729464" y="198144"/>
              <a:ext cx="1634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SKEPTICS’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384307-DC28-B580-DCDA-2B203F58A4B4}"/>
                </a:ext>
              </a:extLst>
            </p:cNvPr>
            <p:cNvCxnSpPr/>
            <p:nvPr/>
          </p:nvCxnSpPr>
          <p:spPr>
            <a:xfrm>
              <a:off x="811658" y="780836"/>
              <a:ext cx="1181529" cy="3184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065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447A-1AF6-6E9A-4599-F8081402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06867"/>
          </a:xfrm>
        </p:spPr>
        <p:txBody>
          <a:bodyPr/>
          <a:lstStyle/>
          <a:p>
            <a:pPr algn="ctr"/>
            <a:r>
              <a:rPr lang="en-US" b="1" dirty="0"/>
              <a:t>Bullshit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BDA86D-FC31-E607-07B9-8F279B772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9" y="852755"/>
            <a:ext cx="4401869" cy="57072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EDEB8-9452-7C70-EB83-2F1295B1C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381" y="1674687"/>
            <a:ext cx="4720368" cy="61901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173F31-7E1F-FE4A-87E1-F7B6B3F88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619" y="2486346"/>
            <a:ext cx="452688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5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B7DF-4410-C44F-3112-8A4A1E73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DD99E-9CBC-081A-5EC0-9546D0248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326" y="2065158"/>
            <a:ext cx="5496485" cy="38653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/>
              <a:t>P</a:t>
            </a:r>
            <a:r>
              <a:rPr lang="en-US" sz="3000" dirty="0"/>
              <a:t>atient or problem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/>
              <a:t>I</a:t>
            </a:r>
            <a:r>
              <a:rPr lang="en-US" sz="3000" dirty="0"/>
              <a:t>ntervention or exposure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/>
              <a:t>C</a:t>
            </a:r>
            <a:r>
              <a:rPr lang="en-US" sz="3000" dirty="0"/>
              <a:t>omparison or </a:t>
            </a:r>
            <a:r>
              <a:rPr lang="en-US" sz="2925" dirty="0"/>
              <a:t>c</a:t>
            </a:r>
            <a:r>
              <a:rPr lang="en-US" sz="3000" dirty="0"/>
              <a:t>ontrol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/>
              <a:t>O</a:t>
            </a:r>
            <a:r>
              <a:rPr lang="en-US" sz="3000" dirty="0"/>
              <a:t>utcome(s)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7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3CB6-1467-C697-2E71-8E0C83C4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The PICO is </a:t>
            </a:r>
            <a:r>
              <a:rPr lang="en-US" b="1" u="sng" dirty="0">
                <a:latin typeface="+mn-lt"/>
              </a:rPr>
              <a:t>NOT</a:t>
            </a:r>
            <a:r>
              <a:rPr lang="en-US" b="1" dirty="0">
                <a:latin typeface="+mn-lt"/>
              </a:rPr>
              <a:t> Enough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41551-9205-8703-211F-E7D4AA44B798}"/>
              </a:ext>
            </a:extLst>
          </p:cNvPr>
          <p:cNvSpPr txBox="1"/>
          <p:nvPr/>
        </p:nvSpPr>
        <p:spPr>
          <a:xfrm>
            <a:off x="908067" y="3365516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What do we already know?</a:t>
            </a:r>
          </a:p>
          <a:p>
            <a:pPr algn="ctr"/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What is the basis of that knowledge?</a:t>
            </a:r>
          </a:p>
        </p:txBody>
      </p:sp>
    </p:spTree>
    <p:extLst>
      <p:ext uri="{BB962C8B-B14F-4D97-AF65-F5344CB8AC3E}">
        <p14:creationId xmlns:p14="http://schemas.microsoft.com/office/powerpoint/2010/main" val="2908601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090737" y="1519238"/>
          <a:ext cx="4881561" cy="478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914510"/>
              </p:ext>
            </p:extLst>
          </p:nvPr>
        </p:nvGraphicFramePr>
        <p:xfrm>
          <a:off x="1962149" y="1104900"/>
          <a:ext cx="5324475" cy="575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Mammography RCT’s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5412" y="3657600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Sweden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4 RCT’s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290,057 (48%)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6999" y="4700588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UK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1 RCT’s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160,000 (27%)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0762" y="2890837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Canada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2 RCT’s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89,835 (15%)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81362" y="1800225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US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1 RCT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62,000 (10%)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2825" y="6238875"/>
            <a:ext cx="1390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 = 602,732</a:t>
            </a:r>
          </a:p>
        </p:txBody>
      </p:sp>
    </p:spTree>
    <p:extLst>
      <p:ext uri="{BB962C8B-B14F-4D97-AF65-F5344CB8AC3E}">
        <p14:creationId xmlns:p14="http://schemas.microsoft.com/office/powerpoint/2010/main" val="30455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44" y="142875"/>
            <a:ext cx="4567057" cy="60674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205233"/>
            <a:ext cx="762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Webb ML, Cady B, Michaelson JS, Bush DM, Calvillo KZ,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Kopans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DB, Smith BL. A failure analysis of invasive breast cancer: most deaths from disease occur in women not regularly screened. Cancer. 2014 Sep 15;120(18):2839-46.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10.1002/cncr.28199.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Epub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2013 Sep 9. PMID: 24018987.</a:t>
            </a:r>
          </a:p>
        </p:txBody>
      </p:sp>
    </p:spTree>
    <p:extLst>
      <p:ext uri="{BB962C8B-B14F-4D97-AF65-F5344CB8AC3E}">
        <p14:creationId xmlns:p14="http://schemas.microsoft.com/office/powerpoint/2010/main" val="148647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447799" y="1447801"/>
            <a:ext cx="6162675" cy="514350"/>
          </a:xfrm>
          <a:prstGeom prst="roundRect">
            <a:avLst>
              <a:gd name="adj" fmla="val 30965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D4E67-C4EE-9E48-7218-3C4CADECF5B1}"/>
              </a:ext>
            </a:extLst>
          </p:cNvPr>
          <p:cNvSpPr txBox="1"/>
          <p:nvPr/>
        </p:nvSpPr>
        <p:spPr>
          <a:xfrm>
            <a:off x="817652" y="6123041"/>
            <a:ext cx="762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Webb ML, Cady B, Michaelson JS, Bush DM, Calvillo KZ,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Kopans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DB, Smith BL. A failure analysis of invasive breast cancer: most deaths from disease occur in women not regularly screened. Cancer. 2014 Sep 15;120(18):2839-46.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10.1002/cncr.28199.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Epub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2013 Sep 9. PMID: 24018987.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F08F3-8FF2-E3D3-BBC8-9185AAF51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8" y="150813"/>
            <a:ext cx="8876215" cy="574655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345888-0EB7-3C9E-188C-AF183466CD5F}"/>
              </a:ext>
            </a:extLst>
          </p:cNvPr>
          <p:cNvSpPr txBox="1"/>
          <p:nvPr/>
        </p:nvSpPr>
        <p:spPr>
          <a:xfrm rot="-1320000">
            <a:off x="658943" y="1404693"/>
            <a:ext cx="75024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</a:rPr>
              <a:t>Propaganda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F0086-831C-533D-6D1A-F0E99A575B9B}"/>
              </a:ext>
            </a:extLst>
          </p:cNvPr>
          <p:cNvSpPr txBox="1"/>
          <p:nvPr/>
        </p:nvSpPr>
        <p:spPr>
          <a:xfrm rot="-1320000">
            <a:off x="2911898" y="3051297"/>
            <a:ext cx="40222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Bullshit</a:t>
            </a:r>
          </a:p>
        </p:txBody>
      </p:sp>
    </p:spTree>
    <p:extLst>
      <p:ext uri="{BB962C8B-B14F-4D97-AF65-F5344CB8AC3E}">
        <p14:creationId xmlns:p14="http://schemas.microsoft.com/office/powerpoint/2010/main" val="327563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B8855E-13F8-2DED-3D33-7F749FA674DE}"/>
              </a:ext>
            </a:extLst>
          </p:cNvPr>
          <p:cNvSpPr txBox="1"/>
          <p:nvPr/>
        </p:nvSpPr>
        <p:spPr>
          <a:xfrm>
            <a:off x="457200" y="1345915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Science REQUIRES Skepticism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1FC15-F53A-B7DD-DDA2-1D5BBBEC3E2E}"/>
              </a:ext>
            </a:extLst>
          </p:cNvPr>
          <p:cNvSpPr txBox="1"/>
          <p:nvPr/>
        </p:nvSpPr>
        <p:spPr>
          <a:xfrm>
            <a:off x="2866491" y="3306568"/>
            <a:ext cx="4171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NOT enthusiasm</a:t>
            </a:r>
          </a:p>
          <a:p>
            <a:endParaRPr lang="en-US" sz="4000" dirty="0"/>
          </a:p>
          <a:p>
            <a:r>
              <a:rPr lang="en-US" sz="4000" dirty="0"/>
              <a:t>NOT cynicism</a:t>
            </a:r>
          </a:p>
        </p:txBody>
      </p:sp>
    </p:spTree>
    <p:extLst>
      <p:ext uri="{BB962C8B-B14F-4D97-AF65-F5344CB8AC3E}">
        <p14:creationId xmlns:p14="http://schemas.microsoft.com/office/powerpoint/2010/main" val="2690555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A3D488-AE89-7746-70B7-D7F13792E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89" y="559469"/>
            <a:ext cx="8381821" cy="5739062"/>
          </a:xfrm>
          <a:prstGeom prst="rect">
            <a:avLst/>
          </a:prstGeom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918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2C8402-606C-9E3A-0DED-5E53B97DF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70" y="1530850"/>
            <a:ext cx="7707330" cy="387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6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86F4D3-2F20-CECC-D8DB-2827843D6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811"/>
            <a:ext cx="9144000" cy="625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92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923398-BD75-41D5-37D3-052A0408E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2" y="150813"/>
            <a:ext cx="7590136" cy="81710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7A95EB-7737-6DB0-633F-4FB6B7E3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551E32-A0B1-C24D-7C6F-E4A4FF39B04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1078DC-0D48-2A26-CE39-68A001628822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BFBFBF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5BF4C2-33A3-F20D-22AF-228A78691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395411"/>
              <a:ext cx="8105775" cy="406717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7184AA7-FCCD-F906-7AF6-E0039B8C20B7}"/>
              </a:ext>
            </a:extLst>
          </p:cNvPr>
          <p:cNvSpPr/>
          <p:nvPr/>
        </p:nvSpPr>
        <p:spPr>
          <a:xfrm>
            <a:off x="5263111" y="3604438"/>
            <a:ext cx="2955095" cy="22328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842451-5AA8-91D4-A344-3F8BCD928DDD}"/>
              </a:ext>
            </a:extLst>
          </p:cNvPr>
          <p:cNvSpPr/>
          <p:nvPr/>
        </p:nvSpPr>
        <p:spPr>
          <a:xfrm>
            <a:off x="5263111" y="2243474"/>
            <a:ext cx="2955095" cy="22328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C88B47-FCD5-F819-5373-F96F5B04DF81}"/>
              </a:ext>
            </a:extLst>
          </p:cNvPr>
          <p:cNvSpPr/>
          <p:nvPr/>
        </p:nvSpPr>
        <p:spPr>
          <a:xfrm>
            <a:off x="5263115" y="2913321"/>
            <a:ext cx="2955095" cy="69111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5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EEAB9A-1335-DEB8-20EE-99128BFA72B8}"/>
              </a:ext>
            </a:extLst>
          </p:cNvPr>
          <p:cNvSpPr/>
          <p:nvPr/>
        </p:nvSpPr>
        <p:spPr>
          <a:xfrm>
            <a:off x="2374604" y="4795284"/>
            <a:ext cx="953386" cy="223283"/>
          </a:xfrm>
          <a:prstGeom prst="rect">
            <a:avLst/>
          </a:prstGeom>
          <a:solidFill>
            <a:srgbClr val="FFFF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806B99-D945-6C5F-24B5-51744F4FC57D}"/>
              </a:ext>
            </a:extLst>
          </p:cNvPr>
          <p:cNvSpPr/>
          <p:nvPr/>
        </p:nvSpPr>
        <p:spPr>
          <a:xfrm>
            <a:off x="2006008" y="5007934"/>
            <a:ext cx="726559" cy="223283"/>
          </a:xfrm>
          <a:prstGeom prst="rect">
            <a:avLst/>
          </a:prstGeom>
          <a:solidFill>
            <a:srgbClr val="FFFF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B52C9A-8D53-223B-526D-B54F9FE9084F}"/>
              </a:ext>
            </a:extLst>
          </p:cNvPr>
          <p:cNvSpPr/>
          <p:nvPr/>
        </p:nvSpPr>
        <p:spPr>
          <a:xfrm>
            <a:off x="804529" y="5383618"/>
            <a:ext cx="1190846" cy="223283"/>
          </a:xfrm>
          <a:prstGeom prst="rect">
            <a:avLst/>
          </a:prstGeom>
          <a:solidFill>
            <a:srgbClr val="FFFF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54B716-1155-2B5E-9175-3DA6239F31D2}"/>
              </a:ext>
            </a:extLst>
          </p:cNvPr>
          <p:cNvSpPr/>
          <p:nvPr/>
        </p:nvSpPr>
        <p:spPr>
          <a:xfrm>
            <a:off x="6826101" y="5383617"/>
            <a:ext cx="1190846" cy="223283"/>
          </a:xfrm>
          <a:prstGeom prst="rect">
            <a:avLst/>
          </a:prstGeom>
          <a:solidFill>
            <a:srgbClr val="FFFF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0D90E-D3A9-C227-5A7F-82AA74F6A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10" y="447674"/>
            <a:ext cx="8179523" cy="62614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437D7A0-AD1F-E7C6-8A97-C54D9E5B894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85325A-3EDA-970F-5C6C-02543F9D1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30" y="1071409"/>
            <a:ext cx="8433660" cy="4236443"/>
          </a:xfrm>
          <a:prstGeom prst="rect">
            <a:avLst/>
          </a:prstGeom>
          <a:ln w="22225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76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EEAB9A-1335-DEB8-20EE-99128BFA72B8}"/>
              </a:ext>
            </a:extLst>
          </p:cNvPr>
          <p:cNvSpPr/>
          <p:nvPr/>
        </p:nvSpPr>
        <p:spPr>
          <a:xfrm>
            <a:off x="2374604" y="4795284"/>
            <a:ext cx="953386" cy="223283"/>
          </a:xfrm>
          <a:prstGeom prst="rect">
            <a:avLst/>
          </a:prstGeom>
          <a:solidFill>
            <a:srgbClr val="FFFF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806B99-D945-6C5F-24B5-51744F4FC57D}"/>
              </a:ext>
            </a:extLst>
          </p:cNvPr>
          <p:cNvSpPr/>
          <p:nvPr/>
        </p:nvSpPr>
        <p:spPr>
          <a:xfrm>
            <a:off x="2006008" y="5007934"/>
            <a:ext cx="726559" cy="223283"/>
          </a:xfrm>
          <a:prstGeom prst="rect">
            <a:avLst/>
          </a:prstGeom>
          <a:solidFill>
            <a:srgbClr val="FFFF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B52C9A-8D53-223B-526D-B54F9FE9084F}"/>
              </a:ext>
            </a:extLst>
          </p:cNvPr>
          <p:cNvSpPr/>
          <p:nvPr/>
        </p:nvSpPr>
        <p:spPr>
          <a:xfrm>
            <a:off x="804529" y="5383618"/>
            <a:ext cx="1190846" cy="223283"/>
          </a:xfrm>
          <a:prstGeom prst="rect">
            <a:avLst/>
          </a:prstGeom>
          <a:solidFill>
            <a:srgbClr val="FFFF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54B716-1155-2B5E-9175-3DA6239F31D2}"/>
              </a:ext>
            </a:extLst>
          </p:cNvPr>
          <p:cNvSpPr/>
          <p:nvPr/>
        </p:nvSpPr>
        <p:spPr>
          <a:xfrm>
            <a:off x="6826101" y="5383617"/>
            <a:ext cx="1190846" cy="223283"/>
          </a:xfrm>
          <a:prstGeom prst="rect">
            <a:avLst/>
          </a:prstGeom>
          <a:solidFill>
            <a:srgbClr val="FFFF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0D90E-D3A9-C227-5A7F-82AA74F6A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10" y="447674"/>
            <a:ext cx="8179523" cy="62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63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3E3E78-4D31-89E1-FDD4-F5E628D46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82" y="978195"/>
            <a:ext cx="8366652" cy="465706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15E20C9-F419-2D66-E643-651F80BE1B62}"/>
              </a:ext>
            </a:extLst>
          </p:cNvPr>
          <p:cNvGrpSpPr/>
          <p:nvPr/>
        </p:nvGrpSpPr>
        <p:grpSpPr>
          <a:xfrm>
            <a:off x="832884" y="3732027"/>
            <a:ext cx="6967871" cy="428847"/>
            <a:chOff x="832884" y="3732027"/>
            <a:chExt cx="6967871" cy="42884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1C2B2EC-42B3-8A1C-6119-F3848CD9F08D}"/>
                </a:ext>
              </a:extLst>
            </p:cNvPr>
            <p:cNvCxnSpPr>
              <a:cxnSpLocks/>
            </p:cNvCxnSpPr>
            <p:nvPr/>
          </p:nvCxnSpPr>
          <p:spPr>
            <a:xfrm>
              <a:off x="6528391" y="3732027"/>
              <a:ext cx="12723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2723C59-1049-68FF-D6A6-2026ADD4FF1A}"/>
                </a:ext>
              </a:extLst>
            </p:cNvPr>
            <p:cNvCxnSpPr/>
            <p:nvPr/>
          </p:nvCxnSpPr>
          <p:spPr>
            <a:xfrm>
              <a:off x="832884" y="4160874"/>
              <a:ext cx="143539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2913CF-2840-D3BA-D5FD-F4F11B3EDB66}"/>
              </a:ext>
            </a:extLst>
          </p:cNvPr>
          <p:cNvGrpSpPr/>
          <p:nvPr/>
        </p:nvGrpSpPr>
        <p:grpSpPr>
          <a:xfrm>
            <a:off x="832884" y="2906232"/>
            <a:ext cx="7566839" cy="407582"/>
            <a:chOff x="832884" y="2906232"/>
            <a:chExt cx="7566839" cy="40758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61AF320-257A-EE65-4E15-E5C10ED92883}"/>
                </a:ext>
              </a:extLst>
            </p:cNvPr>
            <p:cNvCxnSpPr>
              <a:cxnSpLocks/>
            </p:cNvCxnSpPr>
            <p:nvPr/>
          </p:nvCxnSpPr>
          <p:spPr>
            <a:xfrm>
              <a:off x="7201788" y="2906232"/>
              <a:ext cx="119793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9624037-EEF0-2B5A-28A9-ED68B99FC298}"/>
                </a:ext>
              </a:extLst>
            </p:cNvPr>
            <p:cNvCxnSpPr>
              <a:cxnSpLocks/>
            </p:cNvCxnSpPr>
            <p:nvPr/>
          </p:nvCxnSpPr>
          <p:spPr>
            <a:xfrm>
              <a:off x="832884" y="3313814"/>
              <a:ext cx="174019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ABCDCA-2630-AE5B-9B8A-77EBCF8F7448}"/>
              </a:ext>
            </a:extLst>
          </p:cNvPr>
          <p:cNvCxnSpPr>
            <a:cxnSpLocks/>
          </p:cNvCxnSpPr>
          <p:nvPr/>
        </p:nvCxnSpPr>
        <p:spPr>
          <a:xfrm>
            <a:off x="4603899" y="2895599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11E2C9-A19C-89D9-0C21-511682D5BF76}"/>
              </a:ext>
            </a:extLst>
          </p:cNvPr>
          <p:cNvCxnSpPr/>
          <p:nvPr/>
        </p:nvCxnSpPr>
        <p:spPr>
          <a:xfrm>
            <a:off x="-717698" y="6158022"/>
            <a:ext cx="14353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90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D62254-6F80-3EB8-0C81-B48842B8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18" y="2215597"/>
            <a:ext cx="8333564" cy="2426807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023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9C2F91-3A59-59EC-E836-AF4AC0436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858" y="1055924"/>
            <a:ext cx="5646285" cy="4746153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2542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2947C-894C-5688-653B-9FBB27C14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70278"/>
            <a:ext cx="7886700" cy="1558722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dirty="0"/>
              <a:t>“</a:t>
            </a:r>
            <a:r>
              <a:rPr lang="en-US" i="1" dirty="0"/>
              <a:t>The time interval from the procedure to delayed PPB ranges from 0 to 16 days.</a:t>
            </a:r>
            <a:r>
              <a:rPr lang="en-US" i="1" baseline="30000" dirty="0"/>
              <a:t>2,4</a:t>
            </a:r>
            <a:r>
              <a:rPr lang="en-US" baseline="30000" dirty="0"/>
              <a:t>”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C25F7-A27F-E9D8-D138-24F089474AE5}"/>
              </a:ext>
            </a:extLst>
          </p:cNvPr>
          <p:cNvSpPr txBox="1"/>
          <p:nvPr/>
        </p:nvSpPr>
        <p:spPr>
          <a:xfrm>
            <a:off x="798106" y="4189998"/>
            <a:ext cx="7547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Kapetanos</a:t>
            </a:r>
            <a:r>
              <a:rPr lang="en-US" sz="1400" dirty="0"/>
              <a:t> D, </a:t>
            </a:r>
            <a:r>
              <a:rPr lang="en-US" sz="1400" dirty="0" err="1"/>
              <a:t>Beltsis</a:t>
            </a:r>
            <a:r>
              <a:rPr lang="en-US" sz="1400" dirty="0"/>
              <a:t> A, </a:t>
            </a:r>
            <a:r>
              <a:rPr lang="en-US" sz="1400" dirty="0" err="1"/>
              <a:t>Chatzimavroudis</a:t>
            </a:r>
            <a:r>
              <a:rPr lang="en-US" sz="1400" dirty="0"/>
              <a:t> G, </a:t>
            </a:r>
            <a:r>
              <a:rPr lang="en-US" sz="1400" dirty="0" err="1"/>
              <a:t>Katsinelos</a:t>
            </a:r>
            <a:r>
              <a:rPr lang="en-US" sz="1400" dirty="0"/>
              <a:t> P. </a:t>
            </a:r>
            <a:r>
              <a:rPr lang="en-US" sz="1400" b="1" dirty="0" err="1"/>
              <a:t>Postpolypectomy</a:t>
            </a:r>
            <a:r>
              <a:rPr lang="en-US" sz="1400" b="1" dirty="0"/>
              <a:t> bleeding: incidence, risk factors, prevention, and management. </a:t>
            </a:r>
            <a:r>
              <a:rPr lang="en-US" sz="1400" i="1" dirty="0"/>
              <a:t>Surg </a:t>
            </a:r>
            <a:r>
              <a:rPr lang="en-US" sz="1400" i="1" dirty="0" err="1"/>
              <a:t>Laparosc</a:t>
            </a:r>
            <a:r>
              <a:rPr lang="en-US" sz="1400" i="1" dirty="0"/>
              <a:t> </a:t>
            </a:r>
            <a:r>
              <a:rPr lang="en-US" sz="1400" i="1" dirty="0" err="1"/>
              <a:t>Endosc</a:t>
            </a:r>
            <a:r>
              <a:rPr lang="en-US" sz="1400" i="1" dirty="0"/>
              <a:t> </a:t>
            </a:r>
            <a:r>
              <a:rPr lang="en-US" sz="1400" i="1" dirty="0" err="1"/>
              <a:t>Percutan</a:t>
            </a:r>
            <a:r>
              <a:rPr lang="en-US" sz="1400" i="1" dirty="0"/>
              <a:t> Tech</a:t>
            </a:r>
            <a:r>
              <a:rPr lang="en-US" sz="1400" dirty="0"/>
              <a:t>. 2012 Apr;22(2):102-7. </a:t>
            </a:r>
            <a:r>
              <a:rPr lang="en-US" sz="1400" dirty="0" err="1"/>
              <a:t>doi</a:t>
            </a:r>
            <a:r>
              <a:rPr lang="en-US" sz="1400" dirty="0"/>
              <a:t>: 10.1097/SLE.0b013e318247c02e. PMID: 22487620.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5113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0B5CA-84A4-CEF6-DA3E-3F5322B9F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600" y="2295468"/>
            <a:ext cx="5211295" cy="3833597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FA1D3E-5063-CA3F-5ED3-C48E789129D9}"/>
              </a:ext>
            </a:extLst>
          </p:cNvPr>
          <p:cNvSpPr txBox="1"/>
          <p:nvPr/>
        </p:nvSpPr>
        <p:spPr>
          <a:xfrm>
            <a:off x="818147" y="1046748"/>
            <a:ext cx="7507706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Park SK, Seo JY, Lee MG, Yang HJ, Jung YS, Choi KY, Kim H, Kim HO, Jung KU, Chun HK, Park DI. </a:t>
            </a:r>
            <a:r>
              <a:rPr lang="en-US" sz="1350" dirty="0">
                <a:solidFill>
                  <a:schemeClr val="accent1"/>
                </a:solidFill>
              </a:rPr>
              <a:t>Prospective analysis of </a:t>
            </a:r>
            <a:r>
              <a:rPr lang="en-US" sz="1350" b="1" u="sng" dirty="0">
                <a:solidFill>
                  <a:schemeClr val="accent1"/>
                </a:solidFill>
              </a:rPr>
              <a:t>delayed</a:t>
            </a:r>
            <a:r>
              <a:rPr lang="en-US" sz="1350" dirty="0">
                <a:solidFill>
                  <a:schemeClr val="accent1"/>
                </a:solidFill>
              </a:rPr>
              <a:t> colorectal post-polypectomy bleeding</a:t>
            </a:r>
            <a:r>
              <a:rPr lang="en-US" sz="1350" dirty="0"/>
              <a:t>. Surg </a:t>
            </a:r>
            <a:r>
              <a:rPr lang="en-US" sz="1350" dirty="0" err="1"/>
              <a:t>Endosc</a:t>
            </a:r>
            <a:r>
              <a:rPr lang="en-US" sz="1350" dirty="0"/>
              <a:t>. 2018 Jul;32(7):3282-3289. </a:t>
            </a:r>
            <a:r>
              <a:rPr lang="en-US" sz="1350" dirty="0" err="1"/>
              <a:t>doi</a:t>
            </a:r>
            <a:r>
              <a:rPr lang="en-US" sz="1350" dirty="0"/>
              <a:t>: 10.1007/s00464-018-6048-9. </a:t>
            </a:r>
            <a:r>
              <a:rPr lang="en-US" sz="1350" dirty="0" err="1"/>
              <a:t>Epub</a:t>
            </a:r>
            <a:r>
              <a:rPr lang="en-US" sz="1350" dirty="0"/>
              <a:t> 2018 Jan 17. PMID: 29344790.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0D0C8A-6D92-7080-3EB3-5392914A68DE}"/>
              </a:ext>
            </a:extLst>
          </p:cNvPr>
          <p:cNvSpPr txBox="1"/>
          <p:nvPr/>
        </p:nvSpPr>
        <p:spPr>
          <a:xfrm>
            <a:off x="198520" y="2905627"/>
            <a:ext cx="3069495" cy="1306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i="1" dirty="0"/>
              <a:t>Prospective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Limited to </a:t>
            </a:r>
            <a:r>
              <a:rPr lang="en-US" sz="1350" i="1" dirty="0"/>
              <a:t>polypectomies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/>
              <a:t>8175</a:t>
            </a:r>
            <a:r>
              <a:rPr lang="en-US" sz="1350" dirty="0"/>
              <a:t> polypectomies, </a:t>
            </a:r>
            <a:r>
              <a:rPr lang="en-US" sz="1350" b="1" dirty="0"/>
              <a:t>3887 </a:t>
            </a:r>
            <a:r>
              <a:rPr lang="en-US" sz="1350" dirty="0"/>
              <a:t>patients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b="1" dirty="0"/>
              <a:t>133</a:t>
            </a:r>
            <a:r>
              <a:rPr lang="en-US" sz="1350" dirty="0"/>
              <a:t> delayed post-polypectomy bleeds</a:t>
            </a:r>
          </a:p>
        </p:txBody>
      </p:sp>
    </p:spTree>
    <p:extLst>
      <p:ext uri="{BB962C8B-B14F-4D97-AF65-F5344CB8AC3E}">
        <p14:creationId xmlns:p14="http://schemas.microsoft.com/office/powerpoint/2010/main" val="2600155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923398-BD75-41D5-37D3-052A0408E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2" y="150813"/>
            <a:ext cx="7590136" cy="81710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7A95EB-7737-6DB0-633F-4FB6B7E3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551E32-A0B1-C24D-7C6F-E4A4FF39B04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1078DC-0D48-2A26-CE39-68A001628822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BFBFBF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5BF4C2-33A3-F20D-22AF-228A78691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395411"/>
              <a:ext cx="8105775" cy="406717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7184AA7-FCCD-F906-7AF6-E0039B8C20B7}"/>
              </a:ext>
            </a:extLst>
          </p:cNvPr>
          <p:cNvSpPr/>
          <p:nvPr/>
        </p:nvSpPr>
        <p:spPr>
          <a:xfrm>
            <a:off x="5263111" y="3604438"/>
            <a:ext cx="2955095" cy="22328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842451-5AA8-91D4-A344-3F8BCD928DDD}"/>
              </a:ext>
            </a:extLst>
          </p:cNvPr>
          <p:cNvSpPr/>
          <p:nvPr/>
        </p:nvSpPr>
        <p:spPr>
          <a:xfrm>
            <a:off x="5263111" y="2243474"/>
            <a:ext cx="2955095" cy="22328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C88B47-FCD5-F819-5373-F96F5B04DF81}"/>
              </a:ext>
            </a:extLst>
          </p:cNvPr>
          <p:cNvSpPr/>
          <p:nvPr/>
        </p:nvSpPr>
        <p:spPr>
          <a:xfrm>
            <a:off x="5263115" y="2913321"/>
            <a:ext cx="2955095" cy="69111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80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9AA1B5-7E3F-9D65-E375-00EB3F8C6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4966"/>
            <a:ext cx="9144000" cy="384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A521BB-9B8E-920C-A243-38DB45487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88" y="181879"/>
            <a:ext cx="7076023" cy="88253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795359-B149-17B0-9DDE-53B14E55CFDB}"/>
              </a:ext>
            </a:extLst>
          </p:cNvPr>
          <p:cNvGrpSpPr/>
          <p:nvPr/>
        </p:nvGrpSpPr>
        <p:grpSpPr>
          <a:xfrm>
            <a:off x="239282" y="181879"/>
            <a:ext cx="8665436" cy="8825387"/>
            <a:chOff x="239282" y="181879"/>
            <a:chExt cx="8665436" cy="882538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05BB3E-2A9C-A225-F5E8-92F101B9167F}"/>
                </a:ext>
              </a:extLst>
            </p:cNvPr>
            <p:cNvSpPr/>
            <p:nvPr/>
          </p:nvSpPr>
          <p:spPr>
            <a:xfrm>
              <a:off x="1033988" y="181879"/>
              <a:ext cx="7076023" cy="8825387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878B9E-0C93-F3EF-81DD-4D099F344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282" y="2649175"/>
              <a:ext cx="8665436" cy="113788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928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32231A-26CE-EF20-DC4A-313AAF27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919" y="0"/>
            <a:ext cx="5116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07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E16C51-3295-876E-84D5-491A4F2EF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77" y="170121"/>
            <a:ext cx="8102246" cy="65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82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E39F-4D4D-DDC6-A0D4-0EF4185B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4673"/>
            <a:ext cx="8229600" cy="8874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Letters to the Editor</a:t>
            </a:r>
          </a:p>
        </p:txBody>
      </p:sp>
    </p:spTree>
    <p:extLst>
      <p:ext uri="{BB962C8B-B14F-4D97-AF65-F5344CB8AC3E}">
        <p14:creationId xmlns:p14="http://schemas.microsoft.com/office/powerpoint/2010/main" val="3412657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D1CB7-D0CF-B868-3766-048F8A577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89" y="197699"/>
            <a:ext cx="6630249" cy="611804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137D81-B36F-588A-8309-27F49FE4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646" y="1095154"/>
            <a:ext cx="5806374" cy="685800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36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BD403-17CB-1110-3D86-F56D39B55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79" y="0"/>
            <a:ext cx="6991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06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FBADDC-7B20-F96E-9B9F-4250EF79D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240"/>
            <a:ext cx="9144000" cy="6080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5A453D-E8AA-E21E-145F-C1238617AD48}"/>
              </a:ext>
            </a:extLst>
          </p:cNvPr>
          <p:cNvSpPr txBox="1"/>
          <p:nvPr/>
        </p:nvSpPr>
        <p:spPr>
          <a:xfrm>
            <a:off x="1935126" y="106326"/>
            <a:ext cx="5061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Science REQUIRES Skepticism</a:t>
            </a:r>
          </a:p>
        </p:txBody>
      </p:sp>
    </p:spTree>
    <p:extLst>
      <p:ext uri="{BB962C8B-B14F-4D97-AF65-F5344CB8AC3E}">
        <p14:creationId xmlns:p14="http://schemas.microsoft.com/office/powerpoint/2010/main" val="1575995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ADA288-7EC5-3698-D9FE-BD252409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638"/>
            <a:ext cx="9144000" cy="606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32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2B4E69-1542-2DF5-6E11-7240B2460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42887"/>
            <a:ext cx="862965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3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48336DE-8A11-4096-7126-C21D9DD90331}"/>
              </a:ext>
            </a:extLst>
          </p:cNvPr>
          <p:cNvGrpSpPr/>
          <p:nvPr/>
        </p:nvGrpSpPr>
        <p:grpSpPr>
          <a:xfrm>
            <a:off x="255178" y="240342"/>
            <a:ext cx="8705850" cy="6522620"/>
            <a:chOff x="255178" y="389204"/>
            <a:chExt cx="8705850" cy="65226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CA792C-3F65-CBD7-F9C1-A1BE9FC04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976" y="389204"/>
              <a:ext cx="8506047" cy="60207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C0FD34-613A-404A-8DD0-4455362F1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178" y="1711174"/>
              <a:ext cx="8705850" cy="5200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22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6545CF-B4FE-E549-777B-832AA873B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059"/>
            <a:ext cx="9144000" cy="51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8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FBADDC-7B20-F96E-9B9F-4250EF79D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240"/>
            <a:ext cx="9144000" cy="6080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5A453D-E8AA-E21E-145F-C1238617AD48}"/>
              </a:ext>
            </a:extLst>
          </p:cNvPr>
          <p:cNvSpPr txBox="1"/>
          <p:nvPr/>
        </p:nvSpPr>
        <p:spPr>
          <a:xfrm>
            <a:off x="1935126" y="106326"/>
            <a:ext cx="5061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 REQUIRES Skepticism</a:t>
            </a:r>
          </a:p>
        </p:txBody>
      </p:sp>
    </p:spTree>
    <p:extLst>
      <p:ext uri="{BB962C8B-B14F-4D97-AF65-F5344CB8AC3E}">
        <p14:creationId xmlns:p14="http://schemas.microsoft.com/office/powerpoint/2010/main" val="31378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E8091-6053-253C-16E5-C9925A93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DF1F5-47EE-63F6-46BF-AAABE2279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Background:  recent </a:t>
            </a:r>
            <a:r>
              <a:rPr lang="en-US" dirty="0" err="1"/>
              <a:t>LtE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Scientific Method + Hierarchy of 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Users’ Guides to the Medical Literature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Bullshit (Frankfurt and Cohen)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PICO is not enough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ex.: a </a:t>
            </a:r>
            <a:r>
              <a:rPr lang="en-US" i="1" u="sng" dirty="0"/>
              <a:t>failure analysis</a:t>
            </a:r>
            <a:r>
              <a:rPr lang="en-US" dirty="0"/>
              <a:t> of breast cancer deaths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parachute reviews and trial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LtE</a:t>
            </a:r>
            <a:r>
              <a:rPr lang="en-US" dirty="0"/>
              <a:t> </a:t>
            </a:r>
            <a:r>
              <a:rPr lang="en-US" dirty="0" err="1"/>
              <a:t>HowTo’s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0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A0E49F-A2AE-3842-7336-07A3D15A4B17}"/>
              </a:ext>
            </a:extLst>
          </p:cNvPr>
          <p:cNvCxnSpPr/>
          <p:nvPr/>
        </p:nvCxnSpPr>
        <p:spPr bwMode="auto">
          <a:xfrm>
            <a:off x="4576794" y="3027164"/>
            <a:ext cx="0" cy="46196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 Box 2">
            <a:extLst>
              <a:ext uri="{FF2B5EF4-FFF2-40B4-BE49-F238E27FC236}">
                <a16:creationId xmlns:a16="http://schemas.microsoft.com/office/drawing/2014/main" id="{09787E92-9123-D627-B5B5-3EDDB91C9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09" y="969169"/>
            <a:ext cx="6857999" cy="38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Scientific Method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759122-4836-A4EE-D016-83C77BCBA74E}"/>
              </a:ext>
            </a:extLst>
          </p:cNvPr>
          <p:cNvGrpSpPr/>
          <p:nvPr/>
        </p:nvGrpSpPr>
        <p:grpSpPr>
          <a:xfrm>
            <a:off x="3455821" y="2681288"/>
            <a:ext cx="2247900" cy="369331"/>
            <a:chOff x="3455821" y="2681288"/>
            <a:chExt cx="2247900" cy="369331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B048F4F4-98FF-8403-B7C6-BEC2E73AB102}"/>
                </a:ext>
              </a:extLst>
            </p:cNvPr>
            <p:cNvSpPr/>
            <p:nvPr/>
          </p:nvSpPr>
          <p:spPr bwMode="auto">
            <a:xfrm>
              <a:off x="3455821" y="2681288"/>
              <a:ext cx="2247900" cy="36933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35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3B7FBE-A70F-E246-06E4-273962CE6C70}"/>
                </a:ext>
              </a:extLst>
            </p:cNvPr>
            <p:cNvSpPr txBox="1"/>
            <p:nvPr/>
          </p:nvSpPr>
          <p:spPr>
            <a:xfrm>
              <a:off x="3592743" y="2686051"/>
              <a:ext cx="1978819" cy="3238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050" dirty="0"/>
                <a:t>[Re] Form Hypothesis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97C2D3-EA86-9D3A-3FBC-13B4542A9612}"/>
              </a:ext>
            </a:extLst>
          </p:cNvPr>
          <p:cNvGrpSpPr/>
          <p:nvPr/>
        </p:nvGrpSpPr>
        <p:grpSpPr>
          <a:xfrm>
            <a:off x="3455821" y="3514725"/>
            <a:ext cx="2247900" cy="319088"/>
            <a:chOff x="3455821" y="3514725"/>
            <a:chExt cx="2247900" cy="319088"/>
          </a:xfrm>
        </p:grpSpPr>
        <p:sp>
          <p:nvSpPr>
            <p:cNvPr id="12" name="Rounded Rectangle 17">
              <a:extLst>
                <a:ext uri="{FF2B5EF4-FFF2-40B4-BE49-F238E27FC236}">
                  <a16:creationId xmlns:a16="http://schemas.microsoft.com/office/drawing/2014/main" id="{D20ACE54-6EC3-0E9C-3A2B-0592EFFA5F80}"/>
                </a:ext>
              </a:extLst>
            </p:cNvPr>
            <p:cNvSpPr/>
            <p:nvPr/>
          </p:nvSpPr>
          <p:spPr bwMode="auto">
            <a:xfrm>
              <a:off x="3455821" y="3514725"/>
              <a:ext cx="2247900" cy="319088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35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D7F403-D780-F709-54BE-4F50C3A2006B}"/>
                </a:ext>
              </a:extLst>
            </p:cNvPr>
            <p:cNvSpPr txBox="1"/>
            <p:nvPr/>
          </p:nvSpPr>
          <p:spPr>
            <a:xfrm>
              <a:off x="3566695" y="3560603"/>
              <a:ext cx="2020563" cy="213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050" dirty="0"/>
                <a:t>Test Hypothesis with </a:t>
              </a:r>
              <a:r>
                <a:rPr lang="en-US" sz="1050" b="1" u="sng" dirty="0"/>
                <a:t>Experiment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A284BF-CBAF-BCA6-1F05-63C9214B9B5C}"/>
              </a:ext>
            </a:extLst>
          </p:cNvPr>
          <p:cNvGrpSpPr/>
          <p:nvPr/>
        </p:nvGrpSpPr>
        <p:grpSpPr>
          <a:xfrm>
            <a:off x="5217946" y="4348163"/>
            <a:ext cx="2247900" cy="323850"/>
            <a:chOff x="5429250" y="4654550"/>
            <a:chExt cx="2997200" cy="431800"/>
          </a:xfrm>
        </p:grpSpPr>
        <p:sp>
          <p:nvSpPr>
            <p:cNvPr id="15" name="Rounded Rectangle 18">
              <a:extLst>
                <a:ext uri="{FF2B5EF4-FFF2-40B4-BE49-F238E27FC236}">
                  <a16:creationId xmlns:a16="http://schemas.microsoft.com/office/drawing/2014/main" id="{A3D495A3-AFDE-B2DA-EE7F-19DDD031A718}"/>
                </a:ext>
              </a:extLst>
            </p:cNvPr>
            <p:cNvSpPr/>
            <p:nvPr/>
          </p:nvSpPr>
          <p:spPr bwMode="auto">
            <a:xfrm>
              <a:off x="5429250" y="4654550"/>
              <a:ext cx="2997200" cy="42545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35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B9DFD4-E76F-C757-393B-0CA7F8FAB841}"/>
                </a:ext>
              </a:extLst>
            </p:cNvPr>
            <p:cNvSpPr txBox="1"/>
            <p:nvPr/>
          </p:nvSpPr>
          <p:spPr>
            <a:xfrm>
              <a:off x="5572125" y="4654550"/>
              <a:ext cx="2709862" cy="4318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Hypothesis NOT disproved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991E2F-43A7-0374-F100-75ED21FCCFB3}"/>
              </a:ext>
            </a:extLst>
          </p:cNvPr>
          <p:cNvGrpSpPr/>
          <p:nvPr/>
        </p:nvGrpSpPr>
        <p:grpSpPr>
          <a:xfrm>
            <a:off x="1679408" y="4352925"/>
            <a:ext cx="2247900" cy="323850"/>
            <a:chOff x="711200" y="4660900"/>
            <a:chExt cx="2997200" cy="431800"/>
          </a:xfrm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52B76816-4261-A4C4-7AFA-A7EFF48B9DC5}"/>
                </a:ext>
              </a:extLst>
            </p:cNvPr>
            <p:cNvSpPr/>
            <p:nvPr/>
          </p:nvSpPr>
          <p:spPr bwMode="auto">
            <a:xfrm>
              <a:off x="711200" y="4660900"/>
              <a:ext cx="2997200" cy="42545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35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A212FB-AB2F-4B80-AA1D-D93CC9FCF498}"/>
                </a:ext>
              </a:extLst>
            </p:cNvPr>
            <p:cNvSpPr txBox="1"/>
            <p:nvPr/>
          </p:nvSpPr>
          <p:spPr>
            <a:xfrm>
              <a:off x="1181101" y="4660900"/>
              <a:ext cx="2047874" cy="4318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Hypothesis disproved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F5E9EE-93A9-53AA-A823-707F0ECD6ECF}"/>
              </a:ext>
            </a:extLst>
          </p:cNvPr>
          <p:cNvGrpSpPr/>
          <p:nvPr/>
        </p:nvGrpSpPr>
        <p:grpSpPr>
          <a:xfrm>
            <a:off x="5251283" y="5186362"/>
            <a:ext cx="2243138" cy="471488"/>
            <a:chOff x="5473700" y="5772150"/>
            <a:chExt cx="2990850" cy="62865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B73B7A7-D4AA-F51F-56D9-27177F0FE396}"/>
                </a:ext>
              </a:extLst>
            </p:cNvPr>
            <p:cNvSpPr/>
            <p:nvPr/>
          </p:nvSpPr>
          <p:spPr bwMode="auto">
            <a:xfrm>
              <a:off x="5899150" y="5772150"/>
              <a:ext cx="2139950" cy="62865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35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963F81-9FB5-B5DB-915B-7078A4BB9104}"/>
                </a:ext>
              </a:extLst>
            </p:cNvPr>
            <p:cNvSpPr txBox="1"/>
            <p:nvPr/>
          </p:nvSpPr>
          <p:spPr>
            <a:xfrm>
              <a:off x="5473700" y="5867400"/>
              <a:ext cx="2990850" cy="4318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750" b="1" dirty="0"/>
                <a:t>Test further,</a:t>
              </a:r>
            </a:p>
            <a:p>
              <a:pPr algn="ctr">
                <a:lnSpc>
                  <a:spcPct val="120000"/>
                </a:lnSpc>
              </a:pPr>
              <a:r>
                <a:rPr lang="en-US" sz="750" b="1" dirty="0"/>
                <a:t>Incorporate into Theory,</a:t>
              </a:r>
            </a:p>
            <a:p>
              <a:pPr algn="ctr">
                <a:lnSpc>
                  <a:spcPct val="120000"/>
                </a:lnSpc>
              </a:pPr>
              <a:r>
                <a:rPr lang="en-US" sz="750" b="1" dirty="0"/>
                <a:t>etc</a:t>
              </a:r>
              <a:r>
                <a:rPr lang="en-US" sz="750" dirty="0"/>
                <a:t>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7DA0C8-9BBF-304C-4286-4AFFEF823661}"/>
              </a:ext>
            </a:extLst>
          </p:cNvPr>
          <p:cNvGrpSpPr/>
          <p:nvPr/>
        </p:nvGrpSpPr>
        <p:grpSpPr>
          <a:xfrm>
            <a:off x="2179471" y="2833688"/>
            <a:ext cx="1228725" cy="1466850"/>
            <a:chOff x="1377950" y="2635250"/>
            <a:chExt cx="1638300" cy="19558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71974B-C8C6-1BAD-F990-937F2BF7704B}"/>
                </a:ext>
              </a:extLst>
            </p:cNvPr>
            <p:cNvCxnSpPr/>
            <p:nvPr/>
          </p:nvCxnSpPr>
          <p:spPr bwMode="auto">
            <a:xfrm flipV="1">
              <a:off x="1390650" y="2635250"/>
              <a:ext cx="0" cy="195580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5AF32B7-2012-745B-AB23-26E34FAB415E}"/>
                </a:ext>
              </a:extLst>
            </p:cNvPr>
            <p:cNvCxnSpPr/>
            <p:nvPr/>
          </p:nvCxnSpPr>
          <p:spPr bwMode="auto">
            <a:xfrm>
              <a:off x="1377950" y="2654300"/>
              <a:ext cx="1638300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4D4E8C-6C06-3EB4-E278-F0D824D2DE27}"/>
              </a:ext>
            </a:extLst>
          </p:cNvPr>
          <p:cNvCxnSpPr/>
          <p:nvPr/>
        </p:nvCxnSpPr>
        <p:spPr bwMode="auto">
          <a:xfrm>
            <a:off x="4576794" y="2196703"/>
            <a:ext cx="0" cy="46196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F875BD-D764-5260-C64B-2CDC2E9BC3A6}"/>
              </a:ext>
            </a:extLst>
          </p:cNvPr>
          <p:cNvCxnSpPr/>
          <p:nvPr/>
        </p:nvCxnSpPr>
        <p:spPr bwMode="auto">
          <a:xfrm flipH="1">
            <a:off x="3917785" y="3868341"/>
            <a:ext cx="525065" cy="52149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93283E-3AAE-3639-2C6A-6085936B2DA8}"/>
              </a:ext>
            </a:extLst>
          </p:cNvPr>
          <p:cNvCxnSpPr/>
          <p:nvPr/>
        </p:nvCxnSpPr>
        <p:spPr bwMode="auto">
          <a:xfrm>
            <a:off x="4707169" y="3868341"/>
            <a:ext cx="525065" cy="52149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1569BC-D22A-289C-3CF5-C46521BDC624}"/>
              </a:ext>
            </a:extLst>
          </p:cNvPr>
          <p:cNvCxnSpPr/>
          <p:nvPr/>
        </p:nvCxnSpPr>
        <p:spPr bwMode="auto">
          <a:xfrm>
            <a:off x="6369875" y="4695230"/>
            <a:ext cx="0" cy="46196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6AE60EC-4D24-275D-513A-83684978DCFF}"/>
              </a:ext>
            </a:extLst>
          </p:cNvPr>
          <p:cNvGrpSpPr/>
          <p:nvPr/>
        </p:nvGrpSpPr>
        <p:grpSpPr>
          <a:xfrm>
            <a:off x="3451058" y="1852611"/>
            <a:ext cx="2247900" cy="386595"/>
            <a:chOff x="3451058" y="1852611"/>
            <a:chExt cx="2247900" cy="386595"/>
          </a:xfrm>
        </p:grpSpPr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5E502D2D-DE1B-4E82-2491-41A66154A138}"/>
                </a:ext>
              </a:extLst>
            </p:cNvPr>
            <p:cNvSpPr/>
            <p:nvPr/>
          </p:nvSpPr>
          <p:spPr bwMode="auto">
            <a:xfrm>
              <a:off x="3451058" y="1852611"/>
              <a:ext cx="2247900" cy="3865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35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7866A9-CC9F-B452-7A04-676C657098DA}"/>
                </a:ext>
              </a:extLst>
            </p:cNvPr>
            <p:cNvSpPr txBox="1"/>
            <p:nvPr/>
          </p:nvSpPr>
          <p:spPr>
            <a:xfrm>
              <a:off x="3596314" y="1852612"/>
              <a:ext cx="1964531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Observe the World</a:t>
              </a:r>
            </a:p>
            <a:p>
              <a:pPr algn="ctr"/>
              <a:r>
                <a:rPr lang="en-US" sz="750" dirty="0"/>
                <a:t>(for apparent associations, </a:t>
              </a:r>
              <a:r>
                <a:rPr lang="en-US" sz="750" dirty="0" err="1"/>
                <a:t>etc</a:t>
              </a:r>
              <a:r>
                <a:rPr lang="en-US" sz="75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470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Preventive Medicine\Cancer Screening\PRESENTATIONS\_figures\hierarchy_of_evidence\path4039-8-5-6-1.png">
            <a:extLst>
              <a:ext uri="{FF2B5EF4-FFF2-40B4-BE49-F238E27FC236}">
                <a16:creationId xmlns:a16="http://schemas.microsoft.com/office/drawing/2014/main" id="{197AE524-AA30-C90E-8F51-D06E8264F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34" y="1663312"/>
            <a:ext cx="4086549" cy="36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AF26C5C-36B4-52D3-EFA2-411BFE6CE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109" y="3568312"/>
            <a:ext cx="1891904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1350" dirty="0">
                <a:solidFill>
                  <a:schemeClr val="tx1"/>
                </a:solidFill>
              </a:rPr>
              <a:t>Cohort Studies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10E28B6-8251-B59F-4DDE-F5694380F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965" y="3996937"/>
            <a:ext cx="1891904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1350" dirty="0">
                <a:solidFill>
                  <a:schemeClr val="tx1"/>
                </a:solidFill>
              </a:rPr>
              <a:t>Case-Control Studies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FBA1E2A-ACF2-44F6-EB5B-DB7FF2A8C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79" y="4418418"/>
            <a:ext cx="309324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1350" dirty="0">
                <a:solidFill>
                  <a:schemeClr val="tx1"/>
                </a:solidFill>
              </a:rPr>
              <a:t>Case-Series and Reports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000BCAE-7C80-F12D-C5D6-5B14008F7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109" y="4875618"/>
            <a:ext cx="1891904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1350" dirty="0">
                <a:solidFill>
                  <a:schemeClr val="tx1"/>
                </a:solidFill>
              </a:rPr>
              <a:t>Expert Opinion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32F4ED9-DFFA-9BA1-97A6-724FA60FA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410" y="2939662"/>
            <a:ext cx="1664494" cy="49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</a:rPr>
              <a:t>Non-randomized Controlled Trials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F4F32A8E-B31B-691A-0BB8-A3D1B3AE9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454" y="2518181"/>
            <a:ext cx="964406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1350" dirty="0">
                <a:solidFill>
                  <a:schemeClr val="tx1"/>
                </a:solidFill>
              </a:rPr>
              <a:t>RCT’s</a:t>
            </a:r>
          </a:p>
        </p:txBody>
      </p:sp>
      <p:pic>
        <p:nvPicPr>
          <p:cNvPr id="11" name="Picture 3" descr="S:\Preventive Medicine\Cancer Screening\PRESENTATIONS\_figures\hierarchy_of_evidence\path4039-4.png">
            <a:extLst>
              <a:ext uri="{FF2B5EF4-FFF2-40B4-BE49-F238E27FC236}">
                <a16:creationId xmlns:a16="http://schemas.microsoft.com/office/drawing/2014/main" id="{A9BD679A-345F-9CBE-093A-D1BFD352D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90" y="5294718"/>
            <a:ext cx="4711442" cy="51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Brace 11">
            <a:extLst>
              <a:ext uri="{FF2B5EF4-FFF2-40B4-BE49-F238E27FC236}">
                <a16:creationId xmlns:a16="http://schemas.microsoft.com/office/drawing/2014/main" id="{63CBB38E-D2AA-B7A4-B28F-D89862BB138F}"/>
              </a:ext>
            </a:extLst>
          </p:cNvPr>
          <p:cNvSpPr/>
          <p:nvPr/>
        </p:nvSpPr>
        <p:spPr bwMode="auto">
          <a:xfrm>
            <a:off x="2087050" y="3522171"/>
            <a:ext cx="467591" cy="1759033"/>
          </a:xfrm>
          <a:prstGeom prst="leftBrace">
            <a:avLst/>
          </a:prstGeom>
          <a:noFill/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35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651BB0FA-8F55-86FA-9C50-DA6529500B32}"/>
              </a:ext>
            </a:extLst>
          </p:cNvPr>
          <p:cNvSpPr/>
          <p:nvPr/>
        </p:nvSpPr>
        <p:spPr bwMode="auto">
          <a:xfrm>
            <a:off x="2076660" y="2391046"/>
            <a:ext cx="467591" cy="1028700"/>
          </a:xfrm>
          <a:prstGeom prst="leftBrace">
            <a:avLst/>
          </a:prstGeom>
          <a:noFill/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35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FA40570D-9B4D-531C-5984-1522666C3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93" y="4253463"/>
            <a:ext cx="11489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US" sz="1350" dirty="0">
                <a:solidFill>
                  <a:schemeClr val="tx1"/>
                </a:solidFill>
              </a:rPr>
              <a:t>Observations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D7C0313-C212-1F66-8780-8581BF7F9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93" y="2764595"/>
            <a:ext cx="11489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US" sz="1350" dirty="0">
                <a:solidFill>
                  <a:schemeClr val="tx1"/>
                </a:solidFill>
              </a:rPr>
              <a:t>Experiments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C6F94B-1520-E2BE-5B8D-8F5338C8B7DE}"/>
              </a:ext>
            </a:extLst>
          </p:cNvPr>
          <p:cNvCxnSpPr/>
          <p:nvPr/>
        </p:nvCxnSpPr>
        <p:spPr bwMode="auto">
          <a:xfrm flipH="1" flipV="1">
            <a:off x="5435893" y="2310888"/>
            <a:ext cx="1585787" cy="274839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86BDA8A9-3C74-17E0-305B-C763CBB8D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821" y="3644854"/>
            <a:ext cx="1438399" cy="19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900" dirty="0">
                <a:solidFill>
                  <a:schemeClr val="tx1"/>
                </a:solidFill>
              </a:rPr>
              <a:t>Less Bias + Confounding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7828CD-6E48-8FBC-9668-41582F247D73}"/>
              </a:ext>
            </a:extLst>
          </p:cNvPr>
          <p:cNvGrpSpPr/>
          <p:nvPr/>
        </p:nvGrpSpPr>
        <p:grpSpPr>
          <a:xfrm>
            <a:off x="4723372" y="1661673"/>
            <a:ext cx="1674421" cy="555696"/>
            <a:chOff x="5082639" y="880054"/>
            <a:chExt cx="2232561" cy="740928"/>
          </a:xfrm>
        </p:grpSpPr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1BB6AE35-206E-ED26-3B08-08CEE9316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1924" y="880054"/>
              <a:ext cx="1783276" cy="432169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3750" rIns="67500" bIns="3375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US" sz="825" dirty="0">
                  <a:solidFill>
                    <a:schemeClr val="tx1"/>
                  </a:solidFill>
                </a:rPr>
                <a:t>Reviews + Meta-analyses of RCT’s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472F890-C857-3C0B-19AF-B41A595FE613}"/>
                </a:ext>
              </a:extLst>
            </p:cNvPr>
            <p:cNvCxnSpPr/>
            <p:nvPr/>
          </p:nvCxnSpPr>
          <p:spPr bwMode="auto">
            <a:xfrm flipH="1">
              <a:off x="5082639" y="1203153"/>
              <a:ext cx="728613" cy="41782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F845941-88DB-58C9-44D0-66052AA6A174}"/>
              </a:ext>
            </a:extLst>
          </p:cNvPr>
          <p:cNvSpPr txBox="1"/>
          <p:nvPr/>
        </p:nvSpPr>
        <p:spPr>
          <a:xfrm>
            <a:off x="3284792" y="997044"/>
            <a:ext cx="288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Hierarchy of Evidence</a:t>
            </a:r>
          </a:p>
        </p:txBody>
      </p:sp>
    </p:spTree>
    <p:extLst>
      <p:ext uri="{BB962C8B-B14F-4D97-AF65-F5344CB8AC3E}">
        <p14:creationId xmlns:p14="http://schemas.microsoft.com/office/powerpoint/2010/main" val="10595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7798</TotalTime>
  <Words>573</Words>
  <Application>Microsoft Office PowerPoint</Application>
  <PresentationFormat>On-screen Show (4:3)</PresentationFormat>
  <Paragraphs>88</Paragraphs>
  <Slides>37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1_Office Theme</vt:lpstr>
      <vt:lpstr>Invited Commentary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USERS’ GUIDES TO THE MEDICAL LITERATURE</vt:lpstr>
      <vt:lpstr>Bullshit</vt:lpstr>
      <vt:lpstr>PICO</vt:lpstr>
      <vt:lpstr>The PICO is NOT Enough</vt:lpstr>
      <vt:lpstr>Mammography RCT’s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Letters to the Editor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aws</dc:creator>
  <cp:lastModifiedBy>aws</cp:lastModifiedBy>
  <cp:revision>46</cp:revision>
  <dcterms:created xsi:type="dcterms:W3CDTF">2023-09-23T16:56:19Z</dcterms:created>
  <dcterms:modified xsi:type="dcterms:W3CDTF">2023-11-03T11:13:11Z</dcterms:modified>
</cp:coreProperties>
</file>