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2"/>
  </p:notesMasterIdLst>
  <p:sldIdLst>
    <p:sldId id="256" r:id="rId3"/>
    <p:sldId id="313" r:id="rId4"/>
    <p:sldId id="293" r:id="rId5"/>
    <p:sldId id="258" r:id="rId6"/>
    <p:sldId id="394" r:id="rId7"/>
    <p:sldId id="259" r:id="rId8"/>
    <p:sldId id="261" r:id="rId9"/>
    <p:sldId id="262" r:id="rId10"/>
    <p:sldId id="395" r:id="rId11"/>
    <p:sldId id="330" r:id="rId12"/>
    <p:sldId id="821" r:id="rId13"/>
    <p:sldId id="822" r:id="rId14"/>
    <p:sldId id="823" r:id="rId15"/>
    <p:sldId id="824" r:id="rId16"/>
    <p:sldId id="845" r:id="rId17"/>
    <p:sldId id="846" r:id="rId18"/>
    <p:sldId id="825" r:id="rId19"/>
    <p:sldId id="816" r:id="rId20"/>
    <p:sldId id="817" r:id="rId21"/>
    <p:sldId id="818" r:id="rId22"/>
    <p:sldId id="819" r:id="rId23"/>
    <p:sldId id="820" r:id="rId24"/>
    <p:sldId id="830" r:id="rId25"/>
    <p:sldId id="831" r:id="rId26"/>
    <p:sldId id="842" r:id="rId27"/>
    <p:sldId id="843" r:id="rId28"/>
    <p:sldId id="832" r:id="rId29"/>
    <p:sldId id="833" r:id="rId30"/>
    <p:sldId id="834" r:id="rId31"/>
    <p:sldId id="844" r:id="rId32"/>
    <p:sldId id="835" r:id="rId33"/>
    <p:sldId id="836" r:id="rId34"/>
    <p:sldId id="837" r:id="rId35"/>
    <p:sldId id="839" r:id="rId36"/>
    <p:sldId id="838" r:id="rId37"/>
    <p:sldId id="811" r:id="rId38"/>
    <p:sldId id="812" r:id="rId39"/>
    <p:sldId id="813" r:id="rId40"/>
    <p:sldId id="814" r:id="rId41"/>
    <p:sldId id="815" r:id="rId42"/>
    <p:sldId id="803" r:id="rId43"/>
    <p:sldId id="804" r:id="rId44"/>
    <p:sldId id="805" r:id="rId45"/>
    <p:sldId id="806" r:id="rId46"/>
    <p:sldId id="455" r:id="rId47"/>
    <p:sldId id="798" r:id="rId48"/>
    <p:sldId id="799" r:id="rId49"/>
    <p:sldId id="800" r:id="rId50"/>
    <p:sldId id="801" r:id="rId51"/>
    <p:sldId id="802" r:id="rId52"/>
    <p:sldId id="826" r:id="rId53"/>
    <p:sldId id="827" r:id="rId54"/>
    <p:sldId id="828" r:id="rId55"/>
    <p:sldId id="807" r:id="rId56"/>
    <p:sldId id="808" r:id="rId57"/>
    <p:sldId id="809" r:id="rId58"/>
    <p:sldId id="810" r:id="rId59"/>
    <p:sldId id="496" r:id="rId60"/>
    <p:sldId id="841" r:id="rId61"/>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2394" algn="l" rtl="0" fontAlgn="base">
      <a:spcBef>
        <a:spcPct val="0"/>
      </a:spcBef>
      <a:spcAft>
        <a:spcPct val="0"/>
      </a:spcAft>
      <a:defRPr sz="2200" kern="1200">
        <a:solidFill>
          <a:schemeClr val="tx1"/>
        </a:solidFill>
        <a:latin typeface="Arial" charset="0"/>
        <a:ea typeface="+mn-ea"/>
        <a:cs typeface="+mn-cs"/>
      </a:defRPr>
    </a:lvl2pPr>
    <a:lvl3pPr marL="824789" algn="l" rtl="0" fontAlgn="base">
      <a:spcBef>
        <a:spcPct val="0"/>
      </a:spcBef>
      <a:spcAft>
        <a:spcPct val="0"/>
      </a:spcAft>
      <a:defRPr sz="2200" kern="1200">
        <a:solidFill>
          <a:schemeClr val="tx1"/>
        </a:solidFill>
        <a:latin typeface="Arial" charset="0"/>
        <a:ea typeface="+mn-ea"/>
        <a:cs typeface="+mn-cs"/>
      </a:defRPr>
    </a:lvl3pPr>
    <a:lvl4pPr marL="1237183" algn="l" rtl="0" fontAlgn="base">
      <a:spcBef>
        <a:spcPct val="0"/>
      </a:spcBef>
      <a:spcAft>
        <a:spcPct val="0"/>
      </a:spcAft>
      <a:defRPr sz="2200" kern="1200">
        <a:solidFill>
          <a:schemeClr val="tx1"/>
        </a:solidFill>
        <a:latin typeface="Arial" charset="0"/>
        <a:ea typeface="+mn-ea"/>
        <a:cs typeface="+mn-cs"/>
      </a:defRPr>
    </a:lvl4pPr>
    <a:lvl5pPr marL="1649578" algn="l" rtl="0" fontAlgn="base">
      <a:spcBef>
        <a:spcPct val="0"/>
      </a:spcBef>
      <a:spcAft>
        <a:spcPct val="0"/>
      </a:spcAft>
      <a:defRPr sz="2200" kern="1200">
        <a:solidFill>
          <a:schemeClr val="tx1"/>
        </a:solidFill>
        <a:latin typeface="Arial" charset="0"/>
        <a:ea typeface="+mn-ea"/>
        <a:cs typeface="+mn-cs"/>
      </a:defRPr>
    </a:lvl5pPr>
    <a:lvl6pPr marL="2061972" algn="l" defTabSz="824789" rtl="0" eaLnBrk="1" latinLnBrk="0" hangingPunct="1">
      <a:defRPr sz="2200" kern="1200">
        <a:solidFill>
          <a:schemeClr val="tx1"/>
        </a:solidFill>
        <a:latin typeface="Arial" charset="0"/>
        <a:ea typeface="+mn-ea"/>
        <a:cs typeface="+mn-cs"/>
      </a:defRPr>
    </a:lvl6pPr>
    <a:lvl7pPr marL="2474366" algn="l" defTabSz="824789" rtl="0" eaLnBrk="1" latinLnBrk="0" hangingPunct="1">
      <a:defRPr sz="2200" kern="1200">
        <a:solidFill>
          <a:schemeClr val="tx1"/>
        </a:solidFill>
        <a:latin typeface="Arial" charset="0"/>
        <a:ea typeface="+mn-ea"/>
        <a:cs typeface="+mn-cs"/>
      </a:defRPr>
    </a:lvl7pPr>
    <a:lvl8pPr marL="2886761" algn="l" defTabSz="824789" rtl="0" eaLnBrk="1" latinLnBrk="0" hangingPunct="1">
      <a:defRPr sz="2200" kern="1200">
        <a:solidFill>
          <a:schemeClr val="tx1"/>
        </a:solidFill>
        <a:latin typeface="Arial" charset="0"/>
        <a:ea typeface="+mn-ea"/>
        <a:cs typeface="+mn-cs"/>
      </a:defRPr>
    </a:lvl8pPr>
    <a:lvl9pPr marL="3299155" algn="l" defTabSz="824789"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Strayer" initials="SS" lastIdx="1" clrIdx="0">
    <p:extLst>
      <p:ext uri="{19B8F6BF-5375-455C-9EA6-DF929625EA0E}">
        <p15:presenceInfo xmlns:p15="http://schemas.microsoft.com/office/powerpoint/2012/main" userId="S-1-5-21-2290672497-494310734-1269314942-7688" providerId="AD"/>
      </p:ext>
    </p:extLst>
  </p:cmAuthor>
  <p:cmAuthor id="2" name="Scott Strayer" initials="SS [2]" lastIdx="0" clrIdx="1">
    <p:extLst>
      <p:ext uri="{19B8F6BF-5375-455C-9EA6-DF929625EA0E}">
        <p15:presenceInfo xmlns:p15="http://schemas.microsoft.com/office/powerpoint/2012/main" userId="S-1-5-21-3362134674-1434254870-618424018-4097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5" autoAdjust="0"/>
    <p:restoredTop sz="75706" autoAdjust="0"/>
  </p:normalViewPr>
  <p:slideViewPr>
    <p:cSldViewPr showGuides="1">
      <p:cViewPr varScale="1">
        <p:scale>
          <a:sx n="65" d="100"/>
          <a:sy n="65" d="100"/>
        </p:scale>
        <p:origin x="1891" y="38"/>
      </p:cViewPr>
      <p:guideLst>
        <p:guide orient="horz" pos="2160"/>
        <p:guide pos="2880"/>
        <p:guide pos="14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94" d="625"/>
        <a:sy n="594" d="625"/>
      </p:scale>
      <p:origin x="0" y="-58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2B3F7-E534-4147-BBF7-5C57FB1D377D}" type="datetimeFigureOut">
              <a:rPr lang="en-US" smtClean="0"/>
              <a:pPr/>
              <a:t>11/4/2023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41BAD-669C-463D-AA77-351EA2D3FFDF}" type="slidenum">
              <a:rPr lang="en-US" smtClean="0"/>
              <a:pPr/>
              <a:t>‹#›</a:t>
            </a:fld>
            <a:endParaRPr lang="en-US"/>
          </a:p>
        </p:txBody>
      </p:sp>
    </p:spTree>
    <p:extLst>
      <p:ext uri="{BB962C8B-B14F-4D97-AF65-F5344CB8AC3E}">
        <p14:creationId xmlns:p14="http://schemas.microsoft.com/office/powerpoint/2010/main" val="367806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hoosingwiselycanada.org/recommendation/general-surgery/#1-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Otherwise known as decreasing the bed-side stack </a:t>
            </a:r>
          </a:p>
        </p:txBody>
      </p:sp>
      <p:sp>
        <p:nvSpPr>
          <p:cNvPr id="4" name="Slide Number Placeholder 3"/>
          <p:cNvSpPr>
            <a:spLocks noGrp="1"/>
          </p:cNvSpPr>
          <p:nvPr>
            <p:ph type="sldNum" sz="quarter" idx="10"/>
          </p:nvPr>
        </p:nvSpPr>
        <p:spPr/>
        <p:txBody>
          <a:bodyPr/>
          <a:lstStyle/>
          <a:p>
            <a:fld id="{22241BAD-669C-463D-AA77-351EA2D3FFDF}" type="slidenum">
              <a:rPr lang="en-US" smtClean="0"/>
              <a:pPr/>
              <a:t>3</a:t>
            </a:fld>
            <a:endParaRPr lang="en-US"/>
          </a:p>
        </p:txBody>
      </p:sp>
    </p:spTree>
    <p:extLst>
      <p:ext uri="{BB962C8B-B14F-4D97-AF65-F5344CB8AC3E}">
        <p14:creationId xmlns:p14="http://schemas.microsoft.com/office/powerpoint/2010/main" val="254968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4dfa5ba6"/>
              </a:rPr>
              <a:t>CRC incidence slightly increased in persons younger than 50 years (6.0 to 8.7 per 100 000), decreased in those aged 50 to 64 years (85 to 74 per 100 000), and more sharply decreased in persons aged 65 years or older (305 to 158 per 100 000); decreases may be attributable to screening (2).</a:t>
            </a:r>
          </a:p>
          <a:p>
            <a:pPr algn="l"/>
            <a:r>
              <a:rPr lang="en-US" sz="1800" b="0" i="0" u="none" strike="noStrike" baseline="0" dirty="0">
                <a:latin typeface="AdvOT4dfa5ba6"/>
              </a:rPr>
              <a:t>NO RCTS SCREENING &lt; 50 YO; MIGHT EXCACERBATE HEALTH CARE DISPARITIES; OF 3 MODELS, ALL ASSUME 100% SCREENING AND 100% PROGRESSION TO CRC WHICH WILL OVERESTIMATE BENEFIT IN SCREENING YOUNGER POPLN (SIM-CRC, CRC-SPIN, MISCAN)</a:t>
            </a:r>
          </a:p>
          <a:p>
            <a:pPr algn="l"/>
            <a:r>
              <a:rPr lang="en-US" sz="1800" b="0" i="0" u="none" strike="noStrike" baseline="0" dirty="0" err="1">
                <a:latin typeface="AdvOT4dfa5ba6"/>
              </a:rPr>
              <a:t>causemortality</a:t>
            </a:r>
            <a:r>
              <a:rPr lang="en-US" sz="1800" b="0" i="0" u="none" strike="noStrike" baseline="0" dirty="0">
                <a:latin typeface="AdvOT4dfa5ba6"/>
              </a:rPr>
              <a:t> (14, 15).</a:t>
            </a:r>
          </a:p>
          <a:p>
            <a:pPr algn="l"/>
            <a:r>
              <a:rPr lang="en-US" sz="1800" b="0" i="0" u="none" strike="noStrike" baseline="0" dirty="0">
                <a:latin typeface="AdvOT4dfa5ba6"/>
              </a:rPr>
              <a:t>The modeling study evaluated FIT, </a:t>
            </a:r>
            <a:r>
              <a:rPr lang="en-US" sz="1800" b="0" i="0" u="none" strike="noStrike" baseline="0" dirty="0" err="1">
                <a:latin typeface="AdvOT4dfa5ba6"/>
              </a:rPr>
              <a:t>sDNA</a:t>
            </a:r>
            <a:r>
              <a:rPr lang="en-US" sz="1800" b="0" i="0" u="none" strike="noStrike" baseline="0" dirty="0">
                <a:latin typeface="AdvOT4dfa5ba6"/>
              </a:rPr>
              <a:t>, colonoscopy, CTC, and FS for starting screening at age 45 years versus 50 years (11). Starting screening at age 45 years compared with 50 years yielded more life-years gained (LYG; range: 22 to 27 per 1000 screened or 8 to 10 life-days gained per person) and prevented a small number of CRC cases (range, 2 to 3 per 1000 screened) and deaths (range, 0.9 to 1 per 1000 screened). However, there was also an increase in the</a:t>
            </a:r>
          </a:p>
          <a:p>
            <a:pPr algn="l"/>
            <a:r>
              <a:rPr lang="en-US" sz="1800" b="0" i="0" u="none" strike="noStrike" baseline="0" dirty="0">
                <a:latin typeface="AdvOT4dfa5ba6"/>
              </a:rPr>
              <a:t>number of colonoscopies (range, 161 to 784 per 1000 screened) and colonoscopy complications, such as cardiovascular and gastrointestinal events (for example, serious bleeding, perforation, myocardial infarction, and angina) (range, 0.1 to 2more per 1000 screened) (11).</a:t>
            </a:r>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14</a:t>
            </a:fld>
            <a:endParaRPr lang="en-US"/>
          </a:p>
        </p:txBody>
      </p:sp>
    </p:spTree>
    <p:extLst>
      <p:ext uri="{BB962C8B-B14F-4D97-AF65-F5344CB8AC3E}">
        <p14:creationId xmlns:p14="http://schemas.microsoft.com/office/powerpoint/2010/main" val="3724166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AGAINST THE SELECTED TESTS DUE TO NO EFFECTIVENESS STUDIES AND COST FOR SDNA IS MUCH HIGHER THAN OTHER EFFECTIVE STOOL-BASED STUDIES</a:t>
            </a:r>
          </a:p>
        </p:txBody>
      </p:sp>
      <p:sp>
        <p:nvSpPr>
          <p:cNvPr id="4" name="Slide Number Placeholder 3"/>
          <p:cNvSpPr>
            <a:spLocks noGrp="1"/>
          </p:cNvSpPr>
          <p:nvPr>
            <p:ph type="sldNum" sz="quarter" idx="5"/>
          </p:nvPr>
        </p:nvSpPr>
        <p:spPr/>
        <p:txBody>
          <a:bodyPr/>
          <a:lstStyle/>
          <a:p>
            <a:fld id="{22241BAD-669C-463D-AA77-351EA2D3FFDF}" type="slidenum">
              <a:rPr lang="en-US" smtClean="0"/>
              <a:pPr/>
              <a:t>17</a:t>
            </a:fld>
            <a:endParaRPr lang="en-US"/>
          </a:p>
        </p:txBody>
      </p:sp>
    </p:spTree>
    <p:extLst>
      <p:ext uri="{BB962C8B-B14F-4D97-AF65-F5344CB8AC3E}">
        <p14:creationId xmlns:p14="http://schemas.microsoft.com/office/powerpoint/2010/main" val="326714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212529"/>
                </a:solidFill>
                <a:effectLst/>
                <a:latin typeface="Segoe UI" panose="020B0502040204020203" pitchFamily="34" charset="0"/>
                <a:ea typeface="Times New Roman" panose="02020603050405020304" pitchFamily="18" charset="0"/>
              </a:rPr>
              <a:t>Overuse alert:</a:t>
            </a:r>
            <a:r>
              <a:rPr lang="en-US" sz="1800" dirty="0">
                <a:solidFill>
                  <a:srgbClr val="212529"/>
                </a:solidFill>
                <a:effectLst/>
                <a:latin typeface="Segoe UI" panose="020B0502040204020203" pitchFamily="34" charset="0"/>
                <a:ea typeface="Times New Roman" panose="02020603050405020304" pitchFamily="18" charset="0"/>
              </a:rPr>
              <a:t> This POEM aligns with the Canadian Association of General Surgeons’ Choosing Wisely Canada recommendation: </a:t>
            </a:r>
            <a:r>
              <a:rPr lang="en-US" sz="1800" b="1" dirty="0">
                <a:solidFill>
                  <a:srgbClr val="0000FF"/>
                </a:solidFill>
                <a:effectLst/>
                <a:latin typeface="Segoe UI" panose="020B0502040204020203" pitchFamily="34" charset="0"/>
                <a:ea typeface="Times New Roman" panose="02020603050405020304" pitchFamily="18" charset="0"/>
                <a:cs typeface="Times New Roman" panose="02020603050405020304" pitchFamily="18" charset="0"/>
                <a:hlinkClick r:id="rId3"/>
              </a:rPr>
              <a:t>Avoid colorectal cancer screening tests in asymptomatic patients with a life expectancy of less than 10 years and with no personal or family history of colorectal neoplasia</a:t>
            </a:r>
            <a:r>
              <a:rPr lang="en-US" sz="1800" i="1" dirty="0">
                <a:solidFill>
                  <a:srgbClr val="212529"/>
                </a:solidFill>
                <a:effectLst/>
                <a:latin typeface="Segoe UI" panose="020B0502040204020203" pitchFamily="34" charset="0"/>
                <a:ea typeface="Times New Roman" panose="02020603050405020304" pitchFamily="18" charset="0"/>
              </a:rPr>
              <a:t>.</a:t>
            </a:r>
            <a:r>
              <a:rPr lang="en-US" sz="1800" dirty="0">
                <a:solidFill>
                  <a:srgbClr val="212529"/>
                </a:solidFill>
                <a:effectLst/>
                <a:latin typeface="Segoe UI" panose="020B0502040204020203" pitchFamily="34" charset="0"/>
                <a:ea typeface="Times New Roman" panose="02020603050405020304" pitchFamily="18" charset="0"/>
              </a:rPr>
              <a:t> </a:t>
            </a:r>
            <a:r>
              <a:rPr lang="en-US" sz="1800" b="1" dirty="0">
                <a:solidFill>
                  <a:srgbClr val="0000FF"/>
                </a:solidFill>
                <a:effectLst/>
                <a:latin typeface="Segoe UI" panose="020B0502040204020203" pitchFamily="34" charset="0"/>
                <a:ea typeface="Times New Roman" panose="02020603050405020304" pitchFamily="18" charset="0"/>
                <a:cs typeface="Times New Roman" panose="02020603050405020304" pitchFamily="18" charset="0"/>
              </a:rPr>
              <a:t>(LOE = 1b)</a:t>
            </a:r>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21</a:t>
            </a:fld>
            <a:endParaRPr lang="en-US"/>
          </a:p>
        </p:txBody>
      </p:sp>
    </p:spTree>
    <p:extLst>
      <p:ext uri="{BB962C8B-B14F-4D97-AF65-F5344CB8AC3E}">
        <p14:creationId xmlns:p14="http://schemas.microsoft.com/office/powerpoint/2010/main" val="137878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uardianTextEgypGR-Regular"/>
              </a:rPr>
              <a:t>The primary outcome was the detection of advanced neoplasia during colonoscopy, defined as advanced polyps (</a:t>
            </a:r>
            <a:r>
              <a:rPr lang="en-US" sz="1800" b="0" i="0" u="none" strike="noStrike" baseline="0" dirty="0" err="1">
                <a:latin typeface="GuardianTextEgypGR-Regular"/>
              </a:rPr>
              <a:t>ie</a:t>
            </a:r>
            <a:r>
              <a:rPr lang="en-US" sz="1800" b="0" i="0" u="none" strike="noStrike" baseline="0" dirty="0">
                <a:latin typeface="GuardianTextEgypGR-Regular"/>
              </a:rPr>
              <a:t>, adenomas</a:t>
            </a:r>
          </a:p>
          <a:p>
            <a:pPr algn="l"/>
            <a:r>
              <a:rPr lang="en-US" sz="1800" b="0" i="0" u="none" strike="noStrike" baseline="0" dirty="0">
                <a:latin typeface="GuardianTextEgypGR-Regular"/>
              </a:rPr>
              <a:t>≥10 mm, adenomas with high-grade dysplasia or villous features, sessile serrated polyps </a:t>
            </a:r>
            <a:r>
              <a:rPr lang="en-US" sz="1800" b="0" i="0" u="none" strike="noStrike" baseline="0" dirty="0" err="1">
                <a:latin typeface="GuardianTextEgypGR-Regular"/>
              </a:rPr>
              <a:t>orhyperplastic</a:t>
            </a:r>
            <a:r>
              <a:rPr lang="en-US" sz="1800" b="0" i="0" u="none" strike="noStrike" baseline="0" dirty="0">
                <a:latin typeface="GuardianTextEgypGR-Regular"/>
              </a:rPr>
              <a:t> polyps ≥10 </a:t>
            </a:r>
            <a:r>
              <a:rPr lang="en-US" sz="1800" b="0" i="0" u="none" strike="noStrike" baseline="0" dirty="0" err="1">
                <a:latin typeface="GuardianTextEgypGR-Regular"/>
              </a:rPr>
              <a:t>mm,sessile</a:t>
            </a:r>
            <a:r>
              <a:rPr lang="en-US" sz="1800" b="0" i="0" u="none" strike="noStrike" baseline="0" dirty="0">
                <a:latin typeface="GuardianTextEgypGR-Regular"/>
              </a:rPr>
              <a:t> serrated </a:t>
            </a:r>
            <a:r>
              <a:rPr lang="en-US" sz="1800" b="0" i="0" u="none" strike="noStrike" baseline="0" dirty="0" err="1">
                <a:latin typeface="GuardianTextEgypGR-Regular"/>
              </a:rPr>
              <a:t>polypswith</a:t>
            </a:r>
            <a:r>
              <a:rPr lang="en-US" sz="1800" b="0" i="0" u="none" strike="noStrike" baseline="0" dirty="0">
                <a:latin typeface="GuardianTextEgypGR-Regular"/>
              </a:rPr>
              <a:t> dysplasia, or traditional </a:t>
            </a:r>
            <a:r>
              <a:rPr lang="en-US" sz="1800" b="0" i="0" u="none" strike="noStrike" baseline="0" dirty="0" err="1">
                <a:latin typeface="GuardianTextEgypGR-Regular"/>
              </a:rPr>
              <a:t>serrateda</a:t>
            </a:r>
            <a:r>
              <a:rPr lang="en-US" sz="1800" b="0" i="0" u="none" strike="noStrike" baseline="0" dirty="0">
                <a:latin typeface="GuardianTextEgypGR-Regular"/>
              </a:rPr>
              <a:t> </a:t>
            </a:r>
            <a:r>
              <a:rPr lang="en-US" sz="1800" b="0" i="0" u="none" strike="noStrike" baseline="0" dirty="0" err="1">
                <a:latin typeface="GuardianTextEgypGR-Regular"/>
              </a:rPr>
              <a:t>denomas</a:t>
            </a:r>
            <a:r>
              <a:rPr lang="en-US" sz="1800" b="0" i="0" u="none" strike="noStrike" baseline="0" dirty="0">
                <a:latin typeface="GuardianTextEgypGR-Regular"/>
              </a:rPr>
              <a:t>) orCRC.19However,</a:t>
            </a:r>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22</a:t>
            </a:fld>
            <a:endParaRPr lang="en-US"/>
          </a:p>
        </p:txBody>
      </p:sp>
    </p:spTree>
    <p:extLst>
      <p:ext uri="{BB962C8B-B14F-4D97-AF65-F5344CB8AC3E}">
        <p14:creationId xmlns:p14="http://schemas.microsoft.com/office/powerpoint/2010/main" val="91699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expectancies were calculated using </a:t>
            </a:r>
            <a:r>
              <a:rPr lang="en-US" dirty="0" err="1"/>
              <a:t>Elixhauser</a:t>
            </a:r>
            <a:r>
              <a:rPr lang="en-US" dirty="0"/>
              <a:t> co-</a:t>
            </a:r>
            <a:r>
              <a:rPr lang="en-US" dirty="0" err="1"/>
              <a:t>morebities</a:t>
            </a:r>
            <a:r>
              <a:rPr lang="en-US" dirty="0"/>
              <a:t> from Medicare claims data 1 year prior to colonoscopy</a:t>
            </a:r>
          </a:p>
        </p:txBody>
      </p:sp>
      <p:sp>
        <p:nvSpPr>
          <p:cNvPr id="4" name="Slide Number Placeholder 3"/>
          <p:cNvSpPr>
            <a:spLocks noGrp="1"/>
          </p:cNvSpPr>
          <p:nvPr>
            <p:ph type="sldNum" sz="quarter" idx="5"/>
          </p:nvPr>
        </p:nvSpPr>
        <p:spPr/>
        <p:txBody>
          <a:bodyPr/>
          <a:lstStyle/>
          <a:p>
            <a:fld id="{22241BAD-669C-463D-AA77-351EA2D3FFDF}" type="slidenum">
              <a:rPr lang="en-US" smtClean="0"/>
              <a:pPr/>
              <a:t>23</a:t>
            </a:fld>
            <a:endParaRPr lang="en-US"/>
          </a:p>
        </p:txBody>
      </p:sp>
    </p:spTree>
    <p:extLst>
      <p:ext uri="{BB962C8B-B14F-4D97-AF65-F5344CB8AC3E}">
        <p14:creationId xmlns:p14="http://schemas.microsoft.com/office/powerpoint/2010/main" val="3216726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uardianTextEgypGR-Regular"/>
              </a:rPr>
              <a:t>Considering the balance of benefits and risks of colonoscopy, the rare finding of CRC during surveillance colonoscopy</a:t>
            </a:r>
          </a:p>
          <a:p>
            <a:pPr algn="l"/>
            <a:r>
              <a:rPr lang="en-US" sz="1800" b="0" i="0" u="none" strike="noStrike" baseline="0" dirty="0">
                <a:latin typeface="GuardianTextEgypGR-Regular"/>
              </a:rPr>
              <a:t>is </a:t>
            </a:r>
            <a:r>
              <a:rPr lang="en-US" sz="1800" b="0" i="0" u="none" strike="noStrike" baseline="0" dirty="0" err="1">
                <a:latin typeface="GuardianTextEgypGR-Regular"/>
              </a:rPr>
              <a:t>coupledwith</a:t>
            </a:r>
            <a:r>
              <a:rPr lang="en-US" sz="1800" b="0" i="0" u="none" strike="noStrike" baseline="0" dirty="0">
                <a:latin typeface="GuardianTextEgypGR-Regular"/>
              </a:rPr>
              <a:t> an increasing risk of potential complications by </a:t>
            </a:r>
            <a:r>
              <a:rPr lang="en-US" sz="1800" b="0" i="0" u="none" strike="noStrike" baseline="0" dirty="0" err="1">
                <a:latin typeface="GuardianTextEgypGR-Regular"/>
              </a:rPr>
              <a:t>ageandcomorbidities.Thepooledincidenceratesamongpeople</a:t>
            </a:r>
            <a:endParaRPr lang="en-US" sz="1800" b="0" i="0" u="none" strike="noStrike" baseline="0" dirty="0">
              <a:latin typeface="GuardianTextEgypGR-Regular"/>
            </a:endParaRPr>
          </a:p>
          <a:p>
            <a:pPr algn="l"/>
            <a:r>
              <a:rPr lang="en-US" sz="1800" b="0" i="0" u="none" strike="noStrike" baseline="0" dirty="0">
                <a:latin typeface="GuardianTextEgypGR-Regular"/>
              </a:rPr>
              <a:t>aged65 years or older undergoing colonoscopy are </a:t>
            </a:r>
            <a:r>
              <a:rPr lang="en-US" sz="1800" b="0" i="0" u="none" strike="noStrike" baseline="0" dirty="0" err="1">
                <a:latin typeface="GuardianTextEgypGR-Regular"/>
              </a:rPr>
              <a:t>estimatedat</a:t>
            </a:r>
            <a:r>
              <a:rPr lang="en-US" sz="1800" b="0" i="0" u="none" strike="noStrike" baseline="0" dirty="0">
                <a:latin typeface="GuardianTextEgypGR-Regular"/>
              </a:rPr>
              <a:t> 26 per 1000 people for cumulative gastrointestinal (GI) </a:t>
            </a:r>
            <a:r>
              <a:rPr lang="en-US" sz="1800" b="0" i="0" u="none" strike="noStrike" baseline="0" dirty="0" err="1">
                <a:latin typeface="GuardianTextEgypGR-Regular"/>
              </a:rPr>
              <a:t>adverseevents</a:t>
            </a:r>
            <a:r>
              <a:rPr lang="en-US" sz="1800" b="0" i="0" u="none" strike="noStrike" baseline="0" dirty="0">
                <a:latin typeface="GuardianTextEgypGR-Regular"/>
              </a:rPr>
              <a:t>,</a:t>
            </a:r>
          </a:p>
          <a:p>
            <a:pPr algn="l"/>
            <a:r>
              <a:rPr lang="en-US" sz="1800" b="0" i="0" u="none" strike="noStrike" baseline="0" dirty="0">
                <a:latin typeface="GuardianTextEgypGR-Regular"/>
              </a:rPr>
              <a:t>1per1000peopleforperforation,6per1000people for GI bleeding, 19 per 1000 people for cardiovascular or pulmonary complications, and 1 per 1000 people for mortality.</a:t>
            </a:r>
          </a:p>
          <a:p>
            <a:pPr algn="l"/>
            <a:endParaRPr lang="en-US" sz="1800" b="0" i="0" u="none" strike="noStrike" baseline="0" dirty="0">
              <a:latin typeface="GuardianTextEgypGR-Regular"/>
            </a:endParaRPr>
          </a:p>
          <a:p>
            <a:pPr algn="l"/>
            <a:r>
              <a:rPr lang="en-US" dirty="0"/>
              <a:t>Clinicians could use evidence regarding life expectancy and neoplasia progression to modify their recommendations for surveillance colonoscopy in older adults in the following ways: (1) if life expectancy is less than 5 years, recommend against surveillance; (2) if life expectancy is 5 to less than 10 years and the patient has only low-risk polyps, recommend against surveillance; (3) if the patient is healthy with a life expectancy of 10 or more years and has recent advanced polyps, provide a recommendation for future surveillance colonoscopy with a caveat that the ultimate decision is </a:t>
            </a:r>
            <a:r>
              <a:rPr lang="en-US" dirty="0" err="1"/>
              <a:t>dependentonhealthandpriorities</a:t>
            </a:r>
            <a:endParaRPr lang="en-US" dirty="0"/>
          </a:p>
          <a:p>
            <a:pPr algn="l"/>
            <a:r>
              <a:rPr lang="en-US" dirty="0"/>
              <a:t>at the time the colonoscopy is due; and (4) if future health is </a:t>
            </a:r>
            <a:r>
              <a:rPr lang="en-US" dirty="0" err="1"/>
              <a:t>unknownor</a:t>
            </a:r>
            <a:r>
              <a:rPr lang="en-US" dirty="0"/>
              <a:t> unclear, avoid giving definitive recommendations for future surveillance to </a:t>
            </a:r>
            <a:r>
              <a:rPr lang="en-US" dirty="0" err="1"/>
              <a:t>allowthe</a:t>
            </a:r>
            <a:endParaRPr lang="en-US" dirty="0"/>
          </a:p>
          <a:p>
            <a:pPr algn="l"/>
            <a:r>
              <a:rPr lang="en-US" dirty="0"/>
              <a:t>flexibility of deciding based on risk and benefit when the time comes. </a:t>
            </a:r>
          </a:p>
          <a:p>
            <a:pPr algn="l"/>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24</a:t>
            </a:fld>
            <a:endParaRPr lang="en-US"/>
          </a:p>
        </p:txBody>
      </p:sp>
    </p:spTree>
    <p:extLst>
      <p:ext uri="{BB962C8B-B14F-4D97-AF65-F5344CB8AC3E}">
        <p14:creationId xmlns:p14="http://schemas.microsoft.com/office/powerpoint/2010/main" val="25263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a:t>
            </a:r>
            <a:r>
              <a:rPr lang="en-US" dirty="0" err="1"/>
              <a:t>Minn</a:t>
            </a:r>
            <a:r>
              <a:rPr lang="en-US" dirty="0"/>
              <a:t>, KPW in Washington and LSU Shreveport; had high facilitation with study coordinators</a:t>
            </a:r>
          </a:p>
        </p:txBody>
      </p:sp>
      <p:sp>
        <p:nvSpPr>
          <p:cNvPr id="4" name="Slide Number Placeholder 3"/>
          <p:cNvSpPr>
            <a:spLocks noGrp="1"/>
          </p:cNvSpPr>
          <p:nvPr>
            <p:ph type="sldNum" sz="quarter" idx="5"/>
          </p:nvPr>
        </p:nvSpPr>
        <p:spPr/>
        <p:txBody>
          <a:bodyPr/>
          <a:lstStyle/>
          <a:p>
            <a:fld id="{22241BAD-669C-463D-AA77-351EA2D3FFDF}" type="slidenum">
              <a:rPr lang="en-US" smtClean="0"/>
              <a:pPr/>
              <a:t>28</a:t>
            </a:fld>
            <a:endParaRPr lang="en-US"/>
          </a:p>
        </p:txBody>
      </p:sp>
    </p:spTree>
    <p:extLst>
      <p:ext uri="{BB962C8B-B14F-4D97-AF65-F5344CB8AC3E}">
        <p14:creationId xmlns:p14="http://schemas.microsoft.com/office/powerpoint/2010/main" val="341885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stress that this is “facilitated” colonoscopy</a:t>
            </a:r>
          </a:p>
        </p:txBody>
      </p:sp>
      <p:sp>
        <p:nvSpPr>
          <p:cNvPr id="4" name="Slide Number Placeholder 3"/>
          <p:cNvSpPr>
            <a:spLocks noGrp="1"/>
          </p:cNvSpPr>
          <p:nvPr>
            <p:ph type="sldNum" sz="quarter" idx="5"/>
          </p:nvPr>
        </p:nvSpPr>
        <p:spPr/>
        <p:txBody>
          <a:bodyPr/>
          <a:lstStyle/>
          <a:p>
            <a:fld id="{22241BAD-669C-463D-AA77-351EA2D3FFDF}" type="slidenum">
              <a:rPr lang="en-US" smtClean="0"/>
              <a:pPr/>
              <a:t>29</a:t>
            </a:fld>
            <a:endParaRPr lang="en-US"/>
          </a:p>
        </p:txBody>
      </p:sp>
    </p:spTree>
    <p:extLst>
      <p:ext uri="{BB962C8B-B14F-4D97-AF65-F5344CB8AC3E}">
        <p14:creationId xmlns:p14="http://schemas.microsoft.com/office/powerpoint/2010/main" val="234029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dvTT08640291"/>
                  </a:rPr>
                  <a:t>with </a:t>
                </a:r>
                <a:r>
                  <a:rPr lang="en-US" sz="1800" b="0" i="0" u="none" strike="noStrike" baseline="0" dirty="0" err="1">
                    <a:solidFill>
                      <a:srgbClr val="000000"/>
                    </a:solidFill>
                    <a:latin typeface="AdvTT08640291"/>
                  </a:rPr>
                  <a:t>tubulovillous</a:t>
                </a:r>
                <a:r>
                  <a:rPr lang="en-US" sz="1800" b="0" i="0" u="none" strike="noStrike" baseline="0" dirty="0">
                    <a:solidFill>
                      <a:srgbClr val="000000"/>
                    </a:solidFill>
                    <a:latin typeface="AdvTT08640291"/>
                  </a:rPr>
                  <a:t> or villous adenomas, high-grade dysplasia,</a:t>
                </a:r>
              </a:p>
              <a:p>
                <a:pPr algn="l"/>
                <a:r>
                  <a:rPr lang="en-US" sz="1800" b="0" i="0" u="none" strike="noStrike" baseline="0" dirty="0">
                    <a:solidFill>
                      <a:srgbClr val="000000"/>
                    </a:solidFill>
                    <a:latin typeface="AdvTT08640291"/>
                  </a:rPr>
                  <a:t>an adenoma </a:t>
                </a:r>
                <a14:m>
                  <m:oMath xmlns:m="http://schemas.openxmlformats.org/officeDocument/2006/math">
                    <m:r>
                      <a:rPr lang="en-US" sz="1800" b="0" i="1" u="none" strike="noStrike" baseline="0" smtClean="0">
                        <a:solidFill>
                          <a:srgbClr val="000000"/>
                        </a:solidFill>
                        <a:latin typeface="Cambria Math" panose="02040503050406030204" pitchFamily="18" charset="0"/>
                        <a:ea typeface="Cambria Math" panose="02040503050406030204" pitchFamily="18" charset="0"/>
                      </a:rPr>
                      <m:t>≥</m:t>
                    </m:r>
                  </m:oMath>
                </a14:m>
                <a:r>
                  <a:rPr lang="en-US" sz="1800" b="0" i="0" u="none" strike="noStrike" baseline="0" dirty="0">
                    <a:solidFill>
                      <a:srgbClr val="000000"/>
                    </a:solidFill>
                    <a:latin typeface="AdvTT08640291"/>
                  </a:rPr>
                  <a:t>1 cm in size, 3 or more tubular adenomas </a:t>
                </a:r>
                <a14:m>
                  <m:oMath xmlns:m="http://schemas.openxmlformats.org/officeDocument/2006/math">
                    <m:r>
                      <a:rPr lang="en-US" sz="1800" b="0" i="1" u="none" strike="noStrike" baseline="0" smtClean="0">
                        <a:solidFill>
                          <a:srgbClr val="000000"/>
                        </a:solidFill>
                        <a:latin typeface="Cambria Math" panose="02040503050406030204" pitchFamily="18" charset="0"/>
                        <a:ea typeface="Cambria Math" panose="02040503050406030204" pitchFamily="18" charset="0"/>
                      </a:rPr>
                      <m:t>≤</m:t>
                    </m:r>
                  </m:oMath>
                </a14:m>
                <a:r>
                  <a:rPr lang="en-US" sz="1800" b="0" i="0" u="none" strike="noStrike" baseline="0" dirty="0">
                    <a:solidFill>
                      <a:srgbClr val="000000"/>
                    </a:solidFill>
                    <a:latin typeface="AdvTT08640291"/>
                  </a:rPr>
                  <a:t> 1 cm,</a:t>
                </a:r>
              </a:p>
              <a:p>
                <a:pPr algn="l"/>
                <a:r>
                  <a:rPr lang="en-US" sz="1800" b="0" i="0" u="none" strike="noStrike" baseline="0" dirty="0">
                    <a:solidFill>
                      <a:srgbClr val="000000"/>
                    </a:solidFill>
                    <a:latin typeface="AdvTT08640291"/>
                  </a:rPr>
                  <a:t>or CRC. Patients with nonadvanced adenomas were those with</a:t>
                </a:r>
              </a:p>
              <a:p>
                <a:pPr algn="l"/>
                <a:r>
                  <a:rPr lang="en-US" sz="1800" b="0" i="0" u="none" strike="noStrike" baseline="0" dirty="0">
                    <a:solidFill>
                      <a:srgbClr val="000000"/>
                    </a:solidFill>
                    <a:latin typeface="AdvTT08640291"/>
                  </a:rPr>
                  <a:t>only 1 or 2 tubular adenomas </a:t>
                </a:r>
                <a:r>
                  <a:rPr lang="en-US" sz="1800" b="0" i="0" u="none" strike="noStrike" baseline="0" dirty="0">
                    <a:solidFill>
                      <a:srgbClr val="000000"/>
                    </a:solidFill>
                    <a:latin typeface="AdvP4C4E51"/>
                  </a:rPr>
                  <a:t>&lt;</a:t>
                </a:r>
                <a:r>
                  <a:rPr lang="en-US" sz="1800" b="0" i="0" u="none" strike="noStrike" baseline="0" dirty="0">
                    <a:solidFill>
                      <a:srgbClr val="000000"/>
                    </a:solidFill>
                    <a:latin typeface="AdvTT08640291"/>
                  </a:rPr>
                  <a:t>1 cm. Serrated lesions were</a:t>
                </a:r>
              </a:p>
              <a:p>
                <a:pPr algn="l"/>
                <a:r>
                  <a:rPr lang="en-US" sz="1800" b="0" i="0" u="none" strike="noStrike" baseline="0" dirty="0">
                    <a:solidFill>
                      <a:srgbClr val="000000"/>
                    </a:solidFill>
                    <a:latin typeface="AdvTT08640291"/>
                  </a:rPr>
                  <a:t>classi</a:t>
                </a:r>
                <a:r>
                  <a:rPr lang="en-US" sz="1800" b="0" i="0" u="none" strike="noStrike" baseline="0" dirty="0">
                    <a:solidFill>
                      <a:srgbClr val="000000"/>
                    </a:solidFill>
                    <a:latin typeface="AdvTT08640291+fb"/>
                  </a:rPr>
                  <a:t>fi</a:t>
                </a:r>
                <a:r>
                  <a:rPr lang="en-US" sz="1800" b="0" i="0" u="none" strike="noStrike" baseline="0" dirty="0">
                    <a:solidFill>
                      <a:srgbClr val="000000"/>
                    </a:solidFill>
                    <a:latin typeface="AdvTT08640291"/>
                  </a:rPr>
                  <a:t>ed as hyperplastic polyp (goblet cell or </a:t>
                </a:r>
                <a:r>
                  <a:rPr lang="en-US" sz="1800" b="0" i="0" u="none" strike="noStrike" baseline="0" dirty="0" err="1">
                    <a:solidFill>
                      <a:srgbClr val="000000"/>
                    </a:solidFill>
                    <a:latin typeface="AdvTT08640291"/>
                  </a:rPr>
                  <a:t>microvesicular</a:t>
                </a:r>
                <a:endParaRPr lang="en-US" sz="1800" b="0" i="0" u="none" strike="noStrike" baseline="0" dirty="0">
                  <a:solidFill>
                    <a:srgbClr val="000000"/>
                  </a:solidFill>
                  <a:latin typeface="AdvTT08640291"/>
                </a:endParaRPr>
              </a:p>
              <a:p>
                <a:pPr algn="l"/>
                <a:r>
                  <a:rPr lang="en-US" sz="1800" b="0" i="0" u="none" strike="noStrike" baseline="0" dirty="0">
                    <a:solidFill>
                      <a:srgbClr val="000000"/>
                    </a:solidFill>
                    <a:latin typeface="AdvTT08640291"/>
                  </a:rPr>
                  <a:t>type), sessile serrated lesion (SSL), SSL with cytologic dysplasia,</a:t>
                </a:r>
              </a:p>
              <a:p>
                <a:pPr algn="l"/>
                <a:r>
                  <a:rPr lang="en-US" sz="1800" b="0" i="0" u="none" strike="noStrike" baseline="0" dirty="0">
                    <a:solidFill>
                      <a:srgbClr val="000000"/>
                    </a:solidFill>
                    <a:latin typeface="AdvTT08640291"/>
                  </a:rPr>
                  <a:t>and traditional serrated adenoma.</a:t>
                </a:r>
                <a:r>
                  <a:rPr lang="en-US" sz="1800" b="0" i="0" u="none" strike="noStrike" baseline="0" dirty="0">
                    <a:solidFill>
                      <a:srgbClr val="2197D2"/>
                    </a:solidFill>
                    <a:latin typeface="AdvTT08640291"/>
                  </a:rPr>
                  <a:t>36</a:t>
                </a:r>
                <a:r>
                  <a:rPr lang="en-US" sz="1800" b="0" i="0" u="none" strike="noStrike" baseline="0" dirty="0">
                    <a:solidFill>
                      <a:srgbClr val="000000"/>
                    </a:solidFill>
                    <a:latin typeface="AdvTT08640291"/>
                  </a:rPr>
                  <a:t>,</a:t>
                </a:r>
                <a:r>
                  <a:rPr lang="en-US" sz="1800" b="0" i="0" u="none" strike="noStrike" baseline="0" dirty="0">
                    <a:solidFill>
                      <a:srgbClr val="2197D2"/>
                    </a:solidFill>
                    <a:latin typeface="AdvTT08640291"/>
                  </a:rPr>
                  <a:t>37 </a:t>
                </a:r>
                <a:r>
                  <a:rPr lang="en-US" sz="1800" b="0" i="0" u="none" strike="noStrike" baseline="0" dirty="0">
                    <a:solidFill>
                      <a:srgbClr val="000000"/>
                    </a:solidFill>
                    <a:latin typeface="AdvTT08640291"/>
                  </a:rPr>
                  <a:t>We used the classi</a:t>
                </a:r>
                <a:r>
                  <a:rPr lang="en-US" sz="1800" b="0" i="0" u="none" strike="noStrike" baseline="0" dirty="0">
                    <a:solidFill>
                      <a:srgbClr val="000000"/>
                    </a:solidFill>
                    <a:latin typeface="AdvTT08640291+fb"/>
                  </a:rPr>
                  <a:t>fi</a:t>
                </a:r>
                <a:r>
                  <a:rPr lang="en-US" sz="1800" b="0" i="0" u="none" strike="noStrike" baseline="0" dirty="0">
                    <a:solidFill>
                      <a:srgbClr val="000000"/>
                    </a:solidFill>
                    <a:latin typeface="AdvTT08640291"/>
                  </a:rPr>
                  <a:t>cation</a:t>
                </a:r>
              </a:p>
              <a:p>
                <a:pPr algn="l"/>
                <a:r>
                  <a:rPr lang="en-US" sz="1800" b="0" i="0" u="none" strike="noStrike" baseline="0" dirty="0">
                    <a:solidFill>
                      <a:srgbClr val="000000"/>
                    </a:solidFill>
                    <a:latin typeface="AdvTT08640291"/>
                  </a:rPr>
                  <a:t>from Rex et al</a:t>
                </a:r>
                <a:r>
                  <a:rPr lang="en-US" sz="1800" b="0" i="0" u="none" strike="noStrike" baseline="0" dirty="0">
                    <a:solidFill>
                      <a:srgbClr val="2197D2"/>
                    </a:solidFill>
                    <a:latin typeface="AdvTT08640291"/>
                  </a:rPr>
                  <a:t>36 </a:t>
                </a:r>
                <a:r>
                  <a:rPr lang="en-US" sz="1800" b="0" i="0" u="none" strike="noStrike" baseline="0" dirty="0">
                    <a:solidFill>
                      <a:srgbClr val="000000"/>
                    </a:solidFill>
                    <a:latin typeface="AdvTT08640291"/>
                  </a:rPr>
                  <a:t>and Gupta et al</a:t>
                </a:r>
                <a:r>
                  <a:rPr lang="en-US" sz="1800" b="0" i="0" u="none" strike="noStrike" baseline="0" dirty="0">
                    <a:solidFill>
                      <a:srgbClr val="2197D2"/>
                    </a:solidFill>
                    <a:latin typeface="AdvTT08640291"/>
                  </a:rPr>
                  <a:t>38 </a:t>
                </a:r>
                <a:r>
                  <a:rPr lang="en-US" sz="1800" b="0" i="0" u="none" strike="noStrike" baseline="0" dirty="0">
                    <a:solidFill>
                      <a:srgbClr val="000000"/>
                    </a:solidFill>
                    <a:latin typeface="AdvTT08640291"/>
                  </a:rPr>
                  <a:t>to designate serrated</a:t>
                </a:r>
              </a:p>
              <a:p>
                <a:pPr algn="l"/>
                <a:r>
                  <a:rPr lang="en-US" sz="1800" b="0" i="0" u="none" strike="noStrike" baseline="0" dirty="0">
                    <a:solidFill>
                      <a:srgbClr val="000000"/>
                    </a:solidFill>
                    <a:latin typeface="AdvTT08640291"/>
                  </a:rPr>
                  <a:t>lesions that were large (1 cm), multiple (3 or more), or</a:t>
                </a:r>
              </a:p>
              <a:p>
                <a:pPr algn="l"/>
                <a:r>
                  <a:rPr lang="en-US" sz="1800" b="0" i="0" u="none" strike="noStrike" baseline="0" dirty="0">
                    <a:solidFill>
                      <a:srgbClr val="000000"/>
                    </a:solidFill>
                    <a:latin typeface="AdvTT08640291"/>
                  </a:rPr>
                  <a:t>exhibiting dysplasia to permit a combined advanced neoplasia</a:t>
                </a:r>
              </a:p>
              <a:p>
                <a:pPr algn="l"/>
                <a:r>
                  <a:rPr lang="en-US" sz="1800" b="0" i="0" u="none" strike="noStrike" baseline="0" dirty="0">
                    <a:solidFill>
                      <a:srgbClr val="000000"/>
                    </a:solidFill>
                    <a:latin typeface="AdvTT08640291"/>
                  </a:rPr>
                  <a:t>category that combined adenoma and serrated lesions (ADNSERs)</a:t>
                </a:r>
              </a:p>
              <a:p>
                <a:pPr algn="l"/>
                <a:r>
                  <a:rPr lang="en-US" sz="1800" b="0" i="0" u="none" strike="noStrike" baseline="0" dirty="0">
                    <a:solidFill>
                      <a:srgbClr val="000000"/>
                    </a:solidFill>
                    <a:latin typeface="AdvTT08640291"/>
                  </a:rPr>
                  <a:t>and/or CRC as our main pathology outcome</a:t>
                </a:r>
                <a:endParaRPr lang="en-US" dirty="0"/>
              </a:p>
            </p:txBody>
          </p:sp>
        </mc:Choice>
        <mc:Fallback xmlns="">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dvTT08640291"/>
                  </a:rPr>
                  <a:t>with </a:t>
                </a:r>
                <a:r>
                  <a:rPr lang="en-US" sz="1800" b="0" i="0" u="none" strike="noStrike" baseline="0" dirty="0" err="1">
                    <a:solidFill>
                      <a:srgbClr val="000000"/>
                    </a:solidFill>
                    <a:latin typeface="AdvTT08640291"/>
                  </a:rPr>
                  <a:t>tubulovillous</a:t>
                </a:r>
                <a:r>
                  <a:rPr lang="en-US" sz="1800" b="0" i="0" u="none" strike="noStrike" baseline="0" dirty="0">
                    <a:solidFill>
                      <a:srgbClr val="000000"/>
                    </a:solidFill>
                    <a:latin typeface="AdvTT08640291"/>
                  </a:rPr>
                  <a:t> or villous adenomas, high-grade dysplasia,</a:t>
                </a:r>
              </a:p>
              <a:p>
                <a:pPr algn="l"/>
                <a:r>
                  <a:rPr lang="en-US" sz="1800" b="0" i="0" u="none" strike="noStrike" baseline="0" dirty="0">
                    <a:solidFill>
                      <a:srgbClr val="000000"/>
                    </a:solidFill>
                    <a:latin typeface="AdvTT08640291"/>
                  </a:rPr>
                  <a:t>an adenoma </a:t>
                </a:r>
                <a:r>
                  <a:rPr lang="en-US" sz="1800" b="0" i="0" u="none" strike="noStrike" baseline="0">
                    <a:solidFill>
                      <a:srgbClr val="000000"/>
                    </a:solidFill>
                    <a:latin typeface="Cambria Math" panose="02040503050406030204" pitchFamily="18" charset="0"/>
                    <a:ea typeface="Cambria Math" panose="02040503050406030204" pitchFamily="18" charset="0"/>
                  </a:rPr>
                  <a:t>≥</a:t>
                </a:r>
                <a:r>
                  <a:rPr lang="en-US" sz="1800" b="0" i="0" u="none" strike="noStrike" baseline="0" dirty="0">
                    <a:solidFill>
                      <a:srgbClr val="000000"/>
                    </a:solidFill>
                    <a:latin typeface="AdvTT08640291"/>
                  </a:rPr>
                  <a:t>1 cm in size, 3 or more tubular adenomas </a:t>
                </a:r>
                <a:r>
                  <a:rPr lang="en-US" sz="1800" b="0" i="0" u="none" strike="noStrike" baseline="0">
                    <a:solidFill>
                      <a:srgbClr val="000000"/>
                    </a:solidFill>
                    <a:latin typeface="Cambria Math" panose="02040503050406030204" pitchFamily="18" charset="0"/>
                    <a:ea typeface="Cambria Math" panose="02040503050406030204" pitchFamily="18" charset="0"/>
                  </a:rPr>
                  <a:t>≤</a:t>
                </a:r>
                <a:r>
                  <a:rPr lang="en-US" sz="1800" b="0" i="0" u="none" strike="noStrike" baseline="0" dirty="0">
                    <a:solidFill>
                      <a:srgbClr val="000000"/>
                    </a:solidFill>
                    <a:latin typeface="AdvTT08640291"/>
                  </a:rPr>
                  <a:t> 1 cm,</a:t>
                </a:r>
              </a:p>
              <a:p>
                <a:pPr algn="l"/>
                <a:r>
                  <a:rPr lang="en-US" sz="1800" b="0" i="0" u="none" strike="noStrike" baseline="0" dirty="0">
                    <a:solidFill>
                      <a:srgbClr val="000000"/>
                    </a:solidFill>
                    <a:latin typeface="AdvTT08640291"/>
                  </a:rPr>
                  <a:t>or CRC. Patients with nonadvanced adenomas were those with</a:t>
                </a:r>
              </a:p>
              <a:p>
                <a:pPr algn="l"/>
                <a:r>
                  <a:rPr lang="en-US" sz="1800" b="0" i="0" u="none" strike="noStrike" baseline="0" dirty="0">
                    <a:solidFill>
                      <a:srgbClr val="000000"/>
                    </a:solidFill>
                    <a:latin typeface="AdvTT08640291"/>
                  </a:rPr>
                  <a:t>only 1 or 2 tubular adenomas </a:t>
                </a:r>
                <a:r>
                  <a:rPr lang="en-US" sz="1800" b="0" i="0" u="none" strike="noStrike" baseline="0" dirty="0">
                    <a:solidFill>
                      <a:srgbClr val="000000"/>
                    </a:solidFill>
                    <a:latin typeface="AdvP4C4E51"/>
                  </a:rPr>
                  <a:t>&lt;</a:t>
                </a:r>
                <a:r>
                  <a:rPr lang="en-US" sz="1800" b="0" i="0" u="none" strike="noStrike" baseline="0" dirty="0">
                    <a:solidFill>
                      <a:srgbClr val="000000"/>
                    </a:solidFill>
                    <a:latin typeface="AdvTT08640291"/>
                  </a:rPr>
                  <a:t>1 cm. Serrated lesions were</a:t>
                </a:r>
              </a:p>
              <a:p>
                <a:pPr algn="l"/>
                <a:r>
                  <a:rPr lang="en-US" sz="1800" b="0" i="0" u="none" strike="noStrike" baseline="0" dirty="0">
                    <a:solidFill>
                      <a:srgbClr val="000000"/>
                    </a:solidFill>
                    <a:latin typeface="AdvTT08640291"/>
                  </a:rPr>
                  <a:t>classi</a:t>
                </a:r>
                <a:r>
                  <a:rPr lang="en-US" sz="1800" b="0" i="0" u="none" strike="noStrike" baseline="0" dirty="0">
                    <a:solidFill>
                      <a:srgbClr val="000000"/>
                    </a:solidFill>
                    <a:latin typeface="AdvTT08640291+fb"/>
                  </a:rPr>
                  <a:t>fi</a:t>
                </a:r>
                <a:r>
                  <a:rPr lang="en-US" sz="1800" b="0" i="0" u="none" strike="noStrike" baseline="0" dirty="0">
                    <a:solidFill>
                      <a:srgbClr val="000000"/>
                    </a:solidFill>
                    <a:latin typeface="AdvTT08640291"/>
                  </a:rPr>
                  <a:t>ed as hyperplastic polyp (goblet cell or </a:t>
                </a:r>
                <a:r>
                  <a:rPr lang="en-US" sz="1800" b="0" i="0" u="none" strike="noStrike" baseline="0" dirty="0" err="1">
                    <a:solidFill>
                      <a:srgbClr val="000000"/>
                    </a:solidFill>
                    <a:latin typeface="AdvTT08640291"/>
                  </a:rPr>
                  <a:t>microvesicular</a:t>
                </a:r>
                <a:endParaRPr lang="en-US" sz="1800" b="0" i="0" u="none" strike="noStrike" baseline="0" dirty="0">
                  <a:solidFill>
                    <a:srgbClr val="000000"/>
                  </a:solidFill>
                  <a:latin typeface="AdvTT08640291"/>
                </a:endParaRPr>
              </a:p>
              <a:p>
                <a:pPr algn="l"/>
                <a:r>
                  <a:rPr lang="en-US" sz="1800" b="0" i="0" u="none" strike="noStrike" baseline="0" dirty="0">
                    <a:solidFill>
                      <a:srgbClr val="000000"/>
                    </a:solidFill>
                    <a:latin typeface="AdvTT08640291"/>
                  </a:rPr>
                  <a:t>type), sessile serrated lesion (SSL), SSL with cytologic dysplasia,</a:t>
                </a:r>
              </a:p>
              <a:p>
                <a:pPr algn="l"/>
                <a:r>
                  <a:rPr lang="en-US" sz="1800" b="0" i="0" u="none" strike="noStrike" baseline="0" dirty="0">
                    <a:solidFill>
                      <a:srgbClr val="000000"/>
                    </a:solidFill>
                    <a:latin typeface="AdvTT08640291"/>
                  </a:rPr>
                  <a:t>and traditional serrated adenoma.</a:t>
                </a:r>
                <a:r>
                  <a:rPr lang="en-US" sz="1800" b="0" i="0" u="none" strike="noStrike" baseline="0" dirty="0">
                    <a:solidFill>
                      <a:srgbClr val="2197D2"/>
                    </a:solidFill>
                    <a:latin typeface="AdvTT08640291"/>
                  </a:rPr>
                  <a:t>36</a:t>
                </a:r>
                <a:r>
                  <a:rPr lang="en-US" sz="1800" b="0" i="0" u="none" strike="noStrike" baseline="0" dirty="0">
                    <a:solidFill>
                      <a:srgbClr val="000000"/>
                    </a:solidFill>
                    <a:latin typeface="AdvTT08640291"/>
                  </a:rPr>
                  <a:t>,</a:t>
                </a:r>
                <a:r>
                  <a:rPr lang="en-US" sz="1800" b="0" i="0" u="none" strike="noStrike" baseline="0" dirty="0">
                    <a:solidFill>
                      <a:srgbClr val="2197D2"/>
                    </a:solidFill>
                    <a:latin typeface="AdvTT08640291"/>
                  </a:rPr>
                  <a:t>37 </a:t>
                </a:r>
                <a:r>
                  <a:rPr lang="en-US" sz="1800" b="0" i="0" u="none" strike="noStrike" baseline="0" dirty="0">
                    <a:solidFill>
                      <a:srgbClr val="000000"/>
                    </a:solidFill>
                    <a:latin typeface="AdvTT08640291"/>
                  </a:rPr>
                  <a:t>We used the classi</a:t>
                </a:r>
                <a:r>
                  <a:rPr lang="en-US" sz="1800" b="0" i="0" u="none" strike="noStrike" baseline="0" dirty="0">
                    <a:solidFill>
                      <a:srgbClr val="000000"/>
                    </a:solidFill>
                    <a:latin typeface="AdvTT08640291+fb"/>
                  </a:rPr>
                  <a:t>fi</a:t>
                </a:r>
                <a:r>
                  <a:rPr lang="en-US" sz="1800" b="0" i="0" u="none" strike="noStrike" baseline="0" dirty="0">
                    <a:solidFill>
                      <a:srgbClr val="000000"/>
                    </a:solidFill>
                    <a:latin typeface="AdvTT08640291"/>
                  </a:rPr>
                  <a:t>cation</a:t>
                </a:r>
              </a:p>
              <a:p>
                <a:pPr algn="l"/>
                <a:r>
                  <a:rPr lang="en-US" sz="1800" b="0" i="0" u="none" strike="noStrike" baseline="0" dirty="0">
                    <a:solidFill>
                      <a:srgbClr val="000000"/>
                    </a:solidFill>
                    <a:latin typeface="AdvTT08640291"/>
                  </a:rPr>
                  <a:t>from Rex et al</a:t>
                </a:r>
                <a:r>
                  <a:rPr lang="en-US" sz="1800" b="0" i="0" u="none" strike="noStrike" baseline="0" dirty="0">
                    <a:solidFill>
                      <a:srgbClr val="2197D2"/>
                    </a:solidFill>
                    <a:latin typeface="AdvTT08640291"/>
                  </a:rPr>
                  <a:t>36 </a:t>
                </a:r>
                <a:r>
                  <a:rPr lang="en-US" sz="1800" b="0" i="0" u="none" strike="noStrike" baseline="0" dirty="0">
                    <a:solidFill>
                      <a:srgbClr val="000000"/>
                    </a:solidFill>
                    <a:latin typeface="AdvTT08640291"/>
                  </a:rPr>
                  <a:t>and Gupta et al</a:t>
                </a:r>
                <a:r>
                  <a:rPr lang="en-US" sz="1800" b="0" i="0" u="none" strike="noStrike" baseline="0" dirty="0">
                    <a:solidFill>
                      <a:srgbClr val="2197D2"/>
                    </a:solidFill>
                    <a:latin typeface="AdvTT08640291"/>
                  </a:rPr>
                  <a:t>38 </a:t>
                </a:r>
                <a:r>
                  <a:rPr lang="en-US" sz="1800" b="0" i="0" u="none" strike="noStrike" baseline="0" dirty="0">
                    <a:solidFill>
                      <a:srgbClr val="000000"/>
                    </a:solidFill>
                    <a:latin typeface="AdvTT08640291"/>
                  </a:rPr>
                  <a:t>to designate serrated</a:t>
                </a:r>
              </a:p>
              <a:p>
                <a:pPr algn="l"/>
                <a:r>
                  <a:rPr lang="en-US" sz="1800" b="0" i="0" u="none" strike="noStrike" baseline="0" dirty="0">
                    <a:solidFill>
                      <a:srgbClr val="000000"/>
                    </a:solidFill>
                    <a:latin typeface="AdvTT08640291"/>
                  </a:rPr>
                  <a:t>lesions that were large (1 cm), multiple (3 or more), or</a:t>
                </a:r>
              </a:p>
              <a:p>
                <a:pPr algn="l"/>
                <a:r>
                  <a:rPr lang="en-US" sz="1800" b="0" i="0" u="none" strike="noStrike" baseline="0" dirty="0">
                    <a:solidFill>
                      <a:srgbClr val="000000"/>
                    </a:solidFill>
                    <a:latin typeface="AdvTT08640291"/>
                  </a:rPr>
                  <a:t>exhibiting dysplasia to permit a combined advanced neoplasia</a:t>
                </a:r>
              </a:p>
              <a:p>
                <a:pPr algn="l"/>
                <a:r>
                  <a:rPr lang="en-US" sz="1800" b="0" i="0" u="none" strike="noStrike" baseline="0" dirty="0">
                    <a:solidFill>
                      <a:srgbClr val="000000"/>
                    </a:solidFill>
                    <a:latin typeface="AdvTT08640291"/>
                  </a:rPr>
                  <a:t>category that combined adenoma and serrated lesions (ADNSERs)</a:t>
                </a:r>
              </a:p>
              <a:p>
                <a:pPr algn="l"/>
                <a:r>
                  <a:rPr lang="en-US" sz="1800" b="0" i="0" u="none" strike="noStrike" baseline="0" dirty="0">
                    <a:solidFill>
                      <a:srgbClr val="000000"/>
                    </a:solidFill>
                    <a:latin typeface="AdvTT08640291"/>
                  </a:rPr>
                  <a:t>and/or CRC as our main pathology outcome</a:t>
                </a:r>
                <a:endParaRPr lang="en-US" dirty="0"/>
              </a:p>
            </p:txBody>
          </p:sp>
        </mc:Fallback>
      </mc:AlternateContent>
      <p:sp>
        <p:nvSpPr>
          <p:cNvPr id="4" name="Slide Number Placeholder 3"/>
          <p:cNvSpPr>
            <a:spLocks noGrp="1"/>
          </p:cNvSpPr>
          <p:nvPr>
            <p:ph type="sldNum" sz="quarter" idx="5"/>
          </p:nvPr>
        </p:nvSpPr>
        <p:spPr/>
        <p:txBody>
          <a:bodyPr/>
          <a:lstStyle/>
          <a:p>
            <a:fld id="{22241BAD-669C-463D-AA77-351EA2D3FFDF}" type="slidenum">
              <a:rPr lang="en-US" smtClean="0"/>
              <a:pPr/>
              <a:t>31</a:t>
            </a:fld>
            <a:endParaRPr lang="en-US"/>
          </a:p>
        </p:txBody>
      </p:sp>
    </p:spTree>
    <p:extLst>
      <p:ext uri="{BB962C8B-B14F-4D97-AF65-F5344CB8AC3E}">
        <p14:creationId xmlns:p14="http://schemas.microsoft.com/office/powerpoint/2010/main" val="973138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TT0eeac7f7.B"/>
              </a:rPr>
              <a:t>We randomly allocated 19,373 participants into 1 of the 3 screening arms in a 1:2:2 ratio: (1)</a:t>
            </a:r>
          </a:p>
          <a:p>
            <a:pPr algn="l"/>
            <a:r>
              <a:rPr lang="en-US" sz="1800" b="0" i="0" u="none" strike="noStrike" baseline="0" dirty="0">
                <a:latin typeface="AdvTT0eeac7f7.B"/>
              </a:rPr>
              <a:t>one-time colonoscopy (n </a:t>
            </a:r>
            <a:r>
              <a:rPr lang="en-US" sz="1800" b="0" i="0" u="none" strike="noStrike" baseline="0" dirty="0">
                <a:latin typeface="AdvPS3FDD77"/>
              </a:rPr>
              <a:t>[ </a:t>
            </a:r>
            <a:r>
              <a:rPr lang="en-US" sz="1800" b="0" i="0" u="none" strike="noStrike" baseline="0" dirty="0">
                <a:latin typeface="AdvTT0eeac7f7.B"/>
              </a:rPr>
              <a:t>3883); (2) annual fecal immunochemical test (FIT) (n </a:t>
            </a:r>
            <a:r>
              <a:rPr lang="en-US" sz="1800" b="0" i="0" u="none" strike="noStrike" baseline="0" dirty="0">
                <a:latin typeface="AdvPS3FDD77"/>
              </a:rPr>
              <a:t>[ </a:t>
            </a:r>
            <a:r>
              <a:rPr lang="en-US" sz="1800" b="0" i="0" u="none" strike="noStrike" baseline="0" dirty="0">
                <a:latin typeface="AdvTT0eeac7f7.B"/>
              </a:rPr>
              <a:t>7793); (3)</a:t>
            </a:r>
          </a:p>
          <a:p>
            <a:pPr algn="l"/>
            <a:r>
              <a:rPr lang="en-US" sz="1800" b="0" i="0" u="none" strike="noStrike" baseline="0" dirty="0">
                <a:latin typeface="AdvTT0eeac7f7.B"/>
              </a:rPr>
              <a:t>annual risk-adapted screening (n</a:t>
            </a:r>
            <a:r>
              <a:rPr lang="en-US" sz="1800" b="0" i="0" u="none" strike="noStrike" baseline="0" dirty="0">
                <a:latin typeface="AdvPS3FDD77"/>
              </a:rPr>
              <a:t>[</a:t>
            </a:r>
            <a:r>
              <a:rPr lang="en-US" sz="1800" b="0" i="0" u="none" strike="noStrike" baseline="0" dirty="0">
                <a:latin typeface="AdvTT0eeac7f7.B"/>
              </a:rPr>
              <a:t>7697), in which, based on the risk-strati</a:t>
            </a:r>
            <a:r>
              <a:rPr lang="en-US" sz="1800" b="0" i="0" u="none" strike="noStrike" baseline="0" dirty="0">
                <a:latin typeface="AdvTT0eeac7f7.B+fb"/>
              </a:rPr>
              <a:t>fi</a:t>
            </a:r>
            <a:r>
              <a:rPr lang="en-US" sz="1800" b="0" i="0" u="none" strike="noStrike" baseline="0" dirty="0">
                <a:latin typeface="AdvTT0eeac7f7.B"/>
              </a:rPr>
              <a:t>cation score, high risk</a:t>
            </a:r>
          </a:p>
          <a:p>
            <a:pPr algn="l"/>
            <a:r>
              <a:rPr lang="en-US" sz="1800" b="0" i="0" u="none" strike="noStrike" baseline="0" dirty="0">
                <a:latin typeface="AdvTT0eeac7f7.B"/>
              </a:rPr>
              <a:t>participants were referred for colonoscopy and low-risk ones were referred for FIT.</a:t>
            </a:r>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33</a:t>
            </a:fld>
            <a:endParaRPr lang="en-US"/>
          </a:p>
        </p:txBody>
      </p:sp>
    </p:spTree>
    <p:extLst>
      <p:ext uri="{BB962C8B-B14F-4D97-AF65-F5344CB8AC3E}">
        <p14:creationId xmlns:p14="http://schemas.microsoft.com/office/powerpoint/2010/main" val="374979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C659156-C781-4C13-AA24-EF239EC2C030}" type="slidenum">
              <a:rPr lang="en-US"/>
              <a:pPr/>
              <a:t>4</a:t>
            </a:fld>
            <a:endParaRPr lang="en-US"/>
          </a:p>
        </p:txBody>
      </p:sp>
      <p:sp>
        <p:nvSpPr>
          <p:cNvPr id="51202" name="Rectangle 2"/>
          <p:cNvSpPr>
            <a:spLocks noGrp="1" noChangeArrowheads="1"/>
          </p:cNvSpPr>
          <p:nvPr>
            <p:ph type="body" idx="1"/>
          </p:nvPr>
        </p:nvSpPr>
        <p:spPr/>
        <p:txBody>
          <a:bodyPr/>
          <a:lstStyle/>
          <a:p>
            <a:r>
              <a:rPr lang="en-US" dirty="0"/>
              <a:t>Answering the “relevance” question.  So what is pt-oriented….see next slide.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EMPHASIZE THAT THIS WAS DONE IN PRIMARY CARE AND WITHOUT DIETITIANS</a:t>
            </a:r>
          </a:p>
          <a:p>
            <a:r>
              <a:rPr lang="en-US" dirty="0"/>
              <a:t>The process includes elimination of FODMAPS from the diet and then reintroducing foods, one at a time, until the offending food or foods are identified. The app used in this Belgian study was in French and Dutch, but there are many highly rated apps available. I found a free "Fast FODMAPS" app in the App store that included food lists, a food search, and other features. Caveat: These apps have not been evaluated in clinical trials.  (LOE = 1b-)</a:t>
            </a:r>
          </a:p>
        </p:txBody>
      </p:sp>
      <p:sp>
        <p:nvSpPr>
          <p:cNvPr id="4" name="Slide Number Placeholder 3"/>
          <p:cNvSpPr>
            <a:spLocks noGrp="1"/>
          </p:cNvSpPr>
          <p:nvPr>
            <p:ph type="sldNum" sz="quarter" idx="5"/>
          </p:nvPr>
        </p:nvSpPr>
        <p:spPr/>
        <p:txBody>
          <a:bodyPr/>
          <a:lstStyle/>
          <a:p>
            <a:fld id="{22241BAD-669C-463D-AA77-351EA2D3FFDF}" type="slidenum">
              <a:rPr lang="en-US" smtClean="0"/>
              <a:pPr/>
              <a:t>36</a:t>
            </a:fld>
            <a:endParaRPr lang="en-US"/>
          </a:p>
        </p:txBody>
      </p:sp>
    </p:spTree>
    <p:extLst>
      <p:ext uri="{BB962C8B-B14F-4D97-AF65-F5344CB8AC3E}">
        <p14:creationId xmlns:p14="http://schemas.microsoft.com/office/powerpoint/2010/main" val="4053388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APP AND NICE GUIDELINE</a:t>
            </a:r>
          </a:p>
        </p:txBody>
      </p:sp>
      <p:sp>
        <p:nvSpPr>
          <p:cNvPr id="4" name="Slide Number Placeholder 3"/>
          <p:cNvSpPr>
            <a:spLocks noGrp="1"/>
          </p:cNvSpPr>
          <p:nvPr>
            <p:ph type="sldNum" sz="quarter" idx="5"/>
          </p:nvPr>
        </p:nvSpPr>
        <p:spPr/>
        <p:txBody>
          <a:bodyPr/>
          <a:lstStyle/>
          <a:p>
            <a:fld id="{22241BAD-669C-463D-AA77-351EA2D3FFDF}" type="slidenum">
              <a:rPr lang="en-US" smtClean="0"/>
              <a:pPr/>
              <a:t>40</a:t>
            </a:fld>
            <a:endParaRPr lang="en-US"/>
          </a:p>
        </p:txBody>
      </p:sp>
    </p:spTree>
    <p:extLst>
      <p:ext uri="{BB962C8B-B14F-4D97-AF65-F5344CB8AC3E}">
        <p14:creationId xmlns:p14="http://schemas.microsoft.com/office/powerpoint/2010/main" val="2533613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12529"/>
                </a:solidFill>
                <a:effectLst/>
                <a:latin typeface="Segoe UI" panose="020B0502040204020203" pitchFamily="34" charset="0"/>
                <a:ea typeface="Times New Roman" panose="02020603050405020304" pitchFamily="18" charset="0"/>
              </a:rPr>
              <a:t>The authors did the usual high-quality Cochrane systematic review to identify randomized trials with at least 3 months of follow-up, using a random effects meta-analysis.</a:t>
            </a:r>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42</a:t>
            </a:fld>
            <a:endParaRPr lang="en-US"/>
          </a:p>
        </p:txBody>
      </p:sp>
    </p:spTree>
    <p:extLst>
      <p:ext uri="{BB962C8B-B14F-4D97-AF65-F5344CB8AC3E}">
        <p14:creationId xmlns:p14="http://schemas.microsoft.com/office/powerpoint/2010/main" val="1645049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did multiple subgroup analyses based on different comparators and study quality, etc. and the benefit was consistent.  </a:t>
            </a:r>
          </a:p>
        </p:txBody>
      </p:sp>
      <p:sp>
        <p:nvSpPr>
          <p:cNvPr id="4" name="Slide Number Placeholder 3"/>
          <p:cNvSpPr>
            <a:spLocks noGrp="1"/>
          </p:cNvSpPr>
          <p:nvPr>
            <p:ph type="sldNum" sz="quarter" idx="5"/>
          </p:nvPr>
        </p:nvSpPr>
        <p:spPr/>
        <p:txBody>
          <a:bodyPr/>
          <a:lstStyle/>
          <a:p>
            <a:fld id="{22241BAD-669C-463D-AA77-351EA2D3FFDF}" type="slidenum">
              <a:rPr lang="en-US" smtClean="0"/>
              <a:pPr/>
              <a:t>43</a:t>
            </a:fld>
            <a:endParaRPr lang="en-US"/>
          </a:p>
        </p:txBody>
      </p:sp>
    </p:spTree>
    <p:extLst>
      <p:ext uri="{BB962C8B-B14F-4D97-AF65-F5344CB8AC3E}">
        <p14:creationId xmlns:p14="http://schemas.microsoft.com/office/powerpoint/2010/main" val="467417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41BAD-669C-463D-AA77-351EA2D3FFDF}" type="slidenum">
              <a:rPr lang="en-US" smtClean="0"/>
              <a:pPr/>
              <a:t>45</a:t>
            </a:fld>
            <a:endParaRPr lang="en-US"/>
          </a:p>
        </p:txBody>
      </p:sp>
    </p:spTree>
    <p:extLst>
      <p:ext uri="{BB962C8B-B14F-4D97-AF65-F5344CB8AC3E}">
        <p14:creationId xmlns:p14="http://schemas.microsoft.com/office/powerpoint/2010/main" val="3317443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IF THERE IS A FLOW DIAGRQM OR ALGORITHM IN PUBLICATION</a:t>
            </a:r>
          </a:p>
        </p:txBody>
      </p:sp>
      <p:sp>
        <p:nvSpPr>
          <p:cNvPr id="4" name="Slide Number Placeholder 3"/>
          <p:cNvSpPr>
            <a:spLocks noGrp="1"/>
          </p:cNvSpPr>
          <p:nvPr>
            <p:ph type="sldNum" sz="quarter" idx="5"/>
          </p:nvPr>
        </p:nvSpPr>
        <p:spPr/>
        <p:txBody>
          <a:bodyPr/>
          <a:lstStyle/>
          <a:p>
            <a:fld id="{22241BAD-669C-463D-AA77-351EA2D3FFDF}" type="slidenum">
              <a:rPr lang="en-US" smtClean="0"/>
              <a:pPr/>
              <a:t>47</a:t>
            </a:fld>
            <a:endParaRPr lang="en-US"/>
          </a:p>
        </p:txBody>
      </p:sp>
    </p:spTree>
    <p:extLst>
      <p:ext uri="{BB962C8B-B14F-4D97-AF65-F5344CB8AC3E}">
        <p14:creationId xmlns:p14="http://schemas.microsoft.com/office/powerpoint/2010/main" val="3103515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48</a:t>
            </a:fld>
            <a:endParaRPr lang="en-US"/>
          </a:p>
        </p:txBody>
      </p:sp>
    </p:spTree>
    <p:extLst>
      <p:ext uri="{BB962C8B-B14F-4D97-AF65-F5344CB8AC3E}">
        <p14:creationId xmlns:p14="http://schemas.microsoft.com/office/powerpoint/2010/main" val="2969012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12529"/>
                </a:solidFill>
                <a:effectLst/>
                <a:latin typeface="Segoe UI" panose="020B0502040204020203" pitchFamily="34" charset="0"/>
                <a:ea typeface="Times New Roman" panose="02020603050405020304" pitchFamily="18" charset="0"/>
              </a:rPr>
              <a:t>It is important to note that approximately half of the 35 recommendations in the guidelines are based on low- or very low–certainty evidence.</a:t>
            </a:r>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50</a:t>
            </a:fld>
            <a:endParaRPr lang="en-US"/>
          </a:p>
        </p:txBody>
      </p:sp>
    </p:spTree>
    <p:extLst>
      <p:ext uri="{BB962C8B-B14F-4D97-AF65-F5344CB8AC3E}">
        <p14:creationId xmlns:p14="http://schemas.microsoft.com/office/powerpoint/2010/main" val="625120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some of the recommendations are oriented toward gastroenterologists, the following are more relevant to primary care clinicians.</a:t>
            </a:r>
          </a:p>
          <a:p>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55</a:t>
            </a:fld>
            <a:endParaRPr lang="en-US"/>
          </a:p>
        </p:txBody>
      </p:sp>
    </p:spTree>
    <p:extLst>
      <p:ext uri="{BB962C8B-B14F-4D97-AF65-F5344CB8AC3E}">
        <p14:creationId xmlns:p14="http://schemas.microsoft.com/office/powerpoint/2010/main" val="3297084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56</a:t>
            </a:fld>
            <a:endParaRPr lang="en-US"/>
          </a:p>
        </p:txBody>
      </p:sp>
    </p:spTree>
    <p:extLst>
      <p:ext uri="{BB962C8B-B14F-4D97-AF65-F5344CB8AC3E}">
        <p14:creationId xmlns:p14="http://schemas.microsoft.com/office/powerpoint/2010/main" val="280373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8F11909-2C9D-43D6-A61A-75DD5B971318}" type="slidenum">
              <a:rPr lang="en-US"/>
              <a:pPr/>
              <a:t>6</a:t>
            </a:fld>
            <a:endParaRPr lang="en-US"/>
          </a:p>
        </p:txBody>
      </p:sp>
      <p:sp>
        <p:nvSpPr>
          <p:cNvPr id="3" name="Notes Placeholder 2"/>
          <p:cNvSpPr>
            <a:spLocks noGrp="1"/>
          </p:cNvSpPr>
          <p:nvPr>
            <p:ph type="body" idx="1"/>
          </p:nvPr>
        </p:nvSpPr>
        <p:spPr/>
        <p:txBody>
          <a:bodyPr>
            <a:normAutofit/>
          </a:bodyPr>
          <a:lstStyle/>
          <a:p>
            <a:r>
              <a:rPr lang="en-US" dirty="0"/>
              <a:t>For example, when </a:t>
            </a:r>
            <a:r>
              <a:rPr lang="en-US" dirty="0" err="1"/>
              <a:t>Vioxx</a:t>
            </a:r>
            <a:r>
              <a:rPr lang="en-US" dirty="0"/>
              <a:t> first came out….pts found better pain relief and it became a $2b/yr drug.  However, when large population-based</a:t>
            </a:r>
            <a:r>
              <a:rPr lang="en-US" baseline="0" dirty="0"/>
              <a:t> analyses were performed, it was determined that pts were more likely to die from CVD as a result of using this drug.  Most pts would care more about that outcome as would physicians, thus necessitating a change in practice.  There are many other trials like that annually, albeit less dramatic, but that should constantly be prompting us to examine our practice and standard of care.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71814DD-D8E5-431B-B6E3-D400C8D74F24}" type="slidenum">
              <a:rPr lang="en-US"/>
              <a:pPr/>
              <a:t>7</a:t>
            </a:fld>
            <a:endParaRPr lang="en-US"/>
          </a:p>
        </p:txBody>
      </p:sp>
      <p:sp>
        <p:nvSpPr>
          <p:cNvPr id="35842" name="Rectangle 2"/>
          <p:cNvSpPr>
            <a:spLocks noChangeArrowheads="1"/>
          </p:cNvSpPr>
          <p:nvPr/>
        </p:nvSpPr>
        <p:spPr bwMode="auto">
          <a:xfrm>
            <a:off x="3886200" y="-1587"/>
            <a:ext cx="2971800" cy="457201"/>
          </a:xfrm>
          <a:prstGeom prst="rect">
            <a:avLst/>
          </a:prstGeom>
          <a:noFill/>
          <a:ln w="9525">
            <a:noFill/>
            <a:miter lim="800000"/>
            <a:headEnd/>
            <a:tailEnd/>
          </a:ln>
          <a:effectLst/>
        </p:spPr>
        <p:txBody>
          <a:bodyPr wrap="none" anchor="ctr"/>
          <a:lstStyle/>
          <a:p>
            <a:endParaRPr lang="en-US"/>
          </a:p>
        </p:txBody>
      </p:sp>
      <p:sp>
        <p:nvSpPr>
          <p:cNvPr id="35843"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8804" tIns="0" rIns="18804" bIns="0" anchor="b"/>
          <a:lstStyle/>
          <a:p>
            <a:pPr algn="r" defTabSz="936625"/>
            <a:r>
              <a:rPr lang="en-US" sz="1000" i="1">
                <a:latin typeface="Times New Roman" pitchFamily="18" charset="0"/>
              </a:rPr>
              <a:t>4</a:t>
            </a:r>
          </a:p>
        </p:txBody>
      </p:sp>
      <p:sp>
        <p:nvSpPr>
          <p:cNvPr id="35844"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0" y="-1587"/>
            <a:ext cx="2971800" cy="457201"/>
          </a:xfrm>
          <a:prstGeom prst="rect">
            <a:avLst/>
          </a:prstGeom>
          <a:noFill/>
          <a:ln w="9525">
            <a:noFill/>
            <a:miter lim="800000"/>
            <a:headEnd/>
            <a:tailEnd/>
          </a:ln>
          <a:effectLst/>
        </p:spPr>
        <p:txBody>
          <a:bodyPr wrap="none" anchor="ctr"/>
          <a:lstStyle/>
          <a:p>
            <a:endParaRPr lang="en-US"/>
          </a:p>
        </p:txBody>
      </p:sp>
      <p:sp>
        <p:nvSpPr>
          <p:cNvPr id="35846" name="Rectangle 6"/>
          <p:cNvSpPr>
            <a:spLocks noGrp="1" noRot="1" noChangeAspect="1" noChangeArrowheads="1" noTextEdit="1"/>
          </p:cNvSpPr>
          <p:nvPr>
            <p:ph type="sldImg"/>
          </p:nvPr>
        </p:nvSpPr>
        <p:spPr>
          <a:xfrm>
            <a:off x="1143000" y="684213"/>
            <a:ext cx="4573588" cy="3430587"/>
          </a:xfrm>
          <a:ln w="12700" cap="flat">
            <a:solidFill>
              <a:schemeClr val="tx1"/>
            </a:solidFill>
          </a:ln>
        </p:spPr>
      </p:sp>
      <p:sp>
        <p:nvSpPr>
          <p:cNvPr id="35847" name="Rectangle 7"/>
          <p:cNvSpPr>
            <a:spLocks noGrp="1" noChangeArrowheads="1"/>
          </p:cNvSpPr>
          <p:nvPr>
            <p:ph type="body" idx="1"/>
          </p:nvPr>
        </p:nvSpPr>
        <p:spPr>
          <a:xfrm>
            <a:off x="914400" y="4341813"/>
            <a:ext cx="5029200" cy="4116387"/>
          </a:xfrm>
          <a:ln/>
        </p:spPr>
        <p:txBody>
          <a:bodyPr lIns="97151" tIns="51711" rIns="97151" bIns="51711"/>
          <a:lstStyle/>
          <a:p>
            <a:pPr defTabSz="984250">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BFA4A-47BE-4AD7-9229-C7083837D14F}" type="slidenum">
              <a:rPr lang="en-US"/>
              <a:pPr/>
              <a:t>8</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QUOTE FROM ROLAND’S DOSSIER</a:t>
            </a:r>
          </a:p>
        </p:txBody>
      </p:sp>
      <p:sp>
        <p:nvSpPr>
          <p:cNvPr id="4" name="Slide Number Placeholder 3"/>
          <p:cNvSpPr>
            <a:spLocks noGrp="1"/>
          </p:cNvSpPr>
          <p:nvPr>
            <p:ph type="sldNum" sz="quarter" idx="10"/>
          </p:nvPr>
        </p:nvSpPr>
        <p:spPr/>
        <p:txBody>
          <a:bodyPr/>
          <a:lstStyle/>
          <a:p>
            <a:fld id="{22241BAD-669C-463D-AA77-351EA2D3FFDF}" type="slidenum">
              <a:rPr lang="en-US" smtClean="0"/>
              <a:pPr/>
              <a:t>9</a:t>
            </a:fld>
            <a:endParaRPr lang="en-US"/>
          </a:p>
        </p:txBody>
      </p:sp>
    </p:spTree>
    <p:extLst>
      <p:ext uri="{BB962C8B-B14F-4D97-AF65-F5344CB8AC3E}">
        <p14:creationId xmlns:p14="http://schemas.microsoft.com/office/powerpoint/2010/main" val="140320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ONLY APPROX 75 STUDIES THAT MET THESE CRITERIA IN PUBMED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Used</a:t>
            </a:r>
            <a:r>
              <a:rPr lang="en-US" baseline="0" dirty="0"/>
              <a:t> to use several other foraging tools including</a:t>
            </a:r>
            <a:r>
              <a:rPr lang="en-US" dirty="0">
                <a:solidFill>
                  <a:schemeClr val="bg1"/>
                </a:solidFill>
              </a:rPr>
              <a:t> Physician’s First Watch, BMJ Updates,  Cochrane Pearls, </a:t>
            </a:r>
            <a:r>
              <a:rPr lang="en-US" dirty="0" err="1">
                <a:solidFill>
                  <a:schemeClr val="bg1"/>
                </a:solidFill>
              </a:rPr>
              <a:t>Dynamed</a:t>
            </a:r>
            <a:r>
              <a:rPr lang="en-US" dirty="0">
                <a:solidFill>
                  <a:schemeClr val="bg1"/>
                </a:solidFill>
              </a:rPr>
              <a:t>, Medscape, etc.</a:t>
            </a:r>
          </a:p>
          <a:p>
            <a:endParaRPr lang="en-US" dirty="0"/>
          </a:p>
          <a:p>
            <a:r>
              <a:rPr lang="en-US" dirty="0"/>
              <a:t>But, after</a:t>
            </a:r>
            <a:r>
              <a:rPr lang="en-US" baseline="0" dirty="0"/>
              <a:t> looking at quality of various foraging tools (show slides from USC lecture) have streamlined my email inbox to include only these</a:t>
            </a:r>
          </a:p>
          <a:p>
            <a:endParaRPr lang="en-US" baseline="0" dirty="0"/>
          </a:p>
          <a:p>
            <a:r>
              <a:rPr lang="en-US" baseline="0" dirty="0"/>
              <a:t>HOW TO GET EE+ in AF?</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EC4B31A-E4B8-40AA-92DB-41A2AAE495E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4dfa5ba6"/>
              </a:rPr>
              <a:t>Going to focus more on provocative ideas on screening to enhance overall population health and also some of the nuances around surveillance, f/u and age to stop screening.  </a:t>
            </a:r>
          </a:p>
          <a:p>
            <a:pPr algn="l"/>
            <a:endParaRPr lang="en-US" sz="1800" b="0" i="0" u="none" strike="noStrike" baseline="0" dirty="0">
              <a:latin typeface="AdvOT4dfa5ba6"/>
            </a:endParaRPr>
          </a:p>
          <a:p>
            <a:pPr algn="l"/>
            <a:r>
              <a:rPr lang="en-US" sz="1800" b="0" i="0" u="none" strike="noStrike" baseline="0" dirty="0">
                <a:latin typeface="AdvOT4dfa5ba6"/>
              </a:rPr>
              <a:t>When formulating its recommendations, ACP emphasized the importance of clinical and empirical data in the context of </a:t>
            </a:r>
            <a:r>
              <a:rPr lang="en-US" sz="1800" b="1" i="0" u="none" strike="noStrike" baseline="0" dirty="0">
                <a:highlight>
                  <a:srgbClr val="FFFF00"/>
                </a:highlight>
                <a:latin typeface="AdvOT4dfa5ba6"/>
              </a:rPr>
              <a:t>absolute disease prevalence</a:t>
            </a:r>
            <a:r>
              <a:rPr lang="en-US" sz="1800" b="0" i="0" u="none" strike="noStrike" baseline="0" dirty="0">
                <a:latin typeface="AdvOT4dfa5ba6"/>
              </a:rPr>
              <a:t>, rather than relying solely on disease modeling. In addition, unlike the guidelines of USPSTF and the American Cancer Society, the ACP guidance statements </a:t>
            </a:r>
            <a:r>
              <a:rPr lang="en-US" sz="1800" b="1" i="0" u="none" strike="noStrike" baseline="0" dirty="0">
                <a:latin typeface="AdvOT4dfa5ba6"/>
              </a:rPr>
              <a:t>took cost </a:t>
            </a:r>
            <a:r>
              <a:rPr lang="en-US" sz="1800" b="0" i="0" u="none" strike="noStrike" baseline="0" dirty="0">
                <a:latin typeface="AdvOT4dfa5ba6"/>
              </a:rPr>
              <a:t>into consideration. The ACP panel also paid attention to </a:t>
            </a:r>
            <a:r>
              <a:rPr lang="en-US" sz="1800" b="1" i="0" u="none" strike="noStrike" baseline="0" dirty="0">
                <a:latin typeface="AdvOT4dfa5ba6"/>
              </a:rPr>
              <a:t>the risks and burden for patients and societal issues, such as equality, </a:t>
            </a:r>
            <a:r>
              <a:rPr lang="en-US" sz="1800" b="0" i="0" u="none" strike="noStrike" baseline="0" dirty="0">
                <a:latin typeface="AdvOT4dfa5ba6"/>
              </a:rPr>
              <a:t>with the different screening tests.</a:t>
            </a:r>
          </a:p>
          <a:p>
            <a:pPr algn="l"/>
            <a:r>
              <a:rPr lang="en-US" sz="1800" b="0" i="0" u="none" strike="noStrike" baseline="0" dirty="0">
                <a:latin typeface="AdvOT4dfa5ba6"/>
              </a:rPr>
              <a:t>-some unrealistic assumptions in modeling by USPSTF and ACS (e.g. 100% participation).  Potential harms increase in younger age due to absolute #’s needed to screen given low incidence of </a:t>
            </a:r>
            <a:r>
              <a:rPr lang="en-US" sz="1800" b="0" i="0" u="none" strike="noStrike" baseline="0" dirty="0" err="1">
                <a:latin typeface="AdvOT4dfa5ba6"/>
              </a:rPr>
              <a:t>dz</a:t>
            </a:r>
            <a:r>
              <a:rPr lang="en-US" sz="1800" b="0" i="0" u="none" strike="noStrike" baseline="0" dirty="0">
                <a:latin typeface="AdvOT4dfa5ba6"/>
              </a:rPr>
              <a:t> in this </a:t>
            </a:r>
            <a:r>
              <a:rPr lang="en-US" sz="1800" b="0" i="0" u="none" strike="noStrike" baseline="0" dirty="0" err="1">
                <a:latin typeface="AdvOT4dfa5ba6"/>
              </a:rPr>
              <a:t>popl’n</a:t>
            </a:r>
            <a:r>
              <a:rPr lang="en-US" sz="1800" b="0" i="0" u="none" strike="noStrike" baseline="0" dirty="0">
                <a:latin typeface="AdvOT4dfa5ba6"/>
              </a:rPr>
              <a:t>.  </a:t>
            </a:r>
          </a:p>
          <a:p>
            <a:pPr algn="l"/>
            <a:r>
              <a:rPr lang="en-US" sz="1800" b="0" i="0" u="none" strike="noStrike" baseline="0" dirty="0">
                <a:latin typeface="AdvOT4dfa5ba6"/>
              </a:rPr>
              <a:t>-The ACP clari</a:t>
            </a:r>
            <a:r>
              <a:rPr lang="en-US" sz="1800" b="0" i="0" u="none" strike="noStrike" baseline="0" dirty="0">
                <a:latin typeface="AdvOT4dfa5ba6+fb"/>
              </a:rPr>
              <a:t>fi</a:t>
            </a:r>
            <a:r>
              <a:rPr lang="en-US" sz="1800" b="0" i="0" u="none" strike="noStrike" baseline="0" dirty="0">
                <a:latin typeface="AdvOT4dfa5ba6"/>
              </a:rPr>
              <a:t>es that it does not endorse fecal DNA stool testing because no comparative clinical trial data that show its effectiveness on colorectal cancer incidence or mortality against standard fecal immunochemical tests are available.</a:t>
            </a:r>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11</a:t>
            </a:fld>
            <a:endParaRPr lang="en-US"/>
          </a:p>
        </p:txBody>
      </p:sp>
    </p:spTree>
    <p:extLst>
      <p:ext uri="{BB962C8B-B14F-4D97-AF65-F5344CB8AC3E}">
        <p14:creationId xmlns:p14="http://schemas.microsoft.com/office/powerpoint/2010/main" val="3443992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4dfa5ba6"/>
              </a:rPr>
              <a:t>A search of databases yielded 5 guidelines from the</a:t>
            </a:r>
          </a:p>
          <a:p>
            <a:pPr algn="l"/>
            <a:r>
              <a:rPr lang="en-US" sz="1800" b="0" i="0" u="none" strike="noStrike" baseline="0" dirty="0">
                <a:latin typeface="AdvOT4dfa5ba6"/>
              </a:rPr>
              <a:t>following organizations that met inclusion criteria (</a:t>
            </a:r>
            <a:r>
              <a:rPr lang="en-US" sz="1800" b="0" i="0" u="none" strike="noStrike" baseline="0" dirty="0">
                <a:latin typeface="AdvOTb01f720c"/>
              </a:rPr>
              <a:t>Appendix</a:t>
            </a:r>
          </a:p>
          <a:p>
            <a:pPr algn="l"/>
            <a:r>
              <a:rPr lang="en-US" sz="1800" b="0" i="0" u="none" strike="noStrike" baseline="0" dirty="0">
                <a:latin typeface="AdvOTb01f720c"/>
              </a:rPr>
              <a:t>Figure</a:t>
            </a:r>
            <a:r>
              <a:rPr lang="en-US" sz="1800" b="0" i="0" u="none" strike="noStrike" baseline="0" dirty="0">
                <a:latin typeface="AdvOT4dfa5ba6"/>
              </a:rPr>
              <a:t>, available at Annals.org): American Cancer Society</a:t>
            </a:r>
          </a:p>
          <a:p>
            <a:pPr algn="l"/>
            <a:r>
              <a:rPr lang="en-US" sz="1800" b="0" i="0" u="none" strike="noStrike" baseline="0" dirty="0">
                <a:latin typeface="AdvOT4dfa5ba6"/>
              </a:rPr>
              <a:t>(ACS), American College of Gastroenterology, American</a:t>
            </a:r>
          </a:p>
          <a:p>
            <a:pPr algn="l"/>
            <a:r>
              <a:rPr lang="en-US" sz="1800" b="0" i="0" u="none" strike="noStrike" baseline="0" dirty="0">
                <a:latin typeface="AdvOT4dfa5ba6"/>
              </a:rPr>
              <a:t>College of Radiology, U.S. Multi-Society Task Force on</a:t>
            </a:r>
          </a:p>
          <a:p>
            <a:pPr algn="l"/>
            <a:r>
              <a:rPr lang="en-US" sz="1800" b="0" i="0" u="none" strike="noStrike" baseline="0" dirty="0">
                <a:latin typeface="AdvOT4dfa5ba6"/>
              </a:rPr>
              <a:t>Colorectal Cancer, and U.S. Preventive Services Task</a:t>
            </a:r>
          </a:p>
          <a:p>
            <a:pPr algn="l"/>
            <a:r>
              <a:rPr lang="en-US" sz="1800" b="0" i="0" u="none" strike="noStrike" baseline="0" dirty="0">
                <a:latin typeface="AdvOT4dfa5ba6"/>
              </a:rPr>
              <a:t>Force (USPSTF).</a:t>
            </a:r>
            <a:endParaRPr lang="en-US" dirty="0"/>
          </a:p>
        </p:txBody>
      </p:sp>
      <p:sp>
        <p:nvSpPr>
          <p:cNvPr id="4" name="Slide Number Placeholder 3"/>
          <p:cNvSpPr>
            <a:spLocks noGrp="1"/>
          </p:cNvSpPr>
          <p:nvPr>
            <p:ph type="sldNum" sz="quarter" idx="5"/>
          </p:nvPr>
        </p:nvSpPr>
        <p:spPr/>
        <p:txBody>
          <a:bodyPr/>
          <a:lstStyle/>
          <a:p>
            <a:fld id="{22241BAD-669C-463D-AA77-351EA2D3FFDF}" type="slidenum">
              <a:rPr lang="en-US" smtClean="0"/>
              <a:pPr/>
              <a:t>12</a:t>
            </a:fld>
            <a:endParaRPr lang="en-US"/>
          </a:p>
        </p:txBody>
      </p:sp>
    </p:spTree>
    <p:extLst>
      <p:ext uri="{BB962C8B-B14F-4D97-AF65-F5344CB8AC3E}">
        <p14:creationId xmlns:p14="http://schemas.microsoft.com/office/powerpoint/2010/main" val="3881049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1" y="990600"/>
            <a:ext cx="8686800" cy="1676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ctr">
              <a:defRPr sz="4000" b="1">
                <a:solidFill>
                  <a:schemeClr val="tx1"/>
                </a:solidFill>
                <a:effectLst/>
              </a:defRPr>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4161416" y="3973158"/>
            <a:ext cx="4753984" cy="169164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l">
              <a:buFontTx/>
              <a:buNone/>
              <a:defRPr sz="2200">
                <a:solidFill>
                  <a:srgbClr val="FFFFFF"/>
                </a:solidFill>
              </a:defRPr>
            </a:lvl1pPr>
          </a:lstStyle>
          <a:p>
            <a:pPr lvl="0"/>
            <a:r>
              <a:rPr lang="en-US" altLang="en-US" noProof="0"/>
              <a:t>Click to edit Master subtitle style</a:t>
            </a:r>
            <a:endParaRPr lang="en-US" altLang="en-US" noProof="0" dirty="0"/>
          </a:p>
        </p:txBody>
      </p:sp>
      <p:pic>
        <p:nvPicPr>
          <p:cNvPr id="4104" name="PPP_AMEDI_TLE_Healthy.AVI">
            <a:hlinkClick r:id="" action="ppaction://media"/>
          </p:cNvPr>
          <p:cNvPicPr>
            <a:picLocks noChangeAspect="1" noChangeArrowheads="1"/>
          </p:cNvPicPr>
          <p:nvPr userDrawn="1">
            <a:vide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0" y="3580332"/>
            <a:ext cx="4118661" cy="2134429"/>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11/4/2023</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41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104"/>
                </p:tgtEl>
              </p:cMediaNode>
            </p:video>
            <p:seq concurrent="1" nextAc="seek">
              <p:cTn id="8" restart="whenNotActive" fill="hold" evtFilter="cancelBubble" nodeType="interactiveSeq">
                <p:stCondLst>
                  <p:cond evt="onClick" delay="0">
                    <p:tgtEl>
                      <p:spTgt spid="41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104"/>
                                        </p:tgtEl>
                                      </p:cBhvr>
                                    </p:cmd>
                                  </p:childTnLst>
                                </p:cTn>
                              </p:par>
                            </p:childTnLst>
                          </p:cTn>
                        </p:par>
                      </p:childTnLst>
                    </p:cTn>
                  </p:par>
                </p:childTnLst>
              </p:cTn>
              <p:nextCondLst>
                <p:cond evt="onClick" delay="0">
                  <p:tgtEl>
                    <p:spTgt spid="4104"/>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11/4/2023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353002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201937" y="182586"/>
            <a:ext cx="1713463" cy="61420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2887" y="182586"/>
            <a:ext cx="5691761" cy="61420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11/4/2023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260960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11/4/2023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48022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4923137"/>
            <a:ext cx="7543800" cy="136270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1371600" y="3581399"/>
            <a:ext cx="7543800" cy="1341737"/>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11/4/2023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45512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2888" y="1295400"/>
            <a:ext cx="3740712" cy="4953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74689" y="1295400"/>
            <a:ext cx="3740711" cy="4953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11/4/2023</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21852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02503" y="1295400"/>
            <a:ext cx="3703320" cy="717867"/>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1402503" y="2013267"/>
            <a:ext cx="3703320" cy="423513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06699" y="1295400"/>
            <a:ext cx="3703320" cy="717867"/>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5206699" y="2013267"/>
            <a:ext cx="3703320" cy="423513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11/4/2023</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3"/>
          <p:cNvSpPr>
            <a:spLocks noGrp="1"/>
          </p:cNvSpPr>
          <p:nvPr>
            <p:ph type="sldNum" sz="quarter" idx="12"/>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
        <p:nvSpPr>
          <p:cNvPr id="13" name="Title 1"/>
          <p:cNvSpPr>
            <a:spLocks noGrp="1"/>
          </p:cNvSpPr>
          <p:nvPr>
            <p:ph type="title"/>
          </p:nvPr>
        </p:nvSpPr>
        <p:spPr>
          <a:xfrm>
            <a:off x="1372887" y="196326"/>
            <a:ext cx="7542513" cy="1005840"/>
          </a:xfrm>
        </p:spPr>
        <p:txBody>
          <a:bodyPr/>
          <a:lstStyle/>
          <a:p>
            <a:r>
              <a:rPr lang="en-US"/>
              <a:t>Click to edit Master title style</a:t>
            </a:r>
          </a:p>
        </p:txBody>
      </p:sp>
    </p:spTree>
    <p:extLst>
      <p:ext uri="{BB962C8B-B14F-4D97-AF65-F5344CB8AC3E}">
        <p14:creationId xmlns:p14="http://schemas.microsoft.com/office/powerpoint/2010/main" val="146893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11/4/2023</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424743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11/4/2023</a:t>
            </a:fld>
            <a:endParaRPr lang="en-US"/>
          </a:p>
        </p:txBody>
      </p:sp>
      <p:sp>
        <p:nvSpPr>
          <p:cNvPr id="6"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158135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196327"/>
            <a:ext cx="2659614" cy="1161887"/>
          </a:xfr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4141330" y="196326"/>
            <a:ext cx="4774070" cy="61282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71600" y="1358212"/>
            <a:ext cx="2659614" cy="4966387"/>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11/4/2023</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378120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4171" y="4699518"/>
            <a:ext cx="5487258" cy="566599"/>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514171" y="510990"/>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a:t>Click icon to add picture</a:t>
            </a:r>
          </a:p>
        </p:txBody>
      </p:sp>
      <p:sp>
        <p:nvSpPr>
          <p:cNvPr id="4" name="Text Placeholder 3"/>
          <p:cNvSpPr>
            <a:spLocks noGrp="1"/>
          </p:cNvSpPr>
          <p:nvPr>
            <p:ph type="body" sz="half" idx="2"/>
          </p:nvPr>
        </p:nvSpPr>
        <p:spPr>
          <a:xfrm>
            <a:off x="2514171" y="5266117"/>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11/4/2023</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extLst>
      <p:ext uri="{BB962C8B-B14F-4D97-AF65-F5344CB8AC3E}">
        <p14:creationId xmlns:p14="http://schemas.microsoft.com/office/powerpoint/2010/main" val="14003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2887" y="196326"/>
            <a:ext cx="7542513"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372887" y="1291017"/>
            <a:ext cx="7542513" cy="495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PP_AMEDI_TXT_Healthy.AVI">
            <a:hlinkClick r:id="" action="ppaction://media"/>
          </p:cNvPr>
          <p:cNvPicPr>
            <a:picLocks noChangeAspect="1" noChangeArrowheads="1"/>
          </p:cNvPicPr>
          <p:nvPr>
            <a:videoFile r:link="rId14"/>
            <p:extLst>
              <p:ext uri="{DAA4B4D4-6D71-4841-9C94-3DE7FCFB9230}">
                <p14:media xmlns:p14="http://schemas.microsoft.com/office/powerpoint/2010/main" r:embed="rId13"/>
              </p:ext>
            </p:extLst>
          </p:nvPr>
        </p:nvPicPr>
        <p:blipFill>
          <a:blip r:embed="rId16" cstate="print"/>
          <a:srcRect/>
          <a:stretch>
            <a:fillRect/>
          </a:stretch>
        </p:blipFill>
        <p:spPr bwMode="auto">
          <a:xfrm>
            <a:off x="0" y="3580332"/>
            <a:ext cx="1348576" cy="327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pPr/>
              <a:t>11/4/2023</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video>
              <p:cMediaNode vol="80000">
                <p:cTn id="2" repeatCount="indefinite" fill="hold" display="0">
                  <p:stCondLst>
                    <p:cond delay="indefinite"/>
                  </p:stCondLst>
                </p:cTn>
                <p:tgtEl>
                  <p:spTgt spid="1032"/>
                </p:tgtEl>
              </p:cMediaNode>
            </p:video>
          </p:childTnLst>
        </p:cTn>
      </p:par>
    </p:tnLst>
  </p:timing>
  <p:txStyles>
    <p:titleStyle>
      <a:lvl1pPr algn="l" defTabSz="915001" rtl="0" eaLnBrk="1" fontAlgn="base" hangingPunct="1">
        <a:spcBef>
          <a:spcPct val="0"/>
        </a:spcBef>
        <a:spcAft>
          <a:spcPct val="0"/>
        </a:spcAft>
        <a:defRPr sz="3300">
          <a:solidFill>
            <a:srgbClr val="FFFFFF"/>
          </a:solidFill>
          <a:latin typeface="+mj-lt"/>
          <a:ea typeface="+mj-ea"/>
          <a:cs typeface="+mj-cs"/>
        </a:defRPr>
      </a:lvl1pPr>
      <a:lvl2pPr algn="l" defTabSz="915001" rtl="0" eaLnBrk="1" fontAlgn="base" hangingPunct="1">
        <a:spcBef>
          <a:spcPct val="0"/>
        </a:spcBef>
        <a:spcAft>
          <a:spcPct val="0"/>
        </a:spcAft>
        <a:defRPr sz="3300">
          <a:solidFill>
            <a:srgbClr val="FFFFFF"/>
          </a:solidFill>
          <a:latin typeface="Arial" charset="0"/>
        </a:defRPr>
      </a:lvl2pPr>
      <a:lvl3pPr algn="l" defTabSz="915001" rtl="0" eaLnBrk="1" fontAlgn="base" hangingPunct="1">
        <a:spcBef>
          <a:spcPct val="0"/>
        </a:spcBef>
        <a:spcAft>
          <a:spcPct val="0"/>
        </a:spcAft>
        <a:defRPr sz="3300">
          <a:solidFill>
            <a:srgbClr val="FFFFFF"/>
          </a:solidFill>
          <a:latin typeface="Arial" charset="0"/>
        </a:defRPr>
      </a:lvl3pPr>
      <a:lvl4pPr algn="l" defTabSz="915001" rtl="0" eaLnBrk="1" fontAlgn="base" hangingPunct="1">
        <a:spcBef>
          <a:spcPct val="0"/>
        </a:spcBef>
        <a:spcAft>
          <a:spcPct val="0"/>
        </a:spcAft>
        <a:defRPr sz="3300">
          <a:solidFill>
            <a:srgbClr val="FFFFFF"/>
          </a:solidFill>
          <a:latin typeface="Arial" charset="0"/>
        </a:defRPr>
      </a:lvl4pPr>
      <a:lvl5pPr algn="l" defTabSz="915001" rtl="0" eaLnBrk="1" fontAlgn="base" hangingPunct="1">
        <a:spcBef>
          <a:spcPct val="0"/>
        </a:spcBef>
        <a:spcAft>
          <a:spcPct val="0"/>
        </a:spcAft>
        <a:defRPr sz="3300">
          <a:solidFill>
            <a:srgbClr val="FFFFFF"/>
          </a:solidFill>
          <a:latin typeface="Arial" charset="0"/>
        </a:defRPr>
      </a:lvl5pPr>
      <a:lvl6pPr marL="412394" algn="l" defTabSz="915001" rtl="0" eaLnBrk="1" fontAlgn="base" hangingPunct="1">
        <a:spcBef>
          <a:spcPct val="0"/>
        </a:spcBef>
        <a:spcAft>
          <a:spcPct val="0"/>
        </a:spcAft>
        <a:defRPr sz="3300">
          <a:solidFill>
            <a:srgbClr val="FFFFFF"/>
          </a:solidFill>
          <a:latin typeface="Arial" charset="0"/>
        </a:defRPr>
      </a:lvl6pPr>
      <a:lvl7pPr marL="824789" algn="l" defTabSz="915001" rtl="0" eaLnBrk="1" fontAlgn="base" hangingPunct="1">
        <a:spcBef>
          <a:spcPct val="0"/>
        </a:spcBef>
        <a:spcAft>
          <a:spcPct val="0"/>
        </a:spcAft>
        <a:defRPr sz="3300">
          <a:solidFill>
            <a:srgbClr val="FFFFFF"/>
          </a:solidFill>
          <a:latin typeface="Arial" charset="0"/>
        </a:defRPr>
      </a:lvl7pPr>
      <a:lvl8pPr marL="1237183" algn="l" defTabSz="915001" rtl="0" eaLnBrk="1" fontAlgn="base" hangingPunct="1">
        <a:spcBef>
          <a:spcPct val="0"/>
        </a:spcBef>
        <a:spcAft>
          <a:spcPct val="0"/>
        </a:spcAft>
        <a:defRPr sz="3300">
          <a:solidFill>
            <a:srgbClr val="FFFFFF"/>
          </a:solidFill>
          <a:latin typeface="Arial" charset="0"/>
        </a:defRPr>
      </a:lvl8pPr>
      <a:lvl9pPr marL="1649578" algn="l" defTabSz="915001" rtl="0" eaLnBrk="1" fontAlgn="base" hangingPunct="1">
        <a:spcBef>
          <a:spcPct val="0"/>
        </a:spcBef>
        <a:spcAft>
          <a:spcPct val="0"/>
        </a:spcAft>
        <a:defRPr sz="3300">
          <a:solidFill>
            <a:srgbClr val="FFFFFF"/>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rgbClr val="FFFFFF"/>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rgbClr val="FFFFFF"/>
          </a:solidFill>
          <a:latin typeface="+mn-lt"/>
        </a:defRPr>
      </a:lvl2pPr>
      <a:lvl3pPr marL="1142676" indent="-227677" algn="l" defTabSz="915001" rtl="0" eaLnBrk="1" fontAlgn="base" hangingPunct="1">
        <a:spcBef>
          <a:spcPct val="20000"/>
        </a:spcBef>
        <a:spcAft>
          <a:spcPct val="0"/>
        </a:spcAft>
        <a:buChar char="•"/>
        <a:defRPr sz="1900">
          <a:solidFill>
            <a:srgbClr val="FFFFFF"/>
          </a:solidFill>
          <a:latin typeface="+mn-lt"/>
        </a:defRPr>
      </a:lvl3pPr>
      <a:lvl4pPr marL="1599461" indent="-227677" algn="l" defTabSz="915001" rtl="0" eaLnBrk="1" fontAlgn="base" hangingPunct="1">
        <a:spcBef>
          <a:spcPct val="20000"/>
        </a:spcBef>
        <a:spcAft>
          <a:spcPct val="0"/>
        </a:spcAft>
        <a:buChar char="–"/>
        <a:defRPr>
          <a:solidFill>
            <a:srgbClr val="FFFFFF"/>
          </a:solidFill>
          <a:latin typeface="+mn-lt"/>
        </a:defRPr>
      </a:lvl4pPr>
      <a:lvl5pPr marL="2057677" indent="-229108" algn="l" defTabSz="915001"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 10 GI POEMs 2022-2023</a:t>
            </a:r>
          </a:p>
        </p:txBody>
      </p:sp>
      <p:sp>
        <p:nvSpPr>
          <p:cNvPr id="3" name="Subtitle 2"/>
          <p:cNvSpPr>
            <a:spLocks noGrp="1"/>
          </p:cNvSpPr>
          <p:nvPr>
            <p:ph type="subTitle" idx="1"/>
          </p:nvPr>
        </p:nvSpPr>
        <p:spPr>
          <a:xfrm>
            <a:off x="4161417" y="3733800"/>
            <a:ext cx="4753984" cy="1691640"/>
          </a:xfrm>
        </p:spPr>
        <p:txBody>
          <a:bodyPr/>
          <a:lstStyle/>
          <a:p>
            <a:r>
              <a:rPr lang="en-US" dirty="0"/>
              <a:t>Scott M. Strayer, MD, MPH</a:t>
            </a:r>
          </a:p>
          <a:p>
            <a:r>
              <a:rPr lang="en-US" dirty="0"/>
              <a:t>Professor and Chair  </a:t>
            </a:r>
          </a:p>
          <a:p>
            <a:r>
              <a:rPr lang="en-US" dirty="0"/>
              <a:t>Department of Family Medicine and Population Health</a:t>
            </a:r>
          </a:p>
          <a:p>
            <a:r>
              <a:rPr lang="en-US" dirty="0"/>
              <a:t>Virginia Commonwealth University Health System</a:t>
            </a:r>
          </a:p>
          <a:p>
            <a:r>
              <a:rPr lang="en-US" dirty="0"/>
              <a:t>AAPCE Founding Member and Past-President</a:t>
            </a:r>
          </a:p>
          <a:p>
            <a:endParaRPr lang="en-US" dirty="0"/>
          </a:p>
        </p:txBody>
      </p:sp>
    </p:spTree>
    <p:extLst>
      <p:ext uri="{BB962C8B-B14F-4D97-AF65-F5344CB8AC3E}">
        <p14:creationId xmlns:p14="http://schemas.microsoft.com/office/powerpoint/2010/main" val="107733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Finding the POEMS</a:t>
            </a:r>
          </a:p>
        </p:txBody>
      </p:sp>
      <p:sp>
        <p:nvSpPr>
          <p:cNvPr id="3" name="Content Placeholder 2"/>
          <p:cNvSpPr>
            <a:spLocks noGrp="1"/>
          </p:cNvSpPr>
          <p:nvPr>
            <p:ph idx="1"/>
          </p:nvPr>
        </p:nvSpPr>
        <p:spPr>
          <a:xfrm>
            <a:off x="1371600" y="1646236"/>
            <a:ext cx="7753350" cy="5211764"/>
          </a:xfrm>
        </p:spPr>
        <p:txBody>
          <a:bodyPr>
            <a:normAutofit/>
          </a:bodyPr>
          <a:lstStyle/>
          <a:p>
            <a:r>
              <a:rPr lang="en-US" dirty="0">
                <a:solidFill>
                  <a:schemeClr val="bg1"/>
                </a:solidFill>
              </a:rPr>
              <a:t>Reviewed all Essential Evidence Plus (http://www.essentialevidenceplus.com/) daily updates from Nov. 2022-Oct. 2023 identifying studies that are relevant to primary care endoscopists.  </a:t>
            </a:r>
          </a:p>
          <a:p>
            <a:pPr lvl="1"/>
            <a:r>
              <a:rPr lang="en-US" dirty="0">
                <a:solidFill>
                  <a:schemeClr val="bg1"/>
                </a:solidFill>
              </a:rPr>
              <a:t>EE+ reviews over 100 journals each month including JAMA, BMJ, Lancet, NEJM, ER, Surgery, Psychiatry, Dermatology, Urology and Family Medicine journals</a:t>
            </a:r>
          </a:p>
          <a:p>
            <a:pPr lvl="1"/>
            <a:r>
              <a:rPr lang="en-US" dirty="0">
                <a:solidFill>
                  <a:schemeClr val="bg1"/>
                </a:solidFill>
              </a:rPr>
              <a:t>Also reviews Cochrane library</a:t>
            </a:r>
          </a:p>
          <a:p>
            <a:r>
              <a:rPr lang="en-US" dirty="0" err="1">
                <a:solidFill>
                  <a:schemeClr val="bg1"/>
                </a:solidFill>
              </a:rPr>
              <a:t>Pubmed</a:t>
            </a:r>
            <a:r>
              <a:rPr lang="en-US" dirty="0">
                <a:solidFill>
                  <a:schemeClr val="bg1"/>
                </a:solidFill>
              </a:rPr>
              <a:t> clinical queries from Nov. 2022-Oct 2023, with keywords:  “colonoscopy technique,” “screening colonoscopy.”</a:t>
            </a:r>
          </a:p>
          <a:p>
            <a:endParaRPr lang="en-US" dirty="0">
              <a:solidFill>
                <a:schemeClr val="bg1"/>
              </a:solidFill>
            </a:endParaRPr>
          </a:p>
        </p:txBody>
      </p:sp>
    </p:spTree>
    <p:extLst>
      <p:ext uri="{BB962C8B-B14F-4D97-AF65-F5344CB8AC3E}">
        <p14:creationId xmlns:p14="http://schemas.microsoft.com/office/powerpoint/2010/main" val="23041714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642EC7-4E2A-4A35-BA64-19518683608C}"/>
              </a:ext>
            </a:extLst>
          </p:cNvPr>
          <p:cNvSpPr>
            <a:spLocks noGrp="1"/>
          </p:cNvSpPr>
          <p:nvPr>
            <p:ph type="title"/>
          </p:nvPr>
        </p:nvSpPr>
        <p:spPr>
          <a:xfrm>
            <a:off x="1372887" y="609600"/>
            <a:ext cx="7542513" cy="1005840"/>
          </a:xfrm>
        </p:spPr>
        <p:txBody>
          <a:bodyPr/>
          <a:lstStyle/>
          <a:p>
            <a:r>
              <a:rPr lang="en-US" dirty="0"/>
              <a:t>#1 Consider not screening average-risk adults aged 45-49 years for colorectal cancer; stick to usual means of screening</a:t>
            </a:r>
          </a:p>
        </p:txBody>
      </p:sp>
      <p:sp>
        <p:nvSpPr>
          <p:cNvPr id="5" name="Content Placeholder 4">
            <a:extLst>
              <a:ext uri="{FF2B5EF4-FFF2-40B4-BE49-F238E27FC236}">
                <a16:creationId xmlns:a16="http://schemas.microsoft.com/office/drawing/2014/main" id="{D801EDDC-2BB7-401C-B3B5-79298AB0701C}"/>
              </a:ext>
            </a:extLst>
          </p:cNvPr>
          <p:cNvSpPr>
            <a:spLocks noGrp="1"/>
          </p:cNvSpPr>
          <p:nvPr>
            <p:ph idx="1"/>
          </p:nvPr>
        </p:nvSpPr>
        <p:spPr>
          <a:xfrm>
            <a:off x="1372887" y="2209800"/>
            <a:ext cx="7542513" cy="3810000"/>
          </a:xfrm>
        </p:spPr>
        <p:txBody>
          <a:bodyPr/>
          <a:lstStyle/>
          <a:p>
            <a:pPr marL="0" indent="0">
              <a:buNone/>
            </a:pPr>
            <a:r>
              <a:rPr lang="en-US" b="1" dirty="0"/>
              <a:t>Bottom line</a:t>
            </a:r>
          </a:p>
          <a:p>
            <a:pPr marL="0" indent="0">
              <a:buNone/>
            </a:pPr>
            <a:r>
              <a:rPr lang="en-US" dirty="0"/>
              <a:t>This guideline updates recommendations issued in a 2019 guideline from the same group, based on the publication of 2 new guidelines from other groups. There are 2 new recommendations. One is to consider not screening patients aged 45 to 49 years. The other recommendation is against screening using stool DNA, computed tomography colonography, capsule endoscopy, urine, or serum screening tests for colorectal cancer. (LOE = 5)</a:t>
            </a:r>
          </a:p>
          <a:p>
            <a:pPr marL="0" indent="0">
              <a:buNone/>
            </a:pPr>
            <a:r>
              <a:rPr lang="sv-SE" sz="2000" dirty="0"/>
              <a:t>Ann Intern Med 2023;176(8):1092-1100. </a:t>
            </a:r>
            <a:endParaRPr lang="en-US" sz="2000" dirty="0"/>
          </a:p>
          <a:p>
            <a:pPr marL="0" indent="0">
              <a:buNone/>
            </a:pPr>
            <a:endParaRPr lang="en-US" dirty="0"/>
          </a:p>
        </p:txBody>
      </p:sp>
    </p:spTree>
    <p:extLst>
      <p:ext uri="{BB962C8B-B14F-4D97-AF65-F5344CB8AC3E}">
        <p14:creationId xmlns:p14="http://schemas.microsoft.com/office/powerpoint/2010/main" val="358259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9671-0A1F-48CA-AB5F-2C3FB0EDB6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550F7D-15EE-45C8-B97C-2C995625E403}"/>
              </a:ext>
            </a:extLst>
          </p:cNvPr>
          <p:cNvSpPr>
            <a:spLocks noGrp="1"/>
          </p:cNvSpPr>
          <p:nvPr>
            <p:ph idx="1"/>
          </p:nvPr>
        </p:nvSpPr>
        <p:spPr>
          <a:xfrm>
            <a:off x="1371600" y="1291017"/>
            <a:ext cx="7771113" cy="4957383"/>
          </a:xfrm>
        </p:spPr>
        <p:txBody>
          <a:bodyPr/>
          <a:lstStyle/>
          <a:p>
            <a:r>
              <a:rPr lang="en-US" dirty="0"/>
              <a:t>This guidance from the American College of Physicians focused on how best to avoid premature death due to colorectal cancer by screening adults at average risk (</a:t>
            </a:r>
            <a:r>
              <a:rPr lang="en-US" dirty="0" err="1"/>
              <a:t>ie</a:t>
            </a:r>
            <a:r>
              <a:rPr lang="en-US" dirty="0"/>
              <a:t>, those without a family history or other risks). </a:t>
            </a:r>
          </a:p>
          <a:p>
            <a:r>
              <a:rPr lang="en-US" dirty="0"/>
              <a:t>The guidelines are based on a review of existing guidelines that provide discrepant recommendations. </a:t>
            </a:r>
          </a:p>
          <a:p>
            <a:r>
              <a:rPr lang="en-US" dirty="0"/>
              <a:t>All guidelines except one were from North America, and all were less than 5 years old. </a:t>
            </a:r>
          </a:p>
        </p:txBody>
      </p:sp>
    </p:spTree>
    <p:extLst>
      <p:ext uri="{BB962C8B-B14F-4D97-AF65-F5344CB8AC3E}">
        <p14:creationId xmlns:p14="http://schemas.microsoft.com/office/powerpoint/2010/main" val="426636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5557-509B-4707-ACCC-82659E079A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F47097-E3FC-40BD-98A2-05865CA47097}"/>
              </a:ext>
            </a:extLst>
          </p:cNvPr>
          <p:cNvSpPr>
            <a:spLocks noGrp="1"/>
          </p:cNvSpPr>
          <p:nvPr>
            <p:ph idx="1"/>
          </p:nvPr>
        </p:nvSpPr>
        <p:spPr/>
        <p:txBody>
          <a:bodyPr/>
          <a:lstStyle/>
          <a:p>
            <a:r>
              <a:rPr lang="en-US" dirty="0"/>
              <a:t>The guidelines were evaluated using the Appraisal of Guidelines for Research &amp; Evaluation (AGREE) II instrument. </a:t>
            </a:r>
          </a:p>
          <a:p>
            <a:r>
              <a:rPr lang="en-US" dirty="0"/>
              <a:t>The guideline committee reported no financial conflicts of interest and, unusual for guideline developers, recused members with intellectual conflicts of interest. </a:t>
            </a:r>
          </a:p>
          <a:p>
            <a:r>
              <a:rPr lang="en-US" dirty="0"/>
              <a:t>The working group included a patient representative. </a:t>
            </a:r>
          </a:p>
          <a:p>
            <a:r>
              <a:rPr lang="en-US" dirty="0"/>
              <a:t>They considered benefits, risks, and costs in their recommendations (some groups, such as the United States Preventive Services Task Force, do not consider cost). </a:t>
            </a:r>
          </a:p>
        </p:txBody>
      </p:sp>
    </p:spTree>
    <p:extLst>
      <p:ext uri="{BB962C8B-B14F-4D97-AF65-F5344CB8AC3E}">
        <p14:creationId xmlns:p14="http://schemas.microsoft.com/office/powerpoint/2010/main" val="393168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7E2F-C390-47BF-B222-8588F7C3D2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6ADE35-BB80-4F73-B03A-59F191718670}"/>
              </a:ext>
            </a:extLst>
          </p:cNvPr>
          <p:cNvSpPr>
            <a:spLocks noGrp="1"/>
          </p:cNvSpPr>
          <p:nvPr>
            <p:ph idx="1"/>
          </p:nvPr>
        </p:nvSpPr>
        <p:spPr/>
        <p:txBody>
          <a:bodyPr/>
          <a:lstStyle/>
          <a:p>
            <a:r>
              <a:rPr lang="en-US" dirty="0"/>
              <a:t>The guideline continues to suggest beginning screening at age 50 years and stopping at age 75 years, or earlier if patients have a life expectancy of 10 years or less. </a:t>
            </a:r>
          </a:p>
          <a:p>
            <a:r>
              <a:rPr lang="en-US" dirty="0"/>
              <a:t>They suggest not screening asymptomatic average-risk adults between the ages of 45 to 49 years; at the very least, benefits and harms of screening should be discussed before setting up screening.</a:t>
            </a:r>
          </a:p>
          <a:p>
            <a:endParaRPr lang="en-US" dirty="0"/>
          </a:p>
        </p:txBody>
      </p:sp>
    </p:spTree>
    <p:extLst>
      <p:ext uri="{BB962C8B-B14F-4D97-AF65-F5344CB8AC3E}">
        <p14:creationId xmlns:p14="http://schemas.microsoft.com/office/powerpoint/2010/main" val="106489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3513-6A57-4CD8-BEF4-D777230665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3D6E85-0FE1-4BD5-A878-1B3A5F341E99}"/>
              </a:ext>
            </a:extLst>
          </p:cNvPr>
          <p:cNvSpPr>
            <a:spLocks noGrp="1"/>
          </p:cNvSpPr>
          <p:nvPr>
            <p:ph idx="1"/>
          </p:nvPr>
        </p:nvSpPr>
        <p:spPr/>
        <p:txBody>
          <a:bodyPr/>
          <a:lstStyle/>
          <a:p>
            <a:pPr algn="l"/>
            <a:r>
              <a:rPr lang="en-US" sz="2400" b="0" i="0" u="none" strike="noStrike" baseline="0" dirty="0">
                <a:latin typeface="AdvOT4dfa5ba6"/>
              </a:rPr>
              <a:t>The modeling study evaluated FIT, </a:t>
            </a:r>
            <a:r>
              <a:rPr lang="en-US" sz="2400" b="0" i="0" u="none" strike="noStrike" baseline="0" dirty="0" err="1">
                <a:latin typeface="AdvOT4dfa5ba6"/>
              </a:rPr>
              <a:t>sDNA</a:t>
            </a:r>
            <a:r>
              <a:rPr lang="en-US" sz="2400" b="0" i="0" u="none" strike="noStrike" baseline="0" dirty="0">
                <a:latin typeface="AdvOT4dfa5ba6"/>
              </a:rPr>
              <a:t>, colonoscopy, CTC, and FS for starting screening at age 45 years versus 50 years (11). </a:t>
            </a:r>
          </a:p>
          <a:p>
            <a:pPr algn="l"/>
            <a:r>
              <a:rPr lang="en-US" sz="2400" b="0" i="0" u="none" strike="noStrike" baseline="0" dirty="0">
                <a:latin typeface="AdvOT4dfa5ba6"/>
              </a:rPr>
              <a:t>Starting screening at age 45 years compared with 50 years yielded </a:t>
            </a:r>
          </a:p>
          <a:p>
            <a:pPr lvl="1"/>
            <a:r>
              <a:rPr lang="en-US" b="0" i="0" u="none" strike="noStrike" baseline="0" dirty="0">
                <a:latin typeface="AdvOT4dfa5ba6"/>
              </a:rPr>
              <a:t>more life-years gained (LYG; range: 22 to 27 per 1000 screened or 8 to 10 life-days gained per person) and</a:t>
            </a:r>
          </a:p>
          <a:p>
            <a:pPr lvl="1"/>
            <a:r>
              <a:rPr lang="en-US" b="0" i="0" u="none" strike="noStrike" baseline="0" dirty="0">
                <a:latin typeface="AdvOT4dfa5ba6"/>
              </a:rPr>
              <a:t>prevented a small number of CRC cases (range, 2 to 3 per 1000 screened) and </a:t>
            </a:r>
          </a:p>
          <a:p>
            <a:pPr lvl="1"/>
            <a:r>
              <a:rPr lang="en-US" b="0" i="0" u="none" strike="noStrike" baseline="0" dirty="0">
                <a:latin typeface="AdvOT4dfa5ba6"/>
              </a:rPr>
              <a:t>deaths (range, 0.9 to 1 per 1000 screened). However, there was also an increase in the</a:t>
            </a:r>
          </a:p>
          <a:p>
            <a:endParaRPr lang="en-US" dirty="0"/>
          </a:p>
        </p:txBody>
      </p:sp>
    </p:spTree>
    <p:extLst>
      <p:ext uri="{BB962C8B-B14F-4D97-AF65-F5344CB8AC3E}">
        <p14:creationId xmlns:p14="http://schemas.microsoft.com/office/powerpoint/2010/main" val="3789104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0C06-235D-4761-9E3A-E9D78F9270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22576A-92F9-4AEF-AD9A-F95A1D4F91F7}"/>
              </a:ext>
            </a:extLst>
          </p:cNvPr>
          <p:cNvSpPr>
            <a:spLocks noGrp="1"/>
          </p:cNvSpPr>
          <p:nvPr>
            <p:ph idx="1"/>
          </p:nvPr>
        </p:nvSpPr>
        <p:spPr/>
        <p:txBody>
          <a:bodyPr/>
          <a:lstStyle/>
          <a:p>
            <a:r>
              <a:rPr lang="en-US" sz="2400" b="0" i="0" u="none" strike="noStrike" baseline="0" dirty="0">
                <a:latin typeface="AdvOT4dfa5ba6"/>
              </a:rPr>
              <a:t>Increases number of colonoscopies (range, 161 to 784 per 1000 screened) and </a:t>
            </a:r>
          </a:p>
          <a:p>
            <a:r>
              <a:rPr lang="en-US" sz="2400" b="0" i="0" u="none" strike="noStrike" baseline="0" dirty="0">
                <a:latin typeface="AdvOT4dfa5ba6"/>
              </a:rPr>
              <a:t>colonoscopy complications, such as cardiovascular and gastrointestinal events (for example, serious bleeding, perforation, myocardial infarction, and angina) (range, 0.1 to 2more per 1000 screened) (11).</a:t>
            </a:r>
            <a:endParaRPr lang="en-US" dirty="0"/>
          </a:p>
          <a:p>
            <a:endParaRPr lang="en-US" dirty="0"/>
          </a:p>
        </p:txBody>
      </p:sp>
    </p:spTree>
    <p:extLst>
      <p:ext uri="{BB962C8B-B14F-4D97-AF65-F5344CB8AC3E}">
        <p14:creationId xmlns:p14="http://schemas.microsoft.com/office/powerpoint/2010/main" val="161936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D084-4084-484F-85E7-0E84D641E9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F6DA3A-1AFC-4AC7-8A8F-F58488C67C7C}"/>
              </a:ext>
            </a:extLst>
          </p:cNvPr>
          <p:cNvSpPr>
            <a:spLocks noGrp="1"/>
          </p:cNvSpPr>
          <p:nvPr>
            <p:ph idx="1"/>
          </p:nvPr>
        </p:nvSpPr>
        <p:spPr/>
        <p:txBody>
          <a:bodyPr/>
          <a:lstStyle/>
          <a:p>
            <a:r>
              <a:rPr lang="en-US" dirty="0"/>
              <a:t>They continue to suggest presenting benefits, harms, costs, and frequency data to patients and letting them decide whether they want to be screened via </a:t>
            </a:r>
          </a:p>
          <a:p>
            <a:pPr lvl="1"/>
            <a:r>
              <a:rPr lang="en-US" dirty="0"/>
              <a:t>(1) fecal immunochemical test (FIT) or high sensitivity guaiac-based fecal occult blood testing every 2 years;</a:t>
            </a:r>
          </a:p>
          <a:p>
            <a:pPr lvl="1"/>
            <a:r>
              <a:rPr lang="en-US" dirty="0"/>
              <a:t>(2) colonoscopy every 10 years; or </a:t>
            </a:r>
          </a:p>
          <a:p>
            <a:pPr lvl="1"/>
            <a:r>
              <a:rPr lang="en-US" dirty="0"/>
              <a:t>(3) flexible sigmoidoscopy every 10 years with FIT every 2 years. </a:t>
            </a:r>
          </a:p>
          <a:p>
            <a:r>
              <a:rPr lang="en-US" dirty="0"/>
              <a:t>The guideline recommends against screening using stool DNA, computed tomography colonography, capsule endoscopy, urine, or serum screening tests for colorectal cancer.</a:t>
            </a:r>
          </a:p>
        </p:txBody>
      </p:sp>
    </p:spTree>
    <p:extLst>
      <p:ext uri="{BB962C8B-B14F-4D97-AF65-F5344CB8AC3E}">
        <p14:creationId xmlns:p14="http://schemas.microsoft.com/office/powerpoint/2010/main" val="901397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7F6308-B056-4D4A-AB0B-41A31435936D}"/>
              </a:ext>
            </a:extLst>
          </p:cNvPr>
          <p:cNvSpPr>
            <a:spLocks noGrp="1"/>
          </p:cNvSpPr>
          <p:nvPr>
            <p:ph type="title"/>
          </p:nvPr>
        </p:nvSpPr>
        <p:spPr>
          <a:xfrm>
            <a:off x="1447800" y="381000"/>
            <a:ext cx="7542513" cy="1005840"/>
          </a:xfrm>
        </p:spPr>
        <p:txBody>
          <a:bodyPr/>
          <a:lstStyle/>
          <a:p>
            <a:r>
              <a:rPr lang="en-US" dirty="0"/>
              <a:t>#2  Re-Consider rescreening interval after initial negative colonoscopy</a:t>
            </a:r>
          </a:p>
        </p:txBody>
      </p:sp>
      <p:sp>
        <p:nvSpPr>
          <p:cNvPr id="4" name="Content Placeholder 3">
            <a:extLst>
              <a:ext uri="{FF2B5EF4-FFF2-40B4-BE49-F238E27FC236}">
                <a16:creationId xmlns:a16="http://schemas.microsoft.com/office/drawing/2014/main" id="{742351E1-3D77-46F3-9D84-9B514CF3ADE3}"/>
              </a:ext>
            </a:extLst>
          </p:cNvPr>
          <p:cNvSpPr>
            <a:spLocks noGrp="1"/>
          </p:cNvSpPr>
          <p:nvPr>
            <p:ph idx="1"/>
          </p:nvPr>
        </p:nvSpPr>
        <p:spPr>
          <a:xfrm>
            <a:off x="1371600" y="1828800"/>
            <a:ext cx="7542513" cy="3886200"/>
          </a:xfrm>
        </p:spPr>
        <p:txBody>
          <a:bodyPr/>
          <a:lstStyle/>
          <a:p>
            <a:pPr marL="0" indent="0">
              <a:buNone/>
            </a:pPr>
            <a:r>
              <a:rPr lang="en-US" b="1" dirty="0"/>
              <a:t>Bottom line</a:t>
            </a:r>
          </a:p>
          <a:p>
            <a:pPr marL="0" indent="0">
              <a:buNone/>
            </a:pPr>
            <a:r>
              <a:rPr lang="en-US" dirty="0"/>
              <a:t>Rates of colon cancer prevalence 14 years or longer after an initial negative colonoscopy are only slightly increased (1.3 percentage points) over rates occurring at 10 years. Current recommendations for every-10-year screening for colon cancer with colonoscopy can likely be extended. And rescoping within 10 years makes even less sense. Until national guidelines change, maybe we should continue to offer repeat colonoscopy every 10 years but don’t push too hard. (LOE = 1b)</a:t>
            </a:r>
          </a:p>
          <a:p>
            <a:pPr marL="0" indent="0">
              <a:buNone/>
            </a:pPr>
            <a:r>
              <a:rPr lang="sv-SE" sz="2000" dirty="0"/>
              <a:t>JAMA Intern Med 2023;183(3):183-190. </a:t>
            </a:r>
            <a:endParaRPr lang="en-US" sz="2000" dirty="0"/>
          </a:p>
          <a:p>
            <a:pPr marL="0" indent="0">
              <a:buNone/>
            </a:pPr>
            <a:endParaRPr lang="en-US" dirty="0"/>
          </a:p>
        </p:txBody>
      </p:sp>
    </p:spTree>
    <p:extLst>
      <p:ext uri="{BB962C8B-B14F-4D97-AF65-F5344CB8AC3E}">
        <p14:creationId xmlns:p14="http://schemas.microsoft.com/office/powerpoint/2010/main" val="107091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8CD9-D5BD-4859-998B-0F7D92897D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D6500C-8292-4EAB-BC6F-4EF073AC7778}"/>
              </a:ext>
            </a:extLst>
          </p:cNvPr>
          <p:cNvSpPr>
            <a:spLocks noGrp="1"/>
          </p:cNvSpPr>
          <p:nvPr>
            <p:ph idx="1"/>
          </p:nvPr>
        </p:nvSpPr>
        <p:spPr/>
        <p:txBody>
          <a:bodyPr/>
          <a:lstStyle/>
          <a:p>
            <a:r>
              <a:rPr lang="en-US" dirty="0"/>
              <a:t>These researchers used a registry of screening colonoscopy in Germany, which captures data on 90% of adults. </a:t>
            </a:r>
          </a:p>
          <a:p>
            <a:r>
              <a:rPr lang="en-US" dirty="0"/>
              <a:t>They identified patients who were screened after age 55 years and had a follow-up colonoscopy 10 years or later after an initial negative screening (N=120,298; 49% of the initial cohort). </a:t>
            </a:r>
          </a:p>
          <a:p>
            <a:r>
              <a:rPr lang="en-US" dirty="0"/>
              <a:t>The included patients had no findings (71.1%) or non-neoplastic findings (28.9%) at the time of initial screening. </a:t>
            </a:r>
          </a:p>
        </p:txBody>
      </p:sp>
    </p:spTree>
    <p:extLst>
      <p:ext uri="{BB962C8B-B14F-4D97-AF65-F5344CB8AC3E}">
        <p14:creationId xmlns:p14="http://schemas.microsoft.com/office/powerpoint/2010/main" val="4476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lvl="0"/>
            <a:r>
              <a:rPr lang="en-US" dirty="0"/>
              <a:t>Describe and use the principles of “Information Mastery,” including relevance, validity and usefulness of information.</a:t>
            </a:r>
          </a:p>
          <a:p>
            <a:pPr lvl="0"/>
            <a:r>
              <a:rPr lang="en-US" dirty="0"/>
              <a:t>Define patient oriented evidence that matters (POEMs) </a:t>
            </a:r>
          </a:p>
          <a:p>
            <a:pPr lvl="0"/>
            <a:r>
              <a:rPr lang="en-US" dirty="0"/>
              <a:t>Know the top 10 GI POEMs for 2022-23 that apply to primary care endoscopists.</a:t>
            </a:r>
          </a:p>
          <a:p>
            <a:pPr lvl="0"/>
            <a:r>
              <a:rPr lang="en-US" dirty="0"/>
              <a:t>Develop an approach for reviewing medical literature that is based on identifying POEMs as they are published.  </a:t>
            </a:r>
          </a:p>
          <a:p>
            <a:endParaRPr lang="en-US" dirty="0"/>
          </a:p>
        </p:txBody>
      </p:sp>
    </p:spTree>
    <p:extLst>
      <p:ext uri="{BB962C8B-B14F-4D97-AF65-F5344CB8AC3E}">
        <p14:creationId xmlns:p14="http://schemas.microsoft.com/office/powerpoint/2010/main" val="2331865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572E-0F03-4862-9B25-D7AD7388DB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BFE2E8-0B3F-44F1-BA82-24FB1C2B03A7}"/>
              </a:ext>
            </a:extLst>
          </p:cNvPr>
          <p:cNvSpPr>
            <a:spLocks noGrp="1"/>
          </p:cNvSpPr>
          <p:nvPr>
            <p:ph idx="1"/>
          </p:nvPr>
        </p:nvSpPr>
        <p:spPr/>
        <p:txBody>
          <a:bodyPr/>
          <a:lstStyle/>
          <a:p>
            <a:r>
              <a:rPr lang="en-US" dirty="0"/>
              <a:t>At follow-up, colorectal cancer and advanced adenomas were identified in </a:t>
            </a:r>
            <a:r>
              <a:rPr lang="en-US" dirty="0">
                <a:solidFill>
                  <a:srgbClr val="FFFF00"/>
                </a:solidFill>
              </a:rPr>
              <a:t>3.6% of women and 5.2% of men tested at 10 years</a:t>
            </a:r>
            <a:r>
              <a:rPr lang="en-US" dirty="0"/>
              <a:t>, gradually increasing to </a:t>
            </a:r>
            <a:r>
              <a:rPr lang="en-US" dirty="0">
                <a:solidFill>
                  <a:srgbClr val="FFFF00"/>
                </a:solidFill>
              </a:rPr>
              <a:t>4.9% and 6.6% 14 years or longer </a:t>
            </a:r>
            <a:r>
              <a:rPr lang="en-US" dirty="0"/>
              <a:t>after the initial negative screening. </a:t>
            </a:r>
          </a:p>
          <a:p>
            <a:r>
              <a:rPr lang="en-US" dirty="0"/>
              <a:t>These rates were 40-50% lower than the overall rate of advanced </a:t>
            </a:r>
            <a:r>
              <a:rPr lang="en-US" dirty="0" err="1"/>
              <a:t>neoplams</a:t>
            </a:r>
            <a:r>
              <a:rPr lang="en-US" dirty="0"/>
              <a:t> found among all people receiving colonoscopy (N=1.25 million people, 7.1% for women and 11.6% for men).</a:t>
            </a:r>
          </a:p>
          <a:p>
            <a:r>
              <a:rPr lang="en-US" dirty="0"/>
              <a:t>The prevalence of advanced neoplasms was at least 40% lower in women vs men, and particularly low for repeated colonoscopies conducted for those younger than 75 years.</a:t>
            </a:r>
          </a:p>
        </p:txBody>
      </p:sp>
    </p:spTree>
    <p:extLst>
      <p:ext uri="{BB962C8B-B14F-4D97-AF65-F5344CB8AC3E}">
        <p14:creationId xmlns:p14="http://schemas.microsoft.com/office/powerpoint/2010/main" val="314287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155DD0-8528-4CBD-A4DD-FB929D2ADD4F}"/>
              </a:ext>
            </a:extLst>
          </p:cNvPr>
          <p:cNvSpPr>
            <a:spLocks noGrp="1"/>
          </p:cNvSpPr>
          <p:nvPr>
            <p:ph type="title"/>
          </p:nvPr>
        </p:nvSpPr>
        <p:spPr>
          <a:xfrm>
            <a:off x="1524000" y="228600"/>
            <a:ext cx="7542513" cy="1005840"/>
          </a:xfrm>
        </p:spPr>
        <p:txBody>
          <a:bodyPr/>
          <a:lstStyle/>
          <a:p>
            <a:r>
              <a:rPr lang="en-US" dirty="0"/>
              <a:t>#3  When to stop surveillance colonoscopy--subsequent colon cancer is rare in older patients with polyps</a:t>
            </a:r>
          </a:p>
        </p:txBody>
      </p:sp>
      <p:sp>
        <p:nvSpPr>
          <p:cNvPr id="4" name="Content Placeholder 3">
            <a:extLst>
              <a:ext uri="{FF2B5EF4-FFF2-40B4-BE49-F238E27FC236}">
                <a16:creationId xmlns:a16="http://schemas.microsoft.com/office/drawing/2014/main" id="{D43D7542-2F78-4626-8A5B-C300BF29F452}"/>
              </a:ext>
            </a:extLst>
          </p:cNvPr>
          <p:cNvSpPr>
            <a:spLocks noGrp="1"/>
          </p:cNvSpPr>
          <p:nvPr>
            <p:ph idx="1"/>
          </p:nvPr>
        </p:nvSpPr>
        <p:spPr>
          <a:xfrm>
            <a:off x="1372887" y="1600200"/>
            <a:ext cx="7542513" cy="4648200"/>
          </a:xfrm>
        </p:spPr>
        <p:txBody>
          <a:bodyPr/>
          <a:lstStyle/>
          <a:p>
            <a:pPr marL="0" indent="0">
              <a:buNone/>
            </a:pPr>
            <a:r>
              <a:rPr lang="en-US" b="1" dirty="0"/>
              <a:t>Bottom Line</a:t>
            </a:r>
            <a:endParaRPr lang="en-US" dirty="0"/>
          </a:p>
          <a:p>
            <a:pPr marL="0" indent="0">
              <a:buNone/>
            </a:pPr>
            <a:r>
              <a:rPr lang="en-US" dirty="0"/>
              <a:t>In a population of older patients (65 years and older) with colon polyps identified by colonoscopy, few — 0.2% — will develop colon cancer. It may be time to re-evaluate the current recommendations for 5-year surveillance in older patients with previously identified polyps, especially for patients with a calculated shorter life expectancy. </a:t>
            </a:r>
          </a:p>
          <a:p>
            <a:pPr marL="0" indent="0">
              <a:buNone/>
            </a:pPr>
            <a:endParaRPr lang="en-US" dirty="0"/>
          </a:p>
          <a:p>
            <a:pPr marL="0" indent="0">
              <a:buNone/>
            </a:pPr>
            <a:r>
              <a:rPr lang="sv-SE" dirty="0"/>
              <a:t>JAMA Intern Med 2023;183(5):426-434. </a:t>
            </a:r>
            <a:endParaRPr lang="en-US" dirty="0"/>
          </a:p>
        </p:txBody>
      </p:sp>
    </p:spTree>
    <p:extLst>
      <p:ext uri="{BB962C8B-B14F-4D97-AF65-F5344CB8AC3E}">
        <p14:creationId xmlns:p14="http://schemas.microsoft.com/office/powerpoint/2010/main" val="3391378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D81E-3EBE-42F8-84BE-77EB62C229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7ECC76-CFF6-4389-9F86-8750A24A9E4A}"/>
              </a:ext>
            </a:extLst>
          </p:cNvPr>
          <p:cNvSpPr>
            <a:spLocks noGrp="1"/>
          </p:cNvSpPr>
          <p:nvPr>
            <p:ph idx="1"/>
          </p:nvPr>
        </p:nvSpPr>
        <p:spPr/>
        <p:txBody>
          <a:bodyPr/>
          <a:lstStyle/>
          <a:p>
            <a:r>
              <a:rPr lang="en-US" dirty="0"/>
              <a:t>5.6 million patients over age 75 undergo annual surveillance colonoscopy</a:t>
            </a:r>
          </a:p>
          <a:p>
            <a:r>
              <a:rPr lang="en-US" dirty="0"/>
              <a:t>These investigators used the registry from a single state in the United States to determine the outcome of surveillance colonoscopies performed on 9831 people 65 years or older. </a:t>
            </a:r>
          </a:p>
          <a:p>
            <a:r>
              <a:rPr lang="en-US" dirty="0"/>
              <a:t>Surveillance colonoscopies are performed on individuals with preexisting polyps. </a:t>
            </a:r>
          </a:p>
          <a:p>
            <a:r>
              <a:rPr lang="en-US" dirty="0"/>
              <a:t>The participants were an average of 73.2 years of age, 46.2% were women, and 83.5% were white.</a:t>
            </a:r>
          </a:p>
          <a:p>
            <a:r>
              <a:rPr lang="en-US" dirty="0"/>
              <a:t>Overall, 8% of patients were found to have advanced polyps and 0.2% had colorectal cancer</a:t>
            </a:r>
          </a:p>
        </p:txBody>
      </p:sp>
    </p:spTree>
    <p:extLst>
      <p:ext uri="{BB962C8B-B14F-4D97-AF65-F5344CB8AC3E}">
        <p14:creationId xmlns:p14="http://schemas.microsoft.com/office/powerpoint/2010/main" val="89995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C5C4-9A78-4E43-B704-C14820A394F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5C5C18C-F3DA-4A54-AE94-D71D251BCE78}"/>
              </a:ext>
            </a:extLst>
          </p:cNvPr>
          <p:cNvPicPr>
            <a:picLocks noGrp="1" noChangeAspect="1"/>
          </p:cNvPicPr>
          <p:nvPr>
            <p:ph idx="1"/>
          </p:nvPr>
        </p:nvPicPr>
        <p:blipFill>
          <a:blip r:embed="rId3"/>
          <a:stretch>
            <a:fillRect/>
          </a:stretch>
        </p:blipFill>
        <p:spPr>
          <a:xfrm>
            <a:off x="2662063" y="284059"/>
            <a:ext cx="5105400" cy="6289882"/>
          </a:xfrm>
        </p:spPr>
      </p:pic>
    </p:spTree>
    <p:extLst>
      <p:ext uri="{BB962C8B-B14F-4D97-AF65-F5344CB8AC3E}">
        <p14:creationId xmlns:p14="http://schemas.microsoft.com/office/powerpoint/2010/main" val="1609400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CCE7-15B1-4CB4-A7A7-BA4988C346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DDC8DF-4705-4154-B822-DCA178AA2224}"/>
              </a:ext>
            </a:extLst>
          </p:cNvPr>
          <p:cNvSpPr>
            <a:spLocks noGrp="1"/>
          </p:cNvSpPr>
          <p:nvPr>
            <p:ph idx="1"/>
          </p:nvPr>
        </p:nvSpPr>
        <p:spPr/>
        <p:txBody>
          <a:bodyPr/>
          <a:lstStyle/>
          <a:p>
            <a:r>
              <a:rPr lang="en-US" dirty="0"/>
              <a:t>When synthesizing this information in the cohort in the present study, the estimated risks of complication (approximately 26 per 1000 people) were nearly 10 times greater than the potential benefits (</a:t>
            </a:r>
            <a:r>
              <a:rPr lang="en-US" dirty="0" err="1"/>
              <a:t>ie</a:t>
            </a:r>
            <a:r>
              <a:rPr lang="en-US" dirty="0"/>
              <a:t>, identification of CRC in 23 of 9831 people, or approximately 2.3 per 1000 people).</a:t>
            </a:r>
          </a:p>
          <a:p>
            <a:r>
              <a:rPr lang="en-US" dirty="0"/>
              <a:t>Mortality from SCREENING is 1/1000 in this age group</a:t>
            </a:r>
          </a:p>
          <a:p>
            <a:r>
              <a:rPr lang="en-US" dirty="0"/>
              <a:t>Consider age and life-expectancy based recommendations for surveillance colonoscopy</a:t>
            </a:r>
          </a:p>
        </p:txBody>
      </p:sp>
    </p:spTree>
    <p:extLst>
      <p:ext uri="{BB962C8B-B14F-4D97-AF65-F5344CB8AC3E}">
        <p14:creationId xmlns:p14="http://schemas.microsoft.com/office/powerpoint/2010/main" val="2336331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AE59-93EC-41F6-AB6C-7D4D211895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8A4D13-48BA-4DFB-8688-B22184272B8F}"/>
              </a:ext>
            </a:extLst>
          </p:cNvPr>
          <p:cNvSpPr>
            <a:spLocks noGrp="1"/>
          </p:cNvSpPr>
          <p:nvPr>
            <p:ph idx="1"/>
          </p:nvPr>
        </p:nvSpPr>
        <p:spPr/>
        <p:txBody>
          <a:bodyPr/>
          <a:lstStyle/>
          <a:p>
            <a:r>
              <a:rPr lang="en-US" dirty="0"/>
              <a:t>Clinicians could use evidence regarding life expectancy and neoplasia progression to modify their recommendations for surveillance colonoscopy in older adults in the following ways:</a:t>
            </a:r>
          </a:p>
          <a:p>
            <a:pPr lvl="1"/>
            <a:r>
              <a:rPr lang="en-US" dirty="0"/>
              <a:t> (1) if life expectancy is less than 5 years, recommend against surveillance; </a:t>
            </a:r>
          </a:p>
          <a:p>
            <a:pPr lvl="1"/>
            <a:r>
              <a:rPr lang="en-US" dirty="0"/>
              <a:t>(2) if life expectancy is 5 to less than 10 years and the patient has only low-risk polyps, recommend against surveillance; </a:t>
            </a:r>
          </a:p>
          <a:p>
            <a:pPr lvl="1"/>
            <a:r>
              <a:rPr lang="en-US" dirty="0"/>
              <a:t>(3) if the patient is healthy with a life expectancy of 10 or more years and has recent advanced polyps, provide a recommendation for future surveillance colonoscopy with a caveat that the ultimate decision is dependent on health and priorities at the time the colonoscopy is due;</a:t>
            </a:r>
          </a:p>
        </p:txBody>
      </p:sp>
    </p:spTree>
    <p:extLst>
      <p:ext uri="{BB962C8B-B14F-4D97-AF65-F5344CB8AC3E}">
        <p14:creationId xmlns:p14="http://schemas.microsoft.com/office/powerpoint/2010/main" val="1884048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EB9B-B232-43D0-9286-319D718963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2BA5FD-FF24-4E18-B844-2D81984231FA}"/>
              </a:ext>
            </a:extLst>
          </p:cNvPr>
          <p:cNvSpPr>
            <a:spLocks noGrp="1"/>
          </p:cNvSpPr>
          <p:nvPr>
            <p:ph idx="1"/>
          </p:nvPr>
        </p:nvSpPr>
        <p:spPr/>
        <p:txBody>
          <a:bodyPr/>
          <a:lstStyle/>
          <a:p>
            <a:pPr lvl="1"/>
            <a:r>
              <a:rPr lang="en-US" dirty="0"/>
              <a:t>(4) if future health is unknown or unclear, avoid giving definitive recommendations for future surveillance to allow the flexibility of deciding based on risk and benefit when the time</a:t>
            </a:r>
          </a:p>
          <a:p>
            <a:endParaRPr lang="en-US" dirty="0"/>
          </a:p>
        </p:txBody>
      </p:sp>
    </p:spTree>
    <p:extLst>
      <p:ext uri="{BB962C8B-B14F-4D97-AF65-F5344CB8AC3E}">
        <p14:creationId xmlns:p14="http://schemas.microsoft.com/office/powerpoint/2010/main" val="570266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9695A-D58B-4390-8AE7-3C8AFA2D525C}"/>
              </a:ext>
            </a:extLst>
          </p:cNvPr>
          <p:cNvSpPr>
            <a:spLocks noGrp="1"/>
          </p:cNvSpPr>
          <p:nvPr>
            <p:ph type="title"/>
          </p:nvPr>
        </p:nvSpPr>
        <p:spPr>
          <a:xfrm>
            <a:off x="1295400" y="381000"/>
            <a:ext cx="8610599" cy="1005840"/>
          </a:xfrm>
        </p:spPr>
        <p:txBody>
          <a:bodyPr/>
          <a:lstStyle/>
          <a:p>
            <a:r>
              <a:rPr lang="en-US" dirty="0"/>
              <a:t>#4Once-and-done screening colonoscopy has higher rates of adherence than yearly fecal-based blood testing</a:t>
            </a:r>
          </a:p>
        </p:txBody>
      </p:sp>
      <p:sp>
        <p:nvSpPr>
          <p:cNvPr id="3" name="Content Placeholder 2">
            <a:extLst>
              <a:ext uri="{FF2B5EF4-FFF2-40B4-BE49-F238E27FC236}">
                <a16:creationId xmlns:a16="http://schemas.microsoft.com/office/drawing/2014/main" id="{44298D5D-0499-49CB-A32E-0813B1803CAD}"/>
              </a:ext>
            </a:extLst>
          </p:cNvPr>
          <p:cNvSpPr>
            <a:spLocks noGrp="1"/>
          </p:cNvSpPr>
          <p:nvPr>
            <p:ph idx="1"/>
          </p:nvPr>
        </p:nvSpPr>
        <p:spPr>
          <a:xfrm>
            <a:off x="1372887" y="1905000"/>
            <a:ext cx="7542513" cy="4343400"/>
          </a:xfrm>
        </p:spPr>
        <p:txBody>
          <a:bodyPr/>
          <a:lstStyle/>
          <a:p>
            <a:pPr marL="0" indent="0">
              <a:buNone/>
            </a:pPr>
            <a:r>
              <a:rPr lang="en-US" dirty="0"/>
              <a:t>A single screening colonoscopy had higher rates of participation than 5 years of fecal occult blood testing in this study of patients offered free screening (84% vs 73%; P ≤ .001). After 5 years, only 38.4% of participants assigned to fecal occult blood testing</a:t>
            </a:r>
          </a:p>
          <a:p>
            <a:pPr marL="0" indent="0">
              <a:buNone/>
            </a:pPr>
            <a:r>
              <a:rPr lang="en-US" dirty="0"/>
              <a:t>completed all the recommended yearly testing. As a result, advanced neoplasia or large serrated lesions were more likely to be identified by colonoscopy than testing. (LOE = 1b)</a:t>
            </a:r>
          </a:p>
          <a:p>
            <a:pPr marL="0" indent="0">
              <a:buNone/>
            </a:pPr>
            <a:endParaRPr lang="en-US" dirty="0"/>
          </a:p>
          <a:p>
            <a:pPr marL="0" indent="0">
              <a:buNone/>
            </a:pPr>
            <a:r>
              <a:rPr lang="en-US" dirty="0"/>
              <a:t>Gastroenterology 2023;165(1):252-266.</a:t>
            </a:r>
          </a:p>
        </p:txBody>
      </p:sp>
      <p:pic>
        <p:nvPicPr>
          <p:cNvPr id="5" name="Picture 4">
            <a:extLst>
              <a:ext uri="{FF2B5EF4-FFF2-40B4-BE49-F238E27FC236}">
                <a16:creationId xmlns:a16="http://schemas.microsoft.com/office/drawing/2014/main" id="{09F85774-8D13-4619-98BA-93C324533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026" y="1143000"/>
            <a:ext cx="4422233" cy="4418839"/>
          </a:xfrm>
          <a:prstGeom prst="rect">
            <a:avLst/>
          </a:prstGeom>
        </p:spPr>
      </p:pic>
    </p:spTree>
    <p:extLst>
      <p:ext uri="{BB962C8B-B14F-4D97-AF65-F5344CB8AC3E}">
        <p14:creationId xmlns:p14="http://schemas.microsoft.com/office/powerpoint/2010/main" val="90536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16FA-4BCF-48C1-905E-C52A892B44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C88084-A985-41BE-8623-8E35098CC775}"/>
              </a:ext>
            </a:extLst>
          </p:cNvPr>
          <p:cNvSpPr>
            <a:spLocks noGrp="1"/>
          </p:cNvSpPr>
          <p:nvPr>
            <p:ph idx="1"/>
          </p:nvPr>
        </p:nvSpPr>
        <p:spPr/>
        <p:txBody>
          <a:bodyPr/>
          <a:lstStyle/>
          <a:p>
            <a:r>
              <a:rPr lang="en-US" dirty="0"/>
              <a:t>These researchers enrolled 3523 healthy volunteers, recruited from 3 sites in the United States, who were between the ages of 40 years and 69 years. </a:t>
            </a:r>
          </a:p>
          <a:p>
            <a:r>
              <a:rPr lang="en-US" dirty="0"/>
              <a:t>The participants were randomized, using concealed allocation to receive one no-cost colorectal cancer screening by colonoscopy or annual high-sensitivity guaiac-based fecal occult blood tests (</a:t>
            </a:r>
            <a:r>
              <a:rPr lang="en-US" dirty="0" err="1"/>
              <a:t>HSgFOBTs</a:t>
            </a:r>
            <a:r>
              <a:rPr lang="en-US" dirty="0"/>
              <a:t>) using the Hemoccult II SENSA kit for 5 years.</a:t>
            </a:r>
          </a:p>
          <a:p>
            <a:r>
              <a:rPr lang="en-US" dirty="0"/>
              <a:t>The participants were an average of 55.5 years and most (75%) identified as White.</a:t>
            </a:r>
          </a:p>
        </p:txBody>
      </p:sp>
    </p:spTree>
    <p:extLst>
      <p:ext uri="{BB962C8B-B14F-4D97-AF65-F5344CB8AC3E}">
        <p14:creationId xmlns:p14="http://schemas.microsoft.com/office/powerpoint/2010/main" val="1679403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C2D7-A335-4C63-A125-222DE4B63C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534FDB-111E-4DF2-8E2F-EC5B519A8EE6}"/>
              </a:ext>
            </a:extLst>
          </p:cNvPr>
          <p:cNvSpPr>
            <a:spLocks noGrp="1"/>
          </p:cNvSpPr>
          <p:nvPr>
            <p:ph idx="1"/>
          </p:nvPr>
        </p:nvSpPr>
        <p:spPr/>
        <p:txBody>
          <a:bodyPr/>
          <a:lstStyle/>
          <a:p>
            <a:r>
              <a:rPr lang="en-US" dirty="0"/>
              <a:t>From the start, more people completed colonoscopy screening as compared with </a:t>
            </a:r>
            <a:r>
              <a:rPr lang="en-US" dirty="0" err="1"/>
              <a:t>HSqFOBT</a:t>
            </a:r>
            <a:r>
              <a:rPr lang="en-US" dirty="0"/>
              <a:t>: 84% versus 73% (P ≤ .001). </a:t>
            </a:r>
          </a:p>
          <a:p>
            <a:r>
              <a:rPr lang="en-US" dirty="0"/>
              <a:t>Adherence to all 5 years of </a:t>
            </a:r>
            <a:r>
              <a:rPr lang="en-US" dirty="0" err="1"/>
              <a:t>HSqFOBT</a:t>
            </a:r>
            <a:r>
              <a:rPr lang="en-US" dirty="0"/>
              <a:t> screening was accomplished by only 38.4% of participants, with one-quarter of these participants switching to colonoscopy screening.</a:t>
            </a:r>
          </a:p>
          <a:p>
            <a:r>
              <a:rPr lang="en-US" dirty="0"/>
              <a:t>Using intention-to-treat analysis, adenomas or serrated lesions were identified in 22.7% of the screening colonoscopy arm and 12.2% of the </a:t>
            </a:r>
            <a:r>
              <a:rPr lang="en-US" dirty="0" err="1"/>
              <a:t>HSqFOBT</a:t>
            </a:r>
            <a:r>
              <a:rPr lang="en-US" dirty="0"/>
              <a:t> arm (P &lt; .001).</a:t>
            </a:r>
          </a:p>
        </p:txBody>
      </p:sp>
    </p:spTree>
    <p:extLst>
      <p:ext uri="{BB962C8B-B14F-4D97-AF65-F5344CB8AC3E}">
        <p14:creationId xmlns:p14="http://schemas.microsoft.com/office/powerpoint/2010/main" val="334387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9143999" cy="6899724"/>
          </a:xfrm>
        </p:spPr>
      </p:pic>
      <p:pic>
        <p:nvPicPr>
          <p:cNvPr id="5" name="Picture 4">
            <a:extLst>
              <a:ext uri="{FF2B5EF4-FFF2-40B4-BE49-F238E27FC236}">
                <a16:creationId xmlns:a16="http://schemas.microsoft.com/office/drawing/2014/main" id="{3711DBA8-62BD-4CE5-A2B1-104D90A3C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350" y="990600"/>
            <a:ext cx="4422233" cy="4418839"/>
          </a:xfrm>
          <a:prstGeom prst="rect">
            <a:avLst/>
          </a:prstGeom>
        </p:spPr>
      </p:pic>
    </p:spTree>
    <p:extLst>
      <p:ext uri="{BB962C8B-B14F-4D97-AF65-F5344CB8AC3E}">
        <p14:creationId xmlns:p14="http://schemas.microsoft.com/office/powerpoint/2010/main" val="12503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E1F9-18FB-4829-B082-6B0E2D668E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48C90D-FA36-4CE4-B349-50D58075DC4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4145A34-BC53-4C05-B929-CB25BDFDA64F}"/>
              </a:ext>
            </a:extLst>
          </p:cNvPr>
          <p:cNvPicPr>
            <a:picLocks noChangeAspect="1"/>
          </p:cNvPicPr>
          <p:nvPr/>
        </p:nvPicPr>
        <p:blipFill>
          <a:blip r:embed="rId2"/>
          <a:stretch>
            <a:fillRect/>
          </a:stretch>
        </p:blipFill>
        <p:spPr>
          <a:xfrm>
            <a:off x="609600" y="1066800"/>
            <a:ext cx="8229600" cy="4385834"/>
          </a:xfrm>
          <a:prstGeom prst="rect">
            <a:avLst/>
          </a:prstGeom>
        </p:spPr>
      </p:pic>
    </p:spTree>
    <p:extLst>
      <p:ext uri="{BB962C8B-B14F-4D97-AF65-F5344CB8AC3E}">
        <p14:creationId xmlns:p14="http://schemas.microsoft.com/office/powerpoint/2010/main" val="3671618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F9EB-9891-4063-93CB-98404EB715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649A32-C9CD-4E5B-861A-DC39C82BC4F6}"/>
              </a:ext>
            </a:extLst>
          </p:cNvPr>
          <p:cNvSpPr>
            <a:spLocks noGrp="1"/>
          </p:cNvSpPr>
          <p:nvPr>
            <p:ph idx="1"/>
          </p:nvPr>
        </p:nvSpPr>
        <p:spPr/>
        <p:txBody>
          <a:bodyPr/>
          <a:lstStyle/>
          <a:p>
            <a:r>
              <a:rPr lang="en-US" dirty="0"/>
              <a:t>Advanced neoplasia or large serrated lesions were identified in 8.2% of participants who received initial colposcopy (per-protocol analysis). </a:t>
            </a:r>
          </a:p>
          <a:p>
            <a:r>
              <a:rPr lang="en-US" dirty="0"/>
              <a:t>Of the patients who completed the first round of </a:t>
            </a:r>
            <a:r>
              <a:rPr lang="en-US" dirty="0" err="1"/>
              <a:t>HSqFOBT</a:t>
            </a:r>
            <a:r>
              <a:rPr lang="en-US" dirty="0"/>
              <a:t> screening, 4.0% had a positive finding, and 91.4% of these participants followed up with colonoscopy.</a:t>
            </a:r>
          </a:p>
        </p:txBody>
      </p:sp>
    </p:spTree>
    <p:extLst>
      <p:ext uri="{BB962C8B-B14F-4D97-AF65-F5344CB8AC3E}">
        <p14:creationId xmlns:p14="http://schemas.microsoft.com/office/powerpoint/2010/main" val="4181936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2ADB-0E62-4157-9EC9-17BC61EBA562}"/>
              </a:ext>
            </a:extLst>
          </p:cNvPr>
          <p:cNvSpPr>
            <a:spLocks noGrp="1"/>
          </p:cNvSpPr>
          <p:nvPr>
            <p:ph type="title"/>
          </p:nvPr>
        </p:nvSpPr>
        <p:spPr>
          <a:xfrm>
            <a:off x="1372887" y="196326"/>
            <a:ext cx="7542513" cy="1022874"/>
          </a:xfrm>
        </p:spPr>
        <p:txBody>
          <a:bodyPr/>
          <a:lstStyle/>
          <a:p>
            <a:r>
              <a:rPr lang="en-US" dirty="0"/>
              <a:t>#5 Improving CRC screening using a risk-adapted approach</a:t>
            </a:r>
          </a:p>
        </p:txBody>
      </p:sp>
      <p:sp>
        <p:nvSpPr>
          <p:cNvPr id="3" name="Content Placeholder 2">
            <a:extLst>
              <a:ext uri="{FF2B5EF4-FFF2-40B4-BE49-F238E27FC236}">
                <a16:creationId xmlns:a16="http://schemas.microsoft.com/office/drawing/2014/main" id="{F15A5BDB-8353-49A2-972F-400BBAEB09AB}"/>
              </a:ext>
            </a:extLst>
          </p:cNvPr>
          <p:cNvSpPr>
            <a:spLocks noGrp="1"/>
          </p:cNvSpPr>
          <p:nvPr>
            <p:ph idx="1"/>
          </p:nvPr>
        </p:nvSpPr>
        <p:spPr>
          <a:xfrm>
            <a:off x="1372887" y="1905000"/>
            <a:ext cx="7542513" cy="4343400"/>
          </a:xfrm>
        </p:spPr>
        <p:txBody>
          <a:bodyPr/>
          <a:lstStyle/>
          <a:p>
            <a:pPr marL="0" indent="0">
              <a:buNone/>
            </a:pPr>
            <a:r>
              <a:rPr lang="en-US" dirty="0"/>
              <a:t>A risk-adapted CRC screening approach is feasible and cost effective.  This approach has comparable detection rates for advanced neoplasms and requires less colonoscopies to detect one advanced neoplasm.  Future results will report CRC mortality.  </a:t>
            </a:r>
          </a:p>
          <a:p>
            <a:pPr marL="0" indent="0">
              <a:buNone/>
            </a:pPr>
            <a:endParaRPr lang="en-US" dirty="0"/>
          </a:p>
          <a:p>
            <a:pPr marL="0" indent="0">
              <a:buNone/>
            </a:pPr>
            <a:endParaRPr lang="en-US" dirty="0"/>
          </a:p>
          <a:p>
            <a:pPr marL="0" indent="0">
              <a:buNone/>
            </a:pPr>
            <a:r>
              <a:rPr lang="en-US" dirty="0"/>
              <a:t>Clinical Gastroenterology and Hepatology 2023;21:808–818</a:t>
            </a:r>
          </a:p>
        </p:txBody>
      </p:sp>
    </p:spTree>
    <p:extLst>
      <p:ext uri="{BB962C8B-B14F-4D97-AF65-F5344CB8AC3E}">
        <p14:creationId xmlns:p14="http://schemas.microsoft.com/office/powerpoint/2010/main" val="1875336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D126C-B848-4A03-9421-F129FE718A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9581971-08F7-4BE4-B5CB-791CEB3D0F36}"/>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Main outcome: detection rate of advanced colorectal neoplasia (CRC and advanced precancerous lesions)</a:t>
            </a:r>
          </a:p>
        </p:txBody>
      </p:sp>
      <p:pic>
        <p:nvPicPr>
          <p:cNvPr id="5" name="Picture 4">
            <a:extLst>
              <a:ext uri="{FF2B5EF4-FFF2-40B4-BE49-F238E27FC236}">
                <a16:creationId xmlns:a16="http://schemas.microsoft.com/office/drawing/2014/main" id="{E4B3E41B-2870-4F06-BA8B-D5A1556AA383}"/>
              </a:ext>
            </a:extLst>
          </p:cNvPr>
          <p:cNvPicPr>
            <a:picLocks noChangeAspect="1"/>
          </p:cNvPicPr>
          <p:nvPr/>
        </p:nvPicPr>
        <p:blipFill>
          <a:blip r:embed="rId3"/>
          <a:stretch>
            <a:fillRect/>
          </a:stretch>
        </p:blipFill>
        <p:spPr>
          <a:xfrm>
            <a:off x="1524000" y="699246"/>
            <a:ext cx="6871599" cy="4243469"/>
          </a:xfrm>
          <a:prstGeom prst="rect">
            <a:avLst/>
          </a:prstGeom>
        </p:spPr>
      </p:pic>
    </p:spTree>
    <p:extLst>
      <p:ext uri="{BB962C8B-B14F-4D97-AF65-F5344CB8AC3E}">
        <p14:creationId xmlns:p14="http://schemas.microsoft.com/office/powerpoint/2010/main" val="719040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1931-1829-4463-8F8E-A79E0558DE54}"/>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48E734-AC2A-4886-A385-55F960CC95EB}"/>
                  </a:ext>
                </a:extLst>
              </p:cNvPr>
              <p:cNvSpPr>
                <a:spLocks noGrp="1"/>
              </p:cNvSpPr>
              <p:nvPr>
                <p:ph idx="1"/>
              </p:nvPr>
            </p:nvSpPr>
            <p:spPr/>
            <p:txBody>
              <a:bodyPr>
                <a:noAutofit/>
              </a:bodyPr>
              <a:lstStyle/>
              <a:p>
                <a:r>
                  <a:rPr lang="en-US" b="0" i="0" u="none" strike="noStrike" baseline="0" dirty="0">
                    <a:latin typeface="+mj-lt"/>
                  </a:rPr>
                  <a:t>For risk assessment, we used the modified Asia-Pacific Colorectal Screening (APCS) score, which comprises 5 CRC-related risk factors, including </a:t>
                </a:r>
              </a:p>
              <a:p>
                <a:pPr lvl="1"/>
                <a:r>
                  <a:rPr lang="en-US" b="0" i="0" u="none" strike="noStrike" baseline="0" dirty="0">
                    <a:latin typeface="+mj-lt"/>
                  </a:rPr>
                  <a:t>age (0: 50–54 years; 1: 55–64 years; 2: 65–74 years),</a:t>
                </a:r>
              </a:p>
              <a:p>
                <a:pPr lvl="1"/>
                <a:r>
                  <a:rPr lang="en-US" b="0" i="0" u="none" strike="noStrike" baseline="0" dirty="0">
                    <a:latin typeface="+mj-lt"/>
                  </a:rPr>
                  <a:t> sex (0: female; 1:male), </a:t>
                </a:r>
              </a:p>
              <a:p>
                <a:pPr lvl="1"/>
                <a:r>
                  <a:rPr lang="en-US" b="0" i="0" u="none" strike="noStrike" baseline="0" dirty="0">
                    <a:latin typeface="+mj-lt"/>
                  </a:rPr>
                  <a:t>family history of CRC among first-degree relatives (0: absent; 1: present), </a:t>
                </a:r>
              </a:p>
              <a:p>
                <a:pPr lvl="1"/>
                <a:r>
                  <a:rPr lang="en-US" b="0" i="0" u="none" strike="noStrike" baseline="0" dirty="0">
                    <a:latin typeface="+mj-lt"/>
                  </a:rPr>
                  <a:t>cigarette smoking (0: nonsmoker; 1: current or past smoker), and </a:t>
                </a:r>
              </a:p>
              <a:p>
                <a:pPr lvl="1"/>
                <a:r>
                  <a:rPr lang="en-US" dirty="0">
                    <a:latin typeface="+mj-lt"/>
                  </a:rPr>
                  <a:t>b</a:t>
                </a:r>
                <a:r>
                  <a:rPr lang="en-US" b="0" i="0" u="none" strike="noStrike" baseline="0" dirty="0">
                    <a:latin typeface="+mj-lt"/>
                  </a:rPr>
                  <a:t>ody mass index (0: &lt;23 kg/m2; 1: &gt;23 kg/m2).</a:t>
                </a:r>
              </a:p>
              <a:p>
                <a:r>
                  <a:rPr lang="en-US" b="0" i="0" u="none" strike="noStrike" baseline="0" dirty="0">
                    <a:latin typeface="+mj-lt"/>
                  </a:rPr>
                  <a:t>Participants with a score </a:t>
                </a:r>
                <a14:m>
                  <m:oMath xmlns:m="http://schemas.openxmlformats.org/officeDocument/2006/math">
                    <m:r>
                      <a:rPr lang="en-US" b="0" i="1" u="none" strike="noStrike" baseline="0" smtClean="0">
                        <a:latin typeface="Cambria Math" panose="02040503050406030204" pitchFamily="18" charset="0"/>
                        <a:ea typeface="Cambria Math" panose="02040503050406030204" pitchFamily="18" charset="0"/>
                      </a:rPr>
                      <m:t>≥ </m:t>
                    </m:r>
                  </m:oMath>
                </a14:m>
                <a:r>
                  <a:rPr lang="en-US" b="0" i="0" u="none" strike="noStrike" baseline="0" dirty="0">
                    <a:latin typeface="+mj-lt"/>
                  </a:rPr>
                  <a:t>4 were defined as high risk (referred for colonoscopy) and those with a score &lt;4 were defined as low risk (referred</a:t>
                </a:r>
              </a:p>
              <a:p>
                <a:r>
                  <a:rPr lang="en-US" b="0" i="0" u="none" strike="noStrike" baseline="0" dirty="0">
                    <a:latin typeface="+mj-lt"/>
                  </a:rPr>
                  <a:t>for FIT).</a:t>
                </a:r>
              </a:p>
            </p:txBody>
          </p:sp>
        </mc:Choice>
        <mc:Fallback xmlns="">
          <p:sp>
            <p:nvSpPr>
              <p:cNvPr id="3" name="Content Placeholder 2">
                <a:extLst>
                  <a:ext uri="{FF2B5EF4-FFF2-40B4-BE49-F238E27FC236}">
                    <a16:creationId xmlns:a16="http://schemas.microsoft.com/office/drawing/2014/main" id="{3A48E734-AC2A-4886-A385-55F960CC95EB}"/>
                  </a:ext>
                </a:extLst>
              </p:cNvPr>
              <p:cNvSpPr>
                <a:spLocks noGrp="1" noRot="1" noChangeAspect="1" noMove="1" noResize="1" noEditPoints="1" noAdjustHandles="1" noChangeArrowheads="1" noChangeShapeType="1" noTextEdit="1"/>
              </p:cNvSpPr>
              <p:nvPr>
                <p:ph idx="1"/>
              </p:nvPr>
            </p:nvSpPr>
            <p:spPr>
              <a:blipFill>
                <a:blip r:embed="rId2"/>
                <a:stretch>
                  <a:fillRect l="-1050" t="-861" b="-11070"/>
                </a:stretch>
              </a:blipFill>
            </p:spPr>
            <p:txBody>
              <a:bodyPr/>
              <a:lstStyle/>
              <a:p>
                <a:r>
                  <a:rPr lang="en-US">
                    <a:noFill/>
                  </a:rPr>
                  <a:t> </a:t>
                </a:r>
              </a:p>
            </p:txBody>
          </p:sp>
        </mc:Fallback>
      </mc:AlternateContent>
    </p:spTree>
    <p:extLst>
      <p:ext uri="{BB962C8B-B14F-4D97-AF65-F5344CB8AC3E}">
        <p14:creationId xmlns:p14="http://schemas.microsoft.com/office/powerpoint/2010/main" val="2047216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5382-D7F0-43B0-BBF8-8A4CEB0D311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E41CF9A-3518-4F56-8192-97F1631B40EA}"/>
              </a:ext>
            </a:extLst>
          </p:cNvPr>
          <p:cNvPicPr>
            <a:picLocks noGrp="1" noChangeAspect="1"/>
          </p:cNvPicPr>
          <p:nvPr>
            <p:ph idx="1"/>
          </p:nvPr>
        </p:nvPicPr>
        <p:blipFill>
          <a:blip r:embed="rId2"/>
          <a:stretch>
            <a:fillRect/>
          </a:stretch>
        </p:blipFill>
        <p:spPr>
          <a:xfrm>
            <a:off x="1828800" y="381000"/>
            <a:ext cx="6375083" cy="5093105"/>
          </a:xfrm>
        </p:spPr>
      </p:pic>
    </p:spTree>
    <p:extLst>
      <p:ext uri="{BB962C8B-B14F-4D97-AF65-F5344CB8AC3E}">
        <p14:creationId xmlns:p14="http://schemas.microsoft.com/office/powerpoint/2010/main" val="1809063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3636-B9CB-41C0-A793-8B4517D6F1C6}"/>
              </a:ext>
            </a:extLst>
          </p:cNvPr>
          <p:cNvSpPr>
            <a:spLocks noGrp="1"/>
          </p:cNvSpPr>
          <p:nvPr>
            <p:ph type="title"/>
          </p:nvPr>
        </p:nvSpPr>
        <p:spPr>
          <a:xfrm>
            <a:off x="1447800" y="381000"/>
            <a:ext cx="7542513" cy="1005840"/>
          </a:xfrm>
        </p:spPr>
        <p:txBody>
          <a:bodyPr/>
          <a:lstStyle/>
          <a:p>
            <a:r>
              <a:rPr lang="en-US" dirty="0"/>
              <a:t>#6  Low FODMAPS diet is better than an oral spasmolytic for irritable bowel syndrome </a:t>
            </a:r>
          </a:p>
        </p:txBody>
      </p:sp>
      <p:sp>
        <p:nvSpPr>
          <p:cNvPr id="3" name="Content Placeholder 2">
            <a:extLst>
              <a:ext uri="{FF2B5EF4-FFF2-40B4-BE49-F238E27FC236}">
                <a16:creationId xmlns:a16="http://schemas.microsoft.com/office/drawing/2014/main" id="{4E9CBB25-70A3-4137-AC8C-6E1BD1BD18CA}"/>
              </a:ext>
            </a:extLst>
          </p:cNvPr>
          <p:cNvSpPr>
            <a:spLocks noGrp="1"/>
          </p:cNvSpPr>
          <p:nvPr>
            <p:ph idx="1"/>
          </p:nvPr>
        </p:nvSpPr>
        <p:spPr>
          <a:xfrm>
            <a:off x="1372887" y="2057400"/>
            <a:ext cx="7542513" cy="4191000"/>
          </a:xfrm>
        </p:spPr>
        <p:txBody>
          <a:bodyPr/>
          <a:lstStyle/>
          <a:p>
            <a:pPr marL="0" indent="0">
              <a:buNone/>
            </a:pPr>
            <a:r>
              <a:rPr lang="en-US" dirty="0"/>
              <a:t>This pragmatic trial found a clinically meaningful benefit of a low FODMAPS diet, implemented using an app, compared with an active medication comparator. Given its safety and low cost, the authors argue that a low FODMAPS diet should be first-line therapy for our patients with IBS. The process includes elimination of FODMAPS from the diet and then reintroducing foods, one at a time, until the offending food or foods are identified. (LOE=1b-)</a:t>
            </a:r>
          </a:p>
          <a:p>
            <a:pPr marL="0" indent="0">
              <a:buNone/>
            </a:pPr>
            <a:endParaRPr lang="en-US" dirty="0"/>
          </a:p>
          <a:p>
            <a:pPr marL="0" indent="0">
              <a:buNone/>
            </a:pPr>
            <a:r>
              <a:rPr lang="en-US" dirty="0"/>
              <a:t>Gut 2022;71(11):2226-2232.</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46107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2313-55A0-4C0F-8267-B5C64D4F86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333479-9192-4C52-B33A-594F143D5F5B}"/>
              </a:ext>
            </a:extLst>
          </p:cNvPr>
          <p:cNvSpPr>
            <a:spLocks noGrp="1"/>
          </p:cNvSpPr>
          <p:nvPr>
            <p:ph idx="1"/>
          </p:nvPr>
        </p:nvSpPr>
        <p:spPr/>
        <p:txBody>
          <a:bodyPr/>
          <a:lstStyle/>
          <a:p>
            <a:r>
              <a:rPr lang="en-US" dirty="0"/>
              <a:t>Both low FODMAPS diets and </a:t>
            </a:r>
            <a:r>
              <a:rPr lang="en-US" dirty="0" err="1"/>
              <a:t>otilonium</a:t>
            </a:r>
            <a:r>
              <a:rPr lang="en-US" dirty="0"/>
              <a:t> bromide (OB) have been shown in randomized trials to have efficacy for the treatment of irritable bowel syndrome (IBS). </a:t>
            </a:r>
          </a:p>
          <a:p>
            <a:r>
              <a:rPr lang="en-US" dirty="0"/>
              <a:t>FODMAPS stands for fermentable oligosaccharides, disaccharides, monosaccharides, and polyols, which are short-chain carbohydrates that are poorly absorbed by some people. </a:t>
            </a:r>
          </a:p>
          <a:p>
            <a:r>
              <a:rPr lang="en-US" dirty="0"/>
              <a:t>This was a pragmatic trial, enrolling primary care patients given a diagnosis of IBS by their physician. Patients with psychiatric comorbidity, who had used a FODMAPS diet, or who had taken OB were excluded. </a:t>
            </a:r>
          </a:p>
        </p:txBody>
      </p:sp>
    </p:spTree>
    <p:extLst>
      <p:ext uri="{BB962C8B-B14F-4D97-AF65-F5344CB8AC3E}">
        <p14:creationId xmlns:p14="http://schemas.microsoft.com/office/powerpoint/2010/main" val="2295618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19F2-3FA5-4F7F-9B74-EE375156C7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C8ADF7-1DEA-4E60-8D22-6F401D813269}"/>
              </a:ext>
            </a:extLst>
          </p:cNvPr>
          <p:cNvSpPr>
            <a:spLocks noGrp="1"/>
          </p:cNvSpPr>
          <p:nvPr>
            <p:ph idx="1"/>
          </p:nvPr>
        </p:nvSpPr>
        <p:spPr/>
        <p:txBody>
          <a:bodyPr/>
          <a:lstStyle/>
          <a:p>
            <a:r>
              <a:rPr lang="en-US" dirty="0"/>
              <a:t>The dietary intervention consisted of an app that provided guidance for a low FODMAPS diet and provided more than 100 recipes; the 40 mg OB intervention was given 3 times daily. </a:t>
            </a:r>
          </a:p>
          <a:p>
            <a:r>
              <a:rPr lang="en-US" dirty="0"/>
              <a:t>Groups were similar at baseline, with a mean age of 41 years, and 76% were female. </a:t>
            </a:r>
          </a:p>
          <a:p>
            <a:r>
              <a:rPr lang="en-US" dirty="0"/>
              <a:t>Analysis was by intention to treat. </a:t>
            </a:r>
          </a:p>
          <a:p>
            <a:r>
              <a:rPr lang="en-US" dirty="0"/>
              <a:t>The primary outcome was a clinically significant improvement of 50 points on the 500-point IBS-Severity Symptom Scale.</a:t>
            </a:r>
          </a:p>
        </p:txBody>
      </p:sp>
    </p:spTree>
    <p:extLst>
      <p:ext uri="{BB962C8B-B14F-4D97-AF65-F5344CB8AC3E}">
        <p14:creationId xmlns:p14="http://schemas.microsoft.com/office/powerpoint/2010/main" val="3523638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E13FF-C3EE-4B01-ABEE-574179DD7C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B44C6A-7253-44F6-A35F-7FE6BAEF3E08}"/>
              </a:ext>
            </a:extLst>
          </p:cNvPr>
          <p:cNvSpPr>
            <a:spLocks noGrp="1"/>
          </p:cNvSpPr>
          <p:nvPr>
            <p:ph idx="1"/>
          </p:nvPr>
        </p:nvSpPr>
        <p:spPr/>
        <p:txBody>
          <a:bodyPr/>
          <a:lstStyle/>
          <a:p>
            <a:r>
              <a:rPr lang="en-US" dirty="0"/>
              <a:t>At 8 weeks, a response was noted by more patients in the FODMAPS group than in the OB group at </a:t>
            </a:r>
          </a:p>
          <a:p>
            <a:pPr lvl="1"/>
            <a:r>
              <a:rPr lang="en-US" dirty="0"/>
              <a:t>4 weeks (62% vs 51%; P = .02; number needed to treat [NNT] = 9) and at </a:t>
            </a:r>
          </a:p>
          <a:p>
            <a:pPr lvl="1"/>
            <a:r>
              <a:rPr lang="en-US" dirty="0"/>
              <a:t>8 weeks (71% vs 61%; P = .03; NNT = 10). </a:t>
            </a:r>
          </a:p>
          <a:p>
            <a:r>
              <a:rPr lang="en-US" dirty="0"/>
              <a:t>The average decline in the score was also significantly higher in the FODMAPS group (-97 vs -77 points; P = .02). </a:t>
            </a:r>
          </a:p>
          <a:p>
            <a:r>
              <a:rPr lang="en-US" dirty="0"/>
              <a:t>There were no differences between groups in overall quality-of-life scales. </a:t>
            </a:r>
          </a:p>
        </p:txBody>
      </p:sp>
    </p:spTree>
    <p:extLst>
      <p:ext uri="{BB962C8B-B14F-4D97-AF65-F5344CB8AC3E}">
        <p14:creationId xmlns:p14="http://schemas.microsoft.com/office/powerpoint/2010/main" val="7451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00200" y="1219200"/>
            <a:ext cx="8534400" cy="758952"/>
          </a:xfrm>
        </p:spPr>
        <p:txBody>
          <a:bodyPr>
            <a:normAutofit fontScale="90000"/>
          </a:bodyPr>
          <a:lstStyle/>
          <a:p>
            <a:r>
              <a:rPr lang="en-US" sz="6600" i="1" dirty="0">
                <a:solidFill>
                  <a:schemeClr val="bg1"/>
                </a:solidFill>
              </a:rPr>
              <a:t>POEM</a:t>
            </a:r>
            <a:endParaRPr lang="en-US" dirty="0">
              <a:solidFill>
                <a:schemeClr val="bg1"/>
              </a:solidFill>
            </a:endParaRPr>
          </a:p>
        </p:txBody>
      </p:sp>
      <p:sp>
        <p:nvSpPr>
          <p:cNvPr id="31747" name="Rectangle 3"/>
          <p:cNvSpPr>
            <a:spLocks noGrp="1" noChangeArrowheads="1"/>
          </p:cNvSpPr>
          <p:nvPr>
            <p:ph sz="quarter" idx="1"/>
          </p:nvPr>
        </p:nvSpPr>
        <p:spPr>
          <a:xfrm>
            <a:off x="1614487" y="2438400"/>
            <a:ext cx="7529513" cy="4533900"/>
          </a:xfrm>
        </p:spPr>
        <p:txBody>
          <a:bodyPr/>
          <a:lstStyle/>
          <a:p>
            <a:pPr>
              <a:lnSpc>
                <a:spcPct val="90000"/>
              </a:lnSpc>
              <a:buFont typeface="Wingdings" pitchFamily="2" charset="2"/>
              <a:buNone/>
            </a:pPr>
            <a:r>
              <a:rPr lang="en-US" sz="4800" dirty="0">
                <a:solidFill>
                  <a:schemeClr val="bg1"/>
                </a:solidFill>
              </a:rPr>
              <a:t>Patient-Oriented</a:t>
            </a:r>
          </a:p>
          <a:p>
            <a:pPr>
              <a:lnSpc>
                <a:spcPct val="90000"/>
              </a:lnSpc>
              <a:buFont typeface="Wingdings" pitchFamily="2" charset="2"/>
              <a:buNone/>
            </a:pPr>
            <a:r>
              <a:rPr lang="en-US" sz="4800" dirty="0">
                <a:solidFill>
                  <a:schemeClr val="bg1"/>
                </a:solidFill>
              </a:rPr>
              <a:t>Evidence</a:t>
            </a:r>
          </a:p>
          <a:p>
            <a:pPr>
              <a:lnSpc>
                <a:spcPct val="110000"/>
              </a:lnSpc>
              <a:buFont typeface="Wingdings" pitchFamily="2" charset="2"/>
              <a:buNone/>
            </a:pPr>
            <a:r>
              <a:rPr lang="en-US" sz="4800" dirty="0">
                <a:solidFill>
                  <a:schemeClr val="bg1"/>
                </a:solidFill>
              </a:rPr>
              <a:t>that Matters</a:t>
            </a:r>
            <a:endParaRPr lang="en-US" dirty="0">
              <a:solidFill>
                <a:schemeClr val="bg1"/>
              </a:solidFill>
            </a:endParaRPr>
          </a:p>
          <a:p>
            <a:pPr>
              <a:lnSpc>
                <a:spcPct val="90000"/>
              </a:lnSpc>
              <a:buFont typeface="Wingdings" pitchFamily="2" charset="2"/>
              <a:buNone/>
            </a:pPr>
            <a:r>
              <a:rPr lang="en-US" dirty="0">
                <a:solidFill>
                  <a:schemeClr val="bg1"/>
                </a:solidFill>
              </a:rPr>
              <a:t>matters to the clinician, because if valid, will </a:t>
            </a:r>
            <a:r>
              <a:rPr lang="en-US" i="1" dirty="0">
                <a:solidFill>
                  <a:schemeClr val="bg1"/>
                </a:solidFill>
              </a:rPr>
              <a:t>require</a:t>
            </a:r>
            <a:r>
              <a:rPr lang="en-US" dirty="0">
                <a:solidFill>
                  <a:schemeClr val="bg1"/>
                </a:solidFill>
              </a:rPr>
              <a:t> a </a:t>
            </a:r>
            <a:r>
              <a:rPr lang="en-US" i="1" dirty="0">
                <a:solidFill>
                  <a:schemeClr val="bg1"/>
                </a:solidFill>
              </a:rPr>
              <a:t>change</a:t>
            </a:r>
            <a:r>
              <a:rPr lang="en-US" dirty="0">
                <a:solidFill>
                  <a:schemeClr val="bg1"/>
                </a:solidFill>
              </a:rPr>
              <a:t>  in practice</a:t>
            </a:r>
          </a:p>
        </p:txBody>
      </p:sp>
      <p:sp>
        <p:nvSpPr>
          <p:cNvPr id="31748" name="Rectangle 4"/>
          <p:cNvSpPr>
            <a:spLocks noChangeArrowheads="1"/>
          </p:cNvSpPr>
          <p:nvPr/>
        </p:nvSpPr>
        <p:spPr bwMode="auto">
          <a:xfrm>
            <a:off x="1524000" y="5743575"/>
            <a:ext cx="7467600" cy="830997"/>
          </a:xfrm>
          <a:prstGeom prst="rect">
            <a:avLst/>
          </a:prstGeom>
          <a:noFill/>
          <a:ln w="9525">
            <a:noFill/>
            <a:miter lim="800000"/>
            <a:headEnd/>
            <a:tailEnd/>
          </a:ln>
          <a:effectLst/>
        </p:spPr>
        <p:txBody>
          <a:bodyPr wrap="square">
            <a:spAutoFit/>
          </a:bodyPr>
          <a:lstStyle/>
          <a:p>
            <a:r>
              <a:rPr lang="en-US" sz="1600" i="1" dirty="0">
                <a:solidFill>
                  <a:schemeClr val="bg1"/>
                </a:solidFill>
                <a:cs typeface="Arial" pitchFamily="34" charset="0"/>
              </a:rPr>
              <a:t>Shaughnessy AF, Slawson DC, Bennett JH. Becoming an Information Master: A Guidebook to the Medical Information Jungle. The Journal of Family Practice 1994;39(5):489-99.</a:t>
            </a:r>
            <a:r>
              <a:rPr lang="en-US" sz="1600" i="1" dirty="0">
                <a:solidFill>
                  <a:schemeClr val="bg1"/>
                </a:solidFill>
                <a:latin typeface="Times New Roman" pitchFamily="18" charset="0"/>
              </a:rPr>
              <a:t> </a:t>
            </a:r>
          </a:p>
        </p:txBody>
      </p:sp>
    </p:spTree>
    <p:extLst>
      <p:ext uri="{BB962C8B-B14F-4D97-AF65-F5344CB8AC3E}">
        <p14:creationId xmlns:p14="http://schemas.microsoft.com/office/powerpoint/2010/main" val="640430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CB953-02AA-44E6-A55F-A4446975E6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A16DF3-9843-4567-A0CB-B413AB83825F}"/>
              </a:ext>
            </a:extLst>
          </p:cNvPr>
          <p:cNvSpPr>
            <a:spLocks noGrp="1"/>
          </p:cNvSpPr>
          <p:nvPr>
            <p:ph idx="1"/>
          </p:nvPr>
        </p:nvSpPr>
        <p:spPr/>
        <p:txBody>
          <a:bodyPr/>
          <a:lstStyle/>
          <a:p>
            <a:r>
              <a:rPr lang="en-US" dirty="0"/>
              <a:t>The authors also prespecified a subgroup analysis of the 309 patients (70%) who met the most recent Rome IV criteria for IBS. </a:t>
            </a:r>
          </a:p>
          <a:p>
            <a:r>
              <a:rPr lang="en-US" dirty="0"/>
              <a:t>The benefit was even greater in these patients in terms of the percentage of responders (77% vs 62%; P = .004; NNT = 7). Adherence was high and was actually better for the diet than for the medication (94% vs 73%). </a:t>
            </a:r>
          </a:p>
        </p:txBody>
      </p:sp>
    </p:spTree>
    <p:extLst>
      <p:ext uri="{BB962C8B-B14F-4D97-AF65-F5344CB8AC3E}">
        <p14:creationId xmlns:p14="http://schemas.microsoft.com/office/powerpoint/2010/main" val="3314998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86FB4E-F1E5-48FB-87D8-316F659EBB3B}"/>
              </a:ext>
            </a:extLst>
          </p:cNvPr>
          <p:cNvSpPr>
            <a:spLocks noGrp="1"/>
          </p:cNvSpPr>
          <p:nvPr>
            <p:ph type="title"/>
          </p:nvPr>
        </p:nvSpPr>
        <p:spPr>
          <a:xfrm>
            <a:off x="1372887" y="305254"/>
            <a:ext cx="7923513" cy="1005840"/>
          </a:xfrm>
        </p:spPr>
        <p:txBody>
          <a:bodyPr/>
          <a:lstStyle/>
          <a:p>
            <a:r>
              <a:rPr lang="en-US" dirty="0"/>
              <a:t>#7  Efficacy of Helicobacter pylori eradication therapy for functional dyspepsia</a:t>
            </a:r>
          </a:p>
        </p:txBody>
      </p:sp>
      <p:sp>
        <p:nvSpPr>
          <p:cNvPr id="4" name="Content Placeholder 3">
            <a:extLst>
              <a:ext uri="{FF2B5EF4-FFF2-40B4-BE49-F238E27FC236}">
                <a16:creationId xmlns:a16="http://schemas.microsoft.com/office/drawing/2014/main" id="{E20B6238-BA55-49B2-B1FE-45091B5B6FB1}"/>
              </a:ext>
            </a:extLst>
          </p:cNvPr>
          <p:cNvSpPr>
            <a:spLocks noGrp="1"/>
          </p:cNvSpPr>
          <p:nvPr>
            <p:ph idx="1"/>
          </p:nvPr>
        </p:nvSpPr>
        <p:spPr>
          <a:xfrm>
            <a:off x="1372887" y="1828800"/>
            <a:ext cx="7542513" cy="4419600"/>
          </a:xfrm>
        </p:spPr>
        <p:txBody>
          <a:bodyPr/>
          <a:lstStyle/>
          <a:p>
            <a:pPr marL="0" indent="0">
              <a:buNone/>
            </a:pPr>
            <a:r>
              <a:rPr lang="en-US" b="1" dirty="0"/>
              <a:t>Bottom line</a:t>
            </a:r>
          </a:p>
          <a:p>
            <a:pPr marL="0" indent="0">
              <a:buNone/>
            </a:pPr>
            <a:r>
              <a:rPr lang="en-US" dirty="0"/>
              <a:t>HP eradication is an effective treatment for cure or improvement of symptoms of functional dyspepsia, especially if there is evidence of successful HP eradication. (LOE = 1a)</a:t>
            </a:r>
          </a:p>
          <a:p>
            <a:pPr marL="0" indent="0">
              <a:buNone/>
            </a:pPr>
            <a:endParaRPr lang="en-US" dirty="0"/>
          </a:p>
          <a:p>
            <a:pPr marL="0" indent="0">
              <a:buNone/>
            </a:pPr>
            <a:endParaRPr lang="en-US" dirty="0"/>
          </a:p>
          <a:p>
            <a:pPr marL="0" indent="0">
              <a:buNone/>
            </a:pPr>
            <a:r>
              <a:rPr lang="en-US" sz="1800" dirty="0"/>
              <a:t>Ford AC, </a:t>
            </a:r>
            <a:r>
              <a:rPr lang="en-US" sz="1800" dirty="0" err="1"/>
              <a:t>Tsipotis</a:t>
            </a:r>
            <a:r>
              <a:rPr lang="en-US" sz="1800" dirty="0"/>
              <a:t> E, Yuan Y, </a:t>
            </a:r>
            <a:r>
              <a:rPr lang="en-US" sz="1800" dirty="0" err="1"/>
              <a:t>Leontiadis</a:t>
            </a:r>
            <a:r>
              <a:rPr lang="en-US" sz="1800" dirty="0"/>
              <a:t> GI, </a:t>
            </a:r>
            <a:r>
              <a:rPr lang="en-US" sz="1800" dirty="0" err="1"/>
              <a:t>Moayyedi</a:t>
            </a:r>
            <a:r>
              <a:rPr lang="en-US" sz="1800" dirty="0"/>
              <a:t> P. Efficacy of Helicobacter pylori eradication therapy for functional dyspepsia: updated systematic review and meta-analysis. Gut 2022;71:1967-1975.</a:t>
            </a:r>
          </a:p>
          <a:p>
            <a:pPr marL="0" indent="0">
              <a:buNone/>
            </a:pPr>
            <a:endParaRPr lang="en-US" dirty="0"/>
          </a:p>
        </p:txBody>
      </p:sp>
    </p:spTree>
    <p:extLst>
      <p:ext uri="{BB962C8B-B14F-4D97-AF65-F5344CB8AC3E}">
        <p14:creationId xmlns:p14="http://schemas.microsoft.com/office/powerpoint/2010/main" val="1236311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7BD7-783B-4500-8355-6887CD2593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19857B-B596-4099-99C3-EDA7D253EF71}"/>
              </a:ext>
            </a:extLst>
          </p:cNvPr>
          <p:cNvSpPr>
            <a:spLocks noGrp="1"/>
          </p:cNvSpPr>
          <p:nvPr>
            <p:ph idx="1"/>
          </p:nvPr>
        </p:nvSpPr>
        <p:spPr/>
        <p:txBody>
          <a:bodyPr/>
          <a:lstStyle/>
          <a:p>
            <a:r>
              <a:rPr lang="en-US" dirty="0"/>
              <a:t>This systematic review updated a 15-year-old Cochrane review with 10 new trials and 2896 patients, for a total of 29 trials and 6781 patients.</a:t>
            </a:r>
          </a:p>
          <a:p>
            <a:r>
              <a:rPr lang="en-US" dirty="0"/>
              <a:t>Only 6 studies were classified as having a low risk of bias, with the most common problems being unclear allocation concealment and unclear complete outcome reporting. </a:t>
            </a:r>
          </a:p>
          <a:p>
            <a:r>
              <a:rPr lang="en-US" dirty="0"/>
              <a:t>Based on 18 studies with 4564 patients, Helicobacter pylori (HP) eradication therapy decreased the likelihood of </a:t>
            </a:r>
            <a:r>
              <a:rPr lang="en-US" dirty="0">
                <a:solidFill>
                  <a:srgbClr val="FFFF00"/>
                </a:solidFill>
              </a:rPr>
              <a:t>failure to cure functional dyspepsia </a:t>
            </a:r>
            <a:r>
              <a:rPr lang="en-US" dirty="0"/>
              <a:t>(relative risk [RR] = 0.91; 95% CI 0.88 - 0.94; I2 = 7%; number needed to treat [NNT] = 14).  </a:t>
            </a:r>
          </a:p>
          <a:p>
            <a:endParaRPr lang="en-US" dirty="0"/>
          </a:p>
        </p:txBody>
      </p:sp>
    </p:spTree>
    <p:extLst>
      <p:ext uri="{BB962C8B-B14F-4D97-AF65-F5344CB8AC3E}">
        <p14:creationId xmlns:p14="http://schemas.microsoft.com/office/powerpoint/2010/main" val="3297025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E2FD-28D2-4052-81D8-33C5028920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A828E8-7115-4888-8C29-CD9881CDC48C}"/>
              </a:ext>
            </a:extLst>
          </p:cNvPr>
          <p:cNvSpPr>
            <a:spLocks noGrp="1"/>
          </p:cNvSpPr>
          <p:nvPr>
            <p:ph idx="1"/>
          </p:nvPr>
        </p:nvSpPr>
        <p:spPr/>
        <p:txBody>
          <a:bodyPr/>
          <a:lstStyle/>
          <a:p>
            <a:r>
              <a:rPr lang="en-US" dirty="0"/>
              <a:t>However, there was some evidence for publication bias, suggesting that smaller negative trials were not published. </a:t>
            </a:r>
          </a:p>
          <a:p>
            <a:r>
              <a:rPr lang="en-US" dirty="0"/>
              <a:t>The benefit was consistent regardless of the comparator (placebo or antisecretory therapy) or study quality. </a:t>
            </a:r>
          </a:p>
          <a:p>
            <a:r>
              <a:rPr lang="en-US" dirty="0"/>
              <a:t>Based on 22 studies with 5193 patients, HP eradication therapy also decreased the likelihood of </a:t>
            </a:r>
            <a:r>
              <a:rPr lang="en-US" dirty="0">
                <a:solidFill>
                  <a:srgbClr val="FFFF00"/>
                </a:solidFill>
              </a:rPr>
              <a:t>failure to improve symptoms </a:t>
            </a:r>
            <a:r>
              <a:rPr lang="en-US" dirty="0"/>
              <a:t>without evidence of publication bias but moderate heterogeneity (RR 0.84; 0.78 - 0.91; I2 = 69%; NNT = 9). </a:t>
            </a:r>
          </a:p>
        </p:txBody>
      </p:sp>
    </p:spTree>
    <p:extLst>
      <p:ext uri="{BB962C8B-B14F-4D97-AF65-F5344CB8AC3E}">
        <p14:creationId xmlns:p14="http://schemas.microsoft.com/office/powerpoint/2010/main" val="1410876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6D5C-C623-40D5-96CE-5D3C7486CC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496322-77D5-47AE-88CA-962A9698FBE0}"/>
              </a:ext>
            </a:extLst>
          </p:cNvPr>
          <p:cNvSpPr>
            <a:spLocks noGrp="1"/>
          </p:cNvSpPr>
          <p:nvPr>
            <p:ph idx="1"/>
          </p:nvPr>
        </p:nvSpPr>
        <p:spPr/>
        <p:txBody>
          <a:bodyPr/>
          <a:lstStyle/>
          <a:p>
            <a:r>
              <a:rPr lang="en-US" dirty="0"/>
              <a:t>In 16 studies reporting whether eradication was successful, </a:t>
            </a:r>
            <a:r>
              <a:rPr lang="en-US" dirty="0">
                <a:solidFill>
                  <a:srgbClr val="FFFF00"/>
                </a:solidFill>
              </a:rPr>
              <a:t>patients with successful eradication were significantly less likely to fail to improve or to fail to be cured than those who received the comparator</a:t>
            </a:r>
            <a:r>
              <a:rPr lang="en-US" dirty="0"/>
              <a:t> (RR 0.74; 0.64 - 0.85; I2 = 82%; NNT = 6). </a:t>
            </a:r>
          </a:p>
          <a:p>
            <a:r>
              <a:rPr lang="en-US" dirty="0"/>
              <a:t>However, there was significant heterogeneity, and funnel plot asymmetry suggests possible publication bias. </a:t>
            </a:r>
          </a:p>
        </p:txBody>
      </p:sp>
    </p:spTree>
    <p:extLst>
      <p:ext uri="{BB962C8B-B14F-4D97-AF65-F5344CB8AC3E}">
        <p14:creationId xmlns:p14="http://schemas.microsoft.com/office/powerpoint/2010/main" val="3926162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828" y="304800"/>
            <a:ext cx="7771113" cy="1005840"/>
          </a:xfrm>
        </p:spPr>
        <p:txBody>
          <a:bodyPr/>
          <a:lstStyle/>
          <a:p>
            <a:r>
              <a:rPr lang="en-US" dirty="0"/>
              <a:t>#8 British Society of Gastroenterology guidelines for the evaluation and management of dyspepsia</a:t>
            </a:r>
          </a:p>
        </p:txBody>
      </p:sp>
      <p:sp>
        <p:nvSpPr>
          <p:cNvPr id="3" name="Content Placeholder 2"/>
          <p:cNvSpPr>
            <a:spLocks noGrp="1"/>
          </p:cNvSpPr>
          <p:nvPr>
            <p:ph idx="1"/>
          </p:nvPr>
        </p:nvSpPr>
        <p:spPr>
          <a:xfrm>
            <a:off x="1348470" y="1752600"/>
            <a:ext cx="7542513" cy="4648200"/>
          </a:xfrm>
        </p:spPr>
        <p:txBody>
          <a:bodyPr/>
          <a:lstStyle/>
          <a:p>
            <a:pPr marL="0" indent="0">
              <a:buNone/>
            </a:pPr>
            <a:r>
              <a:rPr lang="en-US" dirty="0"/>
              <a:t>The guidance regarding imaging and the use of upper endoscopy is probably on the conservative side for US physicians. The authors acknowledge that approximately half of the recommendations are based on low- or very low–quality evidence. This POEM aligns with the Canadian Association of Gastroenterology's Choosing Wisely Canada recommendation: Avoid using an upper GI series to investigate dyspepsia. (LOE = 1a)</a:t>
            </a:r>
          </a:p>
          <a:p>
            <a:pPr marL="0" indent="0">
              <a:buNone/>
            </a:pPr>
            <a:endParaRPr lang="en-US" dirty="0"/>
          </a:p>
          <a:p>
            <a:pPr marL="0" indent="0">
              <a:buNone/>
            </a:pPr>
            <a:r>
              <a:rPr lang="en-US" sz="1800" dirty="0"/>
              <a:t>Black CJ, Paine PA, Agrawal A, et al. British Society of Gastroenterology guidelines on the management of functional dyspepsia. Gut 2022;71(9):1697–1723.</a:t>
            </a:r>
          </a:p>
          <a:p>
            <a:pPr marL="0" indent="0">
              <a:buNone/>
            </a:pPr>
            <a:endParaRPr lang="en-US" dirty="0"/>
          </a:p>
        </p:txBody>
      </p:sp>
    </p:spTree>
    <p:extLst>
      <p:ext uri="{BB962C8B-B14F-4D97-AF65-F5344CB8AC3E}">
        <p14:creationId xmlns:p14="http://schemas.microsoft.com/office/powerpoint/2010/main" val="497440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392F-A59F-44F9-A5BB-AB2A94F6AE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3F07A8-4409-4A5F-8B05-43C1B6F0FE96}"/>
              </a:ext>
            </a:extLst>
          </p:cNvPr>
          <p:cNvSpPr>
            <a:spLocks noGrp="1"/>
          </p:cNvSpPr>
          <p:nvPr>
            <p:ph idx="1"/>
          </p:nvPr>
        </p:nvSpPr>
        <p:spPr/>
        <p:txBody>
          <a:bodyPr/>
          <a:lstStyle/>
          <a:p>
            <a:r>
              <a:rPr lang="en-US" dirty="0"/>
              <a:t>Based on a series of systematic reviews and network meta-analyses. </a:t>
            </a:r>
          </a:p>
          <a:p>
            <a:r>
              <a:rPr lang="en-US" dirty="0"/>
              <a:t>The authors recommend </a:t>
            </a:r>
            <a:r>
              <a:rPr lang="en-US" dirty="0">
                <a:solidFill>
                  <a:srgbClr val="FFFF00"/>
                </a:solidFill>
              </a:rPr>
              <a:t>urgent evaluation of patients with upper gastrointestinal alarm symptoms, </a:t>
            </a:r>
          </a:p>
          <a:p>
            <a:pPr lvl="1"/>
            <a:r>
              <a:rPr lang="en-US" dirty="0">
                <a:solidFill>
                  <a:srgbClr val="FFFF00"/>
                </a:solidFill>
              </a:rPr>
              <a:t>such as anyone with dysphagia, </a:t>
            </a:r>
          </a:p>
          <a:p>
            <a:pPr lvl="1"/>
            <a:r>
              <a:rPr lang="en-US" dirty="0">
                <a:solidFill>
                  <a:srgbClr val="FFFF00"/>
                </a:solidFill>
              </a:rPr>
              <a:t>or persons 55 years or older with weight loss and either dyspepsia, upper abdominal pain, or reflux. </a:t>
            </a:r>
          </a:p>
          <a:p>
            <a:pPr lvl="1"/>
            <a:r>
              <a:rPr lang="en-US" dirty="0"/>
              <a:t>They also recommend urgent evaluation for patients 40 years or older who are either from a region where gastric cancer is common or who have a family history of gastroesophageal cancer. </a:t>
            </a:r>
          </a:p>
        </p:txBody>
      </p:sp>
    </p:spTree>
    <p:extLst>
      <p:ext uri="{BB962C8B-B14F-4D97-AF65-F5344CB8AC3E}">
        <p14:creationId xmlns:p14="http://schemas.microsoft.com/office/powerpoint/2010/main" val="3493630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A9C0-DD87-4CEB-9EC7-BBC059837D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231C45-DFAE-4D74-A150-DC2A65DF1341}"/>
              </a:ext>
            </a:extLst>
          </p:cNvPr>
          <p:cNvSpPr>
            <a:spLocks noGrp="1"/>
          </p:cNvSpPr>
          <p:nvPr>
            <p:ph idx="1"/>
          </p:nvPr>
        </p:nvSpPr>
        <p:spPr/>
        <p:txBody>
          <a:bodyPr/>
          <a:lstStyle/>
          <a:p>
            <a:r>
              <a:rPr lang="en-US" dirty="0"/>
              <a:t>Other alarm symptoms warranting a less urgent evaluation include hematemesis; and in persons 55 years or older, treatment-resistant dyspepsia, dyspepsia, or upper abdominal pain with elevated platelet count, low hemoglobin, nausea or vomiting, or nausea or vomiting with any weight loss, reflux, dyspepsia, or upper abdominal pain. </a:t>
            </a:r>
          </a:p>
          <a:p>
            <a:r>
              <a:rPr lang="en-US" dirty="0"/>
              <a:t>Patients without alarm symptoms who present with at </a:t>
            </a:r>
            <a:r>
              <a:rPr lang="en-US" dirty="0">
                <a:solidFill>
                  <a:srgbClr val="FFFF00"/>
                </a:solidFill>
              </a:rPr>
              <a:t>least 2 months of epigastric burning or pain, early satiety, and/or postprandial fullness </a:t>
            </a:r>
            <a:r>
              <a:rPr lang="en-US" dirty="0"/>
              <a:t>should be given a diagnosis of functional dyspepsia and be told that it is a disorder of gut-brain interaction. </a:t>
            </a:r>
          </a:p>
        </p:txBody>
      </p:sp>
    </p:spTree>
    <p:extLst>
      <p:ext uri="{BB962C8B-B14F-4D97-AF65-F5344CB8AC3E}">
        <p14:creationId xmlns:p14="http://schemas.microsoft.com/office/powerpoint/2010/main" val="791042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C928-0D53-4B49-9093-4F86D8253F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A69FF1-FFF4-444A-895C-3B924AEDB8FB}"/>
              </a:ext>
            </a:extLst>
          </p:cNvPr>
          <p:cNvSpPr>
            <a:spLocks noGrp="1"/>
          </p:cNvSpPr>
          <p:nvPr>
            <p:ph idx="1"/>
          </p:nvPr>
        </p:nvSpPr>
        <p:spPr/>
        <p:txBody>
          <a:bodyPr/>
          <a:lstStyle/>
          <a:p>
            <a:r>
              <a:rPr lang="en-US" dirty="0"/>
              <a:t>As part of the initial evaluation, all patients 55 years or older should have a complete blood count with platelets, those with overlapping irritable bowel symptoms should have celiac serology, and those 60 or older with abdominal pain and weight loss should have an abdominal CT to evaluate for pancreatic cancer.</a:t>
            </a:r>
          </a:p>
          <a:p>
            <a:r>
              <a:rPr lang="en-US" dirty="0"/>
              <a:t>All patients with dyspepsia should be evaluated for the presence of helicobacter pylori (HP) using a stool or breath test, and if the results are abnormal the patient should be treated to eradicate HP </a:t>
            </a:r>
          </a:p>
        </p:txBody>
      </p:sp>
    </p:spTree>
    <p:extLst>
      <p:ext uri="{BB962C8B-B14F-4D97-AF65-F5344CB8AC3E}">
        <p14:creationId xmlns:p14="http://schemas.microsoft.com/office/powerpoint/2010/main" val="655707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F042-5880-4368-B325-225E53C45C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F257B-A566-46BA-ABA2-CDAA1B6198CD}"/>
              </a:ext>
            </a:extLst>
          </p:cNvPr>
          <p:cNvSpPr>
            <a:spLocks noGrp="1"/>
          </p:cNvSpPr>
          <p:nvPr>
            <p:ph idx="1"/>
          </p:nvPr>
        </p:nvSpPr>
        <p:spPr/>
        <p:txBody>
          <a:bodyPr/>
          <a:lstStyle/>
          <a:p>
            <a:r>
              <a:rPr lang="en-US" dirty="0"/>
              <a:t>Confirmation of HP eradication is only recommended for patients at increased risk of gastric cancer, although it should also be considered in patients whose symptoms persist.</a:t>
            </a:r>
          </a:p>
          <a:p>
            <a:r>
              <a:rPr lang="en-US" dirty="0"/>
              <a:t>The guidelines recommend against the routine use of gastric emptying tests or 24-hour pH monitoring. </a:t>
            </a:r>
          </a:p>
          <a:p>
            <a:r>
              <a:rPr lang="en-US" dirty="0"/>
              <a:t>For patients who are HP negative, first-line therapy includes acid-suppressive therapy with a histamine antagonist or proton pump inhibitor and regular aerobic exercise; the guidelines do not recommend specific diets such as a FODMAPS diet. </a:t>
            </a:r>
          </a:p>
        </p:txBody>
      </p:sp>
    </p:spTree>
    <p:extLst>
      <p:ext uri="{BB962C8B-B14F-4D97-AF65-F5344CB8AC3E}">
        <p14:creationId xmlns:p14="http://schemas.microsoft.com/office/powerpoint/2010/main" val="115310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2286000" y="1714500"/>
            <a:ext cx="4572000" cy="3429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50800" y="0"/>
            <a:ext cx="9144000" cy="6858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BC1A-90AC-4BF3-9C29-D1DEEA672E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F3F0BB-8204-4829-ABE5-A63F2733B89A}"/>
              </a:ext>
            </a:extLst>
          </p:cNvPr>
          <p:cNvSpPr>
            <a:spLocks noGrp="1"/>
          </p:cNvSpPr>
          <p:nvPr>
            <p:ph idx="1"/>
          </p:nvPr>
        </p:nvSpPr>
        <p:spPr/>
        <p:txBody>
          <a:bodyPr/>
          <a:lstStyle/>
          <a:p>
            <a:r>
              <a:rPr lang="en-US" dirty="0"/>
              <a:t>Prokinetics may be an effective treatment, with the strongest evidence supporting </a:t>
            </a:r>
            <a:r>
              <a:rPr lang="en-US" dirty="0" err="1"/>
              <a:t>tegaserod</a:t>
            </a:r>
            <a:r>
              <a:rPr lang="en-US" dirty="0"/>
              <a:t>. </a:t>
            </a:r>
          </a:p>
          <a:p>
            <a:r>
              <a:rPr lang="en-US" dirty="0"/>
              <a:t>Second-line therapies include low-to-moderate dose tricyclic antidepressants (</a:t>
            </a:r>
            <a:r>
              <a:rPr lang="en-US" dirty="0" err="1"/>
              <a:t>eg</a:t>
            </a:r>
            <a:r>
              <a:rPr lang="en-US" dirty="0"/>
              <a:t>, amitriptyline 10 mg once daily, titrating to 30 mg to 50 mg</a:t>
            </a:r>
            <a:r>
              <a:rPr lang="en-US"/>
              <a:t>). </a:t>
            </a:r>
          </a:p>
          <a:p>
            <a:r>
              <a:rPr lang="en-US"/>
              <a:t>The </a:t>
            </a:r>
            <a:r>
              <a:rPr lang="en-US" dirty="0"/>
              <a:t>authors recommend against selective serotonin reuptake inhibitors, serotonin-norepinephrine reuptake inhibitors, and buspirone. </a:t>
            </a:r>
          </a:p>
          <a:p>
            <a:r>
              <a:rPr lang="en-US" dirty="0"/>
              <a:t>Finally, cognitive behavioral therapy, psychodynamic interpersonal psychotherapy, stress management, and hypnotherapy may be effective. Patients with refractory or persistent symptoms should be referred to a gastroenterologist. </a:t>
            </a:r>
          </a:p>
        </p:txBody>
      </p:sp>
    </p:spTree>
    <p:extLst>
      <p:ext uri="{BB962C8B-B14F-4D97-AF65-F5344CB8AC3E}">
        <p14:creationId xmlns:p14="http://schemas.microsoft.com/office/powerpoint/2010/main" val="1169357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E044D3-1C72-4B9D-9968-A1A4FCD7EBBC}"/>
              </a:ext>
            </a:extLst>
          </p:cNvPr>
          <p:cNvSpPr>
            <a:spLocks noGrp="1"/>
          </p:cNvSpPr>
          <p:nvPr>
            <p:ph type="title"/>
          </p:nvPr>
        </p:nvSpPr>
        <p:spPr>
          <a:xfrm>
            <a:off x="1379731" y="381000"/>
            <a:ext cx="7542513" cy="1005840"/>
          </a:xfrm>
        </p:spPr>
        <p:txBody>
          <a:bodyPr/>
          <a:lstStyle/>
          <a:p>
            <a:r>
              <a:rPr lang="en-US" dirty="0"/>
              <a:t>#9  No increased risk of esophageal cancer with nonerosive gastroesophageal reflux</a:t>
            </a:r>
          </a:p>
        </p:txBody>
      </p:sp>
      <p:sp>
        <p:nvSpPr>
          <p:cNvPr id="4" name="Content Placeholder 3">
            <a:extLst>
              <a:ext uri="{FF2B5EF4-FFF2-40B4-BE49-F238E27FC236}">
                <a16:creationId xmlns:a16="http://schemas.microsoft.com/office/drawing/2014/main" id="{345CF927-6ABC-4599-AD00-5FCACA11E897}"/>
              </a:ext>
            </a:extLst>
          </p:cNvPr>
          <p:cNvSpPr>
            <a:spLocks noGrp="1"/>
          </p:cNvSpPr>
          <p:nvPr>
            <p:ph idx="1"/>
          </p:nvPr>
        </p:nvSpPr>
        <p:spPr>
          <a:xfrm>
            <a:off x="1372887" y="1828800"/>
            <a:ext cx="7542513" cy="4419600"/>
          </a:xfrm>
        </p:spPr>
        <p:txBody>
          <a:bodyPr/>
          <a:lstStyle/>
          <a:p>
            <a:pPr marL="0" indent="0">
              <a:buNone/>
            </a:pPr>
            <a:r>
              <a:rPr lang="en-US" b="1" dirty="0"/>
              <a:t>Bottom line</a:t>
            </a:r>
          </a:p>
          <a:p>
            <a:pPr marL="0" indent="0">
              <a:buNone/>
            </a:pPr>
            <a:r>
              <a:rPr lang="en-US" dirty="0"/>
              <a:t>We can reassure our patients (and ourselves) that nonerosive GERD does not increase the likelihood of esophageal cancer. Erosive GERD, however, is associated with a doubled — but still low — risk of developing cancer, with the likelihood increasing over time. (LOE = 1b)</a:t>
            </a:r>
          </a:p>
          <a:p>
            <a:pPr marL="0" indent="0">
              <a:buNone/>
            </a:pPr>
            <a:endParaRPr lang="en-US" dirty="0"/>
          </a:p>
          <a:p>
            <a:pPr marL="0" indent="0">
              <a:buNone/>
            </a:pPr>
            <a:endParaRPr lang="en-US" dirty="0"/>
          </a:p>
          <a:p>
            <a:pPr marL="0" indent="0">
              <a:buNone/>
            </a:pPr>
            <a:r>
              <a:rPr lang="pt-BR" dirty="0"/>
              <a:t>BMJ 2023 Sep 13;382:e076017.</a:t>
            </a:r>
            <a:endParaRPr lang="en-US" dirty="0"/>
          </a:p>
          <a:p>
            <a:endParaRPr lang="en-US" dirty="0"/>
          </a:p>
        </p:txBody>
      </p:sp>
    </p:spTree>
    <p:extLst>
      <p:ext uri="{BB962C8B-B14F-4D97-AF65-F5344CB8AC3E}">
        <p14:creationId xmlns:p14="http://schemas.microsoft.com/office/powerpoint/2010/main" val="937580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AD39-14A0-4396-9BE9-A4D01550FE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01FB23-BC56-41EF-BAD7-9626392019BE}"/>
              </a:ext>
            </a:extLst>
          </p:cNvPr>
          <p:cNvSpPr>
            <a:spLocks noGrp="1"/>
          </p:cNvSpPr>
          <p:nvPr>
            <p:ph idx="1"/>
          </p:nvPr>
        </p:nvSpPr>
        <p:spPr/>
        <p:txBody>
          <a:bodyPr/>
          <a:lstStyle/>
          <a:p>
            <a:r>
              <a:rPr lang="en-US" dirty="0"/>
              <a:t>These Scandinavian researchers followed up on 486,556 adults who underwent endoscopy in Denmark, Finland, and Sweden. </a:t>
            </a:r>
          </a:p>
          <a:p>
            <a:r>
              <a:rPr lang="en-US" dirty="0"/>
              <a:t>These countries have national registries, which allows follow-up of patients over time; this one took place over a 32-year period ending in 2019.</a:t>
            </a:r>
          </a:p>
          <a:p>
            <a:r>
              <a:rPr lang="en-US" dirty="0"/>
              <a:t>Among the 285,811 patients with nonerosive gastroesophageal disease (GERD), 228 (0.08%) developed esophageal cancer during 2,081,051 person-years of follow-up (median follow-up 6.3 years, though some patients were followed for up to 31 years). </a:t>
            </a:r>
          </a:p>
        </p:txBody>
      </p:sp>
    </p:spTree>
    <p:extLst>
      <p:ext uri="{BB962C8B-B14F-4D97-AF65-F5344CB8AC3E}">
        <p14:creationId xmlns:p14="http://schemas.microsoft.com/office/powerpoint/2010/main" val="2041739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CE77-031C-40C2-8F33-68859D7A7D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D0662F-9A9D-4CE7-8021-7402EC06D945}"/>
              </a:ext>
            </a:extLst>
          </p:cNvPr>
          <p:cNvSpPr>
            <a:spLocks noGrp="1"/>
          </p:cNvSpPr>
          <p:nvPr>
            <p:ph idx="1"/>
          </p:nvPr>
        </p:nvSpPr>
        <p:spPr/>
        <p:txBody>
          <a:bodyPr/>
          <a:lstStyle/>
          <a:p>
            <a:r>
              <a:rPr lang="en-US" dirty="0"/>
              <a:t>This rate is similar to the rate of developing esophageal cancer in the general population. </a:t>
            </a:r>
          </a:p>
          <a:p>
            <a:r>
              <a:rPr lang="en-US" dirty="0"/>
              <a:t>In contrast, 542 (0.27%) of patients with erosive GERD subsequently developed cancer. </a:t>
            </a:r>
          </a:p>
          <a:p>
            <a:r>
              <a:rPr lang="en-US" dirty="0"/>
              <a:t>These results may not apply to Eastern Asia, where the overall incidence of esophageal cancer is higher than in other countries.</a:t>
            </a:r>
          </a:p>
        </p:txBody>
      </p:sp>
    </p:spTree>
    <p:extLst>
      <p:ext uri="{BB962C8B-B14F-4D97-AF65-F5344CB8AC3E}">
        <p14:creationId xmlns:p14="http://schemas.microsoft.com/office/powerpoint/2010/main" val="3315956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B8C3-8086-4C11-A0D0-72D52EAAABC2}"/>
              </a:ext>
            </a:extLst>
          </p:cNvPr>
          <p:cNvSpPr>
            <a:spLocks noGrp="1"/>
          </p:cNvSpPr>
          <p:nvPr>
            <p:ph type="title"/>
          </p:nvPr>
        </p:nvSpPr>
        <p:spPr>
          <a:xfrm>
            <a:off x="1524000" y="533400"/>
            <a:ext cx="7542513" cy="1005840"/>
          </a:xfrm>
        </p:spPr>
        <p:txBody>
          <a:bodyPr/>
          <a:lstStyle/>
          <a:p>
            <a:r>
              <a:rPr lang="en-US" dirty="0"/>
              <a:t>#10 American College of Gastroenterology guideline for evaluating and managing patients with celiac disease</a:t>
            </a:r>
          </a:p>
        </p:txBody>
      </p:sp>
      <p:sp>
        <p:nvSpPr>
          <p:cNvPr id="3" name="Content Placeholder 2">
            <a:extLst>
              <a:ext uri="{FF2B5EF4-FFF2-40B4-BE49-F238E27FC236}">
                <a16:creationId xmlns:a16="http://schemas.microsoft.com/office/drawing/2014/main" id="{9A6C9B25-DA5F-45EC-9C1C-97796F57B287}"/>
              </a:ext>
            </a:extLst>
          </p:cNvPr>
          <p:cNvSpPr>
            <a:spLocks noGrp="1"/>
          </p:cNvSpPr>
          <p:nvPr>
            <p:ph idx="1"/>
          </p:nvPr>
        </p:nvSpPr>
        <p:spPr>
          <a:xfrm>
            <a:off x="1447800" y="2286000"/>
            <a:ext cx="7542513" cy="4375674"/>
          </a:xfrm>
        </p:spPr>
        <p:txBody>
          <a:bodyPr/>
          <a:lstStyle/>
          <a:p>
            <a:pPr marL="0" indent="0">
              <a:buNone/>
            </a:pPr>
            <a:r>
              <a:rPr lang="en-US" dirty="0"/>
              <a:t>Bottom line</a:t>
            </a:r>
          </a:p>
          <a:p>
            <a:pPr marL="0" indent="0">
              <a:buNone/>
            </a:pPr>
            <a:r>
              <a:rPr lang="en-US" dirty="0"/>
              <a:t>Although the American College of Gastroenterology recommends biopsies to diagnose celiac disease, it also states the combination of high titers of tissue transglutaminase and a positive </a:t>
            </a:r>
            <a:r>
              <a:rPr lang="en-US" dirty="0" err="1"/>
              <a:t>endomysial</a:t>
            </a:r>
            <a:r>
              <a:rPr lang="en-US" dirty="0"/>
              <a:t> antibody test are reliable alternatives. To achieve remission, a gluten-free diet (including gluten-free oats because of the prevalence of gluten contamination) remains the treatment of choice. (LOE = 5)</a:t>
            </a:r>
          </a:p>
          <a:p>
            <a:pPr marL="0" indent="0">
              <a:buNone/>
            </a:pPr>
            <a:endParaRPr lang="en-US" dirty="0"/>
          </a:p>
          <a:p>
            <a:pPr marL="0" indent="0">
              <a:buNone/>
            </a:pPr>
            <a:r>
              <a:rPr lang="en-US" dirty="0"/>
              <a:t>Am J Gastroenterol 2023;118(1):59-76.</a:t>
            </a:r>
          </a:p>
          <a:p>
            <a:pPr marL="0" indent="0">
              <a:buNone/>
            </a:pPr>
            <a:endParaRPr lang="en-US" dirty="0"/>
          </a:p>
        </p:txBody>
      </p:sp>
    </p:spTree>
    <p:extLst>
      <p:ext uri="{BB962C8B-B14F-4D97-AF65-F5344CB8AC3E}">
        <p14:creationId xmlns:p14="http://schemas.microsoft.com/office/powerpoint/2010/main" val="1220829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64FA-CEB4-456B-AEA4-B99AB30571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D48E24-D923-408D-A511-77F95AB6AF38}"/>
              </a:ext>
            </a:extLst>
          </p:cNvPr>
          <p:cNvSpPr>
            <a:spLocks noGrp="1"/>
          </p:cNvSpPr>
          <p:nvPr>
            <p:ph idx="1"/>
          </p:nvPr>
        </p:nvSpPr>
        <p:spPr/>
        <p:txBody>
          <a:bodyPr/>
          <a:lstStyle/>
          <a:p>
            <a:r>
              <a:rPr lang="en-US" dirty="0"/>
              <a:t>The American College of Gastroenterology assembled a panel of content experts and methodology experts (no mention of participation by primary care clinicians, patients, or patient representatives) who identified 8 broad questions on evaluating and managing children and adults with celiac disease. </a:t>
            </a:r>
          </a:p>
          <a:p>
            <a:r>
              <a:rPr lang="en-US" dirty="0"/>
              <a:t>They then addressed these questions via systematic reviews. </a:t>
            </a:r>
          </a:p>
          <a:p>
            <a:r>
              <a:rPr lang="en-US" dirty="0"/>
              <a:t>The guideline has several useful tools, including a complex algorithm on the approach to a person with clinical suspicion of celiac disease. </a:t>
            </a:r>
          </a:p>
        </p:txBody>
      </p:sp>
    </p:spTree>
    <p:extLst>
      <p:ext uri="{BB962C8B-B14F-4D97-AF65-F5344CB8AC3E}">
        <p14:creationId xmlns:p14="http://schemas.microsoft.com/office/powerpoint/2010/main" val="3145192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2DA2-6B6B-4967-AC34-C9494FA8B0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D9B226-DCD6-4A85-B091-CCE746A2A52A}"/>
              </a:ext>
            </a:extLst>
          </p:cNvPr>
          <p:cNvSpPr>
            <a:spLocks noGrp="1"/>
          </p:cNvSpPr>
          <p:nvPr>
            <p:ph idx="1"/>
          </p:nvPr>
        </p:nvSpPr>
        <p:spPr/>
        <p:txBody>
          <a:bodyPr/>
          <a:lstStyle/>
          <a:p>
            <a:r>
              <a:rPr lang="en-US" dirty="0"/>
              <a:t>The panel strongly recommends that patients undergo esophagogastroduodenoscopy (EGD) with multiple biopsies. </a:t>
            </a:r>
          </a:p>
          <a:p>
            <a:r>
              <a:rPr lang="en-US" dirty="0"/>
              <a:t>The panel also states that, in children and in adults unwilling to undergo EGD, the combination of high titers of tissue transglutaminase and a positive </a:t>
            </a:r>
            <a:r>
              <a:rPr lang="en-US" dirty="0" err="1"/>
              <a:t>endomysial</a:t>
            </a:r>
            <a:r>
              <a:rPr lang="en-US" dirty="0"/>
              <a:t> antibody test result are reliable alternatives. </a:t>
            </a:r>
          </a:p>
          <a:p>
            <a:r>
              <a:rPr lang="en-US" dirty="0"/>
              <a:t>The panel recommends against mass screening in favor of case finding approaches to improve detection in the general population. </a:t>
            </a:r>
          </a:p>
          <a:p>
            <a:r>
              <a:rPr lang="en-US" dirty="0"/>
              <a:t>While a gluten-free diet is the therapy of choice, gluten contamination of grains is problematic. </a:t>
            </a:r>
          </a:p>
        </p:txBody>
      </p:sp>
    </p:spTree>
    <p:extLst>
      <p:ext uri="{BB962C8B-B14F-4D97-AF65-F5344CB8AC3E}">
        <p14:creationId xmlns:p14="http://schemas.microsoft.com/office/powerpoint/2010/main" val="328908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19EB-A701-42F2-9CC9-720F1DAD77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31D640-98D4-4288-BAAB-8926DA83459C}"/>
              </a:ext>
            </a:extLst>
          </p:cNvPr>
          <p:cNvSpPr>
            <a:spLocks noGrp="1"/>
          </p:cNvSpPr>
          <p:nvPr>
            <p:ph idx="1"/>
          </p:nvPr>
        </p:nvSpPr>
        <p:spPr/>
        <p:txBody>
          <a:bodyPr/>
          <a:lstStyle/>
          <a:p>
            <a:r>
              <a:rPr lang="en-US" dirty="0"/>
              <a:t>The panel made a strong recommendation on using gluten-free oats to increase the likelihood of achieving clinical remission. </a:t>
            </a:r>
          </a:p>
          <a:p>
            <a:r>
              <a:rPr lang="en-US" dirty="0"/>
              <a:t>Although there was dissension, the panel made a conditional recommendation against using gluten-detection devices. </a:t>
            </a:r>
          </a:p>
          <a:p>
            <a:r>
              <a:rPr lang="en-US" dirty="0"/>
              <a:t>Finally, the panel found insufficient evidence to recommend for or against using probiotics.</a:t>
            </a:r>
          </a:p>
        </p:txBody>
      </p:sp>
    </p:spTree>
    <p:extLst>
      <p:ext uri="{BB962C8B-B14F-4D97-AF65-F5344CB8AC3E}">
        <p14:creationId xmlns:p14="http://schemas.microsoft.com/office/powerpoint/2010/main" val="3110545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time…..</a:t>
            </a:r>
          </a:p>
        </p:txBody>
      </p:sp>
      <p:sp>
        <p:nvSpPr>
          <p:cNvPr id="3" name="Content Placeholder 2"/>
          <p:cNvSpPr>
            <a:spLocks noGrp="1"/>
          </p:cNvSpPr>
          <p:nvPr>
            <p:ph idx="1"/>
          </p:nvPr>
        </p:nvSpPr>
        <p:spPr/>
        <p:txBody>
          <a:bodyPr/>
          <a:lstStyle/>
          <a:p>
            <a:pPr marL="0" indent="0">
              <a:buNone/>
            </a:pPr>
            <a:r>
              <a:rPr lang="en-US" dirty="0"/>
              <a:t>#1 Re-consider screening interval after initial negative colonoscopy</a:t>
            </a:r>
          </a:p>
          <a:p>
            <a:pPr marL="0" indent="0">
              <a:buNone/>
            </a:pPr>
            <a:r>
              <a:rPr lang="en-US" dirty="0"/>
              <a:t>#2  Subsequent colon cancer is rare in older patients with polyps</a:t>
            </a:r>
          </a:p>
          <a:p>
            <a:pPr marL="0" indent="0">
              <a:buNone/>
            </a:pPr>
            <a:r>
              <a:rPr lang="en-US" dirty="0"/>
              <a:t>#3 Consider not screening average-risk adults aged 45-49 years for colorectal cancer; stick to usual means of screening</a:t>
            </a:r>
          </a:p>
          <a:p>
            <a:pPr marL="0" indent="0">
              <a:buNone/>
            </a:pPr>
            <a:r>
              <a:rPr lang="en-US" dirty="0"/>
              <a:t>#4  Once-and-done screening colonoscopy has higher rates of adherence than yearly fecal-based blood testing</a:t>
            </a:r>
          </a:p>
          <a:p>
            <a:pPr marL="0" indent="0">
              <a:buNone/>
            </a:pPr>
            <a:r>
              <a:rPr lang="en-US" dirty="0"/>
              <a:t>#5 Improving CRC screening using a risk-adapted approach</a:t>
            </a:r>
          </a:p>
          <a:p>
            <a:pPr marL="0" indent="0">
              <a:buNone/>
            </a:pPr>
            <a:endParaRPr lang="en-US" dirty="0"/>
          </a:p>
        </p:txBody>
      </p:sp>
    </p:spTree>
    <p:extLst>
      <p:ext uri="{BB962C8B-B14F-4D97-AF65-F5344CB8AC3E}">
        <p14:creationId xmlns:p14="http://schemas.microsoft.com/office/powerpoint/2010/main" val="151412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E04C-FF47-49EC-B5AE-617B2A936A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4F3ADE-7046-4B38-945C-112CAAF9E2EB}"/>
              </a:ext>
            </a:extLst>
          </p:cNvPr>
          <p:cNvSpPr>
            <a:spLocks noGrp="1"/>
          </p:cNvSpPr>
          <p:nvPr>
            <p:ph idx="1"/>
          </p:nvPr>
        </p:nvSpPr>
        <p:spPr/>
        <p:txBody>
          <a:bodyPr/>
          <a:lstStyle/>
          <a:p>
            <a:pPr marL="0" indent="0">
              <a:buNone/>
            </a:pPr>
            <a:r>
              <a:rPr lang="en-US" dirty="0"/>
              <a:t>#6 Low FODMAPS diet is better than an oral spasmolytic for irritable bowel syndrome </a:t>
            </a:r>
          </a:p>
          <a:p>
            <a:pPr marL="0" indent="0">
              <a:buNone/>
            </a:pPr>
            <a:r>
              <a:rPr lang="en-US" dirty="0"/>
              <a:t>#7 Efficacy of Helicobacter pylori eradication therapy for functional dyspepsia</a:t>
            </a:r>
          </a:p>
          <a:p>
            <a:pPr marL="0" indent="0">
              <a:buNone/>
            </a:pPr>
            <a:r>
              <a:rPr lang="en-US" dirty="0"/>
              <a:t>#8 British Society of Gastroenterology guidelines for the evaluation and management of dyspepsia</a:t>
            </a:r>
          </a:p>
          <a:p>
            <a:pPr marL="0" indent="0">
              <a:buNone/>
            </a:pPr>
            <a:r>
              <a:rPr lang="en-US" dirty="0"/>
              <a:t>#9 No increased risk of esophageal cancer with nonerosive gastroesophageal reflux</a:t>
            </a:r>
          </a:p>
          <a:p>
            <a:pPr marL="0" indent="0">
              <a:buNone/>
            </a:pPr>
            <a:r>
              <a:rPr lang="en-US" dirty="0"/>
              <a:t>#10 American College of Gastroenterology guideline for evaluating and managing patients with celiac disease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6801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0" y="152400"/>
            <a:ext cx="8229600" cy="685800"/>
          </a:xfrm>
          <a:noFill/>
          <a:ln/>
        </p:spPr>
        <p:txBody>
          <a:bodyPr lIns="90488" tIns="44450" rIns="90488" bIns="44450">
            <a:normAutofit/>
          </a:bodyPr>
          <a:lstStyle/>
          <a:p>
            <a:r>
              <a:rPr lang="en-US" b="1" dirty="0">
                <a:solidFill>
                  <a:schemeClr val="bg1"/>
                </a:solidFill>
              </a:rPr>
              <a:t>Relevance: Type of Evidence</a:t>
            </a:r>
          </a:p>
        </p:txBody>
      </p:sp>
      <p:sp>
        <p:nvSpPr>
          <p:cNvPr id="30723" name="Rectangle 3"/>
          <p:cNvSpPr>
            <a:spLocks noGrp="1" noChangeArrowheads="1"/>
          </p:cNvSpPr>
          <p:nvPr>
            <p:ph sz="quarter" idx="1"/>
          </p:nvPr>
        </p:nvSpPr>
        <p:spPr>
          <a:xfrm>
            <a:off x="1676400" y="1981200"/>
            <a:ext cx="7745412" cy="4281487"/>
          </a:xfrm>
          <a:noFill/>
          <a:ln/>
        </p:spPr>
        <p:txBody>
          <a:bodyPr lIns="90488" tIns="44450" rIns="90488" bIns="44450"/>
          <a:lstStyle/>
          <a:p>
            <a:pPr>
              <a:lnSpc>
                <a:spcPct val="150000"/>
              </a:lnSpc>
            </a:pPr>
            <a:r>
              <a:rPr lang="en-US" b="1" dirty="0">
                <a:solidFill>
                  <a:schemeClr val="bg1"/>
                </a:solidFill>
              </a:rPr>
              <a:t>POE</a:t>
            </a:r>
            <a:r>
              <a:rPr lang="en-US" dirty="0">
                <a:solidFill>
                  <a:schemeClr val="bg1"/>
                </a:solidFill>
              </a:rPr>
              <a:t>: Patient-oriented evidence </a:t>
            </a:r>
          </a:p>
          <a:p>
            <a:pPr lvl="1"/>
            <a:r>
              <a:rPr lang="en-US" dirty="0">
                <a:solidFill>
                  <a:schemeClr val="bg1"/>
                </a:solidFill>
              </a:rPr>
              <a:t>mortality, morbidity, quality of life</a:t>
            </a:r>
          </a:p>
          <a:p>
            <a:pPr lvl="1"/>
            <a:r>
              <a:rPr lang="en-US" dirty="0">
                <a:solidFill>
                  <a:schemeClr val="bg1"/>
                </a:solidFill>
              </a:rPr>
              <a:t>Longer, better or both</a:t>
            </a:r>
          </a:p>
          <a:p>
            <a:pPr lvl="1">
              <a:buNone/>
            </a:pPr>
            <a:endParaRPr lang="en-US" dirty="0">
              <a:solidFill>
                <a:schemeClr val="bg1"/>
              </a:solidFill>
            </a:endParaRPr>
          </a:p>
          <a:p>
            <a:r>
              <a:rPr lang="en-US" b="1" dirty="0">
                <a:solidFill>
                  <a:schemeClr val="bg1"/>
                </a:solidFill>
              </a:rPr>
              <a:t>DOE</a:t>
            </a:r>
            <a:r>
              <a:rPr lang="en-US" dirty="0">
                <a:solidFill>
                  <a:schemeClr val="bg1"/>
                </a:solidFill>
              </a:rPr>
              <a:t>: Disease-oriented evidence</a:t>
            </a:r>
          </a:p>
          <a:p>
            <a:pPr lvl="1"/>
            <a:r>
              <a:rPr lang="en-US" dirty="0" err="1">
                <a:solidFill>
                  <a:schemeClr val="bg1"/>
                </a:solidFill>
              </a:rPr>
              <a:t>pathophysiology</a:t>
            </a:r>
            <a:r>
              <a:rPr lang="en-US" dirty="0">
                <a:solidFill>
                  <a:schemeClr val="bg1"/>
                </a:solidFill>
              </a:rPr>
              <a:t>, pharmacology, etiology</a:t>
            </a:r>
          </a:p>
        </p:txBody>
      </p:sp>
    </p:spTree>
    <p:extLst>
      <p:ext uri="{BB962C8B-B14F-4D97-AF65-F5344CB8AC3E}">
        <p14:creationId xmlns:p14="http://schemas.microsoft.com/office/powerpoint/2010/main" val="37877851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481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4820" name="Rectangle 4"/>
          <p:cNvSpPr>
            <a:spLocks noGrp="1" noChangeArrowheads="1"/>
          </p:cNvSpPr>
          <p:nvPr>
            <p:ph type="title"/>
          </p:nvPr>
        </p:nvSpPr>
        <p:spPr>
          <a:xfrm>
            <a:off x="1601487" y="0"/>
            <a:ext cx="7542513" cy="1005840"/>
          </a:xfrm>
          <a:noFill/>
          <a:ln/>
        </p:spPr>
        <p:txBody>
          <a:bodyPr lIns="92075" tIns="46038" rIns="92075" bIns="46038"/>
          <a:lstStyle/>
          <a:p>
            <a:r>
              <a:rPr lang="en-US" dirty="0">
                <a:solidFill>
                  <a:schemeClr val="bg1"/>
                </a:solidFill>
              </a:rPr>
              <a:t>Determining Validity</a:t>
            </a:r>
          </a:p>
        </p:txBody>
      </p:sp>
      <p:sp>
        <p:nvSpPr>
          <p:cNvPr id="34821" name="Rectangle 5"/>
          <p:cNvSpPr>
            <a:spLocks noGrp="1" noChangeArrowheads="1"/>
          </p:cNvSpPr>
          <p:nvPr>
            <p:ph sz="quarter" idx="1"/>
          </p:nvPr>
        </p:nvSpPr>
        <p:spPr>
          <a:noFill/>
          <a:ln/>
        </p:spPr>
        <p:txBody>
          <a:bodyPr lIns="92075" tIns="46038" rIns="92075" bIns="46038"/>
          <a:lstStyle/>
          <a:p>
            <a:pPr>
              <a:lnSpc>
                <a:spcPct val="120000"/>
              </a:lnSpc>
            </a:pPr>
            <a:r>
              <a:rPr lang="en-US" sz="2800" dirty="0">
                <a:solidFill>
                  <a:schemeClr val="bg1"/>
                </a:solidFill>
              </a:rPr>
              <a:t>Levels of Evidence (LOE):</a:t>
            </a:r>
          </a:p>
          <a:p>
            <a:pPr lvl="1">
              <a:lnSpc>
                <a:spcPct val="120000"/>
              </a:lnSpc>
            </a:pPr>
            <a:r>
              <a:rPr lang="en-US" sz="2800" dirty="0">
                <a:solidFill>
                  <a:schemeClr val="bg1"/>
                </a:solidFill>
              </a:rPr>
              <a:t>1a, b, c; 2a, b, c; etc., 5- expert opinion</a:t>
            </a:r>
          </a:p>
          <a:p>
            <a:pPr lvl="1">
              <a:lnSpc>
                <a:spcPct val="120000"/>
              </a:lnSpc>
            </a:pPr>
            <a:r>
              <a:rPr lang="en-US" sz="2800" dirty="0">
                <a:solidFill>
                  <a:schemeClr val="bg1"/>
                </a:solidFill>
              </a:rPr>
              <a:t>A, B, C, D</a:t>
            </a:r>
          </a:p>
          <a:p>
            <a:pPr lvl="1">
              <a:lnSpc>
                <a:spcPct val="120000"/>
              </a:lnSpc>
            </a:pPr>
            <a:r>
              <a:rPr lang="en-US" sz="2800" dirty="0">
                <a:solidFill>
                  <a:schemeClr val="bg1"/>
                </a:solidFill>
              </a:rPr>
              <a:t>SORT Criteria</a:t>
            </a:r>
          </a:p>
          <a:p>
            <a:pPr lvl="1">
              <a:lnSpc>
                <a:spcPct val="120000"/>
              </a:lnSpc>
            </a:pPr>
            <a:r>
              <a:rPr lang="en-US" sz="2800" dirty="0">
                <a:solidFill>
                  <a:schemeClr val="bg1"/>
                </a:solidFill>
              </a:rPr>
              <a:t>Therapy, diagnosis, prognosis, reviews, etc. </a:t>
            </a:r>
          </a:p>
        </p:txBody>
      </p:sp>
    </p:spTree>
    <p:extLst>
      <p:ext uri="{BB962C8B-B14F-4D97-AF65-F5344CB8AC3E}">
        <p14:creationId xmlns:p14="http://schemas.microsoft.com/office/powerpoint/2010/main" val="24005999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a:p>
        </p:txBody>
      </p:sp>
      <p:pic>
        <p:nvPicPr>
          <p:cNvPr id="3686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36868" name="Rectangle 4"/>
          <p:cNvSpPr>
            <a:spLocks noChangeArrowheads="1"/>
          </p:cNvSpPr>
          <p:nvPr/>
        </p:nvSpPr>
        <p:spPr bwMode="auto">
          <a:xfrm>
            <a:off x="0" y="1371600"/>
            <a:ext cx="8839200" cy="2667000"/>
          </a:xfrm>
          <a:prstGeom prst="rect">
            <a:avLst/>
          </a:prstGeom>
          <a:solidFill>
            <a:srgbClr val="008000">
              <a:alpha val="28999"/>
            </a:srgbClr>
          </a:solidFill>
          <a:ln w="9525">
            <a:solidFill>
              <a:schemeClr val="tx1"/>
            </a:solidFill>
            <a:miter lim="800000"/>
            <a:headEnd/>
            <a:tailEnd/>
          </a:ln>
          <a:effectLst/>
        </p:spPr>
        <p:txBody>
          <a:bodyPr wrap="none" anchor="ctr"/>
          <a:lstStyle/>
          <a:p>
            <a:endParaRPr lang="en-US"/>
          </a:p>
        </p:txBody>
      </p:sp>
      <p:sp>
        <p:nvSpPr>
          <p:cNvPr id="36869" name="Rectangle 5"/>
          <p:cNvSpPr>
            <a:spLocks noChangeArrowheads="1"/>
          </p:cNvSpPr>
          <p:nvPr/>
        </p:nvSpPr>
        <p:spPr bwMode="auto">
          <a:xfrm>
            <a:off x="0" y="4038600"/>
            <a:ext cx="8839200" cy="1524000"/>
          </a:xfrm>
          <a:prstGeom prst="rect">
            <a:avLst/>
          </a:prstGeom>
          <a:solidFill>
            <a:srgbClr val="FFFF00">
              <a:alpha val="34000"/>
            </a:srgbClr>
          </a:solidFill>
          <a:ln w="9525">
            <a:solidFill>
              <a:schemeClr val="tx1"/>
            </a:solidFill>
            <a:miter lim="800000"/>
            <a:headEnd/>
            <a:tailEnd/>
          </a:ln>
          <a:effectLst/>
        </p:spPr>
        <p:txBody>
          <a:bodyPr wrap="none" anchor="ctr"/>
          <a:lstStyle/>
          <a:p>
            <a:endParaRPr lang="en-US"/>
          </a:p>
        </p:txBody>
      </p:sp>
      <p:sp>
        <p:nvSpPr>
          <p:cNvPr id="36870" name="Rectangle 6"/>
          <p:cNvSpPr>
            <a:spLocks noChangeArrowheads="1"/>
          </p:cNvSpPr>
          <p:nvPr/>
        </p:nvSpPr>
        <p:spPr bwMode="auto">
          <a:xfrm>
            <a:off x="0" y="5562600"/>
            <a:ext cx="8839200" cy="762000"/>
          </a:xfrm>
          <a:prstGeom prst="rect">
            <a:avLst/>
          </a:prstGeom>
          <a:solidFill>
            <a:srgbClr val="FF0000">
              <a:alpha val="38000"/>
            </a:srgbClr>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879468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animBg="1"/>
      <p:bldP spid="368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1" y="990600"/>
            <a:ext cx="6781800" cy="5262979"/>
          </a:xfrm>
          <a:prstGeom prst="rect">
            <a:avLst/>
          </a:prstGeom>
          <a:noFill/>
        </p:spPr>
        <p:txBody>
          <a:bodyPr wrap="square" rtlCol="0">
            <a:spAutoFit/>
          </a:bodyPr>
          <a:lstStyle/>
          <a:p>
            <a:r>
              <a:rPr lang="en-US" sz="4800" dirty="0">
                <a:solidFill>
                  <a:schemeClr val="bg1"/>
                </a:solidFill>
              </a:rPr>
              <a:t>“It </a:t>
            </a:r>
            <a:r>
              <a:rPr lang="en-US" sz="4800" dirty="0" err="1">
                <a:solidFill>
                  <a:schemeClr val="bg1"/>
                </a:solidFill>
              </a:rPr>
              <a:t>ain’t</a:t>
            </a:r>
            <a:r>
              <a:rPr lang="en-US" sz="4800" dirty="0">
                <a:solidFill>
                  <a:schemeClr val="bg1"/>
                </a:solidFill>
              </a:rPr>
              <a:t> what you don’t know that gets you into trouble, it’s what you know for sure that just </a:t>
            </a:r>
            <a:r>
              <a:rPr lang="en-US" sz="4800" dirty="0" err="1">
                <a:solidFill>
                  <a:schemeClr val="bg1"/>
                </a:solidFill>
              </a:rPr>
              <a:t>ain’t</a:t>
            </a:r>
            <a:r>
              <a:rPr lang="en-US" sz="4800" dirty="0">
                <a:solidFill>
                  <a:schemeClr val="bg1"/>
                </a:solidFill>
              </a:rPr>
              <a:t> so.”</a:t>
            </a:r>
          </a:p>
          <a:p>
            <a:r>
              <a:rPr lang="en-US" sz="4800" dirty="0">
                <a:solidFill>
                  <a:schemeClr val="bg1"/>
                </a:solidFill>
              </a:rPr>
              <a:t>			Mark Twain</a:t>
            </a:r>
          </a:p>
          <a:p>
            <a:endParaRPr lang="en-US" sz="4800" dirty="0">
              <a:solidFill>
                <a:schemeClr val="bg1"/>
              </a:solidFill>
            </a:endParaRPr>
          </a:p>
        </p:txBody>
      </p:sp>
    </p:spTree>
    <p:extLst>
      <p:ext uri="{BB962C8B-B14F-4D97-AF65-F5344CB8AC3E}">
        <p14:creationId xmlns:p14="http://schemas.microsoft.com/office/powerpoint/2010/main" val="1073671764"/>
      </p:ext>
    </p:extLst>
  </p:cSld>
  <p:clrMapOvr>
    <a:masterClrMapping/>
  </p:clrMapOvr>
</p:sld>
</file>

<file path=ppt/theme/theme1.xml><?xml version="1.0" encoding="utf-8"?>
<a:theme xmlns:a="http://schemas.openxmlformats.org/drawingml/2006/main" name="PresentationPro_MedicalHealthVideo">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D75590B-10D4-4B85-BE8A-A3FE41800A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34140</TotalTime>
  <Words>5671</Words>
  <Application>Microsoft Office PowerPoint</Application>
  <PresentationFormat>On-screen Show (4:3)</PresentationFormat>
  <Paragraphs>315</Paragraphs>
  <Slides>59</Slides>
  <Notes>29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59</vt:i4>
      </vt:variant>
    </vt:vector>
  </HeadingPairs>
  <TitlesOfParts>
    <vt:vector size="76" baseType="lpstr">
      <vt:lpstr>AdvOT4dfa5ba6</vt:lpstr>
      <vt:lpstr>AdvOT4dfa5ba6+fb</vt:lpstr>
      <vt:lpstr>AdvOTb01f720c</vt:lpstr>
      <vt:lpstr>AdvP4C4E51</vt:lpstr>
      <vt:lpstr>AdvPS3FDD77</vt:lpstr>
      <vt:lpstr>AdvTT08640291</vt:lpstr>
      <vt:lpstr>AdvTT08640291+fb</vt:lpstr>
      <vt:lpstr>AdvTT0eeac7f7.B</vt:lpstr>
      <vt:lpstr>AdvTT0eeac7f7.B+fb</vt:lpstr>
      <vt:lpstr>Arial</vt:lpstr>
      <vt:lpstr>Calibri</vt:lpstr>
      <vt:lpstr>Cambria Math</vt:lpstr>
      <vt:lpstr>GuardianTextEgypGR-Regular</vt:lpstr>
      <vt:lpstr>Segoe UI</vt:lpstr>
      <vt:lpstr>Times New Roman</vt:lpstr>
      <vt:lpstr>Wingdings</vt:lpstr>
      <vt:lpstr>PresentationPro_MedicalHealthVideo</vt:lpstr>
      <vt:lpstr>Top 10 GI POEMs 2022-2023</vt:lpstr>
      <vt:lpstr>Objectives</vt:lpstr>
      <vt:lpstr>PowerPoint Presentation</vt:lpstr>
      <vt:lpstr>POEM</vt:lpstr>
      <vt:lpstr>PowerPoint Presentation</vt:lpstr>
      <vt:lpstr>Relevance: Type of Evidence</vt:lpstr>
      <vt:lpstr>Determining Validity</vt:lpstr>
      <vt:lpstr>PowerPoint Presentation</vt:lpstr>
      <vt:lpstr>PowerPoint Presentation</vt:lpstr>
      <vt:lpstr>Finding the POEMS</vt:lpstr>
      <vt:lpstr>#1 Consider not screening average-risk adults aged 45-49 years for colorectal cancer; stick to usual means of screening</vt:lpstr>
      <vt:lpstr>PowerPoint Presentation</vt:lpstr>
      <vt:lpstr>PowerPoint Presentation</vt:lpstr>
      <vt:lpstr>PowerPoint Presentation</vt:lpstr>
      <vt:lpstr>PowerPoint Presentation</vt:lpstr>
      <vt:lpstr>PowerPoint Presentation</vt:lpstr>
      <vt:lpstr>PowerPoint Presentation</vt:lpstr>
      <vt:lpstr>#2  Re-Consider rescreening interval after initial negative colonoscopy</vt:lpstr>
      <vt:lpstr>PowerPoint Presentation</vt:lpstr>
      <vt:lpstr>PowerPoint Presentation</vt:lpstr>
      <vt:lpstr>#3  When to stop surveillance colonoscopy--subsequent colon cancer is rare in older patients with polyps</vt:lpstr>
      <vt:lpstr>PowerPoint Presentation</vt:lpstr>
      <vt:lpstr>PowerPoint Presentation</vt:lpstr>
      <vt:lpstr>PowerPoint Presentation</vt:lpstr>
      <vt:lpstr>PowerPoint Presentation</vt:lpstr>
      <vt:lpstr>PowerPoint Presentation</vt:lpstr>
      <vt:lpstr>#4Once-and-done screening colonoscopy has higher rates of adherence than yearly fecal-based blood testing</vt:lpstr>
      <vt:lpstr>PowerPoint Presentation</vt:lpstr>
      <vt:lpstr>PowerPoint Presentation</vt:lpstr>
      <vt:lpstr>PowerPoint Presentation</vt:lpstr>
      <vt:lpstr>PowerPoint Presentation</vt:lpstr>
      <vt:lpstr>#5 Improving CRC screening using a risk-adapted approach</vt:lpstr>
      <vt:lpstr>PowerPoint Presentation</vt:lpstr>
      <vt:lpstr>PowerPoint Presentation</vt:lpstr>
      <vt:lpstr>PowerPoint Presentation</vt:lpstr>
      <vt:lpstr>#6  Low FODMAPS diet is better than an oral spasmolytic for irritable bowel syndrome </vt:lpstr>
      <vt:lpstr>PowerPoint Presentation</vt:lpstr>
      <vt:lpstr>PowerPoint Presentation</vt:lpstr>
      <vt:lpstr>PowerPoint Presentation</vt:lpstr>
      <vt:lpstr>PowerPoint Presentation</vt:lpstr>
      <vt:lpstr>#7  Efficacy of Helicobacter pylori eradication therapy for functional dyspepsia</vt:lpstr>
      <vt:lpstr>PowerPoint Presentation</vt:lpstr>
      <vt:lpstr>PowerPoint Presentation</vt:lpstr>
      <vt:lpstr>PowerPoint Presentation</vt:lpstr>
      <vt:lpstr>#8 British Society of Gastroenterology guidelines for the evaluation and management of dyspepsia</vt:lpstr>
      <vt:lpstr>PowerPoint Presentation</vt:lpstr>
      <vt:lpstr>PowerPoint Presentation</vt:lpstr>
      <vt:lpstr>PowerPoint Presentation</vt:lpstr>
      <vt:lpstr>PowerPoint Presentation</vt:lpstr>
      <vt:lpstr>PowerPoint Presentation</vt:lpstr>
      <vt:lpstr>#9  No increased risk of esophageal cancer with nonerosive gastroesophageal reflux</vt:lpstr>
      <vt:lpstr>PowerPoint Presentation</vt:lpstr>
      <vt:lpstr>PowerPoint Presentation</vt:lpstr>
      <vt:lpstr>#10 American College of Gastroenterology guideline for evaluating and managing patients with celiac disease</vt:lpstr>
      <vt:lpstr>PowerPoint Presentation</vt:lpstr>
      <vt:lpstr>PowerPoint Presentation</vt:lpstr>
      <vt:lpstr>PowerPoint Presentation</vt:lpstr>
      <vt:lpstr>One more time…..</vt:lpstr>
      <vt:lpstr>PowerPoint Presentation</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POEMs 2011-2012</dc:title>
  <dc:creator>Scott Strayer</dc:creator>
  <cp:lastModifiedBy>Sam Pener</cp:lastModifiedBy>
  <cp:revision>1694</cp:revision>
  <dcterms:created xsi:type="dcterms:W3CDTF">2012-03-18T21:57:48Z</dcterms:created>
  <dcterms:modified xsi:type="dcterms:W3CDTF">2023-11-04T17:31:40Z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TC018813499991</vt:lpwstr>
  </property>
</Properties>
</file>