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7" r:id="rId2"/>
    <p:sldId id="258" r:id="rId3"/>
    <p:sldId id="294" r:id="rId4"/>
    <p:sldId id="317" r:id="rId5"/>
    <p:sldId id="315" r:id="rId6"/>
    <p:sldId id="324" r:id="rId7"/>
    <p:sldId id="325" r:id="rId8"/>
    <p:sldId id="326" r:id="rId9"/>
    <p:sldId id="327" r:id="rId10"/>
    <p:sldId id="328" r:id="rId11"/>
    <p:sldId id="329" r:id="rId12"/>
    <p:sldId id="330" r:id="rId13"/>
    <p:sldId id="331" r:id="rId14"/>
    <p:sldId id="333" r:id="rId15"/>
    <p:sldId id="316" r:id="rId16"/>
    <p:sldId id="318" r:id="rId17"/>
    <p:sldId id="319" r:id="rId18"/>
    <p:sldId id="320" r:id="rId19"/>
    <p:sldId id="321" r:id="rId20"/>
    <p:sldId id="332" r:id="rId21"/>
    <p:sldId id="334" r:id="rId22"/>
    <p:sldId id="335" r:id="rId23"/>
    <p:sldId id="323" r:id="rId24"/>
    <p:sldId id="295" r:id="rId25"/>
    <p:sldId id="296" r:id="rId26"/>
    <p:sldId id="297" r:id="rId27"/>
    <p:sldId id="298" r:id="rId28"/>
    <p:sldId id="300" r:id="rId29"/>
    <p:sldId id="336" r:id="rId30"/>
    <p:sldId id="302" r:id="rId31"/>
    <p:sldId id="301" r:id="rId32"/>
    <p:sldId id="303" r:id="rId33"/>
    <p:sldId id="304" r:id="rId34"/>
    <p:sldId id="305" r:id="rId35"/>
    <p:sldId id="307" r:id="rId36"/>
    <p:sldId id="309" r:id="rId37"/>
    <p:sldId id="310" r:id="rId38"/>
    <p:sldId id="312" r:id="rId39"/>
    <p:sldId id="311" r:id="rId40"/>
    <p:sldId id="313" r:id="rId41"/>
    <p:sldId id="259" r:id="rId42"/>
    <p:sldId id="279" r:id="rId43"/>
    <p:sldId id="260" r:id="rId44"/>
    <p:sldId id="270" r:id="rId45"/>
    <p:sldId id="314" r:id="rId46"/>
    <p:sldId id="280" r:id="rId47"/>
    <p:sldId id="265" r:id="rId48"/>
    <p:sldId id="267" r:id="rId49"/>
    <p:sldId id="261" r:id="rId50"/>
    <p:sldId id="283" r:id="rId51"/>
    <p:sldId id="266" r:id="rId52"/>
    <p:sldId id="284" r:id="rId53"/>
    <p:sldId id="285" r:id="rId54"/>
    <p:sldId id="286" r:id="rId55"/>
    <p:sldId id="308" r:id="rId56"/>
    <p:sldId id="278" r:id="rId57"/>
    <p:sldId id="337" r:id="rId58"/>
    <p:sldId id="272" r:id="rId59"/>
    <p:sldId id="273" r:id="rId60"/>
    <p:sldId id="274" r:id="rId61"/>
    <p:sldId id="289" r:id="rId62"/>
    <p:sldId id="287" r:id="rId63"/>
    <p:sldId id="338" r:id="rId64"/>
    <p:sldId id="288" r:id="rId65"/>
    <p:sldId id="299" r:id="rId66"/>
    <p:sldId id="322"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9043" autoAdjust="0"/>
  </p:normalViewPr>
  <p:slideViewPr>
    <p:cSldViewPr snapToGrid="0">
      <p:cViewPr varScale="1">
        <p:scale>
          <a:sx n="40" d="100"/>
          <a:sy n="40" d="100"/>
        </p:scale>
        <p:origin x="1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F280A1-35E2-4C1B-B853-20B95807CB33}" type="datetimeFigureOut">
              <a:rPr lang="en-US" smtClean="0"/>
              <a:t>11/02/2023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DB4C08-8C56-4DD7-922B-15F2EA6A053B}" type="slidenum">
              <a:rPr lang="en-US" smtClean="0"/>
              <a:t>‹#›</a:t>
            </a:fld>
            <a:endParaRPr lang="en-US"/>
          </a:p>
        </p:txBody>
      </p:sp>
    </p:spTree>
    <p:extLst>
      <p:ext uri="{BB962C8B-B14F-4D97-AF65-F5344CB8AC3E}">
        <p14:creationId xmlns:p14="http://schemas.microsoft.com/office/powerpoint/2010/main" val="3803455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medicine.medscape.com/article/175377-overview"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jmedicalcasereports.biomedcentral.com/articles/10.1186/1752-1947-5-240#auth-Keiko-Akimoto-Aff2" TargetMode="External"/><Relationship Id="rId13" Type="http://schemas.openxmlformats.org/officeDocument/2006/relationships/hyperlink" Target="https://jmedicalcasereports.biomedcentral.com/articles/10.1186/1752-1947-5-240#auth-Michio-Tanaka-Aff3" TargetMode="External"/><Relationship Id="rId18" Type="http://schemas.openxmlformats.org/officeDocument/2006/relationships/hyperlink" Target="https://jmedicalcasereports.biomedcentral.com/articles/10.1186/1752-1947-5-240#auth-Chikako-Tokoro-Aff1" TargetMode="External"/><Relationship Id="rId3" Type="http://schemas.openxmlformats.org/officeDocument/2006/relationships/hyperlink" Target="https://jmedicalcasereports.biomedcentral.com/articles/10.1186/1752-1947-5-240#auth-Yusuke-Sekino-Aff1" TargetMode="External"/><Relationship Id="rId21" Type="http://schemas.openxmlformats.org/officeDocument/2006/relationships/hyperlink" Target="https://jmedicalcasereports.biomedcentral.com/articles/10.1186/1752-1947-5-240#auth-Shin-Maeda-Aff1" TargetMode="External"/><Relationship Id="rId7" Type="http://schemas.openxmlformats.org/officeDocument/2006/relationships/hyperlink" Target="https://jmedicalcasereports.biomedcentral.com/articles/10.1186/1752-1947-5-240#auth-Kaoru-Tsuzawa-Aff2" TargetMode="External"/><Relationship Id="rId12" Type="http://schemas.openxmlformats.org/officeDocument/2006/relationships/hyperlink" Target="https://jmedicalcasereports.biomedcentral.com/articles/10.1186/1752-1947-5-240#auth-Akisa-Tsunemi-Aff3" TargetMode="External"/><Relationship Id="rId17" Type="http://schemas.openxmlformats.org/officeDocument/2006/relationships/hyperlink" Target="https://jmedicalcasereports.biomedcentral.com/articles/10.1186/1752-1947-5-240#auth-Tomoko-Koide-Aff1" TargetMode="External"/><Relationship Id="rId2" Type="http://schemas.openxmlformats.org/officeDocument/2006/relationships/slide" Target="../slides/slide18.xml"/><Relationship Id="rId16" Type="http://schemas.openxmlformats.org/officeDocument/2006/relationships/hyperlink" Target="https://jmedicalcasereports.biomedcentral.com/articles/10.1186/1752-1947-5-240#auth-Hirokazu-Takahashi-Aff1" TargetMode="External"/><Relationship Id="rId20" Type="http://schemas.openxmlformats.org/officeDocument/2006/relationships/hyperlink" Target="https://jmedicalcasereports.biomedcentral.com/articles/10.1186/1752-1947-5-240#auth-Atsushi-Nakajima-Aff1" TargetMode="External"/><Relationship Id="rId1" Type="http://schemas.openxmlformats.org/officeDocument/2006/relationships/notesMaster" Target="../notesMasters/notesMaster1.xml"/><Relationship Id="rId6" Type="http://schemas.openxmlformats.org/officeDocument/2006/relationships/hyperlink" Target="https://jmedicalcasereports.biomedcentral.com/articles/10.1186/1752-1947-5-240#auth-Kaori-Suzuki-Aff1" TargetMode="External"/><Relationship Id="rId11" Type="http://schemas.openxmlformats.org/officeDocument/2006/relationships/hyperlink" Target="https://jmedicalcasereports.biomedcentral.com/articles/10.1186/1752-1947-5-240#auth-Kumiko-Saito-Aff2" TargetMode="External"/><Relationship Id="rId5" Type="http://schemas.openxmlformats.org/officeDocument/2006/relationships/hyperlink" Target="https://jmedicalcasereports.biomedcentral.com/articles/10.1186/1752-1947-5-240#auth-Mitsuru-Hirai-Aff2" TargetMode="External"/><Relationship Id="rId15" Type="http://schemas.openxmlformats.org/officeDocument/2006/relationships/hyperlink" Target="https://jmedicalcasereports.biomedcentral.com/articles/10.1186/1752-1947-5-240#auth-Yasunari-Sakamoto-Aff1" TargetMode="External"/><Relationship Id="rId23" Type="http://schemas.openxmlformats.org/officeDocument/2006/relationships/hyperlink" Target="https://jmedicalcasereports.biomedcentral.com/" TargetMode="External"/><Relationship Id="rId10" Type="http://schemas.openxmlformats.org/officeDocument/2006/relationships/hyperlink" Target="https://jmedicalcasereports.biomedcentral.com/articles/10.1186/1752-1947-5-240#auth-Nobutaka-Fujisawa-Aff2" TargetMode="External"/><Relationship Id="rId19" Type="http://schemas.openxmlformats.org/officeDocument/2006/relationships/hyperlink" Target="https://jmedicalcasereports.biomedcentral.com/articles/10.1186/1752-1947-5-240#auth-Yasunobu-Abe-Aff1" TargetMode="External"/><Relationship Id="rId4" Type="http://schemas.openxmlformats.org/officeDocument/2006/relationships/hyperlink" Target="https://jmedicalcasereports.biomedcentral.com/articles/10.1186/1752-1947-5-240#auth-Masahiko-Inamori-Aff1" TargetMode="External"/><Relationship Id="rId9" Type="http://schemas.openxmlformats.org/officeDocument/2006/relationships/hyperlink" Target="https://jmedicalcasereports.biomedcentral.com/articles/10.1186/1752-1947-5-240#auth-Ayako-Takahata-Aff2" TargetMode="External"/><Relationship Id="rId14" Type="http://schemas.openxmlformats.org/officeDocument/2006/relationships/hyperlink" Target="https://jmedicalcasereports.biomedcentral.com/articles/10.1186/1752-1947-5-240#auth-Hiroshi-Iida-Aff1" TargetMode="External"/><Relationship Id="rId22" Type="http://schemas.openxmlformats.org/officeDocument/2006/relationships/hyperlink" Target="https://jmedicalcasereports.biomedcentral.com/articles/10.1186/1752-1947-5-240#auth-Shigeru-Koyama-Aff2"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i.org/10.5223/pghn.2017.20.1.65"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www.semanticscholar.org/author/H.-Tchah/36736214" TargetMode="External"/><Relationship Id="rId5" Type="http://schemas.openxmlformats.org/officeDocument/2006/relationships/hyperlink" Target="https://www.semanticscholar.org/author/E.-Ryoo/6713548" TargetMode="External"/><Relationship Id="rId4" Type="http://schemas.openxmlformats.org/officeDocument/2006/relationships/hyperlink" Target="https://www.semanticscholar.org/author/Sun-Hwa-Lee/1472879159"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uptodate.com/contents/pten-hamartoma-tumor-syndromes-including-cowden-syndrome/abstract/46,50" TargetMode="External"/><Relationship Id="rId3" Type="http://schemas.openxmlformats.org/officeDocument/2006/relationships/hyperlink" Target="https://www.uptodate.com/contents/pten-hamartoma-tumor-syndromes-including-cowden-syndrome/abstract/49" TargetMode="External"/><Relationship Id="rId7" Type="http://schemas.openxmlformats.org/officeDocument/2006/relationships/hyperlink" Target="https://www.uptodate.com/contents/image?imageKey=ONC%2F80290&amp;topicKey=ONC%2F16543&amp;search=cowden%20syndrome&amp;rank=1%7E56&amp;source=see_link"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uptodate.com/contents/pten-hamartoma-tumor-syndromes-including-cowden-syndrome/abstract/51" TargetMode="External"/><Relationship Id="rId5" Type="http://schemas.openxmlformats.org/officeDocument/2006/relationships/hyperlink" Target="https://www.uptodate.com/contents/pten-hamartoma-tumor-syndromes-including-cowden-syndrome/abstract/13,43,50" TargetMode="External"/><Relationship Id="rId4" Type="http://schemas.openxmlformats.org/officeDocument/2006/relationships/hyperlink" Target="https://www.uptodate.com/contents/cutaneous-manifestations-of-internal-malignancy?sectionName=HERITABLE%20CONDITIONS%20ASSOCIATED%20WITH%20SKIN%20DISORDERS%20AND%20MALIGNANCY&amp;search=cowden%20syndrome&amp;topicRef=16543&amp;anchor=H11694078&amp;source=see_link#H11694078"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ptodate.com/contents/pten-hamartoma-tumor-syndromes-including-cowden-syndrome/abstract/13,69-71"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uptodate.com/contents/diagnostic-approach-to-and-treatment-of-thyroid-nodules?sectionName=History%20and%20physical%20examination&amp;search=cowden%20syndrome&amp;topicRef=16543&amp;anchor=H3&amp;source=see_link#H3"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uptodate.com/contents/pten-hamartoma-tumor-syndromes-including-cowden-syndrome/abstract/84" TargetMode="External"/><Relationship Id="rId13" Type="http://schemas.openxmlformats.org/officeDocument/2006/relationships/hyperlink" Target="https://www.uptodate.com/contents/juvenile-polyposis-syndrome?search=cowden%20syndrome&amp;topicRef=16543&amp;source=see_link" TargetMode="External"/><Relationship Id="rId18" Type="http://schemas.openxmlformats.org/officeDocument/2006/relationships/hyperlink" Target="https://www.uptodate.com/contents/pten-hamartoma-tumor-syndromes-including-cowden-syndrome/abstract/38" TargetMode="External"/><Relationship Id="rId3" Type="http://schemas.openxmlformats.org/officeDocument/2006/relationships/hyperlink" Target="https://www.uptodate.com/contents/image?imageKey=ONC%2F117128&amp;topicKey=ONC%2F16543&amp;search=cowden%20syndrome&amp;rank=1%7E56&amp;source=see_link" TargetMode="External"/><Relationship Id="rId7" Type="http://schemas.openxmlformats.org/officeDocument/2006/relationships/hyperlink" Target="https://www.uptodate.com/contents/pten-hamartoma-tumor-syndromes-including-cowden-syndrome/abstract/45,82,83" TargetMode="External"/><Relationship Id="rId12" Type="http://schemas.openxmlformats.org/officeDocument/2006/relationships/hyperlink" Target="https://www.uptodate.com/contents/pten-hamartoma-tumor-syndromes-including-cowden-syndrome/abstract/45,88,90" TargetMode="External"/><Relationship Id="rId17" Type="http://schemas.openxmlformats.org/officeDocument/2006/relationships/hyperlink" Target="https://www.uptodate.com/contents/pten-hamartoma-tumor-syndromes-including-cowden-syndrome/abstract/45" TargetMode="External"/><Relationship Id="rId2" Type="http://schemas.openxmlformats.org/officeDocument/2006/relationships/slide" Target="../slides/slide8.xml"/><Relationship Id="rId16" Type="http://schemas.openxmlformats.org/officeDocument/2006/relationships/hyperlink" Target="https://www.uptodate.com/contents/pten-hamartoma-tumor-syndromes-including-cowden-syndrome/abstract/83" TargetMode="External"/><Relationship Id="rId1" Type="http://schemas.openxmlformats.org/officeDocument/2006/relationships/notesMaster" Target="../notesMasters/notesMaster1.xml"/><Relationship Id="rId6" Type="http://schemas.openxmlformats.org/officeDocument/2006/relationships/hyperlink" Target="https://www.uptodate.com/contents/benign-lesions-of-the-esophagus?sectionName=Glycogen%20acanthosis&amp;search=cowden%20syndrome&amp;topicRef=16543&amp;anchor=H15&amp;source=see_link#H15" TargetMode="External"/><Relationship Id="rId11" Type="http://schemas.openxmlformats.org/officeDocument/2006/relationships/hyperlink" Target="https://www.uptodate.com/contents/pten-hamartoma-tumor-syndromes-including-cowden-syndrome/abstract/45,83,88,89" TargetMode="External"/><Relationship Id="rId5" Type="http://schemas.openxmlformats.org/officeDocument/2006/relationships/hyperlink" Target="https://www.uptodate.com/contents/pten-hamartoma-tumor-syndromes-including-cowden-syndrome/abstract/82" TargetMode="External"/><Relationship Id="rId15" Type="http://schemas.openxmlformats.org/officeDocument/2006/relationships/hyperlink" Target="https://www.uptodate.com/contents/overview-of-colon-polyps?sectionName=INFLAMMATORY%20POLYPS&amp;search=cowden%20syndrome&amp;topicRef=16543&amp;anchor=H2001083128&amp;source=see_link#H2001083128" TargetMode="External"/><Relationship Id="rId10" Type="http://schemas.openxmlformats.org/officeDocument/2006/relationships/hyperlink" Target="https://www.uptodate.com/contents/pten-hamartoma-tumor-syndromes-including-cowden-syndrome/abstract/87" TargetMode="External"/><Relationship Id="rId19" Type="http://schemas.openxmlformats.org/officeDocument/2006/relationships/hyperlink" Target="https://www.uptodate.com/contents/pten-hamartoma-tumor-syndromes-including-cowden-syndrome/abstract/91" TargetMode="External"/><Relationship Id="rId4" Type="http://schemas.openxmlformats.org/officeDocument/2006/relationships/hyperlink" Target="https://www.uptodate.com/contents/pten-hamartoma-tumor-syndromes-including-cowden-syndrome/abstract/81" TargetMode="External"/><Relationship Id="rId9" Type="http://schemas.openxmlformats.org/officeDocument/2006/relationships/hyperlink" Target="https://www.uptodate.com/contents/pten-hamartoma-tumor-syndromes-including-cowden-syndrome/abstract/85,86" TargetMode="External"/><Relationship Id="rId14" Type="http://schemas.openxmlformats.org/officeDocument/2006/relationships/hyperlink" Target="https://www.uptodate.com/contents/overview-of-colon-polyps?sectionName=HAMARTOMATOUS%20POLYPS&amp;search=cowden%20syndrome&amp;topicRef=16543&amp;anchor=H578092894&amp;source=see_link#H578092894"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ptodate.com/contents/pten-hamartoma-tumor-syndromes-including-cowden-syndrome/abstract/45,82,83"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uptodate.com/contents/pten-hamartoma-tumor-syndromes-including-cowden-syndrome/abstract/87" TargetMode="External"/><Relationship Id="rId5" Type="http://schemas.openxmlformats.org/officeDocument/2006/relationships/hyperlink" Target="https://www.uptodate.com/contents/pten-hamartoma-tumor-syndromes-including-cowden-syndrome/abstract/85,86" TargetMode="External"/><Relationship Id="rId4" Type="http://schemas.openxmlformats.org/officeDocument/2006/relationships/hyperlink" Target="https://www.uptodate.com/contents/pten-hamartoma-tumor-syndromes-including-cowden-syndrome/abstract/84"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ptodate.com/contents/pten-hamartoma-tumor-syndromes-including-cowden-syndrome/abstract/45,83,88,89" TargetMode="External"/><Relationship Id="rId7" Type="http://schemas.openxmlformats.org/officeDocument/2006/relationships/hyperlink" Target="https://www.uptodate.com/contents/pten-hamartoma-tumor-syndromes-including-cowden-syndrome/abstract/91"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uptodate.com/contents/pten-hamartoma-tumor-syndromes-including-cowden-syndrome/abstract/38" TargetMode="External"/><Relationship Id="rId5" Type="http://schemas.openxmlformats.org/officeDocument/2006/relationships/hyperlink" Target="https://www.uptodate.com/contents/pten-hamartoma-tumor-syndromes-including-cowden-syndrome/abstract/45" TargetMode="External"/><Relationship Id="rId4" Type="http://schemas.openxmlformats.org/officeDocument/2006/relationships/hyperlink" Target="https://www.uptodate.com/contents/pten-hamartoma-tumor-syndromes-including-cowden-syndrome/abstract/83"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familial adenomatous polyposis (FAP)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hamartomatous</a:t>
            </a:r>
            <a:r>
              <a:rPr lang="en-US" sz="1200" b="0" i="0" kern="1200" dirty="0">
                <a:solidFill>
                  <a:schemeClr val="tx1"/>
                </a:solidFill>
                <a:effectLst/>
                <a:latin typeface="+mn-lt"/>
                <a:ea typeface="+mn-ea"/>
                <a:cs typeface="+mn-cs"/>
              </a:rPr>
              <a:t> polyposis syndromes, and other rare polyposis syndromes, such as hereditary-mixed polyposis syndrome (HMPS)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Show you how but maybe not why</a:t>
            </a:r>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1</a:t>
            </a:fld>
            <a:endParaRPr lang="en-US"/>
          </a:p>
        </p:txBody>
      </p:sp>
    </p:spTree>
    <p:extLst>
      <p:ext uri="{BB962C8B-B14F-4D97-AF65-F5344CB8AC3E}">
        <p14:creationId xmlns:p14="http://schemas.microsoft.com/office/powerpoint/2010/main" val="338539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13</a:t>
            </a:fld>
            <a:endParaRPr lang="en-US"/>
          </a:p>
        </p:txBody>
      </p:sp>
    </p:spTree>
    <p:extLst>
      <p:ext uri="{BB962C8B-B14F-4D97-AF65-F5344CB8AC3E}">
        <p14:creationId xmlns:p14="http://schemas.microsoft.com/office/powerpoint/2010/main" val="3075250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14</a:t>
            </a:fld>
            <a:endParaRPr lang="en-US"/>
          </a:p>
        </p:txBody>
      </p:sp>
    </p:spTree>
    <p:extLst>
      <p:ext uri="{BB962C8B-B14F-4D97-AF65-F5344CB8AC3E}">
        <p14:creationId xmlns:p14="http://schemas.microsoft.com/office/powerpoint/2010/main" val="2775851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Epithelial misplacement involving all the layers of the bowel has been reported in approximately 10 percent of small intestinal polyps in PJS. Epithelial misplacement, possibly due to mechanical forces, may extend into the serosa and be misdiagnosed as a well-differentiated adenocarcinoma.</a:t>
            </a:r>
          </a:p>
          <a:p>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15</a:t>
            </a:fld>
            <a:endParaRPr lang="en-US"/>
          </a:p>
        </p:txBody>
      </p:sp>
    </p:spTree>
    <p:extLst>
      <p:ext uri="{BB962C8B-B14F-4D97-AF65-F5344CB8AC3E}">
        <p14:creationId xmlns:p14="http://schemas.microsoft.com/office/powerpoint/2010/main" val="993284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Reprinted with permission from Pounder RE, Allison MC, Dhillon AP. A </a:t>
            </a:r>
            <a:r>
              <a:rPr lang="en-US" sz="1200" b="0" i="1" kern="1200" dirty="0" err="1">
                <a:solidFill>
                  <a:schemeClr val="tx1"/>
                </a:solidFill>
                <a:effectLst/>
                <a:latin typeface="+mn-lt"/>
                <a:ea typeface="+mn-ea"/>
                <a:cs typeface="+mn-cs"/>
              </a:rPr>
              <a:t>Colour</a:t>
            </a:r>
            <a:r>
              <a:rPr lang="en-US" sz="1200" b="0" i="1" kern="1200" dirty="0">
                <a:solidFill>
                  <a:schemeClr val="tx1"/>
                </a:solidFill>
                <a:effectLst/>
                <a:latin typeface="+mn-lt"/>
                <a:ea typeface="+mn-ea"/>
                <a:cs typeface="+mn-cs"/>
              </a:rPr>
              <a:t> Atlas of the Digestive System, Wolfe, London 1989 p. 118.</a:t>
            </a:r>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16</a:t>
            </a:fld>
            <a:endParaRPr lang="en-US"/>
          </a:p>
        </p:txBody>
      </p:sp>
    </p:spTree>
    <p:extLst>
      <p:ext uri="{BB962C8B-B14F-4D97-AF65-F5344CB8AC3E}">
        <p14:creationId xmlns:p14="http://schemas.microsoft.com/office/powerpoint/2010/main" val="3492942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Although 50 percent of patients are asymptomatic at the time of diagnosis, individuals with PJS can present with obstruction caused by intussusception or occlusion of the gastrointestinal lumen by the polyp, abdominal pain caused by infarction, anemia from acute or chronic bleeding, or extrusion of the polyp through the rectum. Up to 69 percent of patients experience an intussusception during their lifetime, most often in the small intestine</a:t>
            </a:r>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17</a:t>
            </a:fld>
            <a:endParaRPr lang="en-US"/>
          </a:p>
        </p:txBody>
      </p:sp>
    </p:spTree>
    <p:extLst>
      <p:ext uri="{BB962C8B-B14F-4D97-AF65-F5344CB8AC3E}">
        <p14:creationId xmlns:p14="http://schemas.microsoft.com/office/powerpoint/2010/main" val="2712627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 gastrointestinal endoscopy, the </a:t>
            </a:r>
            <a:r>
              <a:rPr lang="en-US" sz="1200" b="0" i="0" kern="1200" dirty="0" err="1">
                <a:solidFill>
                  <a:schemeClr val="tx1"/>
                </a:solidFill>
                <a:effectLst/>
                <a:latin typeface="+mn-lt"/>
                <a:ea typeface="+mn-ea"/>
                <a:cs typeface="+mn-cs"/>
              </a:rPr>
              <a:t>Peutz-Jeghers</a:t>
            </a:r>
            <a:r>
              <a:rPr lang="en-US" sz="1200" b="0" i="0" kern="1200" dirty="0">
                <a:solidFill>
                  <a:schemeClr val="tx1"/>
                </a:solidFill>
                <a:effectLst/>
                <a:latin typeface="+mn-lt"/>
                <a:ea typeface="+mn-ea"/>
                <a:cs typeface="+mn-cs"/>
              </a:rPr>
              <a:t> (PJ) polyps have no major distinguishing features, and may be sessile, pedunculated, or lobulated. The number of polyps ranges from 1 to more than 20 per segment of bowel, although some patients have solitary lesions. The size of the polyps ranges from 0.1 to more than 5 cm in diameter</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https://emedicine.medscape.com/article/182006-overview?form=fpf</a:t>
            </a:r>
          </a:p>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Solitary </a:t>
            </a:r>
            <a:r>
              <a:rPr lang="en-US" sz="1200" b="1" i="0" kern="1200" dirty="0" err="1">
                <a:solidFill>
                  <a:schemeClr val="tx1"/>
                </a:solidFill>
                <a:effectLst/>
                <a:latin typeface="+mn-lt"/>
                <a:ea typeface="+mn-ea"/>
                <a:cs typeface="+mn-cs"/>
              </a:rPr>
              <a:t>Peutz-Jeghers</a:t>
            </a:r>
            <a:r>
              <a:rPr lang="en-US" sz="1200" b="1" i="0" kern="1200" dirty="0">
                <a:solidFill>
                  <a:schemeClr val="tx1"/>
                </a:solidFill>
                <a:effectLst/>
                <a:latin typeface="+mn-lt"/>
                <a:ea typeface="+mn-ea"/>
                <a:cs typeface="+mn-cs"/>
              </a:rPr>
              <a:t> type </a:t>
            </a:r>
            <a:r>
              <a:rPr lang="en-US" sz="1200" b="1" i="0" kern="1200" dirty="0" err="1">
                <a:solidFill>
                  <a:schemeClr val="tx1"/>
                </a:solidFill>
                <a:effectLst/>
                <a:latin typeface="+mn-lt"/>
                <a:ea typeface="+mn-ea"/>
                <a:cs typeface="+mn-cs"/>
              </a:rPr>
              <a:t>hamartomatous</a:t>
            </a:r>
            <a:r>
              <a:rPr lang="en-US" sz="1200" b="1" i="0" kern="1200" dirty="0">
                <a:solidFill>
                  <a:schemeClr val="tx1"/>
                </a:solidFill>
                <a:effectLst/>
                <a:latin typeface="+mn-lt"/>
                <a:ea typeface="+mn-ea"/>
                <a:cs typeface="+mn-cs"/>
              </a:rPr>
              <a:t> polyps in the duodenum are not always associated with a low risk of cancer: two case reports</a:t>
            </a:r>
          </a:p>
          <a:p>
            <a:r>
              <a:rPr lang="en-US" sz="1200" b="0" i="0" kern="1200" dirty="0">
                <a:solidFill>
                  <a:schemeClr val="tx1"/>
                </a:solidFill>
                <a:effectLst/>
                <a:latin typeface="+mn-lt"/>
                <a:ea typeface="+mn-ea"/>
                <a:cs typeface="+mn-cs"/>
                <a:hlinkClick r:id="rId3"/>
              </a:rPr>
              <a:t>Yusuke </a:t>
            </a:r>
            <a:r>
              <a:rPr lang="en-US" sz="1200" b="0" i="0" kern="1200" dirty="0" err="1">
                <a:solidFill>
                  <a:schemeClr val="tx1"/>
                </a:solidFill>
                <a:effectLst/>
                <a:latin typeface="+mn-lt"/>
                <a:ea typeface="+mn-ea"/>
                <a:cs typeface="+mn-cs"/>
                <a:hlinkClick r:id="rId3"/>
              </a:rPr>
              <a:t>Sekino</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hlinkClick r:id="rId4"/>
              </a:rPr>
              <a:t>Masahiko </a:t>
            </a:r>
            <a:r>
              <a:rPr lang="en-US" sz="1200" b="0" i="0" kern="1200" dirty="0" err="1">
                <a:solidFill>
                  <a:schemeClr val="tx1"/>
                </a:solidFill>
                <a:effectLst/>
                <a:latin typeface="+mn-lt"/>
                <a:ea typeface="+mn-ea"/>
                <a:cs typeface="+mn-cs"/>
                <a:hlinkClick r:id="rId4"/>
              </a:rPr>
              <a:t>Inamori</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hlinkClick r:id="rId5"/>
              </a:rPr>
              <a:t>Mitsuru Hirai</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hlinkClick r:id="rId6"/>
              </a:rPr>
              <a:t>Kaori Suzuki</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hlinkClick r:id="rId7"/>
              </a:rPr>
              <a:t>Kaoru </a:t>
            </a:r>
            <a:r>
              <a:rPr lang="en-US" sz="1200" b="0" i="0" kern="1200" dirty="0" err="1">
                <a:solidFill>
                  <a:schemeClr val="tx1"/>
                </a:solidFill>
                <a:effectLst/>
                <a:latin typeface="+mn-lt"/>
                <a:ea typeface="+mn-ea"/>
                <a:cs typeface="+mn-cs"/>
                <a:hlinkClick r:id="rId7"/>
              </a:rPr>
              <a:t>Tsuzawa</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hlinkClick r:id="rId8"/>
              </a:rPr>
              <a:t>Keiko Akimoto</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hlinkClick r:id="rId9"/>
              </a:rPr>
              <a:t>Ayako </a:t>
            </a:r>
            <a:r>
              <a:rPr lang="en-US" sz="1200" b="0" i="0" kern="1200" dirty="0" err="1">
                <a:solidFill>
                  <a:schemeClr val="tx1"/>
                </a:solidFill>
                <a:effectLst/>
                <a:latin typeface="+mn-lt"/>
                <a:ea typeface="+mn-ea"/>
                <a:cs typeface="+mn-cs"/>
                <a:hlinkClick r:id="rId9"/>
              </a:rPr>
              <a:t>Takahata</a:t>
            </a:r>
            <a:r>
              <a:rPr lang="en-US" sz="1200" b="0" i="0" kern="1200" dirty="0">
                <a:solidFill>
                  <a:schemeClr val="tx1"/>
                </a:solidFill>
                <a:effectLst/>
                <a:latin typeface="+mn-lt"/>
                <a:ea typeface="+mn-ea"/>
                <a:cs typeface="+mn-cs"/>
              </a:rPr>
              <a:t>, </a:t>
            </a:r>
          </a:p>
          <a:p>
            <a:r>
              <a:rPr lang="en-US" sz="1200" b="0" i="0" kern="1200" dirty="0" err="1">
                <a:solidFill>
                  <a:schemeClr val="tx1"/>
                </a:solidFill>
                <a:effectLst/>
                <a:latin typeface="+mn-lt"/>
                <a:ea typeface="+mn-ea"/>
                <a:cs typeface="+mn-cs"/>
                <a:hlinkClick r:id="rId10"/>
              </a:rPr>
              <a:t>Nobutaka</a:t>
            </a:r>
            <a:r>
              <a:rPr lang="en-US" sz="1200" b="0" i="0" kern="1200" dirty="0">
                <a:solidFill>
                  <a:schemeClr val="tx1"/>
                </a:solidFill>
                <a:effectLst/>
                <a:latin typeface="+mn-lt"/>
                <a:ea typeface="+mn-ea"/>
                <a:cs typeface="+mn-cs"/>
                <a:hlinkClick r:id="rId10"/>
              </a:rPr>
              <a:t> Fujisawa</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hlinkClick r:id="rId11"/>
              </a:rPr>
              <a:t>Kumiko Saito</a:t>
            </a:r>
            <a:r>
              <a:rPr lang="en-US" sz="1200" b="0" i="0" kern="1200" dirty="0">
                <a:solidFill>
                  <a:schemeClr val="tx1"/>
                </a:solidFill>
                <a:effectLst/>
                <a:latin typeface="+mn-lt"/>
                <a:ea typeface="+mn-ea"/>
                <a:cs typeface="+mn-cs"/>
              </a:rPr>
              <a:t>, </a:t>
            </a:r>
          </a:p>
          <a:p>
            <a:r>
              <a:rPr lang="en-US" sz="1200" b="0" i="0" kern="1200" dirty="0" err="1">
                <a:solidFill>
                  <a:schemeClr val="tx1"/>
                </a:solidFill>
                <a:effectLst/>
                <a:latin typeface="+mn-lt"/>
                <a:ea typeface="+mn-ea"/>
                <a:cs typeface="+mn-cs"/>
                <a:hlinkClick r:id="rId12"/>
              </a:rPr>
              <a:t>Akisa</a:t>
            </a:r>
            <a:r>
              <a:rPr lang="en-US" sz="1200" b="0" i="0" kern="1200" dirty="0">
                <a:solidFill>
                  <a:schemeClr val="tx1"/>
                </a:solidFill>
                <a:effectLst/>
                <a:latin typeface="+mn-lt"/>
                <a:ea typeface="+mn-ea"/>
                <a:cs typeface="+mn-cs"/>
                <a:hlinkClick r:id="rId12"/>
              </a:rPr>
              <a:t> </a:t>
            </a:r>
            <a:r>
              <a:rPr lang="en-US" sz="1200" b="0" i="0" kern="1200" dirty="0" err="1">
                <a:solidFill>
                  <a:schemeClr val="tx1"/>
                </a:solidFill>
                <a:effectLst/>
                <a:latin typeface="+mn-lt"/>
                <a:ea typeface="+mn-ea"/>
                <a:cs typeface="+mn-cs"/>
                <a:hlinkClick r:id="rId12"/>
              </a:rPr>
              <a:t>Tsunemi</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hlinkClick r:id="rId13"/>
              </a:rPr>
              <a:t>Michio Tanaka</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hlinkClick r:id="rId14"/>
              </a:rPr>
              <a:t>Hiroshi Iida</a:t>
            </a:r>
            <a:r>
              <a:rPr lang="en-US" sz="1200" b="0" i="0" kern="1200" dirty="0">
                <a:solidFill>
                  <a:schemeClr val="tx1"/>
                </a:solidFill>
                <a:effectLst/>
                <a:latin typeface="+mn-lt"/>
                <a:ea typeface="+mn-ea"/>
                <a:cs typeface="+mn-cs"/>
              </a:rPr>
              <a:t>, </a:t>
            </a:r>
          </a:p>
          <a:p>
            <a:r>
              <a:rPr lang="en-US" sz="1200" b="0" i="0" kern="1200" dirty="0" err="1">
                <a:solidFill>
                  <a:schemeClr val="tx1"/>
                </a:solidFill>
                <a:effectLst/>
                <a:latin typeface="+mn-lt"/>
                <a:ea typeface="+mn-ea"/>
                <a:cs typeface="+mn-cs"/>
                <a:hlinkClick r:id="rId15"/>
              </a:rPr>
              <a:t>Yasunari</a:t>
            </a:r>
            <a:r>
              <a:rPr lang="en-US" sz="1200" b="0" i="0" kern="1200" dirty="0">
                <a:solidFill>
                  <a:schemeClr val="tx1"/>
                </a:solidFill>
                <a:effectLst/>
                <a:latin typeface="+mn-lt"/>
                <a:ea typeface="+mn-ea"/>
                <a:cs typeface="+mn-cs"/>
                <a:hlinkClick r:id="rId15"/>
              </a:rPr>
              <a:t> Sakamoto</a:t>
            </a:r>
            <a:r>
              <a:rPr lang="en-US" sz="1200" b="0" i="0" kern="1200" dirty="0">
                <a:solidFill>
                  <a:schemeClr val="tx1"/>
                </a:solidFill>
                <a:effectLst/>
                <a:latin typeface="+mn-lt"/>
                <a:ea typeface="+mn-ea"/>
                <a:cs typeface="+mn-cs"/>
              </a:rPr>
              <a:t>, </a:t>
            </a:r>
          </a:p>
          <a:p>
            <a:r>
              <a:rPr lang="en-US" sz="1200" b="0" i="0" kern="1200" dirty="0" err="1">
                <a:solidFill>
                  <a:schemeClr val="tx1"/>
                </a:solidFill>
                <a:effectLst/>
                <a:latin typeface="+mn-lt"/>
                <a:ea typeface="+mn-ea"/>
                <a:cs typeface="+mn-cs"/>
                <a:hlinkClick r:id="rId16"/>
              </a:rPr>
              <a:t>Hirokazu</a:t>
            </a:r>
            <a:r>
              <a:rPr lang="en-US" sz="1200" b="0" i="0" kern="1200" dirty="0">
                <a:solidFill>
                  <a:schemeClr val="tx1"/>
                </a:solidFill>
                <a:effectLst/>
                <a:latin typeface="+mn-lt"/>
                <a:ea typeface="+mn-ea"/>
                <a:cs typeface="+mn-cs"/>
                <a:hlinkClick r:id="rId16"/>
              </a:rPr>
              <a:t> Takahashi</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hlinkClick r:id="rId17"/>
              </a:rPr>
              <a:t>Tomoko Koide</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hlinkClick r:id="rId18"/>
              </a:rPr>
              <a:t>Chikako </a:t>
            </a:r>
            <a:r>
              <a:rPr lang="en-US" sz="1200" b="0" i="0" kern="1200" dirty="0" err="1">
                <a:solidFill>
                  <a:schemeClr val="tx1"/>
                </a:solidFill>
                <a:effectLst/>
                <a:latin typeface="+mn-lt"/>
                <a:ea typeface="+mn-ea"/>
                <a:cs typeface="+mn-cs"/>
                <a:hlinkClick r:id="rId18"/>
              </a:rPr>
              <a:t>Tokoro</a:t>
            </a:r>
            <a:r>
              <a:rPr lang="en-US" sz="1200" b="0" i="0" kern="1200" dirty="0">
                <a:solidFill>
                  <a:schemeClr val="tx1"/>
                </a:solidFill>
                <a:effectLst/>
                <a:latin typeface="+mn-lt"/>
                <a:ea typeface="+mn-ea"/>
                <a:cs typeface="+mn-cs"/>
              </a:rPr>
              <a:t>, </a:t>
            </a:r>
          </a:p>
          <a:p>
            <a:r>
              <a:rPr lang="en-US" sz="1200" b="0" i="0" kern="1200" dirty="0" err="1">
                <a:solidFill>
                  <a:schemeClr val="tx1"/>
                </a:solidFill>
                <a:effectLst/>
                <a:latin typeface="+mn-lt"/>
                <a:ea typeface="+mn-ea"/>
                <a:cs typeface="+mn-cs"/>
                <a:hlinkClick r:id="rId19"/>
              </a:rPr>
              <a:t>Yasunobu</a:t>
            </a:r>
            <a:r>
              <a:rPr lang="en-US" sz="1200" b="0" i="0" kern="1200" dirty="0">
                <a:solidFill>
                  <a:schemeClr val="tx1"/>
                </a:solidFill>
                <a:effectLst/>
                <a:latin typeface="+mn-lt"/>
                <a:ea typeface="+mn-ea"/>
                <a:cs typeface="+mn-cs"/>
                <a:hlinkClick r:id="rId19"/>
              </a:rPr>
              <a:t> Abe</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hlinkClick r:id="rId20"/>
              </a:rPr>
              <a:t>Atsushi Nakajima</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hlinkClick r:id="rId21"/>
              </a:rPr>
              <a:t>Shin Maeda</a:t>
            </a:r>
            <a:r>
              <a:rPr lang="en-US" sz="1200" b="0" i="0" kern="1200" dirty="0">
                <a:solidFill>
                  <a:schemeClr val="tx1"/>
                </a:solidFill>
                <a:effectLst/>
                <a:latin typeface="+mn-lt"/>
                <a:ea typeface="+mn-ea"/>
                <a:cs typeface="+mn-cs"/>
              </a:rPr>
              <a:t> &amp; </a:t>
            </a:r>
          </a:p>
          <a:p>
            <a:r>
              <a:rPr lang="en-US" sz="1200" b="0" i="0" kern="1200" dirty="0">
                <a:solidFill>
                  <a:schemeClr val="tx1"/>
                </a:solidFill>
                <a:effectLst/>
                <a:latin typeface="+mn-lt"/>
                <a:ea typeface="+mn-ea"/>
                <a:cs typeface="+mn-cs"/>
                <a:hlinkClick r:id="rId22"/>
              </a:rPr>
              <a:t>Shigeru Koyama</a:t>
            </a:r>
            <a:r>
              <a:rPr lang="en-US" sz="1200" b="0" i="0" kern="1200" dirty="0">
                <a:solidFill>
                  <a:schemeClr val="tx1"/>
                </a:solidFill>
                <a:effectLst/>
                <a:latin typeface="+mn-lt"/>
                <a:ea typeface="+mn-ea"/>
                <a:cs typeface="+mn-cs"/>
              </a:rPr>
              <a:t> </a:t>
            </a:r>
          </a:p>
          <a:p>
            <a:r>
              <a:rPr lang="en-US" sz="1200" b="0" i="1" kern="1200" dirty="0">
                <a:solidFill>
                  <a:schemeClr val="tx1"/>
                </a:solidFill>
                <a:effectLst/>
                <a:latin typeface="+mn-lt"/>
                <a:ea typeface="+mn-ea"/>
                <a:cs typeface="+mn-cs"/>
                <a:hlinkClick r:id="rId23"/>
              </a:rPr>
              <a:t>Journal of Medical Case Reports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volume 5</a:t>
            </a:r>
            <a:r>
              <a:rPr lang="en-US" sz="1200" b="0" i="0" kern="1200" dirty="0">
                <a:solidFill>
                  <a:schemeClr val="tx1"/>
                </a:solidFill>
                <a:effectLst/>
                <a:latin typeface="+mn-lt"/>
                <a:ea typeface="+mn-ea"/>
                <a:cs typeface="+mn-cs"/>
              </a:rPr>
              <a:t>, Article number: 240 (2011) </a:t>
            </a:r>
          </a:p>
          <a:p>
            <a:endParaRPr lang="en-US" sz="1200" b="1"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7762E9B-858C-4172-AE34-19ABE507D8DD}" type="slidenum">
              <a:rPr lang="en-US" smtClean="0"/>
              <a:t>18</a:t>
            </a:fld>
            <a:endParaRPr lang="en-US"/>
          </a:p>
        </p:txBody>
      </p:sp>
    </p:spTree>
    <p:extLst>
      <p:ext uri="{BB962C8B-B14F-4D97-AF65-F5344CB8AC3E}">
        <p14:creationId xmlns:p14="http://schemas.microsoft.com/office/powerpoint/2010/main" val="1463525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7762E9B-858C-4172-AE34-19ABE507D8DD}" type="slidenum">
              <a:rPr lang="en-US" smtClean="0"/>
              <a:t>19</a:t>
            </a:fld>
            <a:endParaRPr lang="en-US"/>
          </a:p>
        </p:txBody>
      </p:sp>
    </p:spTree>
    <p:extLst>
      <p:ext uri="{BB962C8B-B14F-4D97-AF65-F5344CB8AC3E}">
        <p14:creationId xmlns:p14="http://schemas.microsoft.com/office/powerpoint/2010/main" val="2865688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DOI:</a:t>
            </a:r>
            <a:r>
              <a:rPr lang="en-US" sz="1200" b="0" u="none" strike="noStrike" kern="1200" dirty="0">
                <a:solidFill>
                  <a:schemeClr val="tx1"/>
                </a:solidFill>
                <a:effectLst/>
                <a:latin typeface="+mn-lt"/>
                <a:ea typeface="+mn-ea"/>
                <a:cs typeface="+mn-cs"/>
                <a:hlinkClick r:id="rId3"/>
              </a:rPr>
              <a:t>10.5223/pghn.2017.20.1.65</a:t>
            </a: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Corpus ID: 11355505</a:t>
            </a:r>
          </a:p>
          <a:p>
            <a:r>
              <a:rPr lang="en-US" sz="1200" b="1" kern="1200" dirty="0" err="1">
                <a:solidFill>
                  <a:schemeClr val="tx1"/>
                </a:solidFill>
                <a:effectLst/>
                <a:latin typeface="+mn-lt"/>
                <a:ea typeface="+mn-ea"/>
                <a:cs typeface="+mn-cs"/>
              </a:rPr>
              <a:t>Bannayan</a:t>
            </a:r>
            <a:r>
              <a:rPr lang="en-US" sz="1200" b="1" kern="1200" dirty="0">
                <a:solidFill>
                  <a:schemeClr val="tx1"/>
                </a:solidFill>
                <a:effectLst/>
                <a:latin typeface="+mn-lt"/>
                <a:ea typeface="+mn-ea"/>
                <a:cs typeface="+mn-cs"/>
              </a:rPr>
              <a:t>-Riley-</a:t>
            </a:r>
            <a:r>
              <a:rPr lang="en-US" sz="1200" b="1" kern="1200" dirty="0" err="1">
                <a:solidFill>
                  <a:schemeClr val="tx1"/>
                </a:solidFill>
                <a:effectLst/>
                <a:latin typeface="+mn-lt"/>
                <a:ea typeface="+mn-ea"/>
                <a:cs typeface="+mn-cs"/>
              </a:rPr>
              <a:t>Ruvalcaba</a:t>
            </a:r>
            <a:r>
              <a:rPr lang="en-US" sz="1200" b="1" kern="1200" dirty="0">
                <a:solidFill>
                  <a:schemeClr val="tx1"/>
                </a:solidFill>
                <a:effectLst/>
                <a:latin typeface="+mn-lt"/>
                <a:ea typeface="+mn-ea"/>
                <a:cs typeface="+mn-cs"/>
              </a:rPr>
              <a:t> Syndrome in a Patient with a PTEN Mutation Identified by Chromosomal Microarray Analysis: A Case Report</a:t>
            </a:r>
          </a:p>
          <a:p>
            <a:r>
              <a:rPr lang="en-US" sz="1200" b="0" i="0" u="sng" kern="1200" dirty="0">
                <a:solidFill>
                  <a:schemeClr val="tx1"/>
                </a:solidFill>
                <a:effectLst/>
                <a:latin typeface="+mn-lt"/>
                <a:ea typeface="+mn-ea"/>
                <a:cs typeface="+mn-cs"/>
                <a:hlinkClick r:id="rId4"/>
              </a:rPr>
              <a:t>Sun Hwa Lee</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5"/>
              </a:rPr>
              <a:t>E. </a:t>
            </a:r>
            <a:r>
              <a:rPr lang="en-US" sz="1200" b="0" i="0" u="sng" kern="1200" dirty="0" err="1">
                <a:solidFill>
                  <a:schemeClr val="tx1"/>
                </a:solidFill>
                <a:effectLst/>
                <a:latin typeface="+mn-lt"/>
                <a:ea typeface="+mn-ea"/>
                <a:cs typeface="+mn-cs"/>
                <a:hlinkClick r:id="rId5"/>
              </a:rPr>
              <a:t>Ryoo</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6"/>
              </a:rPr>
              <a:t>H. </a:t>
            </a:r>
            <a:r>
              <a:rPr lang="en-US" sz="1200" b="0" i="0" u="sng" kern="1200" dirty="0" err="1">
                <a:solidFill>
                  <a:schemeClr val="tx1"/>
                </a:solidFill>
                <a:effectLst/>
                <a:latin typeface="+mn-lt"/>
                <a:ea typeface="+mn-ea"/>
                <a:cs typeface="+mn-cs"/>
                <a:hlinkClick r:id="rId6"/>
              </a:rPr>
              <a:t>Tchah</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Published in Pediatric Gastroenterology… 1 March 2017</a:t>
            </a:r>
          </a:p>
          <a:p>
            <a:br>
              <a:rPr lang="en-US" sz="1200" b="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21</a:t>
            </a:fld>
            <a:endParaRPr lang="en-US"/>
          </a:p>
        </p:txBody>
      </p:sp>
    </p:spTree>
    <p:extLst>
      <p:ext uri="{BB962C8B-B14F-4D97-AF65-F5344CB8AC3E}">
        <p14:creationId xmlns:p14="http://schemas.microsoft.com/office/powerpoint/2010/main" val="95875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b="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22</a:t>
            </a:fld>
            <a:endParaRPr lang="en-US"/>
          </a:p>
        </p:txBody>
      </p:sp>
    </p:spTree>
    <p:extLst>
      <p:ext uri="{BB962C8B-B14F-4D97-AF65-F5344CB8AC3E}">
        <p14:creationId xmlns:p14="http://schemas.microsoft.com/office/powerpoint/2010/main" val="2482806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Orbital hypertelorism – Wikipedia image</a:t>
            </a:r>
          </a:p>
        </p:txBody>
      </p:sp>
      <p:sp>
        <p:nvSpPr>
          <p:cNvPr id="4" name="Slide Number Placeholder 3"/>
          <p:cNvSpPr>
            <a:spLocks noGrp="1"/>
          </p:cNvSpPr>
          <p:nvPr>
            <p:ph type="sldNum" sz="quarter" idx="5"/>
          </p:nvPr>
        </p:nvSpPr>
        <p:spPr/>
        <p:txBody>
          <a:bodyPr/>
          <a:lstStyle/>
          <a:p>
            <a:fld id="{89DB4C08-8C56-4DD7-922B-15F2EA6A053B}" type="slidenum">
              <a:rPr lang="en-US" smtClean="0"/>
              <a:t>24</a:t>
            </a:fld>
            <a:endParaRPr lang="en-US"/>
          </a:p>
        </p:txBody>
      </p:sp>
    </p:spTree>
    <p:extLst>
      <p:ext uri="{BB962C8B-B14F-4D97-AF65-F5344CB8AC3E}">
        <p14:creationId xmlns:p14="http://schemas.microsoft.com/office/powerpoint/2010/main" val="2302608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Germline pathogenic variants in the phosphatase and </a:t>
            </a:r>
            <a:r>
              <a:rPr lang="en-US" sz="1200" b="0" i="0" kern="1200" dirty="0" err="1">
                <a:solidFill>
                  <a:schemeClr val="tx1"/>
                </a:solidFill>
                <a:effectLst/>
                <a:latin typeface="+mn-lt"/>
                <a:ea typeface="+mn-ea"/>
                <a:cs typeface="+mn-cs"/>
              </a:rPr>
              <a:t>tensin</a:t>
            </a:r>
            <a:r>
              <a:rPr lang="en-US" sz="1200" b="0" i="0" kern="1200" dirty="0">
                <a:solidFill>
                  <a:schemeClr val="tx1"/>
                </a:solidFill>
                <a:effectLst/>
                <a:latin typeface="+mn-lt"/>
                <a:ea typeface="+mn-ea"/>
                <a:cs typeface="+mn-cs"/>
              </a:rPr>
              <a:t> homolog (</a:t>
            </a:r>
            <a:r>
              <a:rPr lang="en-US" sz="1200" b="0" i="1" kern="1200" dirty="0">
                <a:solidFill>
                  <a:schemeClr val="tx1"/>
                </a:solidFill>
                <a:effectLst/>
                <a:latin typeface="+mn-lt"/>
                <a:ea typeface="+mn-ea"/>
                <a:cs typeface="+mn-cs"/>
              </a:rPr>
              <a:t>PTEN</a:t>
            </a:r>
            <a:r>
              <a:rPr lang="en-US" sz="1200" b="0" i="0" kern="1200" dirty="0">
                <a:solidFill>
                  <a:schemeClr val="tx1"/>
                </a:solidFill>
                <a:effectLst/>
                <a:latin typeface="+mn-lt"/>
                <a:ea typeface="+mn-ea"/>
                <a:cs typeface="+mn-cs"/>
              </a:rPr>
              <a:t>) gene have been described in a variety of rare syndromes with different clinical presentations that are collectively known as PTEN hamartoma tumor syndromes (PHTS). The defining clinical feature of PHTS is the presence of </a:t>
            </a:r>
            <a:r>
              <a:rPr lang="en-US" sz="1200" b="0" i="0" kern="1200" dirty="0" err="1">
                <a:solidFill>
                  <a:schemeClr val="tx1"/>
                </a:solidFill>
                <a:effectLst/>
                <a:latin typeface="+mn-lt"/>
                <a:ea typeface="+mn-ea"/>
                <a:cs typeface="+mn-cs"/>
              </a:rPr>
              <a:t>hamartomatous</a:t>
            </a:r>
            <a:r>
              <a:rPr lang="en-US" sz="1200" b="0" i="0" kern="1200" dirty="0">
                <a:solidFill>
                  <a:schemeClr val="tx1"/>
                </a:solidFill>
                <a:effectLst/>
                <a:latin typeface="+mn-lt"/>
                <a:ea typeface="+mn-ea"/>
                <a:cs typeface="+mn-cs"/>
              </a:rPr>
              <a:t> tumors, which are disorganized growths of native cells in native tissues. PHTS is inherited in an autosomal dominant fashion.</a:t>
            </a:r>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4</a:t>
            </a:fld>
            <a:endParaRPr lang="en-US"/>
          </a:p>
        </p:txBody>
      </p:sp>
    </p:spTree>
    <p:extLst>
      <p:ext uri="{BB962C8B-B14F-4D97-AF65-F5344CB8AC3E}">
        <p14:creationId xmlns:p14="http://schemas.microsoft.com/office/powerpoint/2010/main" val="3444918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most substantial variation was the abandonment of the old II criterion (a least one serrated polyp proximal to the sigmoid in a first-degree relative of a patient with SPS). This change was based on the fact that these patients have a lower CRC risk than those with a polyposis phenotype</a:t>
            </a:r>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31</a:t>
            </a:fld>
            <a:endParaRPr lang="en-US"/>
          </a:p>
        </p:txBody>
      </p:sp>
    </p:spTree>
    <p:extLst>
      <p:ext uri="{BB962C8B-B14F-4D97-AF65-F5344CB8AC3E}">
        <p14:creationId xmlns:p14="http://schemas.microsoft.com/office/powerpoint/2010/main" val="3243661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Background and study aims</a:t>
            </a:r>
            <a:r>
              <a:rPr lang="en-US" sz="1200" b="0" i="0" kern="1200" dirty="0">
                <a:solidFill>
                  <a:schemeClr val="tx1"/>
                </a:solidFill>
                <a:effectLst/>
                <a:latin typeface="+mn-lt"/>
                <a:ea typeface="+mn-ea"/>
                <a:cs typeface="+mn-cs"/>
              </a:rPr>
              <a:t> Serrated polyposis syndrome (SPS) is a high risk condition for colorectal cancer (CRC). Surveillance strategies for patients with serrated lesions remain controversial. We aimed to evaluate a diagnostic strategy to detect SPS consistently during reassessment colonoscopy in patients with proximal serrated lesions. </a:t>
            </a:r>
            <a:r>
              <a:rPr lang="en-US" sz="1200" b="1" i="0" kern="1200" dirty="0">
                <a:solidFill>
                  <a:schemeClr val="tx1"/>
                </a:solidFill>
                <a:effectLst/>
                <a:latin typeface="+mn-lt"/>
                <a:ea typeface="+mn-ea"/>
                <a:cs typeface="+mn-cs"/>
              </a:rPr>
              <a:t>Methods</a:t>
            </a:r>
            <a:r>
              <a:rPr lang="en-US" sz="1200" b="0" i="0" kern="1200" dirty="0">
                <a:solidFill>
                  <a:schemeClr val="tx1"/>
                </a:solidFill>
                <a:effectLst/>
                <a:latin typeface="+mn-lt"/>
                <a:ea typeface="+mn-ea"/>
                <a:cs typeface="+mn-cs"/>
              </a:rPr>
              <a:t> This was a retrospective study of all individuals from a fecal immunochemical test (FIT)-based CRC screening program (2010 - 2013) with one or more serrated lesions of ≥ 5 mm proximal to the sigmoid colon on baseline colonoscopy. We analyzed all individuals empirically scheduled for a reassessment colonoscopy aimed at diagnosing SPS within 1 year. Reassessment colonoscopy was performed with standard white-light or chromoendoscopy ± high definition endoscopy depending on availability. SPS diagnosis was based on the cumulative number of polyps in both the baseline and reassessment colonoscopies. Factors associated with SPS diagnosis were analyzed. </a:t>
            </a:r>
            <a:r>
              <a:rPr lang="en-US" sz="1200" b="1" i="0" kern="1200" dirty="0">
                <a:solidFill>
                  <a:schemeClr val="tx1"/>
                </a:solidFill>
                <a:effectLst/>
                <a:latin typeface="+mn-lt"/>
                <a:ea typeface="+mn-ea"/>
                <a:cs typeface="+mn-cs"/>
              </a:rPr>
              <a:t>Results </a:t>
            </a:r>
            <a:r>
              <a:rPr lang="en-US" sz="1200" b="0" i="0" kern="1200" dirty="0">
                <a:solidFill>
                  <a:schemeClr val="tx1"/>
                </a:solidFill>
                <a:effectLst/>
                <a:latin typeface="+mn-lt"/>
                <a:ea typeface="+mn-ea"/>
                <a:cs typeface="+mn-cs"/>
              </a:rPr>
              <a:t>From 3444 screening colonoscopies, 196 patients met the study entry criteria, of whom 11 patients (0.32 %) met the criteria for SPS on baseline colonoscopy. Reassessment colonoscopies were performed in 71 patients at 11.9 ± 1.7 months and detected 20 additional patients with SPS, a tripling of the rate of SPS up to 0.90 %. Independent factors associated with SPS diagnosis were: having five or more proximal serrated lesions (odds ratio [OR] 4.01 [95 % confidence interval 1.20 - 13.45]; </a:t>
            </a:r>
            <a:r>
              <a:rPr lang="en-US" sz="1200" b="0" i="1" kern="1200" dirty="0">
                <a:solidFill>
                  <a:schemeClr val="tx1"/>
                </a:solidFill>
                <a:effectLst/>
                <a:latin typeface="+mn-lt"/>
                <a:ea typeface="+mn-ea"/>
                <a:cs typeface="+mn-cs"/>
              </a:rPr>
              <a:t>P = </a:t>
            </a:r>
            <a:r>
              <a:rPr lang="en-US" sz="1200" b="0" i="0" kern="1200" dirty="0">
                <a:solidFill>
                  <a:schemeClr val="tx1"/>
                </a:solidFill>
                <a:effectLst/>
                <a:latin typeface="+mn-lt"/>
                <a:ea typeface="+mn-ea"/>
                <a:cs typeface="+mn-cs"/>
              </a:rPr>
              <a:t>0.02) or two or more sessile serrated polyps ≥ 10 mm (OR 6.35 [1.40 - 28.81]; </a:t>
            </a:r>
            <a:r>
              <a:rPr lang="en-US" sz="1200" b="0" i="1" kern="1200" dirty="0">
                <a:solidFill>
                  <a:schemeClr val="tx1"/>
                </a:solidFill>
                <a:effectLst/>
                <a:latin typeface="+mn-lt"/>
                <a:ea typeface="+mn-ea"/>
                <a:cs typeface="+mn-cs"/>
              </a:rPr>
              <a:t>P = </a:t>
            </a:r>
            <a:r>
              <a:rPr lang="en-US" sz="1200" b="0" i="0" kern="1200" dirty="0">
                <a:solidFill>
                  <a:schemeClr val="tx1"/>
                </a:solidFill>
                <a:effectLst/>
                <a:latin typeface="+mn-lt"/>
                <a:ea typeface="+mn-ea"/>
                <a:cs typeface="+mn-cs"/>
              </a:rPr>
              <a:t>0.02) on baseline colonoscopy and the use of chromoendoscopy ± high definition endoscopy during reassessment colonoscopy (OR 4.99 [1.11 - 22.36]; </a:t>
            </a:r>
            <a:r>
              <a:rPr lang="en-US" sz="1200" b="0" i="1" kern="1200" dirty="0">
                <a:solidFill>
                  <a:schemeClr val="tx1"/>
                </a:solidFill>
                <a:effectLst/>
                <a:latin typeface="+mn-lt"/>
                <a:ea typeface="+mn-ea"/>
                <a:cs typeface="+mn-cs"/>
              </a:rPr>
              <a:t>P = </a:t>
            </a:r>
            <a:r>
              <a:rPr lang="en-US" sz="1200" b="0" i="0" kern="1200" dirty="0">
                <a:solidFill>
                  <a:schemeClr val="tx1"/>
                </a:solidFill>
                <a:effectLst/>
                <a:latin typeface="+mn-lt"/>
                <a:ea typeface="+mn-ea"/>
                <a:cs typeface="+mn-cs"/>
              </a:rPr>
              <a:t>0.04). </a:t>
            </a:r>
            <a:r>
              <a:rPr lang="en-US" sz="1200" b="1" i="0" kern="1200" dirty="0">
                <a:solidFill>
                  <a:schemeClr val="tx1"/>
                </a:solidFill>
                <a:effectLst/>
                <a:latin typeface="+mn-lt"/>
                <a:ea typeface="+mn-ea"/>
                <a:cs typeface="+mn-cs"/>
              </a:rPr>
              <a:t>Conclusions </a:t>
            </a:r>
            <a:r>
              <a:rPr lang="en-US" sz="1200" b="0" i="0" kern="1200" dirty="0">
                <a:solidFill>
                  <a:schemeClr val="tx1"/>
                </a:solidFill>
                <a:effectLst/>
                <a:latin typeface="+mn-lt"/>
                <a:ea typeface="+mn-ea"/>
                <a:cs typeface="+mn-cs"/>
              </a:rPr>
              <a:t>A 1-year reassessment colonoscopy using chromoendoscopy and high definition endoscopes substantially improves SPS detection in individuals from a FIT-based screening program with proximal serrated lesions. Five or more proximal serrated lesions or two or more sessile serrated polyps ≥ 10 mm could be thresholds for requiring a reassessment colonoscopy. Prospective studies are required to validate these results and adjust surveillance recommendations in patients with serrated lesions.</a:t>
            </a:r>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33</a:t>
            </a:fld>
            <a:endParaRPr lang="en-US"/>
          </a:p>
        </p:txBody>
      </p:sp>
    </p:spTree>
    <p:extLst>
      <p:ext uri="{BB962C8B-B14F-4D97-AF65-F5344CB8AC3E}">
        <p14:creationId xmlns:p14="http://schemas.microsoft.com/office/powerpoint/2010/main" val="2176817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34</a:t>
            </a:fld>
            <a:endParaRPr lang="en-US"/>
          </a:p>
        </p:txBody>
      </p:sp>
    </p:spTree>
    <p:extLst>
      <p:ext uri="{BB962C8B-B14F-4D97-AF65-F5344CB8AC3E}">
        <p14:creationId xmlns:p14="http://schemas.microsoft.com/office/powerpoint/2010/main" val="3618057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35</a:t>
            </a:fld>
            <a:endParaRPr lang="en-US"/>
          </a:p>
        </p:txBody>
      </p:sp>
    </p:spTree>
    <p:extLst>
      <p:ext uri="{BB962C8B-B14F-4D97-AF65-F5344CB8AC3E}">
        <p14:creationId xmlns:p14="http://schemas.microsoft.com/office/powerpoint/2010/main" val="4158203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studies evaluated the risk of cancer outside the colorectum in SPS patients. </a:t>
            </a:r>
          </a:p>
        </p:txBody>
      </p:sp>
      <p:sp>
        <p:nvSpPr>
          <p:cNvPr id="4" name="Slide Number Placeholder 3"/>
          <p:cNvSpPr>
            <a:spLocks noGrp="1"/>
          </p:cNvSpPr>
          <p:nvPr>
            <p:ph type="sldNum" sz="quarter" idx="5"/>
          </p:nvPr>
        </p:nvSpPr>
        <p:spPr/>
        <p:txBody>
          <a:bodyPr/>
          <a:lstStyle/>
          <a:p>
            <a:fld id="{67762E9B-858C-4172-AE34-19ABE507D8DD}" type="slidenum">
              <a:rPr lang="en-US" smtClean="0"/>
              <a:t>37</a:t>
            </a:fld>
            <a:endParaRPr lang="en-US"/>
          </a:p>
        </p:txBody>
      </p:sp>
    </p:spTree>
    <p:extLst>
      <p:ext uri="{BB962C8B-B14F-4D97-AF65-F5344CB8AC3E}">
        <p14:creationId xmlns:p14="http://schemas.microsoft.com/office/powerpoint/2010/main" val="4290474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studies evaluated the risk of cancer outside the colorectum in SPS patients. </a:t>
            </a:r>
          </a:p>
        </p:txBody>
      </p:sp>
      <p:sp>
        <p:nvSpPr>
          <p:cNvPr id="4" name="Slide Number Placeholder 3"/>
          <p:cNvSpPr>
            <a:spLocks noGrp="1"/>
          </p:cNvSpPr>
          <p:nvPr>
            <p:ph type="sldNum" sz="quarter" idx="5"/>
          </p:nvPr>
        </p:nvSpPr>
        <p:spPr/>
        <p:txBody>
          <a:bodyPr/>
          <a:lstStyle/>
          <a:p>
            <a:fld id="{67762E9B-858C-4172-AE34-19ABE507D8DD}" type="slidenum">
              <a:rPr lang="en-US" smtClean="0"/>
              <a:t>38</a:t>
            </a:fld>
            <a:endParaRPr lang="en-US"/>
          </a:p>
        </p:txBody>
      </p:sp>
    </p:spTree>
    <p:extLst>
      <p:ext uri="{BB962C8B-B14F-4D97-AF65-F5344CB8AC3E}">
        <p14:creationId xmlns:p14="http://schemas.microsoft.com/office/powerpoint/2010/main" val="559896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studies evaluated the risk of cancer outside the colorectum in SPS patients. </a:t>
            </a:r>
          </a:p>
        </p:txBody>
      </p:sp>
      <p:sp>
        <p:nvSpPr>
          <p:cNvPr id="4" name="Slide Number Placeholder 3"/>
          <p:cNvSpPr>
            <a:spLocks noGrp="1"/>
          </p:cNvSpPr>
          <p:nvPr>
            <p:ph type="sldNum" sz="quarter" idx="5"/>
          </p:nvPr>
        </p:nvSpPr>
        <p:spPr/>
        <p:txBody>
          <a:bodyPr/>
          <a:lstStyle/>
          <a:p>
            <a:fld id="{67762E9B-858C-4172-AE34-19ABE507D8DD}" type="slidenum">
              <a:rPr lang="en-US" smtClean="0"/>
              <a:t>39</a:t>
            </a:fld>
            <a:endParaRPr lang="en-US"/>
          </a:p>
        </p:txBody>
      </p:sp>
    </p:spTree>
    <p:extLst>
      <p:ext uri="{BB962C8B-B14F-4D97-AF65-F5344CB8AC3E}">
        <p14:creationId xmlns:p14="http://schemas.microsoft.com/office/powerpoint/2010/main" val="3118718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American College of Gastroenterology guideline from 2015 it was recommended that all polyps ≥5 mm in size should be removed, followed by colonoscopy surveillance with 1–3 years intervals [32]. No personalized advice was given on when to choose more or less strict surveillance. A shorter surveillance interval of either 1 or 2 years was recommended in a position paper of the British Society of Gastroenterology published in 2017 [33]. In the most recent guideline on endoscopic management of polyposis syndromes by the ESGE advises to remove all polyps ≥ 5 mm and all polyps of any size with optical suspicion of dysplasia (including adenomas, and SSL with dysplasia) [9]. Once cleared of all relevant lesions, surveillance advice is based on findings during the last colonoscopy. A surveillance interval of 1 year is advised after the resection of ≥1 advanced polyp or ≥5 non-advanced clinically relevant polyps. A surveillance advice of 2 years is advised in any other situation. (Fig. 3). A stopping rule for end of surveillance was not defined in the ESGE guideline. These recommendations were based on a recent prospective multicenter study which followed 271 SPS patients for a median of 3.6 years using the above-mentioned surveillance protocol. [34] Two-third of patients were appointed surveillance with a two-year interval after 3 consecutive surveillance colonoscopies. The cumulative incidence of CRC was low and comparable to that of a regular post-polypectomy population after resection of intermediate-risk adenomas. N</a:t>
            </a:r>
          </a:p>
        </p:txBody>
      </p:sp>
      <p:sp>
        <p:nvSpPr>
          <p:cNvPr id="4" name="Slide Number Placeholder 3"/>
          <p:cNvSpPr>
            <a:spLocks noGrp="1"/>
          </p:cNvSpPr>
          <p:nvPr>
            <p:ph type="sldNum" sz="quarter" idx="5"/>
          </p:nvPr>
        </p:nvSpPr>
        <p:spPr/>
        <p:txBody>
          <a:bodyPr/>
          <a:lstStyle/>
          <a:p>
            <a:fld id="{67762E9B-858C-4172-AE34-19ABE507D8DD}" type="slidenum">
              <a:rPr lang="en-US" smtClean="0"/>
              <a:t>40</a:t>
            </a:fld>
            <a:endParaRPr lang="en-US"/>
          </a:p>
        </p:txBody>
      </p:sp>
    </p:spTree>
    <p:extLst>
      <p:ext uri="{BB962C8B-B14F-4D97-AF65-F5344CB8AC3E}">
        <p14:creationId xmlns:p14="http://schemas.microsoft.com/office/powerpoint/2010/main" val="2881270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762E9B-858C-4172-AE34-19ABE507D8DD}" type="slidenum">
              <a:rPr lang="en-US" smtClean="0"/>
              <a:t>42</a:t>
            </a:fld>
            <a:endParaRPr lang="en-US"/>
          </a:p>
        </p:txBody>
      </p:sp>
    </p:spTree>
    <p:extLst>
      <p:ext uri="{BB962C8B-B14F-4D97-AF65-F5344CB8AC3E}">
        <p14:creationId xmlns:p14="http://schemas.microsoft.com/office/powerpoint/2010/main" val="2798668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Serrated polyps are often inconspicuous, flat-elevated lesions that are easily missed by endoscopists. As a result, standard use of (virtual) chromoendoscopy might help to detect serrated polyps in SPS patients. The use of narrow-band imaging was evaluated in two prospective randomized controlled trials with a cross-over back-to-back design [36, 37]. In an </a:t>
            </a:r>
            <a:r>
              <a:rPr lang="en-US" dirty="0" err="1"/>
              <a:t>unicenter</a:t>
            </a:r>
            <a:r>
              <a:rPr lang="en-US" dirty="0"/>
              <a:t> study within an expert academic center the polyp miss rate showed to be significantly lower using narrow-band imaging as compared to white light endoscopy (OR 0.21; 95% CI 0.09–0.45) [36]. In a follow up multicenter study from the same research group a statistical difference was not found, although a clear trend was seen favoring narrow band imaging (polyp miss rate 20 vs 29%; P = 0.065). [37] However, this difference in miss rate was fully explained by a difference in the detection of hyperplastic polyps. Based on these studies the standard use of Narrow Band Imaging does not seem to be of clear added value. Usefulness of conventional chromoendoscopy with indigo carmine was evaluated in a more recent multicenter randomized controlled trial [38]. Patients were assigned randomly to either receive two tandem white-light endoscopy examinations or a white-light endoscopy examination followed by chromoendoscopy. A significantly higher additional polyp detection rate (P &lt; 0.001) was found in the chromoendoscopy group (0.39; 95% CI 0.35–0.44), as compared to the white-light endoscopy group (0.22; 95% CI 0.18–0.27). Furthermore, more serrated polyps, serrated polyps proximal to the sigmoid colon and serrated polyps &gt; 5 mm proximal to the sigmoid colon were found with chromoendoscopy. In conclusion, the standard use of chromo-endoscopy seems promising to detect more clinically relevant lesions within patients with SPS.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Endoscopic appearance of a large sessile serrated adenoma and the use of chromoendoscopy to facilitate polyp delineation and resection. (</a:t>
            </a:r>
            <a:r>
              <a:rPr lang="en-US" b="1" dirty="0">
                <a:effectLst/>
              </a:rPr>
              <a:t>a</a:t>
            </a:r>
            <a:r>
              <a:rPr lang="en-US" dirty="0">
                <a:effectLst/>
              </a:rPr>
              <a:t>) This lesion, which demonstrates the characteristic mucus covering and smooth surface, was initially biopsied but not resected by the referring gastroenterologist, and the adjacent mucosa was tattooed. (</a:t>
            </a:r>
            <a:r>
              <a:rPr lang="en-US" b="1" dirty="0">
                <a:effectLst/>
              </a:rPr>
              <a:t>b</a:t>
            </a:r>
            <a:r>
              <a:rPr lang="en-US" dirty="0">
                <a:effectLst/>
              </a:rPr>
              <a:t>) Follow-up examination revealed this to be a large lesion with a redundant, fold-like morphology and poorly defined margins.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t>
            </a:r>
            <a:r>
              <a:rPr lang="en-US" b="1" dirty="0">
                <a:effectLst/>
              </a:rPr>
              <a:t>c</a:t>
            </a:r>
            <a:r>
              <a:rPr lang="en-US" dirty="0">
                <a:effectLst/>
              </a:rPr>
              <a:t>) Chromoendoscopy using topical application of 0.2% indigo carmine clearly delineated the margins of the polyp. (</a:t>
            </a:r>
            <a:r>
              <a:rPr lang="en-US" b="1" dirty="0">
                <a:effectLst/>
              </a:rPr>
              <a:t>d</a:t>
            </a:r>
            <a:r>
              <a:rPr lang="en-US" dirty="0">
                <a:effectLst/>
              </a:rPr>
              <a:t>) Submucosal injection of 0.2% indigo carmine further highlighted the extent of the polyp and simultaneously provided a cushion for endoscopic mucosal resection.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47</a:t>
            </a:fld>
            <a:endParaRPr lang="en-US"/>
          </a:p>
        </p:txBody>
      </p:sp>
    </p:spTree>
    <p:extLst>
      <p:ext uri="{BB962C8B-B14F-4D97-AF65-F5344CB8AC3E}">
        <p14:creationId xmlns:p14="http://schemas.microsoft.com/office/powerpoint/2010/main" val="1916201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https://contourderm.com/tag/trichilemmomas/</a:t>
            </a:r>
          </a:p>
          <a:p>
            <a:endParaRPr lang="en-US" dirty="0"/>
          </a:p>
          <a:p>
            <a:r>
              <a:rPr lang="en-US" dirty="0"/>
              <a:t>https://en.wikipedia.org/wiki/Cowden_syndrome</a:t>
            </a:r>
          </a:p>
          <a:p>
            <a:r>
              <a:rPr lang="en-US" dirty="0"/>
              <a:t>https://escholarship.org/uc/item/916821pq</a:t>
            </a:r>
          </a:p>
          <a:p>
            <a:endParaRPr lang="en-US" dirty="0"/>
          </a:p>
          <a:p>
            <a:r>
              <a:rPr lang="en-US" sz="1200" b="0" i="0" kern="1200" dirty="0">
                <a:solidFill>
                  <a:schemeClr val="tx1"/>
                </a:solidFill>
                <a:effectLst/>
                <a:latin typeface="+mn-lt"/>
                <a:ea typeface="+mn-ea"/>
                <a:cs typeface="+mn-cs"/>
              </a:rPr>
              <a:t>A trichilemmoma is rarely a sporadic feature. One study found a complete loss of PTEN expression by immunohistochemistry in five of six (83 percent) trichilemmomas from patients with Cowden syndrome compared with only 1 of 33 (3 percent) sporadic trichilemmomas [</a:t>
            </a:r>
            <a:r>
              <a:rPr lang="en-US" sz="1200" b="0" i="0" u="none" strike="noStrike" kern="1200" dirty="0">
                <a:solidFill>
                  <a:schemeClr val="tx1"/>
                </a:solidFill>
                <a:effectLst/>
                <a:latin typeface="+mn-lt"/>
                <a:ea typeface="+mn-ea"/>
                <a:cs typeface="+mn-cs"/>
                <a:hlinkClick r:id="rId3"/>
              </a:rPr>
              <a:t>49</a:t>
            </a:r>
            <a:r>
              <a:rPr lang="en-US" sz="1200" b="0" i="0" kern="1200" dirty="0">
                <a:solidFill>
                  <a:schemeClr val="tx1"/>
                </a:solidFill>
                <a:effectLst/>
                <a:latin typeface="+mn-lt"/>
                <a:ea typeface="+mn-ea"/>
                <a:cs typeface="+mn-cs"/>
              </a:rPr>
              <a:t>]. (See </a:t>
            </a:r>
            <a:r>
              <a:rPr lang="en-US" sz="1200" b="0" i="0" u="none" strike="noStrike" kern="1200" dirty="0">
                <a:solidFill>
                  <a:schemeClr val="tx1"/>
                </a:solidFill>
                <a:effectLst/>
                <a:latin typeface="+mn-lt"/>
                <a:ea typeface="+mn-ea"/>
                <a:cs typeface="+mn-cs"/>
                <a:hlinkClick r:id="rId4"/>
              </a:rPr>
              <a:t>"Cutaneous manifestations of internal malignancy", section on 'Heritable conditions associated with skin disorders and malignancy'</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●Acral keratoses present as 1 to 4 mm keratotic verrucous papules that are located on the dorsal hands, wrists, or feet. Patients can also develop translucent punctate keratoses on the palms or soles [</a:t>
            </a:r>
            <a:r>
              <a:rPr lang="en-US" sz="1200" b="0" i="0" u="none" strike="noStrike" kern="1200" dirty="0">
                <a:solidFill>
                  <a:schemeClr val="tx1"/>
                </a:solidFill>
                <a:effectLst/>
                <a:latin typeface="+mn-lt"/>
                <a:ea typeface="+mn-ea"/>
                <a:cs typeface="+mn-cs"/>
                <a:hlinkClick r:id="rId5"/>
              </a:rPr>
              <a:t>13,43,50</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●Facial papules are the most frequent lesions and are found in up to 86 percent of cases [</a:t>
            </a:r>
            <a:r>
              <a:rPr lang="en-US" sz="1200" b="0" i="0" u="none" strike="noStrike" kern="1200" dirty="0">
                <a:solidFill>
                  <a:schemeClr val="tx1"/>
                </a:solidFill>
                <a:effectLst/>
                <a:latin typeface="+mn-lt"/>
                <a:ea typeface="+mn-ea"/>
                <a:cs typeface="+mn-cs"/>
                <a:hlinkClick r:id="rId6"/>
              </a:rPr>
              <a:t>51</a:t>
            </a:r>
            <a:r>
              <a:rPr lang="en-US" sz="1200" b="0" i="0" kern="1200" dirty="0">
                <a:solidFill>
                  <a:schemeClr val="tx1"/>
                </a:solidFill>
                <a:effectLst/>
                <a:latin typeface="+mn-lt"/>
                <a:ea typeface="+mn-ea"/>
                <a:cs typeface="+mn-cs"/>
              </a:rPr>
              <a:t>]. They have a predilection for periorificial regions, sometimes extending into the nostrils. Oral papules and </a:t>
            </a:r>
            <a:r>
              <a:rPr lang="en-US" sz="1200" b="0" i="0" kern="1200" dirty="0" err="1">
                <a:solidFill>
                  <a:schemeClr val="tx1"/>
                </a:solidFill>
                <a:effectLst/>
                <a:latin typeface="+mn-lt"/>
                <a:ea typeface="+mn-ea"/>
                <a:cs typeface="+mn-cs"/>
              </a:rPr>
              <a:t>papillomas</a:t>
            </a:r>
            <a:r>
              <a:rPr lang="en-US" sz="1200" b="0" i="0" kern="1200" dirty="0">
                <a:solidFill>
                  <a:schemeClr val="tx1"/>
                </a:solidFill>
                <a:effectLst/>
                <a:latin typeface="+mn-lt"/>
                <a:ea typeface="+mn-ea"/>
                <a:cs typeface="+mn-cs"/>
              </a:rPr>
              <a:t> (coalesced papules) on the lips, buccal mucous membranes or palate are pink or white smooth lesions of 1 to 4 mm in diameter. When they coalesce, they can form a distinctive cobblestone appearance (</a:t>
            </a:r>
            <a:r>
              <a:rPr lang="en-US" sz="1200" b="0" i="0" u="none" strike="noStrike" kern="1200" dirty="0">
                <a:solidFill>
                  <a:schemeClr val="tx1"/>
                </a:solidFill>
                <a:effectLst/>
                <a:latin typeface="+mn-lt"/>
                <a:ea typeface="+mn-ea"/>
                <a:cs typeface="+mn-cs"/>
                <a:hlinkClick r:id="rId7"/>
              </a:rPr>
              <a:t>picture 3</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a:rPr>
              <a:t>46,50</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6</a:t>
            </a:fld>
            <a:endParaRPr lang="en-US"/>
          </a:p>
        </p:txBody>
      </p:sp>
    </p:spTree>
    <p:extLst>
      <p:ext uri="{BB962C8B-B14F-4D97-AF65-F5344CB8AC3E}">
        <p14:creationId xmlns:p14="http://schemas.microsoft.com/office/powerpoint/2010/main" val="1280373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Endoscopic features of sessile serrated adenomas. These lesions are frequently subtle and flat, and may resemble a redundant mucosal fold (</a:t>
            </a:r>
            <a:r>
              <a:rPr lang="en-US" b="1" dirty="0">
                <a:effectLst/>
              </a:rPr>
              <a:t>a</a:t>
            </a:r>
            <a:r>
              <a:rPr lang="en-US" dirty="0">
                <a:effectLst/>
              </a:rPr>
              <a:t>) with an adherent layer of mucus on the surface (</a:t>
            </a:r>
            <a:r>
              <a:rPr lang="en-US" b="1" dirty="0">
                <a:effectLst/>
              </a:rPr>
              <a:t>b</a:t>
            </a:r>
            <a:r>
              <a:rPr lang="en-US" dirty="0">
                <a:effectLst/>
              </a:rPr>
              <a:t>). They typically have a smooth surface seen on white light endoscopy (</a:t>
            </a:r>
            <a:r>
              <a:rPr lang="en-US" b="1" dirty="0">
                <a:effectLst/>
              </a:rPr>
              <a:t>c</a:t>
            </a:r>
            <a:r>
              <a:rPr lang="en-US" dirty="0">
                <a:effectLst/>
              </a:rPr>
              <a:t>) and a weak/normal vascular pattern intensity seen using narrow-band imaging (</a:t>
            </a:r>
            <a:r>
              <a:rPr lang="en-US" b="1" dirty="0">
                <a:effectLst/>
              </a:rPr>
              <a:t>d</a:t>
            </a:r>
            <a:r>
              <a:rPr lang="en-US" dirty="0">
                <a:effectLst/>
              </a:rPr>
              <a:t>).</a:t>
            </a:r>
          </a:p>
          <a:p>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48</a:t>
            </a:fld>
            <a:endParaRPr lang="en-US"/>
          </a:p>
        </p:txBody>
      </p:sp>
    </p:spTree>
    <p:extLst>
      <p:ext uri="{BB962C8B-B14F-4D97-AF65-F5344CB8AC3E}">
        <p14:creationId xmlns:p14="http://schemas.microsoft.com/office/powerpoint/2010/main" val="2954089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rPr>
              <a:t>Endoscopic appearance and histology of a sessile serrated adenoma with dysplasia. </a:t>
            </a:r>
            <a:r>
              <a:rPr lang="en-US" sz="1200" dirty="0" err="1">
                <a:effectLst/>
              </a:rPr>
              <a:t>Endoscopically</a:t>
            </a:r>
            <a:r>
              <a:rPr lang="en-US" sz="1200" dirty="0">
                <a:effectLst/>
              </a:rPr>
              <a:t> (</a:t>
            </a:r>
            <a:r>
              <a:rPr lang="en-US" sz="1200" b="1" dirty="0">
                <a:effectLst/>
              </a:rPr>
              <a:t>a</a:t>
            </a:r>
            <a:r>
              <a:rPr lang="en-US" sz="1200" dirty="0">
                <a:effectLst/>
              </a:rPr>
              <a:t>), the polyp has a sessile, lobulated appearance. Histology (</a:t>
            </a:r>
            <a:r>
              <a:rPr lang="en-US" sz="1200" b="1" dirty="0">
                <a:effectLst/>
              </a:rPr>
              <a:t>b</a:t>
            </a:r>
            <a:r>
              <a:rPr lang="en-US" sz="1200" dirty="0">
                <a:effectLst/>
              </a:rPr>
              <a:t>) demonstrates a protruding nodule of adenomatous low- and high-grade dysplasia (black arrow) arising within a non-dysplastic sessile serrated adenoma (SSA) on the left of the image, identified by serration and marked irregularity of the crypt architecture.</a:t>
            </a:r>
          </a:p>
          <a:p>
            <a:endParaRPr lang="en-US" sz="900" dirty="0"/>
          </a:p>
          <a:p>
            <a:endParaRPr lang="en-US" dirty="0"/>
          </a:p>
        </p:txBody>
      </p:sp>
      <p:sp>
        <p:nvSpPr>
          <p:cNvPr id="4" name="Slide Number Placeholder 3"/>
          <p:cNvSpPr>
            <a:spLocks noGrp="1"/>
          </p:cNvSpPr>
          <p:nvPr>
            <p:ph type="sldNum" sz="quarter" idx="10"/>
          </p:nvPr>
        </p:nvSpPr>
        <p:spPr/>
        <p:txBody>
          <a:bodyPr/>
          <a:lstStyle/>
          <a:p>
            <a:fld id="{67762E9B-858C-4172-AE34-19ABE507D8DD}" type="slidenum">
              <a:rPr lang="en-US" smtClean="0"/>
              <a:t>51</a:t>
            </a:fld>
            <a:endParaRPr lang="en-US"/>
          </a:p>
        </p:txBody>
      </p:sp>
    </p:spTree>
    <p:extLst>
      <p:ext uri="{BB962C8B-B14F-4D97-AF65-F5344CB8AC3E}">
        <p14:creationId xmlns:p14="http://schemas.microsoft.com/office/powerpoint/2010/main" val="3744758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With considerable advances in subsequent decades, a broad array of preneoplastic polyps has been recognized. This includes SSLs (</a:t>
            </a:r>
            <a:r>
              <a:rPr lang="en-US" sz="1200" b="0" i="0" u="none" strike="noStrike" kern="1200" dirty="0">
                <a:solidFill>
                  <a:schemeClr val="tx1"/>
                </a:solidFill>
                <a:effectLst/>
                <a:latin typeface="+mn-lt"/>
                <a:ea typeface="+mn-ea"/>
                <a:cs typeface="+mn-cs"/>
              </a:rPr>
              <a:t>Figure 2</a:t>
            </a:r>
            <a:r>
              <a:rPr lang="en-US" sz="1200" b="0" i="0" kern="1200" dirty="0">
                <a:solidFill>
                  <a:schemeClr val="tx1"/>
                </a:solidFill>
                <a:effectLst/>
                <a:latin typeface="+mn-lt"/>
                <a:ea typeface="+mn-ea"/>
                <a:cs typeface="+mn-cs"/>
              </a:rPr>
              <a:t>, B), which were undoubtedly misinterpreted as HPs by pathologists for decades. Similarly, sessile lesions were often missed by endoscopists because of their subtle, flat gross appearance or not biopsied because endoscopic features can overlap with those of benign HPs.</a:t>
            </a:r>
            <a:r>
              <a:rPr lang="en-US" sz="1200" b="0" i="0" u="none" strike="noStrike" kern="1200" baseline="30000" dirty="0">
                <a:solidFill>
                  <a:schemeClr val="tx1"/>
                </a:solidFill>
                <a:effectLst/>
                <a:latin typeface="+mn-lt"/>
                <a:ea typeface="+mn-ea"/>
                <a:cs typeface="+mn-cs"/>
              </a:rPr>
              <a:t>12</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As published literature grew, so did detection by endoscopists and diagnosis by pathologists.</a:t>
            </a:r>
            <a:r>
              <a:rPr lang="en-US" sz="1200" b="0" i="0" u="none" strike="noStrike" kern="1200" baseline="30000" dirty="0">
                <a:solidFill>
                  <a:schemeClr val="tx1"/>
                </a:solidFill>
                <a:effectLst/>
                <a:latin typeface="+mn-lt"/>
                <a:ea typeface="+mn-ea"/>
                <a:cs typeface="+mn-cs"/>
              </a:rPr>
              <a:t>12</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rPr>
              <a:t>16</a:t>
            </a:r>
            <a:r>
              <a:rPr lang="en-US" sz="1200" b="0" i="0" kern="1200" baseline="300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Although TAs can progress to colorectal carcinoma (CRC) via the chromosomal instability pathway, SSLs serve as precursor lesions for most of the approximately 30% of CRC that arises through the serrated neoplasia pathway.</a:t>
            </a:r>
            <a:r>
              <a:rPr lang="en-US" sz="1200" b="0" i="0" u="none" strike="noStrike" kern="1200" baseline="30000" dirty="0">
                <a:solidFill>
                  <a:schemeClr val="tx1"/>
                </a:solidFill>
                <a:effectLst/>
                <a:latin typeface="+mn-lt"/>
                <a:ea typeface="+mn-ea"/>
                <a:cs typeface="+mn-cs"/>
              </a:rPr>
              <a:t>17</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rPr>
              <a:t>18</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That pathway is thought to begin with activating mutations in </a:t>
            </a:r>
            <a:r>
              <a:rPr lang="en-US" sz="1200" b="0" i="1" kern="1200" dirty="0">
                <a:solidFill>
                  <a:schemeClr val="tx1"/>
                </a:solidFill>
                <a:effectLst/>
                <a:latin typeface="+mn-lt"/>
                <a:ea typeface="+mn-ea"/>
                <a:cs typeface="+mn-cs"/>
              </a:rPr>
              <a:t>BRAF</a:t>
            </a:r>
            <a:r>
              <a:rPr lang="en-US" sz="1200" b="0" i="0" kern="1200" dirty="0">
                <a:solidFill>
                  <a:schemeClr val="tx1"/>
                </a:solidFill>
                <a:effectLst/>
                <a:latin typeface="+mn-lt"/>
                <a:ea typeface="+mn-ea"/>
                <a:cs typeface="+mn-cs"/>
              </a:rPr>
              <a:t> present in almost all SSLs or </a:t>
            </a:r>
            <a:r>
              <a:rPr lang="en-US" sz="1200" b="0" i="1" kern="1200" dirty="0">
                <a:solidFill>
                  <a:schemeClr val="tx1"/>
                </a:solidFill>
                <a:effectLst/>
                <a:latin typeface="+mn-lt"/>
                <a:ea typeface="+mn-ea"/>
                <a:cs typeface="+mn-cs"/>
              </a:rPr>
              <a:t>KRAS</a:t>
            </a:r>
            <a:r>
              <a:rPr lang="en-US" sz="1200" b="0" i="0" kern="1200" dirty="0">
                <a:solidFill>
                  <a:schemeClr val="tx1"/>
                </a:solidFill>
                <a:effectLst/>
                <a:latin typeface="+mn-lt"/>
                <a:ea typeface="+mn-ea"/>
                <a:cs typeface="+mn-cs"/>
              </a:rPr>
              <a:t> in the majority of traditional serrated adenomas (TSAs), a distinct serrated polyp with some morphologic overlap with SSL (</a:t>
            </a:r>
            <a:r>
              <a:rPr lang="en-US" sz="1200" b="0" i="0" u="none" strike="noStrike" kern="1200" dirty="0">
                <a:solidFill>
                  <a:schemeClr val="tx1"/>
                </a:solidFill>
                <a:effectLst/>
                <a:latin typeface="+mn-lt"/>
                <a:ea typeface="+mn-ea"/>
                <a:cs typeface="+mn-cs"/>
              </a:rPr>
              <a:t>Figure 2</a:t>
            </a:r>
            <a:r>
              <a:rPr lang="en-US" sz="1200" b="0" i="0" kern="1200" dirty="0">
                <a:solidFill>
                  <a:schemeClr val="tx1"/>
                </a:solidFill>
                <a:effectLst/>
                <a:latin typeface="+mn-lt"/>
                <a:ea typeface="+mn-ea"/>
                <a:cs typeface="+mn-cs"/>
              </a:rPr>
              <a:t>, C). </a:t>
            </a:r>
            <a:r>
              <a:rPr lang="en-US" sz="1200" b="0" i="1" kern="1200" dirty="0">
                <a:solidFill>
                  <a:schemeClr val="tx1"/>
                </a:solidFill>
                <a:effectLst/>
                <a:latin typeface="+mn-lt"/>
                <a:ea typeface="+mn-ea"/>
                <a:cs typeface="+mn-cs"/>
              </a:rPr>
              <a:t>BRAF</a:t>
            </a:r>
            <a:r>
              <a:rPr lang="en-US" sz="1200" b="0" i="0" kern="1200" dirty="0">
                <a:solidFill>
                  <a:schemeClr val="tx1"/>
                </a:solidFill>
                <a:effectLst/>
                <a:latin typeface="+mn-lt"/>
                <a:ea typeface="+mn-ea"/>
                <a:cs typeface="+mn-cs"/>
              </a:rPr>
              <a:t> mutations are followed by hypermethylation of CpG islands (so-called CpG island methylator phenotype [CIMP]), resulting in silencing of tumor suppressor expression (</a:t>
            </a:r>
            <a:r>
              <a:rPr lang="en-US" sz="1200" b="0" i="0" kern="1200" dirty="0" err="1">
                <a:solidFill>
                  <a:schemeClr val="tx1"/>
                </a:solidFill>
                <a:effectLst/>
                <a:latin typeface="+mn-lt"/>
                <a:ea typeface="+mn-ea"/>
                <a:cs typeface="+mn-cs"/>
              </a:rPr>
              <a:t>eg</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MLH1</a:t>
            </a:r>
            <a:r>
              <a:rPr lang="en-US" sz="1200" b="0" i="0" kern="1200" dirty="0">
                <a:solidFill>
                  <a:schemeClr val="tx1"/>
                </a:solidFill>
                <a:effectLst/>
                <a:latin typeface="+mn-lt"/>
                <a:ea typeface="+mn-ea"/>
                <a:cs typeface="+mn-cs"/>
              </a:rPr>
              <a:t>) and ultimately giving rise to CRC.</a:t>
            </a:r>
            <a:r>
              <a:rPr lang="en-US" sz="1200" b="0" i="0" u="none" strike="noStrike" kern="1200" baseline="30000" dirty="0">
                <a:solidFill>
                  <a:schemeClr val="tx1"/>
                </a:solidFill>
                <a:effectLst/>
                <a:latin typeface="+mn-lt"/>
                <a:ea typeface="+mn-ea"/>
                <a:cs typeface="+mn-cs"/>
              </a:rPr>
              <a:t>17</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 minority of SSLs proceed through the WNT activation pathway with </a:t>
            </a:r>
            <a:r>
              <a:rPr lang="en-US" sz="1200" b="0" i="1" kern="1200" dirty="0">
                <a:solidFill>
                  <a:schemeClr val="tx1"/>
                </a:solidFill>
                <a:effectLst/>
                <a:latin typeface="+mn-lt"/>
                <a:ea typeface="+mn-ea"/>
                <a:cs typeface="+mn-cs"/>
              </a:rPr>
              <a:t>TP53</a:t>
            </a:r>
            <a:r>
              <a:rPr lang="en-US" sz="1200" b="0" i="0" kern="1200" dirty="0">
                <a:solidFill>
                  <a:schemeClr val="tx1"/>
                </a:solidFill>
                <a:effectLst/>
                <a:latin typeface="+mn-lt"/>
                <a:ea typeface="+mn-ea"/>
                <a:cs typeface="+mn-cs"/>
              </a:rPr>
              <a:t> mutations, leading to microsatellite-stable CRC.</a:t>
            </a:r>
            <a:r>
              <a:rPr lang="en-US" sz="1200" b="0" i="0" u="none" strike="noStrike" kern="1200" baseline="30000" dirty="0">
                <a:solidFill>
                  <a:schemeClr val="tx1"/>
                </a:solidFill>
                <a:effectLst/>
                <a:latin typeface="+mn-lt"/>
                <a:ea typeface="+mn-ea"/>
                <a:cs typeface="+mn-cs"/>
              </a:rPr>
              <a:t>19</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rPr>
              <a:t>21</a:t>
            </a:r>
            <a:r>
              <a:rPr lang="en-US" sz="1200" b="0" i="0" kern="1200" baseline="300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It has been shown that patients with an SSL are at an equivalent or greater risk for CRC development as those with a conventional adenoma.</a:t>
            </a:r>
            <a:r>
              <a:rPr lang="en-US" sz="1200" b="0" i="0" u="none" strike="noStrike" kern="1200" baseline="30000" dirty="0">
                <a:solidFill>
                  <a:schemeClr val="tx1"/>
                </a:solidFill>
                <a:effectLst/>
                <a:latin typeface="+mn-lt"/>
                <a:ea typeface="+mn-ea"/>
                <a:cs typeface="+mn-cs"/>
              </a:rPr>
              <a:t>22</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Additionally, studies have demonstrated higher rates of interval CRC arising from the serrated pathway.</a:t>
            </a:r>
            <a:r>
              <a:rPr lang="en-US" sz="1200" b="0" i="0" u="none" strike="noStrike" kern="1200" baseline="30000" dirty="0">
                <a:solidFill>
                  <a:schemeClr val="tx1"/>
                </a:solidFill>
                <a:effectLst/>
                <a:latin typeface="+mn-lt"/>
                <a:ea typeface="+mn-ea"/>
                <a:cs typeface="+mn-cs"/>
              </a:rPr>
              <a:t>23</a:t>
            </a:r>
            <a:r>
              <a:rPr lang="en-US" sz="1200" b="0" i="0" kern="1200" baseline="300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rPr>
              <a:t>25</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These findings highlight the importance of distinguishing SSL from HP, as accurate diagnosis ensures that patients can be appropriately screened per the 2020 US Multi-Society Task Force on Colorectal Cancer recommendations.</a:t>
            </a:r>
            <a:r>
              <a:rPr lang="en-US" sz="1200" b="0" i="0" u="none" strike="noStrike" kern="1200" baseline="30000" dirty="0">
                <a:solidFill>
                  <a:schemeClr val="tx1"/>
                </a:solidFill>
                <a:effectLst/>
                <a:latin typeface="+mn-lt"/>
                <a:ea typeface="+mn-ea"/>
                <a:cs typeface="+mn-cs"/>
              </a:rPr>
              <a:t>26</a:t>
            </a:r>
            <a:r>
              <a:rPr lang="en-US" sz="1200" b="0" i="0" kern="1200" baseline="300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Unfortunately, this distinction is not always straightforward, nor is the complex history regarding nomenclature and diagnostic criteria for SSL. </a:t>
            </a:r>
          </a:p>
          <a:p>
            <a:endParaRPr lang="en-US" b="0" dirty="0"/>
          </a:p>
        </p:txBody>
      </p:sp>
      <p:sp>
        <p:nvSpPr>
          <p:cNvPr id="4" name="Slide Number Placeholder 3"/>
          <p:cNvSpPr>
            <a:spLocks noGrp="1"/>
          </p:cNvSpPr>
          <p:nvPr>
            <p:ph type="sldNum" sz="quarter" idx="5"/>
          </p:nvPr>
        </p:nvSpPr>
        <p:spPr/>
        <p:txBody>
          <a:bodyPr/>
          <a:lstStyle/>
          <a:p>
            <a:fld id="{67762E9B-858C-4172-AE34-19ABE507D8DD}" type="slidenum">
              <a:rPr lang="en-US" smtClean="0"/>
              <a:t>54</a:t>
            </a:fld>
            <a:endParaRPr lang="en-US"/>
          </a:p>
        </p:txBody>
      </p:sp>
    </p:spTree>
    <p:extLst>
      <p:ext uri="{BB962C8B-B14F-4D97-AF65-F5344CB8AC3E}">
        <p14:creationId xmlns:p14="http://schemas.microsoft.com/office/powerpoint/2010/main" val="2324889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 have the BRAF</a:t>
            </a:r>
            <a:r>
              <a:rPr lang="en-US" baseline="0" dirty="0"/>
              <a:t> Mutation</a:t>
            </a:r>
            <a:endParaRPr lang="en-US" dirty="0"/>
          </a:p>
        </p:txBody>
      </p:sp>
      <p:sp>
        <p:nvSpPr>
          <p:cNvPr id="4" name="Slide Number Placeholder 3"/>
          <p:cNvSpPr>
            <a:spLocks noGrp="1"/>
          </p:cNvSpPr>
          <p:nvPr>
            <p:ph type="sldNum" sz="quarter" idx="10"/>
          </p:nvPr>
        </p:nvSpPr>
        <p:spPr/>
        <p:txBody>
          <a:bodyPr/>
          <a:lstStyle/>
          <a:p>
            <a:fld id="{67762E9B-858C-4172-AE34-19ABE507D8DD}" type="slidenum">
              <a:rPr lang="en-US" smtClean="0"/>
              <a:t>56</a:t>
            </a:fld>
            <a:endParaRPr lang="en-US"/>
          </a:p>
        </p:txBody>
      </p:sp>
    </p:spTree>
    <p:extLst>
      <p:ext uri="{BB962C8B-B14F-4D97-AF65-F5344CB8AC3E}">
        <p14:creationId xmlns:p14="http://schemas.microsoft.com/office/powerpoint/2010/main" val="3406104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Figure 4 - Endoscopy and magnified endoscopy images of non-SSA/P and SSA/P is shown. (A) and (B) are non-SSA/P, while (C) and (D) are SSA/P. Upper-side images are conventional endoscopic, while lower-side images are magnifying endoscopic images with indigo carmine solution. (A) Small flat elevated lesion located in the sigmoid colon. (B) Magnified view of the star-like pit pattern. (C) Small flat elevated lesion located in the ascending colon. (D) Magnified view of the expanded/fernlike pit pattern is shown (IIIH by T. </a:t>
            </a:r>
            <a:r>
              <a:rPr lang="en-US" dirty="0" err="1">
                <a:effectLst/>
              </a:rPr>
              <a:t>Fujii</a:t>
            </a:r>
            <a:r>
              <a:rPr lang="en-US" dirty="0">
                <a:effectLst/>
              </a:rPr>
              <a:t>, type 2: brown sicker vessels by Y. Sano). SSA/P, sessile serrated adenoma/polyp; non-SSA/P, sessile serrated adenoma/polyp.</a:t>
            </a:r>
          </a:p>
          <a:p>
            <a:endParaRPr lang="en-US" dirty="0"/>
          </a:p>
          <a:p>
            <a:r>
              <a:rPr lang="en-US" b="1" dirty="0"/>
              <a:t>Differentiation between sessile serrated adenoma/polyp and non-sessile serrated adenoma/polyp in large hyper plastic polyp: A Japanese collaborative study</a:t>
            </a:r>
          </a:p>
          <a:p>
            <a:r>
              <a:rPr lang="en-US" dirty="0"/>
              <a:t>Authors: Yosuke </a:t>
            </a:r>
            <a:r>
              <a:rPr lang="en-US" dirty="0" err="1"/>
              <a:t>Shida</a:t>
            </a:r>
            <a:r>
              <a:rPr lang="en-US" dirty="0"/>
              <a:t>, </a:t>
            </a:r>
            <a:r>
              <a:rPr lang="en-US" dirty="0" err="1"/>
              <a:t>Kazuhito</a:t>
            </a:r>
            <a:r>
              <a:rPr lang="en-US" dirty="0"/>
              <a:t> Ichikawa, Takahiro Fujimori, Yukari Fujimori, Shigeki Tomita, Takahiro </a:t>
            </a:r>
            <a:r>
              <a:rPr lang="en-US" dirty="0" err="1"/>
              <a:t>Fujii</a:t>
            </a:r>
            <a:r>
              <a:rPr lang="en-US" dirty="0"/>
              <a:t>, Yasushi Sano, Yasushi </a:t>
            </a:r>
            <a:r>
              <a:rPr lang="en-US" dirty="0" err="1"/>
              <a:t>Oda</a:t>
            </a:r>
            <a:r>
              <a:rPr lang="en-US" dirty="0"/>
              <a:t>, </a:t>
            </a:r>
            <a:r>
              <a:rPr lang="en-US" dirty="0" err="1"/>
              <a:t>Hideyo</a:t>
            </a:r>
            <a:r>
              <a:rPr lang="en-US" dirty="0"/>
              <a:t> </a:t>
            </a:r>
            <a:r>
              <a:rPr lang="en-US" dirty="0" err="1"/>
              <a:t>Goto</a:t>
            </a:r>
            <a:r>
              <a:rPr lang="en-US" dirty="0"/>
              <a:t>, Akihiko </a:t>
            </a:r>
            <a:r>
              <a:rPr lang="en-US" dirty="0" err="1"/>
              <a:t>Ohta</a:t>
            </a:r>
            <a:r>
              <a:rPr lang="en-US" dirty="0"/>
              <a:t>, Shinji Tanaka, Tamotsu </a:t>
            </a:r>
            <a:r>
              <a:rPr lang="en-US" dirty="0" err="1"/>
              <a:t>Sugai</a:t>
            </a:r>
            <a:r>
              <a:rPr lang="en-US" dirty="0"/>
              <a:t>, Takashi Yao, </a:t>
            </a:r>
            <a:r>
              <a:rPr lang="en-US" dirty="0" err="1"/>
              <a:t>Yasuo</a:t>
            </a:r>
            <a:r>
              <a:rPr lang="en-US" dirty="0"/>
              <a:t> </a:t>
            </a:r>
            <a:r>
              <a:rPr lang="en-US" dirty="0" err="1"/>
              <a:t>Ohkura</a:t>
            </a:r>
            <a:r>
              <a:rPr lang="en-US" dirty="0"/>
              <a:t>, </a:t>
            </a:r>
            <a:r>
              <a:rPr lang="en-US" dirty="0" err="1"/>
              <a:t>Johji</a:t>
            </a:r>
            <a:r>
              <a:rPr lang="en-US" dirty="0"/>
              <a:t> </a:t>
            </a:r>
            <a:r>
              <a:rPr lang="en-US" dirty="0" err="1"/>
              <a:t>Imura</a:t>
            </a:r>
            <a:r>
              <a:rPr lang="en-US" dirty="0"/>
              <a:t>, Hiroyuki Kato </a:t>
            </a:r>
          </a:p>
          <a:p>
            <a:r>
              <a:rPr lang="en-US" dirty="0">
                <a:hlinkClick r:id="" action="ppaction://noaction"/>
              </a:rPr>
              <a:t>View Affiliations</a:t>
            </a:r>
            <a:endParaRPr lang="en-US" dirty="0"/>
          </a:p>
          <a:p>
            <a:r>
              <a:rPr lang="en-US" dirty="0">
                <a:effectLst/>
              </a:rPr>
              <a:t>Department of Surgery 1, </a:t>
            </a:r>
            <a:r>
              <a:rPr lang="en-US" dirty="0" err="1">
                <a:effectLst/>
              </a:rPr>
              <a:t>Dokkyo</a:t>
            </a:r>
            <a:r>
              <a:rPr lang="en-US" dirty="0">
                <a:effectLst/>
              </a:rPr>
              <a:t> Medical University School of Medicine, </a:t>
            </a:r>
            <a:r>
              <a:rPr lang="en-US" dirty="0" err="1">
                <a:effectLst/>
              </a:rPr>
              <a:t>Mibu</a:t>
            </a:r>
            <a:r>
              <a:rPr lang="en-US" dirty="0">
                <a:effectLst/>
              </a:rPr>
              <a:t>, Japan, Department of Surgical and Molecular Pathology, </a:t>
            </a:r>
            <a:r>
              <a:rPr lang="en-US" dirty="0" err="1">
                <a:effectLst/>
              </a:rPr>
              <a:t>Dokkyo</a:t>
            </a:r>
            <a:r>
              <a:rPr lang="en-US" dirty="0">
                <a:effectLst/>
              </a:rPr>
              <a:t> Medical University School of Medicine, </a:t>
            </a:r>
            <a:r>
              <a:rPr lang="en-US" dirty="0" err="1">
                <a:effectLst/>
              </a:rPr>
              <a:t>Mibu</a:t>
            </a:r>
            <a:r>
              <a:rPr lang="en-US" dirty="0">
                <a:effectLst/>
              </a:rPr>
              <a:t>, Japan, Takahiro </a:t>
            </a:r>
            <a:r>
              <a:rPr lang="en-US" dirty="0" err="1">
                <a:effectLst/>
              </a:rPr>
              <a:t>Fujii</a:t>
            </a:r>
            <a:r>
              <a:rPr lang="en-US" dirty="0">
                <a:effectLst/>
              </a:rPr>
              <a:t> Clinic, Tokyo, Japan, Endoscopy Division, Gastrointestinal Center, Sano Hospital, Kobe, Japan, </a:t>
            </a:r>
            <a:r>
              <a:rPr lang="en-US" dirty="0" err="1">
                <a:effectLst/>
              </a:rPr>
              <a:t>Oda</a:t>
            </a:r>
            <a:r>
              <a:rPr lang="en-US" dirty="0">
                <a:effectLst/>
              </a:rPr>
              <a:t> GI Clinic, Kumamoto, Japan, Hattori GI Endoscopy and Oncology Clinic, Kumamoto, Japan, </a:t>
            </a:r>
            <a:r>
              <a:rPr lang="en-US" dirty="0" err="1">
                <a:effectLst/>
              </a:rPr>
              <a:t>Ohta</a:t>
            </a:r>
            <a:r>
              <a:rPr lang="en-US" dirty="0">
                <a:effectLst/>
              </a:rPr>
              <a:t> Clinic, Tokyo, Japan, Department of Endoscopy, Hiroshima University Hospital, Hiroshima, Japan, Division of Molecular Diagnostic Pathology, Department of Pathology, School of Medicine, Iwate Medical University, Morioka, Japan, Department of Human Pathology, </a:t>
            </a:r>
            <a:r>
              <a:rPr lang="en-US" dirty="0" err="1">
                <a:effectLst/>
              </a:rPr>
              <a:t>Juntendo</a:t>
            </a:r>
            <a:r>
              <a:rPr lang="en-US" dirty="0">
                <a:effectLst/>
              </a:rPr>
              <a:t> University School of Medicine, Tokyo, Japan, Department of Pathology, </a:t>
            </a:r>
            <a:r>
              <a:rPr lang="en-US" dirty="0" err="1">
                <a:effectLst/>
              </a:rPr>
              <a:t>Kyorin</a:t>
            </a:r>
            <a:r>
              <a:rPr lang="en-US" dirty="0">
                <a:effectLst/>
              </a:rPr>
              <a:t> University School of Medicine, Tokyo, Japan, Department of Diagnostic Pathology, Graduate School of Medicine and Pharmaceutical Science, University of Toyama, Toyama, Japan</a:t>
            </a:r>
          </a:p>
          <a:p>
            <a:r>
              <a:rPr lang="en-US" dirty="0"/>
              <a:t>Published online on: Friday, September 7, 2012   Journal of Molecular and Clinical Oncology.</a:t>
            </a:r>
          </a:p>
          <a:p>
            <a:endParaRPr lang="en-US" dirty="0"/>
          </a:p>
        </p:txBody>
      </p:sp>
      <p:sp>
        <p:nvSpPr>
          <p:cNvPr id="4" name="Slide Number Placeholder 3"/>
          <p:cNvSpPr>
            <a:spLocks noGrp="1"/>
          </p:cNvSpPr>
          <p:nvPr>
            <p:ph type="sldNum" sz="quarter" idx="10"/>
          </p:nvPr>
        </p:nvSpPr>
        <p:spPr/>
        <p:txBody>
          <a:bodyPr/>
          <a:lstStyle/>
          <a:p>
            <a:fld id="{67762E9B-858C-4172-AE34-19ABE507D8DD}" type="slidenum">
              <a:rPr lang="en-US" smtClean="0"/>
              <a:t>58</a:t>
            </a:fld>
            <a:endParaRPr lang="en-US"/>
          </a:p>
        </p:txBody>
      </p:sp>
    </p:spTree>
    <p:extLst>
      <p:ext uri="{BB962C8B-B14F-4D97-AF65-F5344CB8AC3E}">
        <p14:creationId xmlns:p14="http://schemas.microsoft.com/office/powerpoint/2010/main" val="771978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65</a:t>
            </a:fld>
            <a:endParaRPr lang="en-US"/>
          </a:p>
        </p:txBody>
      </p:sp>
    </p:spTree>
    <p:extLst>
      <p:ext uri="{BB962C8B-B14F-4D97-AF65-F5344CB8AC3E}">
        <p14:creationId xmlns:p14="http://schemas.microsoft.com/office/powerpoint/2010/main" val="12634132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66</a:t>
            </a:fld>
            <a:endParaRPr lang="en-US"/>
          </a:p>
        </p:txBody>
      </p:sp>
    </p:spTree>
    <p:extLst>
      <p:ext uri="{BB962C8B-B14F-4D97-AF65-F5344CB8AC3E}">
        <p14:creationId xmlns:p14="http://schemas.microsoft.com/office/powerpoint/2010/main" val="2719317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Benign thyroid abnormalities such as multinodular goiter, lymphocytic (Hashimoto) thyroiditis, and adenomas are very common and reported in up to 68 percent of patients [</a:t>
            </a:r>
            <a:r>
              <a:rPr lang="en-US" dirty="0">
                <a:hlinkClick r:id="rId3"/>
              </a:rPr>
              <a:t>13,69-71</a:t>
            </a:r>
            <a:r>
              <a:rPr lang="en-US" dirty="0"/>
              <a:t>]. (See </a:t>
            </a:r>
            <a:r>
              <a:rPr lang="en-US" dirty="0">
                <a:hlinkClick r:id="rId4"/>
              </a:rPr>
              <a:t>"Diagnostic approach to and treatment of thyroid nodules", section on 'History and physical examination'</a:t>
            </a:r>
            <a:r>
              <a:rPr lang="en-US" dirty="0"/>
              <a:t>.)</a:t>
            </a:r>
          </a:p>
          <a:p>
            <a:r>
              <a:rPr lang="en-US" dirty="0"/>
              <a:t>According to one estimate, individuals with Cowden syndrome have an approximately 70-fold increased incidence of non-medullary thyroid cancer relative to the general population </a:t>
            </a:r>
          </a:p>
          <a:p>
            <a:r>
              <a:rPr lang="en-US" sz="1200" b="0" i="0" kern="1200" dirty="0">
                <a:solidFill>
                  <a:schemeClr val="tx1"/>
                </a:solidFill>
                <a:effectLst/>
                <a:latin typeface="+mn-lt"/>
                <a:ea typeface="+mn-ea"/>
                <a:cs typeface="+mn-cs"/>
              </a:rPr>
              <a:t>Benign uterine abnormalities such as uterine fibroids are common findings in female patients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RCC is also increased in individuals with </a:t>
            </a:r>
            <a:r>
              <a:rPr lang="en-US" sz="1200" b="0" i="1" kern="1200" dirty="0">
                <a:solidFill>
                  <a:schemeClr val="tx1"/>
                </a:solidFill>
                <a:effectLst/>
                <a:latin typeface="+mn-lt"/>
                <a:ea typeface="+mn-ea"/>
                <a:cs typeface="+mn-cs"/>
              </a:rPr>
              <a:t>PTEN</a:t>
            </a:r>
            <a:r>
              <a:rPr lang="en-US" sz="1200" b="0" i="0" kern="1200" dirty="0">
                <a:solidFill>
                  <a:schemeClr val="tx1"/>
                </a:solidFill>
                <a:effectLst/>
                <a:latin typeface="+mn-lt"/>
                <a:ea typeface="+mn-ea"/>
                <a:cs typeface="+mn-cs"/>
              </a:rPr>
              <a:t> pathogenic variants. In large case series of patients with </a:t>
            </a:r>
            <a:r>
              <a:rPr lang="en-US" sz="1200" b="0" i="1" kern="1200" dirty="0">
                <a:solidFill>
                  <a:schemeClr val="tx1"/>
                </a:solidFill>
                <a:effectLst/>
                <a:latin typeface="+mn-lt"/>
                <a:ea typeface="+mn-ea"/>
                <a:cs typeface="+mn-cs"/>
              </a:rPr>
              <a:t>PTEN</a:t>
            </a:r>
            <a:r>
              <a:rPr lang="en-US" sz="1200" b="0" i="0" kern="1200" dirty="0">
                <a:solidFill>
                  <a:schemeClr val="tx1"/>
                </a:solidFill>
                <a:effectLst/>
                <a:latin typeface="+mn-lt"/>
                <a:ea typeface="+mn-ea"/>
                <a:cs typeface="+mn-cs"/>
              </a:rPr>
              <a:t> mutations, RCC was reported in 2 to 5 percent </a:t>
            </a:r>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7</a:t>
            </a:fld>
            <a:endParaRPr lang="en-US"/>
          </a:p>
        </p:txBody>
      </p:sp>
    </p:spTree>
    <p:extLst>
      <p:ext uri="{BB962C8B-B14F-4D97-AF65-F5344CB8AC3E}">
        <p14:creationId xmlns:p14="http://schemas.microsoft.com/office/powerpoint/2010/main" val="684520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Esophageal glycogen acanthosis</a:t>
            </a:r>
            <a:r>
              <a:rPr lang="en-US" sz="1200" b="0" i="0" kern="1200" dirty="0">
                <a:solidFill>
                  <a:schemeClr val="tx1"/>
                </a:solidFill>
                <a:effectLst/>
                <a:latin typeface="+mn-lt"/>
                <a:ea typeface="+mn-ea"/>
                <a:cs typeface="+mn-cs"/>
              </a:rPr>
              <a:t> — Glycogenic acanthosis of the esophagus typically appears as multiple, uniformly sized gray-white round elevations in an otherwise normal-appearing mucosa, usually in the midportion of the esophagus (</a:t>
            </a:r>
            <a:r>
              <a:rPr lang="en-US" sz="1200" b="0" i="0" u="none" strike="noStrike" kern="1200" dirty="0">
                <a:solidFill>
                  <a:schemeClr val="tx1"/>
                </a:solidFill>
                <a:effectLst/>
                <a:latin typeface="+mn-lt"/>
                <a:ea typeface="+mn-ea"/>
                <a:cs typeface="+mn-cs"/>
                <a:hlinkClick r:id="rId3"/>
              </a:rPr>
              <a:t>picture 4</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81</a:t>
            </a:r>
            <a:r>
              <a:rPr lang="en-US" sz="1200" b="0" i="0" kern="1200" dirty="0">
                <a:solidFill>
                  <a:schemeClr val="tx1"/>
                </a:solidFill>
                <a:effectLst/>
                <a:latin typeface="+mn-lt"/>
                <a:ea typeface="+mn-ea"/>
                <a:cs typeface="+mn-cs"/>
              </a:rPr>
              <a:t>]. The exact frequency of esophageal glycogen acanthosis is unclear, but in one report, diffuse dozens or scores of lesions were observed in 8 of 10 patients with Cowden syndrome who underwent evaluation [</a:t>
            </a:r>
            <a:r>
              <a:rPr lang="en-US" sz="1200" b="0" i="0" u="none" strike="noStrike" kern="1200" dirty="0">
                <a:solidFill>
                  <a:schemeClr val="tx1"/>
                </a:solidFill>
                <a:effectLst/>
                <a:latin typeface="+mn-lt"/>
                <a:ea typeface="+mn-ea"/>
                <a:cs typeface="+mn-cs"/>
                <a:hlinkClick r:id="rId5"/>
              </a:rPr>
              <a:t>82</a:t>
            </a:r>
            <a:r>
              <a:rPr lang="en-US" sz="1200" b="0" i="0" kern="1200" dirty="0">
                <a:solidFill>
                  <a:schemeClr val="tx1"/>
                </a:solidFill>
                <a:effectLst/>
                <a:latin typeface="+mn-lt"/>
                <a:ea typeface="+mn-ea"/>
                <a:cs typeface="+mn-cs"/>
              </a:rPr>
              <a:t>]. Although usually clinically irrelevant, when present in conjunction with </a:t>
            </a:r>
            <a:r>
              <a:rPr lang="en-US" sz="1200" b="0" i="0" kern="1200" dirty="0" err="1">
                <a:solidFill>
                  <a:schemeClr val="tx1"/>
                </a:solidFill>
                <a:effectLst/>
                <a:latin typeface="+mn-lt"/>
                <a:ea typeface="+mn-ea"/>
                <a:cs typeface="+mn-cs"/>
              </a:rPr>
              <a:t>hamartomatous</a:t>
            </a:r>
            <a:r>
              <a:rPr lang="en-US" sz="1200" b="0" i="0" kern="1200" dirty="0">
                <a:solidFill>
                  <a:schemeClr val="tx1"/>
                </a:solidFill>
                <a:effectLst/>
                <a:latin typeface="+mn-lt"/>
                <a:ea typeface="+mn-ea"/>
                <a:cs typeface="+mn-cs"/>
              </a:rPr>
              <a:t> GI tract polyps, further work-up for Cowden syndrome should occur. (See </a:t>
            </a:r>
            <a:r>
              <a:rPr lang="en-US" sz="1200" b="0" i="0" u="none" strike="noStrike" kern="1200" dirty="0">
                <a:solidFill>
                  <a:schemeClr val="tx1"/>
                </a:solidFill>
                <a:effectLst/>
                <a:latin typeface="+mn-lt"/>
                <a:ea typeface="+mn-ea"/>
                <a:cs typeface="+mn-cs"/>
                <a:hlinkClick r:id="rId6"/>
              </a:rPr>
              <a:t>"Benign lesions of the esophagus", section on 'Glycogen acanthosis'</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Gastric and duodenal polyps</a:t>
            </a:r>
            <a:r>
              <a:rPr lang="en-US" sz="1200" b="0" i="0" kern="1200" dirty="0">
                <a:solidFill>
                  <a:schemeClr val="tx1"/>
                </a:solidFill>
                <a:effectLst/>
                <a:latin typeface="+mn-lt"/>
                <a:ea typeface="+mn-ea"/>
                <a:cs typeface="+mn-cs"/>
              </a:rPr>
              <a:t> — Polyps have been reported throughout the GI tract among </a:t>
            </a:r>
            <a:r>
              <a:rPr lang="en-US" sz="1200" b="0" i="1" kern="1200" dirty="0">
                <a:solidFill>
                  <a:schemeClr val="tx1"/>
                </a:solidFill>
                <a:effectLst/>
                <a:latin typeface="+mn-lt"/>
                <a:ea typeface="+mn-ea"/>
                <a:cs typeface="+mn-cs"/>
              </a:rPr>
              <a:t>PTEN</a:t>
            </a:r>
            <a:r>
              <a:rPr lang="en-US" sz="1200" b="0" i="0" kern="1200" dirty="0">
                <a:solidFill>
                  <a:schemeClr val="tx1"/>
                </a:solidFill>
                <a:effectLst/>
                <a:latin typeface="+mn-lt"/>
                <a:ea typeface="+mn-ea"/>
                <a:cs typeface="+mn-cs"/>
              </a:rPr>
              <a:t> pathogenic variant carriers, with 66 to 100 percent of affected individuals reported to have gastric or duodenal polyps [</a:t>
            </a:r>
            <a:r>
              <a:rPr lang="en-US" sz="1200" b="0" i="0" u="none" strike="noStrike" kern="1200" dirty="0">
                <a:solidFill>
                  <a:schemeClr val="tx1"/>
                </a:solidFill>
                <a:effectLst/>
                <a:latin typeface="+mn-lt"/>
                <a:ea typeface="+mn-ea"/>
                <a:cs typeface="+mn-cs"/>
                <a:hlinkClick r:id="rId7"/>
              </a:rPr>
              <a:t>45,82,83</a:t>
            </a:r>
            <a:r>
              <a:rPr lang="en-US" sz="1200" b="0" i="0" kern="1200" dirty="0">
                <a:solidFill>
                  <a:schemeClr val="tx1"/>
                </a:solidFill>
                <a:effectLst/>
                <a:latin typeface="+mn-lt"/>
                <a:ea typeface="+mn-ea"/>
                <a:cs typeface="+mn-cs"/>
              </a:rPr>
              <a:t>]. Polyp </a:t>
            </a:r>
            <a:r>
              <a:rPr lang="en-US" sz="1200" b="0" i="0" kern="1200" dirty="0" err="1">
                <a:solidFill>
                  <a:schemeClr val="tx1"/>
                </a:solidFill>
                <a:effectLst/>
                <a:latin typeface="+mn-lt"/>
                <a:ea typeface="+mn-ea"/>
                <a:cs typeface="+mn-cs"/>
              </a:rPr>
              <a:t>histologies</a:t>
            </a:r>
            <a:r>
              <a:rPr lang="en-US" sz="1200" b="0" i="0" kern="1200" dirty="0">
                <a:solidFill>
                  <a:schemeClr val="tx1"/>
                </a:solidFill>
                <a:effectLst/>
                <a:latin typeface="+mn-lt"/>
                <a:ea typeface="+mn-ea"/>
                <a:cs typeface="+mn-cs"/>
              </a:rPr>
              <a:t> include hamartomas, hyperplastic polyps, ganglioneuromas, adenomas, and inflammatory polyps. Interestingly, there is a report of significant regression of gastric polyps in a Cowden syndrome patient after eradication of </a:t>
            </a:r>
            <a:r>
              <a:rPr lang="en-US" sz="1200" b="0" i="1" kern="1200" dirty="0">
                <a:solidFill>
                  <a:schemeClr val="tx1"/>
                </a:solidFill>
                <a:effectLst/>
                <a:latin typeface="+mn-lt"/>
                <a:ea typeface="+mn-ea"/>
                <a:cs typeface="+mn-cs"/>
              </a:rPr>
              <a:t>Helicobacter pylori</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a:rPr>
              <a:t>84</a:t>
            </a:r>
            <a:r>
              <a:rPr lang="en-US" sz="1200" b="0" i="0" kern="1200" dirty="0">
                <a:solidFill>
                  <a:schemeClr val="tx1"/>
                </a:solidFill>
                <a:effectLst/>
                <a:latin typeface="+mn-lt"/>
                <a:ea typeface="+mn-ea"/>
                <a:cs typeface="+mn-cs"/>
              </a:rPr>
              <a:t>]. There are rare case reports of gastric cancer [</a:t>
            </a:r>
            <a:r>
              <a:rPr lang="en-US" sz="1200" b="0" i="0" u="none" strike="noStrike" kern="1200" dirty="0">
                <a:solidFill>
                  <a:schemeClr val="tx1"/>
                </a:solidFill>
                <a:effectLst/>
                <a:latin typeface="+mn-lt"/>
                <a:ea typeface="+mn-ea"/>
                <a:cs typeface="+mn-cs"/>
                <a:hlinkClick r:id="rId9"/>
              </a:rPr>
              <a:t>85,86</a:t>
            </a:r>
            <a:r>
              <a:rPr lang="en-US" sz="1200" b="0" i="0" kern="1200" dirty="0">
                <a:solidFill>
                  <a:schemeClr val="tx1"/>
                </a:solidFill>
                <a:effectLst/>
                <a:latin typeface="+mn-lt"/>
                <a:ea typeface="+mn-ea"/>
                <a:cs typeface="+mn-cs"/>
              </a:rPr>
              <a:t>] and duodenal carcinoma [</a:t>
            </a:r>
            <a:r>
              <a:rPr lang="en-US" sz="1200" b="0" i="0" u="none" strike="noStrike" kern="1200" dirty="0">
                <a:solidFill>
                  <a:schemeClr val="tx1"/>
                </a:solidFill>
                <a:effectLst/>
                <a:latin typeface="+mn-lt"/>
                <a:ea typeface="+mn-ea"/>
                <a:cs typeface="+mn-cs"/>
                <a:hlinkClick r:id="rId10"/>
              </a:rPr>
              <a:t>87</a:t>
            </a:r>
            <a:r>
              <a:rPr lang="en-US" sz="1200" b="0" i="0" kern="1200" dirty="0">
                <a:solidFill>
                  <a:schemeClr val="tx1"/>
                </a:solidFill>
                <a:effectLst/>
                <a:latin typeface="+mn-lt"/>
                <a:ea typeface="+mn-ea"/>
                <a:cs typeface="+mn-cs"/>
              </a:rPr>
              <a:t>], but these have not been found to be common in larger case series.</a:t>
            </a:r>
          </a:p>
          <a:p>
            <a:r>
              <a:rPr lang="en-US" sz="1200" b="1" i="0" kern="1200" dirty="0">
                <a:solidFill>
                  <a:schemeClr val="tx1"/>
                </a:solidFill>
                <a:effectLst/>
                <a:latin typeface="+mn-lt"/>
                <a:ea typeface="+mn-ea"/>
                <a:cs typeface="+mn-cs"/>
              </a:rPr>
              <a:t>Colon polyps</a:t>
            </a:r>
            <a:r>
              <a:rPr lang="en-US" sz="1200" b="0" i="0" kern="1200" dirty="0">
                <a:solidFill>
                  <a:schemeClr val="tx1"/>
                </a:solidFill>
                <a:effectLst/>
                <a:latin typeface="+mn-lt"/>
                <a:ea typeface="+mn-ea"/>
                <a:cs typeface="+mn-cs"/>
              </a:rPr>
              <a:t> — The prevalence of colon polyps among </a:t>
            </a:r>
            <a:r>
              <a:rPr lang="en-US" sz="1200" b="0" i="1" kern="1200" dirty="0">
                <a:solidFill>
                  <a:schemeClr val="tx1"/>
                </a:solidFill>
                <a:effectLst/>
                <a:latin typeface="+mn-lt"/>
                <a:ea typeface="+mn-ea"/>
                <a:cs typeface="+mn-cs"/>
              </a:rPr>
              <a:t>PTEN</a:t>
            </a:r>
            <a:r>
              <a:rPr lang="en-US" sz="1200" b="0" i="0" kern="1200" dirty="0">
                <a:solidFill>
                  <a:schemeClr val="tx1"/>
                </a:solidFill>
                <a:effectLst/>
                <a:latin typeface="+mn-lt"/>
                <a:ea typeface="+mn-ea"/>
                <a:cs typeface="+mn-cs"/>
              </a:rPr>
              <a:t> pathogenic variant carriers is as high as 95 percent of those undergoing colonoscopy [</a:t>
            </a:r>
            <a:r>
              <a:rPr lang="en-US" sz="1200" b="0" i="0" u="none" strike="noStrike" kern="1200" dirty="0">
                <a:solidFill>
                  <a:schemeClr val="tx1"/>
                </a:solidFill>
                <a:effectLst/>
                <a:latin typeface="+mn-lt"/>
                <a:ea typeface="+mn-ea"/>
                <a:cs typeface="+mn-cs"/>
                <a:hlinkClick r:id="rId11"/>
              </a:rPr>
              <a:t>45,83,88,89</a:t>
            </a:r>
            <a:r>
              <a:rPr lang="en-US" sz="1200" b="0" i="0" kern="1200" dirty="0">
                <a:solidFill>
                  <a:schemeClr val="tx1"/>
                </a:solidFill>
                <a:effectLst/>
                <a:latin typeface="+mn-lt"/>
                <a:ea typeface="+mn-ea"/>
                <a:cs typeface="+mn-cs"/>
              </a:rPr>
              <a:t>]. The histologic spectrum is diverse. </a:t>
            </a:r>
            <a:r>
              <a:rPr lang="en-US" sz="1200" b="0" i="0" kern="1200" dirty="0" err="1">
                <a:solidFill>
                  <a:schemeClr val="tx1"/>
                </a:solidFill>
                <a:effectLst/>
                <a:latin typeface="+mn-lt"/>
                <a:ea typeface="+mn-ea"/>
                <a:cs typeface="+mn-cs"/>
              </a:rPr>
              <a:t>Hamartomatous</a:t>
            </a:r>
            <a:r>
              <a:rPr lang="en-US" sz="1200" b="0" i="0" kern="1200" dirty="0">
                <a:solidFill>
                  <a:schemeClr val="tx1"/>
                </a:solidFill>
                <a:effectLst/>
                <a:latin typeface="+mn-lt"/>
                <a:ea typeface="+mn-ea"/>
                <a:cs typeface="+mn-cs"/>
              </a:rPr>
              <a:t> and inflammatory polyps are the most prevalent, but ganglioneuromas, adenomas, leiomyomas, lipomas, and hyperplastic polyps can also be found. Many patients have multiple synchronous histologic types of polyps [</a:t>
            </a:r>
            <a:r>
              <a:rPr lang="en-US" sz="1200" b="0" i="0" u="none" strike="noStrike" kern="1200" dirty="0">
                <a:solidFill>
                  <a:schemeClr val="tx1"/>
                </a:solidFill>
                <a:effectLst/>
                <a:latin typeface="+mn-lt"/>
                <a:ea typeface="+mn-ea"/>
                <a:cs typeface="+mn-cs"/>
                <a:hlinkClick r:id="rId12"/>
              </a:rPr>
              <a:t>45,88,90</a:t>
            </a:r>
            <a:r>
              <a:rPr lang="en-US" sz="1200" b="0" i="0" kern="1200" dirty="0">
                <a:solidFill>
                  <a:schemeClr val="tx1"/>
                </a:solidFill>
                <a:effectLst/>
                <a:latin typeface="+mn-lt"/>
                <a:ea typeface="+mn-ea"/>
                <a:cs typeface="+mn-cs"/>
              </a:rPr>
              <a:t>]. (See </a:t>
            </a:r>
            <a:r>
              <a:rPr lang="en-US" sz="1200" b="0" i="0" u="none" strike="noStrike" kern="1200" dirty="0">
                <a:solidFill>
                  <a:schemeClr val="tx1"/>
                </a:solidFill>
                <a:effectLst/>
                <a:latin typeface="+mn-lt"/>
                <a:ea typeface="+mn-ea"/>
                <a:cs typeface="+mn-cs"/>
                <a:hlinkClick r:id="rId13"/>
              </a:rPr>
              <a:t>"Juvenile polyposis syndrome"</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14"/>
              </a:rPr>
              <a:t>"Overview of colon polyps", section on '</a:t>
            </a:r>
            <a:r>
              <a:rPr lang="en-US" sz="1200" b="0" i="0" u="none" strike="noStrike" kern="1200" dirty="0" err="1">
                <a:solidFill>
                  <a:schemeClr val="tx1"/>
                </a:solidFill>
                <a:effectLst/>
                <a:latin typeface="+mn-lt"/>
                <a:ea typeface="+mn-ea"/>
                <a:cs typeface="+mn-cs"/>
                <a:hlinkClick r:id="rId14"/>
              </a:rPr>
              <a:t>Hamartomatous</a:t>
            </a:r>
            <a:r>
              <a:rPr lang="en-US" sz="1200" b="0" i="0" u="none" strike="noStrike" kern="1200" dirty="0">
                <a:solidFill>
                  <a:schemeClr val="tx1"/>
                </a:solidFill>
                <a:effectLst/>
                <a:latin typeface="+mn-lt"/>
                <a:ea typeface="+mn-ea"/>
                <a:cs typeface="+mn-cs"/>
                <a:hlinkClick r:id="rId14"/>
              </a:rPr>
              <a:t> polyps'</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15"/>
              </a:rPr>
              <a:t>"Overview of colon polyps", section on 'Inflammatory polyps'</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Colorectal cancer</a:t>
            </a:r>
            <a:r>
              <a:rPr lang="en-US" sz="1200" b="0" i="0" kern="1200" dirty="0">
                <a:solidFill>
                  <a:schemeClr val="tx1"/>
                </a:solidFill>
                <a:effectLst/>
                <a:latin typeface="+mn-lt"/>
                <a:ea typeface="+mn-ea"/>
                <a:cs typeface="+mn-cs"/>
              </a:rPr>
              <a:t> — An increased risk of early onset colorectal cancer has been reported in patients with Cowden syndrome:</a:t>
            </a:r>
          </a:p>
          <a:p>
            <a:r>
              <a:rPr lang="en-US" sz="1200" b="0" i="0" kern="1200" dirty="0">
                <a:solidFill>
                  <a:schemeClr val="tx1"/>
                </a:solidFill>
                <a:effectLst/>
                <a:latin typeface="+mn-lt"/>
                <a:ea typeface="+mn-ea"/>
                <a:cs typeface="+mn-cs"/>
              </a:rPr>
              <a:t>●A Japanese series found a 9 percent prevalence of colon cancer, a remarkable finding in view of the low rates of colorectal cancer in this population [</a:t>
            </a:r>
            <a:r>
              <a:rPr lang="en-US" sz="1200" b="0" i="0" u="none" strike="noStrike" kern="1200" dirty="0">
                <a:solidFill>
                  <a:schemeClr val="tx1"/>
                </a:solidFill>
                <a:effectLst/>
                <a:latin typeface="+mn-lt"/>
                <a:ea typeface="+mn-ea"/>
                <a:cs typeface="+mn-cs"/>
                <a:hlinkClick r:id="rId16"/>
              </a:rPr>
              <a:t>83</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●In a series of </a:t>
            </a:r>
            <a:r>
              <a:rPr lang="en-US" sz="1200" b="0" i="1" kern="1200" dirty="0">
                <a:solidFill>
                  <a:schemeClr val="tx1"/>
                </a:solidFill>
                <a:effectLst/>
                <a:latin typeface="+mn-lt"/>
                <a:ea typeface="+mn-ea"/>
                <a:cs typeface="+mn-cs"/>
              </a:rPr>
              <a:t>PTEN</a:t>
            </a:r>
            <a:r>
              <a:rPr lang="en-US" sz="1200" b="0" i="0" kern="1200" dirty="0">
                <a:solidFill>
                  <a:schemeClr val="tx1"/>
                </a:solidFill>
                <a:effectLst/>
                <a:latin typeface="+mn-lt"/>
                <a:ea typeface="+mn-ea"/>
                <a:cs typeface="+mn-cs"/>
              </a:rPr>
              <a:t> pathogenic variant carriers, 13 percent of patients undergoing screening colonoscopy were found to have colorectal adenocarcinomas; all were under the age of 50 (average age 44.4, range 35 to 49) [</a:t>
            </a:r>
            <a:r>
              <a:rPr lang="en-US" sz="1200" b="0" i="0" u="none" strike="noStrike" kern="1200" dirty="0">
                <a:solidFill>
                  <a:schemeClr val="tx1"/>
                </a:solidFill>
                <a:effectLst/>
                <a:latin typeface="+mn-lt"/>
                <a:ea typeface="+mn-ea"/>
                <a:cs typeface="+mn-cs"/>
                <a:hlinkClick r:id="rId17"/>
              </a:rPr>
              <a:t>45</a:t>
            </a:r>
            <a:r>
              <a:rPr lang="en-US" sz="1200" b="0" i="0" kern="1200" dirty="0">
                <a:solidFill>
                  <a:schemeClr val="tx1"/>
                </a:solidFill>
                <a:effectLst/>
                <a:latin typeface="+mn-lt"/>
                <a:ea typeface="+mn-ea"/>
                <a:cs typeface="+mn-cs"/>
              </a:rPr>
              <a:t>]. In a report from the same group of 368 </a:t>
            </a:r>
            <a:r>
              <a:rPr lang="en-US" sz="1200" b="0" i="1" kern="1200" dirty="0">
                <a:solidFill>
                  <a:schemeClr val="tx1"/>
                </a:solidFill>
                <a:effectLst/>
                <a:latin typeface="+mn-lt"/>
                <a:ea typeface="+mn-ea"/>
                <a:cs typeface="+mn-cs"/>
              </a:rPr>
              <a:t>PTEN</a:t>
            </a:r>
            <a:r>
              <a:rPr lang="en-US" sz="1200" b="0" i="0" kern="1200" dirty="0">
                <a:solidFill>
                  <a:schemeClr val="tx1"/>
                </a:solidFill>
                <a:effectLst/>
                <a:latin typeface="+mn-lt"/>
                <a:ea typeface="+mn-ea"/>
                <a:cs typeface="+mn-cs"/>
              </a:rPr>
              <a:t> pathogenic variant-positive patients, the risk of colorectal cancer was estimated at 10-fold higher than the general population, with an estimated lifetime risk of 9 percent [</a:t>
            </a:r>
            <a:r>
              <a:rPr lang="en-US" sz="1200" b="0" i="0" u="none" strike="noStrike" kern="1200" dirty="0">
                <a:solidFill>
                  <a:schemeClr val="tx1"/>
                </a:solidFill>
                <a:effectLst/>
                <a:latin typeface="+mn-lt"/>
                <a:ea typeface="+mn-ea"/>
                <a:cs typeface="+mn-cs"/>
                <a:hlinkClick r:id="rId18"/>
              </a:rPr>
              <a:t>38</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 multinational series of 156 patients with germline </a:t>
            </a:r>
            <a:r>
              <a:rPr lang="en-US" sz="1200" b="0" i="1" kern="1200" dirty="0">
                <a:solidFill>
                  <a:schemeClr val="tx1"/>
                </a:solidFill>
                <a:effectLst/>
                <a:latin typeface="+mn-lt"/>
                <a:ea typeface="+mn-ea"/>
                <a:cs typeface="+mn-cs"/>
              </a:rPr>
              <a:t>PTEN </a:t>
            </a:r>
            <a:r>
              <a:rPr lang="en-US" sz="1200" b="0" i="0" kern="1200" dirty="0">
                <a:solidFill>
                  <a:schemeClr val="tx1"/>
                </a:solidFill>
                <a:effectLst/>
                <a:latin typeface="+mn-lt"/>
                <a:ea typeface="+mn-ea"/>
                <a:cs typeface="+mn-cs"/>
              </a:rPr>
              <a:t>pathogenic variants found an 18 percent risk of colorectal cancer by the age of 60 [</a:t>
            </a:r>
            <a:r>
              <a:rPr lang="en-US" sz="1200" b="0" i="0" u="none" strike="noStrike" kern="1200" dirty="0">
                <a:solidFill>
                  <a:schemeClr val="tx1"/>
                </a:solidFill>
                <a:effectLst/>
                <a:latin typeface="+mn-lt"/>
                <a:ea typeface="+mn-ea"/>
                <a:cs typeface="+mn-cs"/>
                <a:hlinkClick r:id="rId19"/>
              </a:rPr>
              <a:t>91</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It remains unclear whether colonic malignancy arises from adenomatous polyps or whether it can also arise from </a:t>
            </a:r>
            <a:r>
              <a:rPr lang="en-US" sz="1200" b="0" i="0" kern="1200" dirty="0" err="1">
                <a:solidFill>
                  <a:schemeClr val="tx1"/>
                </a:solidFill>
                <a:effectLst/>
                <a:latin typeface="+mn-lt"/>
                <a:ea typeface="+mn-ea"/>
                <a:cs typeface="+mn-cs"/>
              </a:rPr>
              <a:t>hamartomatous</a:t>
            </a:r>
            <a:r>
              <a:rPr lang="en-US" sz="1200" b="0" i="0" kern="1200" dirty="0">
                <a:solidFill>
                  <a:schemeClr val="tx1"/>
                </a:solidFill>
                <a:effectLst/>
                <a:latin typeface="+mn-lt"/>
                <a:ea typeface="+mn-ea"/>
                <a:cs typeface="+mn-cs"/>
              </a:rPr>
              <a:t> polyps. Because of these associations, guidelines suggest that </a:t>
            </a:r>
            <a:r>
              <a:rPr lang="en-US" sz="1200" b="0" i="1" kern="1200" dirty="0">
                <a:solidFill>
                  <a:schemeClr val="tx1"/>
                </a:solidFill>
                <a:effectLst/>
                <a:latin typeface="+mn-lt"/>
                <a:ea typeface="+mn-ea"/>
                <a:cs typeface="+mn-cs"/>
              </a:rPr>
              <a:t>PTEN</a:t>
            </a:r>
            <a:r>
              <a:rPr lang="en-US" sz="1200" b="0" i="0" kern="1200" dirty="0">
                <a:solidFill>
                  <a:schemeClr val="tx1"/>
                </a:solidFill>
                <a:effectLst/>
                <a:latin typeface="+mn-lt"/>
                <a:ea typeface="+mn-ea"/>
                <a:cs typeface="+mn-cs"/>
              </a:rPr>
              <a:t> pathogenic variant carriers undergo routine endoscopic surveillance.</a:t>
            </a:r>
          </a:p>
          <a:p>
            <a:pPr lvl="1"/>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8</a:t>
            </a:fld>
            <a:endParaRPr lang="en-US"/>
          </a:p>
        </p:txBody>
      </p:sp>
    </p:spTree>
    <p:extLst>
      <p:ext uri="{BB962C8B-B14F-4D97-AF65-F5344CB8AC3E}">
        <p14:creationId xmlns:p14="http://schemas.microsoft.com/office/powerpoint/2010/main" val="4209286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Gastric and duodenal polyps</a:t>
            </a:r>
            <a:r>
              <a:rPr lang="en-US" sz="1200" b="0" i="0" kern="1200" dirty="0">
                <a:solidFill>
                  <a:schemeClr val="tx1"/>
                </a:solidFill>
                <a:effectLst/>
                <a:latin typeface="+mn-lt"/>
                <a:ea typeface="+mn-ea"/>
                <a:cs typeface="+mn-cs"/>
              </a:rPr>
              <a:t> — Polyps have been reported throughout the GI tract among </a:t>
            </a:r>
            <a:r>
              <a:rPr lang="en-US" sz="1200" b="0" i="1" kern="1200" dirty="0">
                <a:solidFill>
                  <a:schemeClr val="tx1"/>
                </a:solidFill>
                <a:effectLst/>
                <a:latin typeface="+mn-lt"/>
                <a:ea typeface="+mn-ea"/>
                <a:cs typeface="+mn-cs"/>
              </a:rPr>
              <a:t>PTEN</a:t>
            </a:r>
            <a:r>
              <a:rPr lang="en-US" sz="1200" b="0" i="0" kern="1200" dirty="0">
                <a:solidFill>
                  <a:schemeClr val="tx1"/>
                </a:solidFill>
                <a:effectLst/>
                <a:latin typeface="+mn-lt"/>
                <a:ea typeface="+mn-ea"/>
                <a:cs typeface="+mn-cs"/>
              </a:rPr>
              <a:t> pathogenic variant carriers, with 66 to 100 percent of affected individuals reported to have gastric or duodenal polyps [</a:t>
            </a:r>
            <a:r>
              <a:rPr lang="en-US" sz="1200" b="0" i="0" u="none" strike="noStrike" kern="1200" dirty="0">
                <a:solidFill>
                  <a:schemeClr val="tx1"/>
                </a:solidFill>
                <a:effectLst/>
                <a:latin typeface="+mn-lt"/>
                <a:ea typeface="+mn-ea"/>
                <a:cs typeface="+mn-cs"/>
                <a:hlinkClick r:id="rId3"/>
              </a:rPr>
              <a:t>45,82,83</a:t>
            </a:r>
            <a:r>
              <a:rPr lang="en-US" sz="1200" b="0" i="0" kern="1200" dirty="0">
                <a:solidFill>
                  <a:schemeClr val="tx1"/>
                </a:solidFill>
                <a:effectLst/>
                <a:latin typeface="+mn-lt"/>
                <a:ea typeface="+mn-ea"/>
                <a:cs typeface="+mn-cs"/>
              </a:rPr>
              <a:t>]. Polyp </a:t>
            </a:r>
            <a:r>
              <a:rPr lang="en-US" sz="1200" b="0" i="0" kern="1200" dirty="0" err="1">
                <a:solidFill>
                  <a:schemeClr val="tx1"/>
                </a:solidFill>
                <a:effectLst/>
                <a:latin typeface="+mn-lt"/>
                <a:ea typeface="+mn-ea"/>
                <a:cs typeface="+mn-cs"/>
              </a:rPr>
              <a:t>histologies</a:t>
            </a:r>
            <a:r>
              <a:rPr lang="en-US" sz="1200" b="0" i="0" kern="1200" dirty="0">
                <a:solidFill>
                  <a:schemeClr val="tx1"/>
                </a:solidFill>
                <a:effectLst/>
                <a:latin typeface="+mn-lt"/>
                <a:ea typeface="+mn-ea"/>
                <a:cs typeface="+mn-cs"/>
              </a:rPr>
              <a:t> include hamartomas, hyperplastic polyps, ganglioneuromas, adenomas, and inflammatory polyps. Interestingly, there is a report of significant regression of gastric polyps in a Cowden syndrome patient after eradication of </a:t>
            </a:r>
            <a:r>
              <a:rPr lang="en-US" sz="1200" b="0" i="1" kern="1200" dirty="0">
                <a:solidFill>
                  <a:schemeClr val="tx1"/>
                </a:solidFill>
                <a:effectLst/>
                <a:latin typeface="+mn-lt"/>
                <a:ea typeface="+mn-ea"/>
                <a:cs typeface="+mn-cs"/>
              </a:rPr>
              <a:t>Helicobacter pylori</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84</a:t>
            </a:r>
            <a:r>
              <a:rPr lang="en-US" sz="1200" b="0" i="0" kern="1200" dirty="0">
                <a:solidFill>
                  <a:schemeClr val="tx1"/>
                </a:solidFill>
                <a:effectLst/>
                <a:latin typeface="+mn-lt"/>
                <a:ea typeface="+mn-ea"/>
                <a:cs typeface="+mn-cs"/>
              </a:rPr>
              <a:t>]. There are rare case reports of gastric cancer [</a:t>
            </a:r>
            <a:r>
              <a:rPr lang="en-US" sz="1200" b="0" i="0" u="none" strike="noStrike" kern="1200" dirty="0">
                <a:solidFill>
                  <a:schemeClr val="tx1"/>
                </a:solidFill>
                <a:effectLst/>
                <a:latin typeface="+mn-lt"/>
                <a:ea typeface="+mn-ea"/>
                <a:cs typeface="+mn-cs"/>
                <a:hlinkClick r:id="rId5"/>
              </a:rPr>
              <a:t>85,86</a:t>
            </a:r>
            <a:r>
              <a:rPr lang="en-US" sz="1200" b="0" i="0" kern="1200" dirty="0">
                <a:solidFill>
                  <a:schemeClr val="tx1"/>
                </a:solidFill>
                <a:effectLst/>
                <a:latin typeface="+mn-lt"/>
                <a:ea typeface="+mn-ea"/>
                <a:cs typeface="+mn-cs"/>
              </a:rPr>
              <a:t>] and duodenal carcinoma [</a:t>
            </a:r>
            <a:r>
              <a:rPr lang="en-US" sz="1200" b="0" i="0" u="none" strike="noStrike" kern="1200" dirty="0">
                <a:solidFill>
                  <a:schemeClr val="tx1"/>
                </a:solidFill>
                <a:effectLst/>
                <a:latin typeface="+mn-lt"/>
                <a:ea typeface="+mn-ea"/>
                <a:cs typeface="+mn-cs"/>
                <a:hlinkClick r:id="rId6"/>
              </a:rPr>
              <a:t>87</a:t>
            </a:r>
            <a:r>
              <a:rPr lang="en-US" sz="1200" b="0" i="0" kern="1200" dirty="0">
                <a:solidFill>
                  <a:schemeClr val="tx1"/>
                </a:solidFill>
                <a:effectLst/>
                <a:latin typeface="+mn-lt"/>
                <a:ea typeface="+mn-ea"/>
                <a:cs typeface="+mn-cs"/>
              </a:rPr>
              <a:t>], but these have not been found to be common in larger case series.</a:t>
            </a:r>
          </a:p>
          <a:p>
            <a:pPr lvl="1"/>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9</a:t>
            </a:fld>
            <a:endParaRPr lang="en-US"/>
          </a:p>
        </p:txBody>
      </p:sp>
    </p:spTree>
    <p:extLst>
      <p:ext uri="{BB962C8B-B14F-4D97-AF65-F5344CB8AC3E}">
        <p14:creationId xmlns:p14="http://schemas.microsoft.com/office/powerpoint/2010/main" val="2268798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Colon polyps</a:t>
            </a:r>
            <a:r>
              <a:rPr lang="en-US" sz="1200" b="0" i="0" kern="1200" dirty="0">
                <a:solidFill>
                  <a:schemeClr val="tx1"/>
                </a:solidFill>
                <a:effectLst/>
                <a:latin typeface="+mn-lt"/>
                <a:ea typeface="+mn-ea"/>
                <a:cs typeface="+mn-cs"/>
              </a:rPr>
              <a:t> — The prevalence of colon polyps among </a:t>
            </a:r>
            <a:r>
              <a:rPr lang="en-US" sz="1200" b="0" i="1" kern="1200" dirty="0">
                <a:solidFill>
                  <a:schemeClr val="tx1"/>
                </a:solidFill>
                <a:effectLst/>
                <a:latin typeface="+mn-lt"/>
                <a:ea typeface="+mn-ea"/>
                <a:cs typeface="+mn-cs"/>
              </a:rPr>
              <a:t>PTEN</a:t>
            </a:r>
            <a:r>
              <a:rPr lang="en-US" sz="1200" b="0" i="0" kern="1200" dirty="0">
                <a:solidFill>
                  <a:schemeClr val="tx1"/>
                </a:solidFill>
                <a:effectLst/>
                <a:latin typeface="+mn-lt"/>
                <a:ea typeface="+mn-ea"/>
                <a:cs typeface="+mn-cs"/>
              </a:rPr>
              <a:t> pathogenic variant carriers is as high as 95 percent of those undergoing colonoscopy [</a:t>
            </a:r>
            <a:r>
              <a:rPr lang="en-US" sz="1200" b="0" i="0" u="none" strike="noStrike" kern="1200" dirty="0">
                <a:solidFill>
                  <a:schemeClr val="tx1"/>
                </a:solidFill>
                <a:effectLst/>
                <a:latin typeface="+mn-lt"/>
                <a:ea typeface="+mn-ea"/>
                <a:cs typeface="+mn-cs"/>
                <a:hlinkClick r:id="rId3"/>
              </a:rPr>
              <a:t>45,83,88,89</a:t>
            </a:r>
            <a:r>
              <a:rPr lang="en-US" sz="1200" b="0" i="0" kern="1200" dirty="0">
                <a:solidFill>
                  <a:schemeClr val="tx1"/>
                </a:solidFill>
                <a:effectLst/>
                <a:latin typeface="+mn-lt"/>
                <a:ea typeface="+mn-ea"/>
                <a:cs typeface="+mn-cs"/>
              </a:rPr>
              <a:t>]. The histologic spectrum is diverse. </a:t>
            </a:r>
            <a:r>
              <a:rPr lang="en-US" sz="1200" b="0" i="0" kern="1200" dirty="0" err="1">
                <a:solidFill>
                  <a:schemeClr val="tx1"/>
                </a:solidFill>
                <a:effectLst/>
                <a:latin typeface="+mn-lt"/>
                <a:ea typeface="+mn-ea"/>
                <a:cs typeface="+mn-cs"/>
              </a:rPr>
              <a:t>Hamartomatous</a:t>
            </a:r>
            <a:r>
              <a:rPr lang="en-US" sz="1200" b="0" i="0" kern="1200" dirty="0">
                <a:solidFill>
                  <a:schemeClr val="tx1"/>
                </a:solidFill>
                <a:effectLst/>
                <a:latin typeface="+mn-lt"/>
                <a:ea typeface="+mn-ea"/>
                <a:cs typeface="+mn-cs"/>
              </a:rPr>
              <a:t> and inflammatory polyps are the most prevalent, but ganglioneuromas, adenomas, leiomyomas, lipomas, and hyperplastic polyps can also be found. </a:t>
            </a:r>
          </a:p>
          <a:p>
            <a:r>
              <a:rPr lang="en-US" sz="1200" b="1" i="0" kern="1200" dirty="0">
                <a:solidFill>
                  <a:schemeClr val="tx1"/>
                </a:solidFill>
                <a:effectLst/>
                <a:latin typeface="+mn-lt"/>
                <a:ea typeface="+mn-ea"/>
                <a:cs typeface="+mn-cs"/>
              </a:rPr>
              <a:t>Colorectal cancer</a:t>
            </a:r>
            <a:r>
              <a:rPr lang="en-US" sz="1200" b="0" i="0" kern="1200" dirty="0">
                <a:solidFill>
                  <a:schemeClr val="tx1"/>
                </a:solidFill>
                <a:effectLst/>
                <a:latin typeface="+mn-lt"/>
                <a:ea typeface="+mn-ea"/>
                <a:cs typeface="+mn-cs"/>
              </a:rPr>
              <a:t> — An increased risk of early onset colorectal cancer has been reported in patients with Cowden syndrome:</a:t>
            </a:r>
          </a:p>
          <a:p>
            <a:r>
              <a:rPr lang="en-US" sz="1200" b="0" i="0" kern="1200" dirty="0">
                <a:solidFill>
                  <a:schemeClr val="tx1"/>
                </a:solidFill>
                <a:effectLst/>
                <a:latin typeface="+mn-lt"/>
                <a:ea typeface="+mn-ea"/>
                <a:cs typeface="+mn-cs"/>
              </a:rPr>
              <a:t>●A Japanese series found a 9 percent prevalence of colon cancer, a remarkable finding in view of the low rates of colorectal cancer in this population [</a:t>
            </a:r>
            <a:r>
              <a:rPr lang="en-US" sz="1200" b="0" i="0" u="none" strike="noStrike" kern="1200" dirty="0">
                <a:solidFill>
                  <a:schemeClr val="tx1"/>
                </a:solidFill>
                <a:effectLst/>
                <a:latin typeface="+mn-lt"/>
                <a:ea typeface="+mn-ea"/>
                <a:cs typeface="+mn-cs"/>
                <a:hlinkClick r:id="rId4"/>
              </a:rPr>
              <a:t>83</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●In a series of </a:t>
            </a:r>
            <a:r>
              <a:rPr lang="en-US" sz="1200" b="0" i="1" kern="1200" dirty="0">
                <a:solidFill>
                  <a:schemeClr val="tx1"/>
                </a:solidFill>
                <a:effectLst/>
                <a:latin typeface="+mn-lt"/>
                <a:ea typeface="+mn-ea"/>
                <a:cs typeface="+mn-cs"/>
              </a:rPr>
              <a:t>PTEN</a:t>
            </a:r>
            <a:r>
              <a:rPr lang="en-US" sz="1200" b="0" i="0" kern="1200" dirty="0">
                <a:solidFill>
                  <a:schemeClr val="tx1"/>
                </a:solidFill>
                <a:effectLst/>
                <a:latin typeface="+mn-lt"/>
                <a:ea typeface="+mn-ea"/>
                <a:cs typeface="+mn-cs"/>
              </a:rPr>
              <a:t> pathogenic variant carriers, 13 percent of patients undergoing screening colonoscopy were found to have colorectal adenocarcinomas; all were under the age of 50 (average age 44.4, range 35 to 49) [</a:t>
            </a:r>
            <a:r>
              <a:rPr lang="en-US" sz="1200" b="0" i="0" u="none" strike="noStrike" kern="1200" dirty="0">
                <a:solidFill>
                  <a:schemeClr val="tx1"/>
                </a:solidFill>
                <a:effectLst/>
                <a:latin typeface="+mn-lt"/>
                <a:ea typeface="+mn-ea"/>
                <a:cs typeface="+mn-cs"/>
                <a:hlinkClick r:id="rId5"/>
              </a:rPr>
              <a:t>45</a:t>
            </a:r>
            <a:r>
              <a:rPr lang="en-US" sz="1200" b="0" i="0" kern="1200" dirty="0">
                <a:solidFill>
                  <a:schemeClr val="tx1"/>
                </a:solidFill>
                <a:effectLst/>
                <a:latin typeface="+mn-lt"/>
                <a:ea typeface="+mn-ea"/>
                <a:cs typeface="+mn-cs"/>
              </a:rPr>
              <a:t>]. In a report from the same group of 368 </a:t>
            </a:r>
            <a:r>
              <a:rPr lang="en-US" sz="1200" b="0" i="1" kern="1200" dirty="0">
                <a:solidFill>
                  <a:schemeClr val="tx1"/>
                </a:solidFill>
                <a:effectLst/>
                <a:latin typeface="+mn-lt"/>
                <a:ea typeface="+mn-ea"/>
                <a:cs typeface="+mn-cs"/>
              </a:rPr>
              <a:t>PTEN</a:t>
            </a:r>
            <a:r>
              <a:rPr lang="en-US" sz="1200" b="0" i="0" kern="1200" dirty="0">
                <a:solidFill>
                  <a:schemeClr val="tx1"/>
                </a:solidFill>
                <a:effectLst/>
                <a:latin typeface="+mn-lt"/>
                <a:ea typeface="+mn-ea"/>
                <a:cs typeface="+mn-cs"/>
              </a:rPr>
              <a:t> pathogenic variant-positive patients, the risk of colorectal cancer was estimated at 10-fold higher than the general population, with an estimated lifetime risk of 9 percent [</a:t>
            </a:r>
            <a:r>
              <a:rPr lang="en-US" sz="1200" b="0" i="0" u="none" strike="noStrike" kern="1200" dirty="0">
                <a:solidFill>
                  <a:schemeClr val="tx1"/>
                </a:solidFill>
                <a:effectLst/>
                <a:latin typeface="+mn-lt"/>
                <a:ea typeface="+mn-ea"/>
                <a:cs typeface="+mn-cs"/>
                <a:hlinkClick r:id="rId6"/>
              </a:rPr>
              <a:t>38</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 multinational series of 156 patients with germline </a:t>
            </a:r>
            <a:r>
              <a:rPr lang="en-US" sz="1200" b="0" i="1" kern="1200" dirty="0">
                <a:solidFill>
                  <a:schemeClr val="tx1"/>
                </a:solidFill>
                <a:effectLst/>
                <a:latin typeface="+mn-lt"/>
                <a:ea typeface="+mn-ea"/>
                <a:cs typeface="+mn-cs"/>
              </a:rPr>
              <a:t>PTEN </a:t>
            </a:r>
            <a:r>
              <a:rPr lang="en-US" sz="1200" b="0" i="0" kern="1200" dirty="0">
                <a:solidFill>
                  <a:schemeClr val="tx1"/>
                </a:solidFill>
                <a:effectLst/>
                <a:latin typeface="+mn-lt"/>
                <a:ea typeface="+mn-ea"/>
                <a:cs typeface="+mn-cs"/>
              </a:rPr>
              <a:t>pathogenic variants found an 18 percent risk of colorectal cancer by the age of 60 [</a:t>
            </a:r>
            <a:r>
              <a:rPr lang="en-US" sz="1200" b="0" i="0" u="none" strike="noStrike" kern="1200" dirty="0">
                <a:solidFill>
                  <a:schemeClr val="tx1"/>
                </a:solidFill>
                <a:effectLst/>
                <a:latin typeface="+mn-lt"/>
                <a:ea typeface="+mn-ea"/>
                <a:cs typeface="+mn-cs"/>
                <a:hlinkClick r:id="rId7"/>
              </a:rPr>
              <a:t>91</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It remains unclear whether colonic malignancy arises from adenomatous polyps or whether it can also arise from </a:t>
            </a:r>
            <a:r>
              <a:rPr lang="en-US" sz="1200" b="0" i="0" kern="1200" dirty="0" err="1">
                <a:solidFill>
                  <a:schemeClr val="tx1"/>
                </a:solidFill>
                <a:effectLst/>
                <a:latin typeface="+mn-lt"/>
                <a:ea typeface="+mn-ea"/>
                <a:cs typeface="+mn-cs"/>
              </a:rPr>
              <a:t>hamartomatous</a:t>
            </a:r>
            <a:r>
              <a:rPr lang="en-US" sz="1200" b="0" i="0" kern="1200" dirty="0">
                <a:solidFill>
                  <a:schemeClr val="tx1"/>
                </a:solidFill>
                <a:effectLst/>
                <a:latin typeface="+mn-lt"/>
                <a:ea typeface="+mn-ea"/>
                <a:cs typeface="+mn-cs"/>
              </a:rPr>
              <a:t> polyps. Because of these associations, guidelines suggest that </a:t>
            </a:r>
            <a:r>
              <a:rPr lang="en-US" sz="1200" b="0" i="1" kern="1200" dirty="0">
                <a:solidFill>
                  <a:schemeClr val="tx1"/>
                </a:solidFill>
                <a:effectLst/>
                <a:latin typeface="+mn-lt"/>
                <a:ea typeface="+mn-ea"/>
                <a:cs typeface="+mn-cs"/>
              </a:rPr>
              <a:t>PTEN</a:t>
            </a:r>
            <a:r>
              <a:rPr lang="en-US" sz="1200" b="0" i="0" kern="1200" dirty="0">
                <a:solidFill>
                  <a:schemeClr val="tx1"/>
                </a:solidFill>
                <a:effectLst/>
                <a:latin typeface="+mn-lt"/>
                <a:ea typeface="+mn-ea"/>
                <a:cs typeface="+mn-cs"/>
              </a:rPr>
              <a:t> pathogenic variant carriers undergo routine endoscopic surveillance.</a:t>
            </a:r>
          </a:p>
          <a:p>
            <a:pPr lvl="1"/>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10</a:t>
            </a:fld>
            <a:endParaRPr lang="en-US"/>
          </a:p>
        </p:txBody>
      </p:sp>
    </p:spTree>
    <p:extLst>
      <p:ext uri="{BB962C8B-B14F-4D97-AF65-F5344CB8AC3E}">
        <p14:creationId xmlns:p14="http://schemas.microsoft.com/office/powerpoint/2010/main" val="3264800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11</a:t>
            </a:fld>
            <a:endParaRPr lang="en-US"/>
          </a:p>
        </p:txBody>
      </p:sp>
    </p:spTree>
    <p:extLst>
      <p:ext uri="{BB962C8B-B14F-4D97-AF65-F5344CB8AC3E}">
        <p14:creationId xmlns:p14="http://schemas.microsoft.com/office/powerpoint/2010/main" val="1676665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67762E9B-858C-4172-AE34-19ABE507D8DD}" type="slidenum">
              <a:rPr lang="en-US" smtClean="0"/>
              <a:t>12</a:t>
            </a:fld>
            <a:endParaRPr lang="en-US"/>
          </a:p>
        </p:txBody>
      </p:sp>
    </p:spTree>
    <p:extLst>
      <p:ext uri="{BB962C8B-B14F-4D97-AF65-F5344CB8AC3E}">
        <p14:creationId xmlns:p14="http://schemas.microsoft.com/office/powerpoint/2010/main" val="107289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84E55-8C9E-4172-923C-A9284E3A45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D95134-6E9E-40A4-BEA2-9722830FC1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274E26-D118-4479-8974-A8FAE15E7D40}"/>
              </a:ext>
            </a:extLst>
          </p:cNvPr>
          <p:cNvSpPr>
            <a:spLocks noGrp="1"/>
          </p:cNvSpPr>
          <p:nvPr>
            <p:ph type="dt" sz="half" idx="10"/>
          </p:nvPr>
        </p:nvSpPr>
        <p:spPr/>
        <p:txBody>
          <a:bodyPr/>
          <a:lstStyle/>
          <a:p>
            <a:fld id="{F0D25D44-33F4-4C22-9A51-D16EB1FE8563}" type="datetimeFigureOut">
              <a:rPr lang="en-US" smtClean="0"/>
              <a:t>11/02/2023</a:t>
            </a:fld>
            <a:endParaRPr lang="en-US"/>
          </a:p>
        </p:txBody>
      </p:sp>
      <p:sp>
        <p:nvSpPr>
          <p:cNvPr id="5" name="Footer Placeholder 4">
            <a:extLst>
              <a:ext uri="{FF2B5EF4-FFF2-40B4-BE49-F238E27FC236}">
                <a16:creationId xmlns:a16="http://schemas.microsoft.com/office/drawing/2014/main" id="{C8BA8B32-31C5-4D1C-9A4C-8E6861B36C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D307A-A3E6-4553-8FB9-AFC36CA60827}"/>
              </a:ext>
            </a:extLst>
          </p:cNvPr>
          <p:cNvSpPr>
            <a:spLocks noGrp="1"/>
          </p:cNvSpPr>
          <p:nvPr>
            <p:ph type="sldNum" sz="quarter" idx="12"/>
          </p:nvPr>
        </p:nvSpPr>
        <p:spPr/>
        <p:txBody>
          <a:bodyPr/>
          <a:lstStyle/>
          <a:p>
            <a:fld id="{1148DCA7-1E39-4CCC-A075-5A0EB43EAD09}" type="slidenum">
              <a:rPr lang="en-US" smtClean="0"/>
              <a:t>‹#›</a:t>
            </a:fld>
            <a:endParaRPr lang="en-US"/>
          </a:p>
        </p:txBody>
      </p:sp>
    </p:spTree>
    <p:extLst>
      <p:ext uri="{BB962C8B-B14F-4D97-AF65-F5344CB8AC3E}">
        <p14:creationId xmlns:p14="http://schemas.microsoft.com/office/powerpoint/2010/main" val="1653415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4CA39-9E97-42B2-8615-644CF922FA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F0DC13-F626-40C5-95A7-57B1E9B05FA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8DB66-25E5-478B-AE05-F2AAEA45F213}"/>
              </a:ext>
            </a:extLst>
          </p:cNvPr>
          <p:cNvSpPr>
            <a:spLocks noGrp="1"/>
          </p:cNvSpPr>
          <p:nvPr>
            <p:ph type="dt" sz="half" idx="10"/>
          </p:nvPr>
        </p:nvSpPr>
        <p:spPr/>
        <p:txBody>
          <a:bodyPr/>
          <a:lstStyle/>
          <a:p>
            <a:fld id="{F0D25D44-33F4-4C22-9A51-D16EB1FE8563}" type="datetimeFigureOut">
              <a:rPr lang="en-US" smtClean="0"/>
              <a:t>11/02/2023</a:t>
            </a:fld>
            <a:endParaRPr lang="en-US"/>
          </a:p>
        </p:txBody>
      </p:sp>
      <p:sp>
        <p:nvSpPr>
          <p:cNvPr id="5" name="Footer Placeholder 4">
            <a:extLst>
              <a:ext uri="{FF2B5EF4-FFF2-40B4-BE49-F238E27FC236}">
                <a16:creationId xmlns:a16="http://schemas.microsoft.com/office/drawing/2014/main" id="{3187FF12-346E-4F7B-B104-A4C4D9E2F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814D9-5E77-4478-948E-8316D084FD0E}"/>
              </a:ext>
            </a:extLst>
          </p:cNvPr>
          <p:cNvSpPr>
            <a:spLocks noGrp="1"/>
          </p:cNvSpPr>
          <p:nvPr>
            <p:ph type="sldNum" sz="quarter" idx="12"/>
          </p:nvPr>
        </p:nvSpPr>
        <p:spPr/>
        <p:txBody>
          <a:bodyPr/>
          <a:lstStyle/>
          <a:p>
            <a:fld id="{1148DCA7-1E39-4CCC-A075-5A0EB43EAD09}" type="slidenum">
              <a:rPr lang="en-US" smtClean="0"/>
              <a:t>‹#›</a:t>
            </a:fld>
            <a:endParaRPr lang="en-US"/>
          </a:p>
        </p:txBody>
      </p:sp>
    </p:spTree>
    <p:extLst>
      <p:ext uri="{BB962C8B-B14F-4D97-AF65-F5344CB8AC3E}">
        <p14:creationId xmlns:p14="http://schemas.microsoft.com/office/powerpoint/2010/main" val="666411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C19E65-4637-46EF-B125-ABCB7CAD11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6C9B49-D1B1-4D6E-8A04-EF152632C59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27E7A-6B73-433D-9B23-3A4887184748}"/>
              </a:ext>
            </a:extLst>
          </p:cNvPr>
          <p:cNvSpPr>
            <a:spLocks noGrp="1"/>
          </p:cNvSpPr>
          <p:nvPr>
            <p:ph type="dt" sz="half" idx="10"/>
          </p:nvPr>
        </p:nvSpPr>
        <p:spPr/>
        <p:txBody>
          <a:bodyPr/>
          <a:lstStyle/>
          <a:p>
            <a:fld id="{F0D25D44-33F4-4C22-9A51-D16EB1FE8563}" type="datetimeFigureOut">
              <a:rPr lang="en-US" smtClean="0"/>
              <a:t>11/02/2023</a:t>
            </a:fld>
            <a:endParaRPr lang="en-US"/>
          </a:p>
        </p:txBody>
      </p:sp>
      <p:sp>
        <p:nvSpPr>
          <p:cNvPr id="5" name="Footer Placeholder 4">
            <a:extLst>
              <a:ext uri="{FF2B5EF4-FFF2-40B4-BE49-F238E27FC236}">
                <a16:creationId xmlns:a16="http://schemas.microsoft.com/office/drawing/2014/main" id="{2DCFD2BF-F426-4A59-ACA6-4EE710362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1AF111-2EAC-4A68-8EED-7A60C867C432}"/>
              </a:ext>
            </a:extLst>
          </p:cNvPr>
          <p:cNvSpPr>
            <a:spLocks noGrp="1"/>
          </p:cNvSpPr>
          <p:nvPr>
            <p:ph type="sldNum" sz="quarter" idx="12"/>
          </p:nvPr>
        </p:nvSpPr>
        <p:spPr/>
        <p:txBody>
          <a:bodyPr/>
          <a:lstStyle/>
          <a:p>
            <a:fld id="{1148DCA7-1E39-4CCC-A075-5A0EB43EAD09}" type="slidenum">
              <a:rPr lang="en-US" smtClean="0"/>
              <a:t>‹#›</a:t>
            </a:fld>
            <a:endParaRPr lang="en-US"/>
          </a:p>
        </p:txBody>
      </p:sp>
    </p:spTree>
    <p:extLst>
      <p:ext uri="{BB962C8B-B14F-4D97-AF65-F5344CB8AC3E}">
        <p14:creationId xmlns:p14="http://schemas.microsoft.com/office/powerpoint/2010/main" val="2722100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203201" y="6477001"/>
            <a:ext cx="1051891" cy="246221"/>
          </a:xfrm>
          <a:prstGeom prst="rect">
            <a:avLst/>
          </a:prstGeom>
          <a:noFill/>
        </p:spPr>
        <p:txBody>
          <a:bodyPr wrap="none" rtlCol="0">
            <a:spAutoFit/>
          </a:bodyPr>
          <a:lstStyle/>
          <a:p>
            <a:r>
              <a:rPr lang="en-US" sz="1000" dirty="0"/>
              <a:t>Copyrights apply</a:t>
            </a:r>
          </a:p>
        </p:txBody>
      </p:sp>
    </p:spTree>
    <p:extLst>
      <p:ext uri="{BB962C8B-B14F-4D97-AF65-F5344CB8AC3E}">
        <p14:creationId xmlns:p14="http://schemas.microsoft.com/office/powerpoint/2010/main" val="2793750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B677C-4EC6-4B18-8B99-6E780CBA05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DFA627-016C-4888-97C9-EC3D4319B8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60A643-F162-4E16-95DC-5BA89F76E799}"/>
              </a:ext>
            </a:extLst>
          </p:cNvPr>
          <p:cNvSpPr>
            <a:spLocks noGrp="1"/>
          </p:cNvSpPr>
          <p:nvPr>
            <p:ph type="dt" sz="half" idx="10"/>
          </p:nvPr>
        </p:nvSpPr>
        <p:spPr/>
        <p:txBody>
          <a:bodyPr/>
          <a:lstStyle/>
          <a:p>
            <a:fld id="{F0D25D44-33F4-4C22-9A51-D16EB1FE8563}" type="datetimeFigureOut">
              <a:rPr lang="en-US" smtClean="0"/>
              <a:t>11/02/2023</a:t>
            </a:fld>
            <a:endParaRPr lang="en-US"/>
          </a:p>
        </p:txBody>
      </p:sp>
      <p:sp>
        <p:nvSpPr>
          <p:cNvPr id="5" name="Footer Placeholder 4">
            <a:extLst>
              <a:ext uri="{FF2B5EF4-FFF2-40B4-BE49-F238E27FC236}">
                <a16:creationId xmlns:a16="http://schemas.microsoft.com/office/drawing/2014/main" id="{8B1570E9-9ADD-4246-BCFF-294DD471F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89149A-6992-4707-A217-792374A5A506}"/>
              </a:ext>
            </a:extLst>
          </p:cNvPr>
          <p:cNvSpPr>
            <a:spLocks noGrp="1"/>
          </p:cNvSpPr>
          <p:nvPr>
            <p:ph type="sldNum" sz="quarter" idx="12"/>
          </p:nvPr>
        </p:nvSpPr>
        <p:spPr/>
        <p:txBody>
          <a:bodyPr/>
          <a:lstStyle/>
          <a:p>
            <a:fld id="{1148DCA7-1E39-4CCC-A075-5A0EB43EAD09}" type="slidenum">
              <a:rPr lang="en-US" smtClean="0"/>
              <a:t>‹#›</a:t>
            </a:fld>
            <a:endParaRPr lang="en-US"/>
          </a:p>
        </p:txBody>
      </p:sp>
    </p:spTree>
    <p:extLst>
      <p:ext uri="{BB962C8B-B14F-4D97-AF65-F5344CB8AC3E}">
        <p14:creationId xmlns:p14="http://schemas.microsoft.com/office/powerpoint/2010/main" val="3574011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3D5F9-2050-4EAC-8DBE-879EA2166A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961762-0785-40CF-B16F-B6A2B6FE35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608072F-40F3-423F-8D61-640A75BFC9D7}"/>
              </a:ext>
            </a:extLst>
          </p:cNvPr>
          <p:cNvSpPr>
            <a:spLocks noGrp="1"/>
          </p:cNvSpPr>
          <p:nvPr>
            <p:ph type="dt" sz="half" idx="10"/>
          </p:nvPr>
        </p:nvSpPr>
        <p:spPr/>
        <p:txBody>
          <a:bodyPr/>
          <a:lstStyle/>
          <a:p>
            <a:fld id="{F0D25D44-33F4-4C22-9A51-D16EB1FE8563}" type="datetimeFigureOut">
              <a:rPr lang="en-US" smtClean="0"/>
              <a:t>11/02/2023</a:t>
            </a:fld>
            <a:endParaRPr lang="en-US"/>
          </a:p>
        </p:txBody>
      </p:sp>
      <p:sp>
        <p:nvSpPr>
          <p:cNvPr id="5" name="Footer Placeholder 4">
            <a:extLst>
              <a:ext uri="{FF2B5EF4-FFF2-40B4-BE49-F238E27FC236}">
                <a16:creationId xmlns:a16="http://schemas.microsoft.com/office/drawing/2014/main" id="{F4160E9D-EA67-47B7-9E8D-E76A6765F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BB8AC-3BDD-414D-923F-4BC96A703097}"/>
              </a:ext>
            </a:extLst>
          </p:cNvPr>
          <p:cNvSpPr>
            <a:spLocks noGrp="1"/>
          </p:cNvSpPr>
          <p:nvPr>
            <p:ph type="sldNum" sz="quarter" idx="12"/>
          </p:nvPr>
        </p:nvSpPr>
        <p:spPr/>
        <p:txBody>
          <a:bodyPr/>
          <a:lstStyle/>
          <a:p>
            <a:fld id="{1148DCA7-1E39-4CCC-A075-5A0EB43EAD09}" type="slidenum">
              <a:rPr lang="en-US" smtClean="0"/>
              <a:t>‹#›</a:t>
            </a:fld>
            <a:endParaRPr lang="en-US"/>
          </a:p>
        </p:txBody>
      </p:sp>
    </p:spTree>
    <p:extLst>
      <p:ext uri="{BB962C8B-B14F-4D97-AF65-F5344CB8AC3E}">
        <p14:creationId xmlns:p14="http://schemas.microsoft.com/office/powerpoint/2010/main" val="242563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8A7CB-34D8-4EEF-8B89-E205F4CE51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ECA98-E925-4585-A78E-745E31A500C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66C48-7BDA-432E-ABFD-1146A1838D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EC274-35A3-4B3F-9C6A-96C1ECF7FB28}"/>
              </a:ext>
            </a:extLst>
          </p:cNvPr>
          <p:cNvSpPr>
            <a:spLocks noGrp="1"/>
          </p:cNvSpPr>
          <p:nvPr>
            <p:ph type="dt" sz="half" idx="10"/>
          </p:nvPr>
        </p:nvSpPr>
        <p:spPr/>
        <p:txBody>
          <a:bodyPr/>
          <a:lstStyle/>
          <a:p>
            <a:fld id="{F0D25D44-33F4-4C22-9A51-D16EB1FE8563}" type="datetimeFigureOut">
              <a:rPr lang="en-US" smtClean="0"/>
              <a:t>11/02/2023</a:t>
            </a:fld>
            <a:endParaRPr lang="en-US"/>
          </a:p>
        </p:txBody>
      </p:sp>
      <p:sp>
        <p:nvSpPr>
          <p:cNvPr id="6" name="Footer Placeholder 5">
            <a:extLst>
              <a:ext uri="{FF2B5EF4-FFF2-40B4-BE49-F238E27FC236}">
                <a16:creationId xmlns:a16="http://schemas.microsoft.com/office/drawing/2014/main" id="{2C867A58-2629-4C81-8DDE-F2D47FF96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26BF14-D863-4BBF-BD97-15DD65D9257F}"/>
              </a:ext>
            </a:extLst>
          </p:cNvPr>
          <p:cNvSpPr>
            <a:spLocks noGrp="1"/>
          </p:cNvSpPr>
          <p:nvPr>
            <p:ph type="sldNum" sz="quarter" idx="12"/>
          </p:nvPr>
        </p:nvSpPr>
        <p:spPr/>
        <p:txBody>
          <a:bodyPr/>
          <a:lstStyle/>
          <a:p>
            <a:fld id="{1148DCA7-1E39-4CCC-A075-5A0EB43EAD09}" type="slidenum">
              <a:rPr lang="en-US" smtClean="0"/>
              <a:t>‹#›</a:t>
            </a:fld>
            <a:endParaRPr lang="en-US"/>
          </a:p>
        </p:txBody>
      </p:sp>
    </p:spTree>
    <p:extLst>
      <p:ext uri="{BB962C8B-B14F-4D97-AF65-F5344CB8AC3E}">
        <p14:creationId xmlns:p14="http://schemas.microsoft.com/office/powerpoint/2010/main" val="748076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CFD7E-227D-483A-AE7E-0BCB489426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378EC9-CD73-426C-B193-CBA5601986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7EC9EBC-65FD-442F-BA41-EA1D113F89C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8EE6E5-24AA-4C51-94EC-F1F48C79BC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79E472-9AFE-42EB-B960-A48CC16432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F1542-7CAC-442B-8B78-70350B99C2E8}"/>
              </a:ext>
            </a:extLst>
          </p:cNvPr>
          <p:cNvSpPr>
            <a:spLocks noGrp="1"/>
          </p:cNvSpPr>
          <p:nvPr>
            <p:ph type="dt" sz="half" idx="10"/>
          </p:nvPr>
        </p:nvSpPr>
        <p:spPr/>
        <p:txBody>
          <a:bodyPr/>
          <a:lstStyle/>
          <a:p>
            <a:fld id="{F0D25D44-33F4-4C22-9A51-D16EB1FE8563}" type="datetimeFigureOut">
              <a:rPr lang="en-US" smtClean="0"/>
              <a:t>11/02/2023</a:t>
            </a:fld>
            <a:endParaRPr lang="en-US"/>
          </a:p>
        </p:txBody>
      </p:sp>
      <p:sp>
        <p:nvSpPr>
          <p:cNvPr id="8" name="Footer Placeholder 7">
            <a:extLst>
              <a:ext uri="{FF2B5EF4-FFF2-40B4-BE49-F238E27FC236}">
                <a16:creationId xmlns:a16="http://schemas.microsoft.com/office/drawing/2014/main" id="{D351EDD5-854D-4E94-BCB3-9836CF065D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DA8E18-7B2D-4D0E-BFBF-089043FCEADF}"/>
              </a:ext>
            </a:extLst>
          </p:cNvPr>
          <p:cNvSpPr>
            <a:spLocks noGrp="1"/>
          </p:cNvSpPr>
          <p:nvPr>
            <p:ph type="sldNum" sz="quarter" idx="12"/>
          </p:nvPr>
        </p:nvSpPr>
        <p:spPr/>
        <p:txBody>
          <a:bodyPr/>
          <a:lstStyle/>
          <a:p>
            <a:fld id="{1148DCA7-1E39-4CCC-A075-5A0EB43EAD09}" type="slidenum">
              <a:rPr lang="en-US" smtClean="0"/>
              <a:t>‹#›</a:t>
            </a:fld>
            <a:endParaRPr lang="en-US"/>
          </a:p>
        </p:txBody>
      </p:sp>
    </p:spTree>
    <p:extLst>
      <p:ext uri="{BB962C8B-B14F-4D97-AF65-F5344CB8AC3E}">
        <p14:creationId xmlns:p14="http://schemas.microsoft.com/office/powerpoint/2010/main" val="4230314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5FDB-F0CD-4347-A0AE-616EAD2EF5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D80ED4-AB2B-4AC5-B6C6-A131539559B8}"/>
              </a:ext>
            </a:extLst>
          </p:cNvPr>
          <p:cNvSpPr>
            <a:spLocks noGrp="1"/>
          </p:cNvSpPr>
          <p:nvPr>
            <p:ph type="dt" sz="half" idx="10"/>
          </p:nvPr>
        </p:nvSpPr>
        <p:spPr/>
        <p:txBody>
          <a:bodyPr/>
          <a:lstStyle/>
          <a:p>
            <a:fld id="{F0D25D44-33F4-4C22-9A51-D16EB1FE8563}" type="datetimeFigureOut">
              <a:rPr lang="en-US" smtClean="0"/>
              <a:t>11/02/2023</a:t>
            </a:fld>
            <a:endParaRPr lang="en-US"/>
          </a:p>
        </p:txBody>
      </p:sp>
      <p:sp>
        <p:nvSpPr>
          <p:cNvPr id="4" name="Footer Placeholder 3">
            <a:extLst>
              <a:ext uri="{FF2B5EF4-FFF2-40B4-BE49-F238E27FC236}">
                <a16:creationId xmlns:a16="http://schemas.microsoft.com/office/drawing/2014/main" id="{B7E809AA-114D-4423-B24D-22235FCEF8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040F45-DD78-48A7-BD10-F7C31FF9382C}"/>
              </a:ext>
            </a:extLst>
          </p:cNvPr>
          <p:cNvSpPr>
            <a:spLocks noGrp="1"/>
          </p:cNvSpPr>
          <p:nvPr>
            <p:ph type="sldNum" sz="quarter" idx="12"/>
          </p:nvPr>
        </p:nvSpPr>
        <p:spPr/>
        <p:txBody>
          <a:bodyPr/>
          <a:lstStyle/>
          <a:p>
            <a:fld id="{1148DCA7-1E39-4CCC-A075-5A0EB43EAD09}" type="slidenum">
              <a:rPr lang="en-US" smtClean="0"/>
              <a:t>‹#›</a:t>
            </a:fld>
            <a:endParaRPr lang="en-US"/>
          </a:p>
        </p:txBody>
      </p:sp>
    </p:spTree>
    <p:extLst>
      <p:ext uri="{BB962C8B-B14F-4D97-AF65-F5344CB8AC3E}">
        <p14:creationId xmlns:p14="http://schemas.microsoft.com/office/powerpoint/2010/main" val="2119016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65D052-853B-477C-A8C3-939A54577094}"/>
              </a:ext>
            </a:extLst>
          </p:cNvPr>
          <p:cNvSpPr>
            <a:spLocks noGrp="1"/>
          </p:cNvSpPr>
          <p:nvPr>
            <p:ph type="dt" sz="half" idx="10"/>
          </p:nvPr>
        </p:nvSpPr>
        <p:spPr/>
        <p:txBody>
          <a:bodyPr/>
          <a:lstStyle/>
          <a:p>
            <a:fld id="{F0D25D44-33F4-4C22-9A51-D16EB1FE8563}" type="datetimeFigureOut">
              <a:rPr lang="en-US" smtClean="0"/>
              <a:t>11/02/2023</a:t>
            </a:fld>
            <a:endParaRPr lang="en-US"/>
          </a:p>
        </p:txBody>
      </p:sp>
      <p:sp>
        <p:nvSpPr>
          <p:cNvPr id="3" name="Footer Placeholder 2">
            <a:extLst>
              <a:ext uri="{FF2B5EF4-FFF2-40B4-BE49-F238E27FC236}">
                <a16:creationId xmlns:a16="http://schemas.microsoft.com/office/drawing/2014/main" id="{178A64D8-DBAF-4354-ADEE-17A440C1D0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DFC21F-7363-4FBD-8EEE-959F7C5F136C}"/>
              </a:ext>
            </a:extLst>
          </p:cNvPr>
          <p:cNvSpPr>
            <a:spLocks noGrp="1"/>
          </p:cNvSpPr>
          <p:nvPr>
            <p:ph type="sldNum" sz="quarter" idx="12"/>
          </p:nvPr>
        </p:nvSpPr>
        <p:spPr/>
        <p:txBody>
          <a:bodyPr/>
          <a:lstStyle/>
          <a:p>
            <a:fld id="{1148DCA7-1E39-4CCC-A075-5A0EB43EAD09}" type="slidenum">
              <a:rPr lang="en-US" smtClean="0"/>
              <a:t>‹#›</a:t>
            </a:fld>
            <a:endParaRPr lang="en-US"/>
          </a:p>
        </p:txBody>
      </p:sp>
    </p:spTree>
    <p:extLst>
      <p:ext uri="{BB962C8B-B14F-4D97-AF65-F5344CB8AC3E}">
        <p14:creationId xmlns:p14="http://schemas.microsoft.com/office/powerpoint/2010/main" val="36777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DB64-822E-477A-BFB0-64B521E6F6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1319CD-5784-4564-8915-F388130D9C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0B9BA1-8A84-43B5-BFA9-DB8B44DA9E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B7E5E8-6E56-4213-8DD0-AA31B3DA679C}"/>
              </a:ext>
            </a:extLst>
          </p:cNvPr>
          <p:cNvSpPr>
            <a:spLocks noGrp="1"/>
          </p:cNvSpPr>
          <p:nvPr>
            <p:ph type="dt" sz="half" idx="10"/>
          </p:nvPr>
        </p:nvSpPr>
        <p:spPr/>
        <p:txBody>
          <a:bodyPr/>
          <a:lstStyle/>
          <a:p>
            <a:fld id="{F0D25D44-33F4-4C22-9A51-D16EB1FE8563}" type="datetimeFigureOut">
              <a:rPr lang="en-US" smtClean="0"/>
              <a:t>11/02/2023</a:t>
            </a:fld>
            <a:endParaRPr lang="en-US"/>
          </a:p>
        </p:txBody>
      </p:sp>
      <p:sp>
        <p:nvSpPr>
          <p:cNvPr id="6" name="Footer Placeholder 5">
            <a:extLst>
              <a:ext uri="{FF2B5EF4-FFF2-40B4-BE49-F238E27FC236}">
                <a16:creationId xmlns:a16="http://schemas.microsoft.com/office/drawing/2014/main" id="{2DC4AC56-7756-4B20-B386-8D3C35B1B9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2A38D-DAF1-45F8-8209-D6CE924DB551}"/>
              </a:ext>
            </a:extLst>
          </p:cNvPr>
          <p:cNvSpPr>
            <a:spLocks noGrp="1"/>
          </p:cNvSpPr>
          <p:nvPr>
            <p:ph type="sldNum" sz="quarter" idx="12"/>
          </p:nvPr>
        </p:nvSpPr>
        <p:spPr/>
        <p:txBody>
          <a:bodyPr/>
          <a:lstStyle/>
          <a:p>
            <a:fld id="{1148DCA7-1E39-4CCC-A075-5A0EB43EAD09}" type="slidenum">
              <a:rPr lang="en-US" smtClean="0"/>
              <a:t>‹#›</a:t>
            </a:fld>
            <a:endParaRPr lang="en-US"/>
          </a:p>
        </p:txBody>
      </p:sp>
    </p:spTree>
    <p:extLst>
      <p:ext uri="{BB962C8B-B14F-4D97-AF65-F5344CB8AC3E}">
        <p14:creationId xmlns:p14="http://schemas.microsoft.com/office/powerpoint/2010/main" val="4047060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5BA84-C1A8-4F22-B245-F8A80A34A9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0A173C-CF2C-4D2D-9BE0-C40ED04FAB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F7E7FC-0131-4ABF-9471-F8D0FFC9B7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1139B5-B487-4D0F-AF8F-7D95AB0A85C0}"/>
              </a:ext>
            </a:extLst>
          </p:cNvPr>
          <p:cNvSpPr>
            <a:spLocks noGrp="1"/>
          </p:cNvSpPr>
          <p:nvPr>
            <p:ph type="dt" sz="half" idx="10"/>
          </p:nvPr>
        </p:nvSpPr>
        <p:spPr/>
        <p:txBody>
          <a:bodyPr/>
          <a:lstStyle/>
          <a:p>
            <a:fld id="{F0D25D44-33F4-4C22-9A51-D16EB1FE8563}" type="datetimeFigureOut">
              <a:rPr lang="en-US" smtClean="0"/>
              <a:t>11/02/2023</a:t>
            </a:fld>
            <a:endParaRPr lang="en-US"/>
          </a:p>
        </p:txBody>
      </p:sp>
      <p:sp>
        <p:nvSpPr>
          <p:cNvPr id="6" name="Footer Placeholder 5">
            <a:extLst>
              <a:ext uri="{FF2B5EF4-FFF2-40B4-BE49-F238E27FC236}">
                <a16:creationId xmlns:a16="http://schemas.microsoft.com/office/drawing/2014/main" id="{308A6EDD-A2CA-4A99-B6E3-8CC07A9375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011F32-B110-4058-85AC-202E27DD64B8}"/>
              </a:ext>
            </a:extLst>
          </p:cNvPr>
          <p:cNvSpPr>
            <a:spLocks noGrp="1"/>
          </p:cNvSpPr>
          <p:nvPr>
            <p:ph type="sldNum" sz="quarter" idx="12"/>
          </p:nvPr>
        </p:nvSpPr>
        <p:spPr/>
        <p:txBody>
          <a:bodyPr/>
          <a:lstStyle/>
          <a:p>
            <a:fld id="{1148DCA7-1E39-4CCC-A075-5A0EB43EAD09}" type="slidenum">
              <a:rPr lang="en-US" smtClean="0"/>
              <a:t>‹#›</a:t>
            </a:fld>
            <a:endParaRPr lang="en-US"/>
          </a:p>
        </p:txBody>
      </p:sp>
    </p:spTree>
    <p:extLst>
      <p:ext uri="{BB962C8B-B14F-4D97-AF65-F5344CB8AC3E}">
        <p14:creationId xmlns:p14="http://schemas.microsoft.com/office/powerpoint/2010/main" val="2413432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F0F419-EC22-4904-935F-A41F479E69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0F99D9-63E6-421C-92A4-6AF7735912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822DB-8D72-44EF-9CBB-291835933B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25D44-33F4-4C22-9A51-D16EB1FE8563}" type="datetimeFigureOut">
              <a:rPr lang="en-US" smtClean="0"/>
              <a:t>11/02/2023</a:t>
            </a:fld>
            <a:endParaRPr lang="en-US"/>
          </a:p>
        </p:txBody>
      </p:sp>
      <p:sp>
        <p:nvSpPr>
          <p:cNvPr id="5" name="Footer Placeholder 4">
            <a:extLst>
              <a:ext uri="{FF2B5EF4-FFF2-40B4-BE49-F238E27FC236}">
                <a16:creationId xmlns:a16="http://schemas.microsoft.com/office/drawing/2014/main" id="{29100A06-526E-45D9-94DD-98F7A63694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08587A-0E6D-4FFC-ACB4-3EEDD5D38C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48DCA7-1E39-4CCC-A075-5A0EB43EAD09}" type="slidenum">
              <a:rPr lang="en-US" smtClean="0"/>
              <a:t>‹#›</a:t>
            </a:fld>
            <a:endParaRPr lang="en-US"/>
          </a:p>
        </p:txBody>
      </p:sp>
    </p:spTree>
    <p:extLst>
      <p:ext uri="{BB962C8B-B14F-4D97-AF65-F5344CB8AC3E}">
        <p14:creationId xmlns:p14="http://schemas.microsoft.com/office/powerpoint/2010/main" val="2559262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5223/pghn.2017.20.1.65" TargetMode="External"/><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semanticscholar.org/author/H.-Tchah/36736214" TargetMode="External"/><Relationship Id="rId5" Type="http://schemas.openxmlformats.org/officeDocument/2006/relationships/hyperlink" Target="https://www.semanticscholar.org/author/E.-Ryoo/6713548" TargetMode="External"/><Relationship Id="rId4" Type="http://schemas.openxmlformats.org/officeDocument/2006/relationships/hyperlink" Target="https://www.semanticscholar.org/author/Sun-Hwa-Lee/1472879159"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219201"/>
            <a:ext cx="7772400" cy="1470025"/>
          </a:xfrm>
        </p:spPr>
        <p:txBody>
          <a:bodyPr>
            <a:normAutofit fontScale="90000"/>
          </a:bodyPr>
          <a:lstStyle/>
          <a:p>
            <a:r>
              <a:rPr lang="en-US" dirty="0"/>
              <a:t>Polyposis Syndromes of the Colon</a:t>
            </a:r>
          </a:p>
        </p:txBody>
      </p:sp>
      <p:sp>
        <p:nvSpPr>
          <p:cNvPr id="3" name="Subtitle 2"/>
          <p:cNvSpPr>
            <a:spLocks noGrp="1"/>
          </p:cNvSpPr>
          <p:nvPr>
            <p:ph type="subTitle" idx="1"/>
          </p:nvPr>
        </p:nvSpPr>
        <p:spPr>
          <a:xfrm>
            <a:off x="2438400" y="3429000"/>
            <a:ext cx="7391400" cy="3124200"/>
          </a:xfrm>
        </p:spPr>
        <p:txBody>
          <a:bodyPr>
            <a:normAutofit/>
          </a:bodyPr>
          <a:lstStyle/>
          <a:p>
            <a:r>
              <a:rPr lang="en-US" sz="2800" dirty="0"/>
              <a:t>Aaron Sinclair, MD</a:t>
            </a:r>
          </a:p>
          <a:p>
            <a:r>
              <a:rPr lang="en-US" sz="2800" dirty="0"/>
              <a:t>University of Kansas School of Medicine – Wichita</a:t>
            </a:r>
          </a:p>
          <a:p>
            <a:r>
              <a:rPr lang="en-US" sz="2800" dirty="0"/>
              <a:t>Department of Family and Community Medicine</a:t>
            </a:r>
          </a:p>
          <a:p>
            <a:r>
              <a:rPr lang="en-US" sz="2800" dirty="0"/>
              <a:t>Associate Professor</a:t>
            </a:r>
          </a:p>
          <a:p>
            <a:r>
              <a:rPr lang="en-US" sz="2800" dirty="0"/>
              <a:t>Wesley Family Medicine Residency</a:t>
            </a:r>
          </a:p>
          <a:p>
            <a:r>
              <a:rPr lang="en-US" sz="2800" dirty="0"/>
              <a:t>Program Director</a:t>
            </a:r>
          </a:p>
          <a:p>
            <a:endParaRPr lang="en-US" sz="2800" dirty="0"/>
          </a:p>
        </p:txBody>
      </p:sp>
    </p:spTree>
    <p:extLst>
      <p:ext uri="{BB962C8B-B14F-4D97-AF65-F5344CB8AC3E}">
        <p14:creationId xmlns:p14="http://schemas.microsoft.com/office/powerpoint/2010/main" val="2571180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20ED0-8D67-4850-8FAA-E13B8CA201C3}"/>
              </a:ext>
            </a:extLst>
          </p:cNvPr>
          <p:cNvSpPr>
            <a:spLocks noGrp="1"/>
          </p:cNvSpPr>
          <p:nvPr>
            <p:ph idx="1"/>
          </p:nvPr>
        </p:nvSpPr>
        <p:spPr>
          <a:xfrm>
            <a:off x="327950" y="685800"/>
            <a:ext cx="11536100" cy="6172200"/>
          </a:xfrm>
        </p:spPr>
        <p:txBody>
          <a:bodyPr>
            <a:noAutofit/>
          </a:bodyPr>
          <a:lstStyle/>
          <a:p>
            <a:r>
              <a:rPr lang="en-US" sz="3600" dirty="0"/>
              <a:t>Colon Polyps </a:t>
            </a:r>
          </a:p>
          <a:p>
            <a:pPr lvl="1"/>
            <a:r>
              <a:rPr lang="en-US" sz="3200" dirty="0"/>
              <a:t>Upwards of 95% of affected individuals</a:t>
            </a:r>
          </a:p>
          <a:p>
            <a:pPr lvl="1"/>
            <a:r>
              <a:rPr lang="en-US" sz="3200" dirty="0"/>
              <a:t>Varying polyp </a:t>
            </a:r>
            <a:r>
              <a:rPr lang="en-US" sz="3200" dirty="0" err="1"/>
              <a:t>histologies</a:t>
            </a:r>
            <a:r>
              <a:rPr lang="en-US" sz="3200" dirty="0"/>
              <a:t> found including </a:t>
            </a:r>
            <a:r>
              <a:rPr lang="en-US" sz="3200" b="1" dirty="0"/>
              <a:t>hamartomas, inflammatory</a:t>
            </a:r>
            <a:r>
              <a:rPr lang="en-US" sz="3200" dirty="0"/>
              <a:t>, adenomas, etc.</a:t>
            </a:r>
          </a:p>
          <a:p>
            <a:r>
              <a:rPr lang="en-US" sz="3600" dirty="0"/>
              <a:t>Colorectal Cancer</a:t>
            </a:r>
          </a:p>
          <a:p>
            <a:pPr lvl="1"/>
            <a:r>
              <a:rPr lang="en-US" sz="3200" dirty="0"/>
              <a:t>9-13% of patients will have CRC</a:t>
            </a:r>
          </a:p>
          <a:p>
            <a:pPr lvl="1"/>
            <a:r>
              <a:rPr lang="en-US" sz="3200" dirty="0"/>
              <a:t>Average age 44 (35-49)</a:t>
            </a:r>
          </a:p>
          <a:p>
            <a:pPr lvl="1"/>
            <a:r>
              <a:rPr lang="en-US" sz="3200" dirty="0"/>
              <a:t>Risk of colorectal cancer was estimated at 10-fold higher than the general population, with an estimated lifetime risk of 9 percent </a:t>
            </a:r>
          </a:p>
          <a:p>
            <a:pPr lvl="1"/>
            <a:r>
              <a:rPr lang="en-US" sz="3200" dirty="0"/>
              <a:t>Unclear where the CRC is arising from which polyps</a:t>
            </a:r>
          </a:p>
          <a:p>
            <a:pPr lvl="1"/>
            <a:r>
              <a:rPr lang="en-US" sz="3200" dirty="0"/>
              <a:t>Therefore routine endoscopy recommended</a:t>
            </a:r>
          </a:p>
        </p:txBody>
      </p:sp>
      <p:sp>
        <p:nvSpPr>
          <p:cNvPr id="6" name="Title 1">
            <a:extLst>
              <a:ext uri="{FF2B5EF4-FFF2-40B4-BE49-F238E27FC236}">
                <a16:creationId xmlns:a16="http://schemas.microsoft.com/office/drawing/2014/main" id="{9DC8321A-80C3-49FF-96A5-286D2662AA96}"/>
              </a:ext>
            </a:extLst>
          </p:cNvPr>
          <p:cNvSpPr txBox="1">
            <a:spLocks/>
          </p:cNvSpPr>
          <p:nvPr/>
        </p:nvSpPr>
        <p:spPr>
          <a:xfrm>
            <a:off x="370389" y="114300"/>
            <a:ext cx="11493661" cy="571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Cowden Polyposis Syndrome - Gastrointestinal Findings</a:t>
            </a:r>
          </a:p>
        </p:txBody>
      </p:sp>
    </p:spTree>
    <p:extLst>
      <p:ext uri="{BB962C8B-B14F-4D97-AF65-F5344CB8AC3E}">
        <p14:creationId xmlns:p14="http://schemas.microsoft.com/office/powerpoint/2010/main" val="2614527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2B82-4E79-470A-A27B-6496D33D39FD}"/>
              </a:ext>
            </a:extLst>
          </p:cNvPr>
          <p:cNvSpPr>
            <a:spLocks noGrp="1"/>
          </p:cNvSpPr>
          <p:nvPr>
            <p:ph type="title"/>
          </p:nvPr>
        </p:nvSpPr>
        <p:spPr>
          <a:xfrm>
            <a:off x="240632" y="102268"/>
            <a:ext cx="11373853" cy="876300"/>
          </a:xfrm>
        </p:spPr>
        <p:txBody>
          <a:bodyPr>
            <a:noAutofit/>
          </a:bodyPr>
          <a:lstStyle/>
          <a:p>
            <a:pPr algn="ctr"/>
            <a:r>
              <a:rPr lang="en-US" sz="4000" dirty="0"/>
              <a:t>Cowden Polyposis Syndrome - Miscellaneous Findings</a:t>
            </a:r>
          </a:p>
        </p:txBody>
      </p:sp>
      <p:sp>
        <p:nvSpPr>
          <p:cNvPr id="3" name="Content Placeholder 2">
            <a:extLst>
              <a:ext uri="{FF2B5EF4-FFF2-40B4-BE49-F238E27FC236}">
                <a16:creationId xmlns:a16="http://schemas.microsoft.com/office/drawing/2014/main" id="{50520ED0-8D67-4850-8FAA-E13B8CA201C3}"/>
              </a:ext>
            </a:extLst>
          </p:cNvPr>
          <p:cNvSpPr>
            <a:spLocks noGrp="1"/>
          </p:cNvSpPr>
          <p:nvPr>
            <p:ph idx="1"/>
          </p:nvPr>
        </p:nvSpPr>
        <p:spPr>
          <a:xfrm>
            <a:off x="433138" y="1235242"/>
            <a:ext cx="11181347" cy="5520490"/>
          </a:xfrm>
        </p:spPr>
        <p:txBody>
          <a:bodyPr>
            <a:noAutofit/>
          </a:bodyPr>
          <a:lstStyle/>
          <a:p>
            <a:r>
              <a:rPr lang="en-US" sz="3600" dirty="0"/>
              <a:t>Autism</a:t>
            </a:r>
          </a:p>
          <a:p>
            <a:r>
              <a:rPr lang="en-US" sz="3600" dirty="0"/>
              <a:t>Dysplastic Gangliocytoma of the Cerebellum</a:t>
            </a:r>
          </a:p>
          <a:p>
            <a:r>
              <a:rPr lang="en-US" sz="3600" dirty="0"/>
              <a:t>Macrocephaly</a:t>
            </a:r>
          </a:p>
          <a:p>
            <a:r>
              <a:rPr lang="en-US" sz="3600" dirty="0"/>
              <a:t>Developmental Delays</a:t>
            </a:r>
          </a:p>
          <a:p>
            <a:r>
              <a:rPr lang="en-US" sz="3600" dirty="0"/>
              <a:t>Immune Dysregulation</a:t>
            </a:r>
          </a:p>
        </p:txBody>
      </p:sp>
    </p:spTree>
    <p:extLst>
      <p:ext uri="{BB962C8B-B14F-4D97-AF65-F5344CB8AC3E}">
        <p14:creationId xmlns:p14="http://schemas.microsoft.com/office/powerpoint/2010/main" val="2404155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2B82-4E79-470A-A27B-6496D33D39FD}"/>
              </a:ext>
            </a:extLst>
          </p:cNvPr>
          <p:cNvSpPr>
            <a:spLocks noGrp="1"/>
          </p:cNvSpPr>
          <p:nvPr>
            <p:ph type="title"/>
          </p:nvPr>
        </p:nvSpPr>
        <p:spPr>
          <a:xfrm>
            <a:off x="417095" y="128337"/>
            <a:ext cx="9717505" cy="557463"/>
          </a:xfrm>
        </p:spPr>
        <p:txBody>
          <a:bodyPr>
            <a:noAutofit/>
          </a:bodyPr>
          <a:lstStyle/>
          <a:p>
            <a:pPr algn="ctr"/>
            <a:r>
              <a:rPr lang="en-US" dirty="0"/>
              <a:t>Cowden Polyposis Syndrome</a:t>
            </a:r>
          </a:p>
        </p:txBody>
      </p:sp>
      <p:sp>
        <p:nvSpPr>
          <p:cNvPr id="3" name="Content Placeholder 2">
            <a:extLst>
              <a:ext uri="{FF2B5EF4-FFF2-40B4-BE49-F238E27FC236}">
                <a16:creationId xmlns:a16="http://schemas.microsoft.com/office/drawing/2014/main" id="{50520ED0-8D67-4850-8FAA-E13B8CA201C3}"/>
              </a:ext>
            </a:extLst>
          </p:cNvPr>
          <p:cNvSpPr>
            <a:spLocks noGrp="1"/>
          </p:cNvSpPr>
          <p:nvPr>
            <p:ph idx="1"/>
          </p:nvPr>
        </p:nvSpPr>
        <p:spPr>
          <a:xfrm>
            <a:off x="240632" y="882316"/>
            <a:ext cx="11582400" cy="5975684"/>
          </a:xfrm>
        </p:spPr>
        <p:txBody>
          <a:bodyPr>
            <a:noAutofit/>
          </a:bodyPr>
          <a:lstStyle/>
          <a:p>
            <a:r>
              <a:rPr lang="en-US" sz="4000" dirty="0"/>
              <a:t>Annual comprehensive physical exam, starting at 18 years of age or five years before the youngest age of diagnosis of a component cancer in the family.</a:t>
            </a:r>
          </a:p>
          <a:p>
            <a:r>
              <a:rPr lang="en-US" sz="4000" dirty="0"/>
              <a:t>Colonoscopy at age 35 years unless symptomatic or if close relative with colon cancer before age 40; then start 5 to 10 years before the earliest known colorectal cancer in the family. Repeat every five years or more frequently if patient is symptomatic or polyps are noted.</a:t>
            </a:r>
          </a:p>
          <a:p>
            <a:endParaRPr lang="en-US" sz="4000" dirty="0"/>
          </a:p>
        </p:txBody>
      </p:sp>
    </p:spTree>
    <p:extLst>
      <p:ext uri="{BB962C8B-B14F-4D97-AF65-F5344CB8AC3E}">
        <p14:creationId xmlns:p14="http://schemas.microsoft.com/office/powerpoint/2010/main" val="3564475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2B82-4E79-470A-A27B-6496D33D39FD}"/>
              </a:ext>
            </a:extLst>
          </p:cNvPr>
          <p:cNvSpPr>
            <a:spLocks noGrp="1"/>
          </p:cNvSpPr>
          <p:nvPr>
            <p:ph type="title"/>
          </p:nvPr>
        </p:nvSpPr>
        <p:spPr>
          <a:xfrm>
            <a:off x="465221" y="66174"/>
            <a:ext cx="9669379" cy="619626"/>
          </a:xfrm>
        </p:spPr>
        <p:txBody>
          <a:bodyPr>
            <a:noAutofit/>
          </a:bodyPr>
          <a:lstStyle/>
          <a:p>
            <a:pPr algn="ctr"/>
            <a:r>
              <a:rPr lang="en-US" sz="4000" dirty="0"/>
              <a:t>Cowden Polyposis Syndrome</a:t>
            </a:r>
          </a:p>
        </p:txBody>
      </p:sp>
      <p:sp>
        <p:nvSpPr>
          <p:cNvPr id="3" name="Content Placeholder 2">
            <a:extLst>
              <a:ext uri="{FF2B5EF4-FFF2-40B4-BE49-F238E27FC236}">
                <a16:creationId xmlns:a16="http://schemas.microsoft.com/office/drawing/2014/main" id="{50520ED0-8D67-4850-8FAA-E13B8CA201C3}"/>
              </a:ext>
            </a:extLst>
          </p:cNvPr>
          <p:cNvSpPr>
            <a:spLocks noGrp="1"/>
          </p:cNvSpPr>
          <p:nvPr>
            <p:ph idx="1"/>
          </p:nvPr>
        </p:nvSpPr>
        <p:spPr>
          <a:xfrm>
            <a:off x="288758" y="685800"/>
            <a:ext cx="11742821" cy="6172200"/>
          </a:xfrm>
        </p:spPr>
        <p:txBody>
          <a:bodyPr>
            <a:noAutofit/>
          </a:bodyPr>
          <a:lstStyle/>
          <a:p>
            <a:r>
              <a:rPr lang="en-US" sz="2400" dirty="0"/>
              <a:t>Annual thyroid ultrasound starting at age seven</a:t>
            </a:r>
          </a:p>
          <a:p>
            <a:r>
              <a:rPr lang="en-US" sz="2400" dirty="0"/>
              <a:t>Consider renal ultrasound at age 40 and repeat every one to two years.</a:t>
            </a:r>
          </a:p>
          <a:p>
            <a:r>
              <a:rPr lang="en-US" sz="2400" dirty="0"/>
              <a:t>Annual dermatologic exam is recommended.</a:t>
            </a:r>
          </a:p>
          <a:p>
            <a:r>
              <a:rPr lang="en-US" sz="2400" dirty="0"/>
              <a:t>Consider psychomotor assessment in children at diagnosis and brain MRI if there are symptoms.</a:t>
            </a:r>
          </a:p>
          <a:p>
            <a:r>
              <a:rPr lang="en-US" sz="2400" dirty="0"/>
              <a:t>Recommendations specifically for females include:</a:t>
            </a:r>
          </a:p>
          <a:p>
            <a:pPr lvl="1"/>
            <a:r>
              <a:rPr lang="en-US" dirty="0"/>
              <a:t>Breast awareness starting at age 18 years.</a:t>
            </a:r>
          </a:p>
          <a:p>
            <a:pPr lvl="1"/>
            <a:r>
              <a:rPr lang="en-US" dirty="0"/>
              <a:t>Clinical breast exam every 6 to 12 months starting at age 25 years or 10 years before the earliest known onset of breast cancer in family.</a:t>
            </a:r>
          </a:p>
          <a:p>
            <a:r>
              <a:rPr lang="en-US" sz="2400" dirty="0"/>
              <a:t>Annual mammography and breast MRI screening starting at age 35 years or 10 years before the earliest known breast cancer in the family.</a:t>
            </a:r>
          </a:p>
          <a:p>
            <a:r>
              <a:rPr lang="en-US" sz="2400" dirty="0"/>
              <a:t>Education regarding endometrial cancer </a:t>
            </a:r>
          </a:p>
          <a:p>
            <a:r>
              <a:rPr lang="en-US" sz="2400" dirty="0"/>
              <a:t>Consider random endometrial biopsies every one to two years. </a:t>
            </a:r>
          </a:p>
          <a:p>
            <a:r>
              <a:rPr lang="en-US" sz="2400" dirty="0"/>
              <a:t>Discuss options of risk-reducing mastectomy and hysterectomy (at completion of childbearing) and provide counseling regarding all aspects of these procedures.</a:t>
            </a:r>
          </a:p>
        </p:txBody>
      </p:sp>
    </p:spTree>
    <p:extLst>
      <p:ext uri="{BB962C8B-B14F-4D97-AF65-F5344CB8AC3E}">
        <p14:creationId xmlns:p14="http://schemas.microsoft.com/office/powerpoint/2010/main" val="2575496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896DE-5F5B-4D01-9BAE-53904E6CF1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00688D-C2E9-42AC-93C3-C666D107413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B9D5D6C7-2CF4-43A8-8A6C-81293518AB44}"/>
              </a:ext>
            </a:extLst>
          </p:cNvPr>
          <p:cNvPicPr>
            <a:picLocks noChangeAspect="1"/>
          </p:cNvPicPr>
          <p:nvPr/>
        </p:nvPicPr>
        <p:blipFill rotWithShape="1">
          <a:blip r:embed="rId3"/>
          <a:srcRect l="50833" t="29259" r="26301" b="20371"/>
          <a:stretch/>
        </p:blipFill>
        <p:spPr>
          <a:xfrm>
            <a:off x="271774" y="-1187"/>
            <a:ext cx="11082026" cy="6866013"/>
          </a:xfrm>
          <a:prstGeom prst="rect">
            <a:avLst/>
          </a:prstGeom>
        </p:spPr>
      </p:pic>
      <p:pic>
        <p:nvPicPr>
          <p:cNvPr id="6" name="Picture 5">
            <a:extLst>
              <a:ext uri="{FF2B5EF4-FFF2-40B4-BE49-F238E27FC236}">
                <a16:creationId xmlns:a16="http://schemas.microsoft.com/office/drawing/2014/main" id="{98F0C341-A0C7-48F5-81BB-12568BEF9AE0}"/>
              </a:ext>
            </a:extLst>
          </p:cNvPr>
          <p:cNvPicPr>
            <a:picLocks noChangeAspect="1"/>
          </p:cNvPicPr>
          <p:nvPr/>
        </p:nvPicPr>
        <p:blipFill rotWithShape="1">
          <a:blip r:embed="rId3"/>
          <a:srcRect l="82198" t="34550" r="8516" b="47038"/>
          <a:stretch/>
        </p:blipFill>
        <p:spPr>
          <a:xfrm>
            <a:off x="6878052" y="2038965"/>
            <a:ext cx="5313948" cy="2963304"/>
          </a:xfrm>
          <a:prstGeom prst="rect">
            <a:avLst/>
          </a:prstGeom>
        </p:spPr>
      </p:pic>
      <p:sp>
        <p:nvSpPr>
          <p:cNvPr id="7" name="Rectangle 6">
            <a:extLst>
              <a:ext uri="{FF2B5EF4-FFF2-40B4-BE49-F238E27FC236}">
                <a16:creationId xmlns:a16="http://schemas.microsoft.com/office/drawing/2014/main" id="{1E80352E-3807-47E2-955A-41AF24C1F4BE}"/>
              </a:ext>
            </a:extLst>
          </p:cNvPr>
          <p:cNvSpPr/>
          <p:nvPr/>
        </p:nvSpPr>
        <p:spPr>
          <a:xfrm>
            <a:off x="5812787" y="6323411"/>
            <a:ext cx="6561221" cy="523220"/>
          </a:xfrm>
          <a:prstGeom prst="rect">
            <a:avLst/>
          </a:prstGeom>
        </p:spPr>
        <p:txBody>
          <a:bodyPr wrap="square">
            <a:spAutoFit/>
          </a:bodyPr>
          <a:lstStyle/>
          <a:p>
            <a:r>
              <a:rPr lang="en-US" sz="1400" dirty="0"/>
              <a:t>Yehia et al. The Clinical Spectrum of PTEN Mutations</a:t>
            </a:r>
          </a:p>
          <a:p>
            <a:r>
              <a:rPr lang="en-US" sz="1400" dirty="0"/>
              <a:t>Annual Review of Medicine. Vol. 71:103-116 (Volume publication date January 2020)</a:t>
            </a:r>
          </a:p>
        </p:txBody>
      </p:sp>
    </p:spTree>
    <p:extLst>
      <p:ext uri="{BB962C8B-B14F-4D97-AF65-F5344CB8AC3E}">
        <p14:creationId xmlns:p14="http://schemas.microsoft.com/office/powerpoint/2010/main" val="929762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1451-AAEC-47E8-A607-AD06FDF9A4AA}"/>
              </a:ext>
            </a:extLst>
          </p:cNvPr>
          <p:cNvSpPr>
            <a:spLocks noGrp="1"/>
          </p:cNvSpPr>
          <p:nvPr>
            <p:ph type="title"/>
          </p:nvPr>
        </p:nvSpPr>
        <p:spPr>
          <a:xfrm>
            <a:off x="838200" y="0"/>
            <a:ext cx="10515600" cy="1325563"/>
          </a:xfrm>
        </p:spPr>
        <p:txBody>
          <a:bodyPr>
            <a:normAutofit/>
          </a:bodyPr>
          <a:lstStyle/>
          <a:p>
            <a:r>
              <a:rPr lang="en-US" dirty="0" err="1"/>
              <a:t>Peutz-Jehgers</a:t>
            </a:r>
            <a:r>
              <a:rPr lang="en-US" dirty="0"/>
              <a:t> Polyposis Syndrome</a:t>
            </a:r>
          </a:p>
        </p:txBody>
      </p:sp>
      <p:sp>
        <p:nvSpPr>
          <p:cNvPr id="3" name="Content Placeholder 2">
            <a:extLst>
              <a:ext uri="{FF2B5EF4-FFF2-40B4-BE49-F238E27FC236}">
                <a16:creationId xmlns:a16="http://schemas.microsoft.com/office/drawing/2014/main" id="{0E2D26D8-6B78-4C3F-8C36-5D385C93C002}"/>
              </a:ext>
            </a:extLst>
          </p:cNvPr>
          <p:cNvSpPr>
            <a:spLocks noGrp="1"/>
          </p:cNvSpPr>
          <p:nvPr>
            <p:ph idx="1"/>
          </p:nvPr>
        </p:nvSpPr>
        <p:spPr>
          <a:xfrm>
            <a:off x="433137" y="1187116"/>
            <a:ext cx="11582400" cy="5518484"/>
          </a:xfrm>
        </p:spPr>
        <p:txBody>
          <a:bodyPr>
            <a:normAutofit/>
          </a:bodyPr>
          <a:lstStyle/>
          <a:p>
            <a:r>
              <a:rPr lang="en-US" sz="3600" dirty="0" err="1"/>
              <a:t>Hamartomatous</a:t>
            </a:r>
            <a:r>
              <a:rPr lang="en-US" sz="3600" dirty="0"/>
              <a:t> polyp originating from the muscularis portion of the colon.</a:t>
            </a:r>
          </a:p>
          <a:p>
            <a:r>
              <a:rPr lang="en-US" sz="3600" dirty="0"/>
              <a:t>Commonly, associated with </a:t>
            </a:r>
            <a:r>
              <a:rPr lang="en-US" sz="3600" i="1" dirty="0"/>
              <a:t>STK11</a:t>
            </a:r>
            <a:r>
              <a:rPr lang="en-US" sz="3600" dirty="0"/>
              <a:t> mutations</a:t>
            </a:r>
          </a:p>
          <a:p>
            <a:r>
              <a:rPr lang="en-US" sz="3600" dirty="0"/>
              <a:t>Polyps are usually benign, but may grow progressively and produce symptoms or undergo malignant transformation. </a:t>
            </a:r>
          </a:p>
          <a:p>
            <a:r>
              <a:rPr lang="en-US" sz="3600" dirty="0"/>
              <a:t>Patients with PJS are at increased risk of both gastrointestinal (gastric, small bowel, colon, pancreas) and </a:t>
            </a:r>
            <a:r>
              <a:rPr lang="en-US" sz="3600" dirty="0" err="1"/>
              <a:t>nongastrointestinal</a:t>
            </a:r>
            <a:r>
              <a:rPr lang="en-US" sz="3600" dirty="0"/>
              <a:t> cancers including breast cancer. </a:t>
            </a:r>
          </a:p>
          <a:p>
            <a:r>
              <a:rPr lang="en-US" sz="3600" dirty="0"/>
              <a:t>Epithelial misplacement </a:t>
            </a:r>
            <a:r>
              <a:rPr lang="en-US" sz="3600" dirty="0">
                <a:sym typeface="Wingdings" panose="05000000000000000000" pitchFamily="2" charset="2"/>
              </a:rPr>
              <a:t> pathological misdiagnosis</a:t>
            </a:r>
            <a:endParaRPr lang="en-US" sz="3600" dirty="0"/>
          </a:p>
        </p:txBody>
      </p:sp>
    </p:spTree>
    <p:extLst>
      <p:ext uri="{BB962C8B-B14F-4D97-AF65-F5344CB8AC3E}">
        <p14:creationId xmlns:p14="http://schemas.microsoft.com/office/powerpoint/2010/main" val="4134558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1451-AAEC-47E8-A607-AD06FDF9A4AA}"/>
              </a:ext>
            </a:extLst>
          </p:cNvPr>
          <p:cNvSpPr>
            <a:spLocks noGrp="1"/>
          </p:cNvSpPr>
          <p:nvPr>
            <p:ph type="title"/>
          </p:nvPr>
        </p:nvSpPr>
        <p:spPr>
          <a:xfrm>
            <a:off x="725905" y="-180976"/>
            <a:ext cx="10515600" cy="1325563"/>
          </a:xfrm>
        </p:spPr>
        <p:txBody>
          <a:bodyPr>
            <a:normAutofit/>
          </a:bodyPr>
          <a:lstStyle/>
          <a:p>
            <a:r>
              <a:rPr lang="en-US" dirty="0" err="1"/>
              <a:t>Peutz-Jehgers</a:t>
            </a:r>
            <a:r>
              <a:rPr lang="en-US" dirty="0"/>
              <a:t> Polyposis Syndrome</a:t>
            </a:r>
          </a:p>
        </p:txBody>
      </p:sp>
      <p:sp>
        <p:nvSpPr>
          <p:cNvPr id="3" name="Content Placeholder 2">
            <a:extLst>
              <a:ext uri="{FF2B5EF4-FFF2-40B4-BE49-F238E27FC236}">
                <a16:creationId xmlns:a16="http://schemas.microsoft.com/office/drawing/2014/main" id="{0E2D26D8-6B78-4C3F-8C36-5D385C93C002}"/>
              </a:ext>
            </a:extLst>
          </p:cNvPr>
          <p:cNvSpPr>
            <a:spLocks noGrp="1"/>
          </p:cNvSpPr>
          <p:nvPr>
            <p:ph idx="1"/>
          </p:nvPr>
        </p:nvSpPr>
        <p:spPr>
          <a:xfrm>
            <a:off x="433137" y="1010652"/>
            <a:ext cx="11454063" cy="5727031"/>
          </a:xfrm>
        </p:spPr>
        <p:txBody>
          <a:bodyPr>
            <a:normAutofit/>
          </a:bodyPr>
          <a:lstStyle/>
          <a:p>
            <a:r>
              <a:rPr lang="en-US" sz="4000" dirty="0"/>
              <a:t>Incidence of 1:8000 to 1:200,000 births</a:t>
            </a:r>
          </a:p>
          <a:p>
            <a:r>
              <a:rPr lang="en-US" sz="4000" dirty="0"/>
              <a:t>The two characteristic manifestations </a:t>
            </a:r>
          </a:p>
          <a:p>
            <a:pPr lvl="1"/>
            <a:r>
              <a:rPr lang="en-US" sz="3600" dirty="0"/>
              <a:t>Pigmented mucocutaneous macules </a:t>
            </a:r>
          </a:p>
          <a:p>
            <a:pPr lvl="1"/>
            <a:r>
              <a:rPr lang="en-US" sz="3600" dirty="0"/>
              <a:t>Multiple </a:t>
            </a:r>
            <a:r>
              <a:rPr lang="en-US" sz="3600" dirty="0" err="1"/>
              <a:t>hamartomatous</a:t>
            </a:r>
            <a:r>
              <a:rPr lang="en-US" sz="3600" dirty="0"/>
              <a:t> gastrointestinal polyps</a:t>
            </a:r>
          </a:p>
        </p:txBody>
      </p:sp>
      <p:pic>
        <p:nvPicPr>
          <p:cNvPr id="4" name="Picture 3">
            <a:extLst>
              <a:ext uri="{FF2B5EF4-FFF2-40B4-BE49-F238E27FC236}">
                <a16:creationId xmlns:a16="http://schemas.microsoft.com/office/drawing/2014/main" id="{0D3E8378-F547-4BC1-ACF3-600FFD4DEC37}"/>
              </a:ext>
            </a:extLst>
          </p:cNvPr>
          <p:cNvPicPr>
            <a:picLocks noChangeAspect="1"/>
          </p:cNvPicPr>
          <p:nvPr/>
        </p:nvPicPr>
        <p:blipFill>
          <a:blip r:embed="rId3"/>
          <a:stretch>
            <a:fillRect/>
          </a:stretch>
        </p:blipFill>
        <p:spPr>
          <a:xfrm>
            <a:off x="6833643" y="3810001"/>
            <a:ext cx="3847928" cy="3048000"/>
          </a:xfrm>
          <a:prstGeom prst="rect">
            <a:avLst/>
          </a:prstGeom>
        </p:spPr>
      </p:pic>
    </p:spTree>
    <p:extLst>
      <p:ext uri="{BB962C8B-B14F-4D97-AF65-F5344CB8AC3E}">
        <p14:creationId xmlns:p14="http://schemas.microsoft.com/office/powerpoint/2010/main" val="3940141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1451-AAEC-47E8-A607-AD06FDF9A4AA}"/>
              </a:ext>
            </a:extLst>
          </p:cNvPr>
          <p:cNvSpPr>
            <a:spLocks noGrp="1"/>
          </p:cNvSpPr>
          <p:nvPr>
            <p:ph type="title"/>
          </p:nvPr>
        </p:nvSpPr>
        <p:spPr>
          <a:xfrm>
            <a:off x="1981200" y="0"/>
            <a:ext cx="8229600" cy="1143000"/>
          </a:xfrm>
        </p:spPr>
        <p:txBody>
          <a:bodyPr>
            <a:normAutofit/>
          </a:bodyPr>
          <a:lstStyle/>
          <a:p>
            <a:r>
              <a:rPr lang="en-US" dirty="0" err="1"/>
              <a:t>Peutz-Jehgers</a:t>
            </a:r>
            <a:r>
              <a:rPr lang="en-US" dirty="0"/>
              <a:t> Polyposis Syndrome</a:t>
            </a:r>
          </a:p>
        </p:txBody>
      </p:sp>
      <p:sp>
        <p:nvSpPr>
          <p:cNvPr id="3" name="Content Placeholder 2">
            <a:extLst>
              <a:ext uri="{FF2B5EF4-FFF2-40B4-BE49-F238E27FC236}">
                <a16:creationId xmlns:a16="http://schemas.microsoft.com/office/drawing/2014/main" id="{0E2D26D8-6B78-4C3F-8C36-5D385C93C002}"/>
              </a:ext>
            </a:extLst>
          </p:cNvPr>
          <p:cNvSpPr>
            <a:spLocks noGrp="1"/>
          </p:cNvSpPr>
          <p:nvPr>
            <p:ph idx="1"/>
          </p:nvPr>
        </p:nvSpPr>
        <p:spPr>
          <a:xfrm>
            <a:off x="256674" y="990601"/>
            <a:ext cx="11630526" cy="5867399"/>
          </a:xfrm>
        </p:spPr>
        <p:txBody>
          <a:bodyPr>
            <a:normAutofit/>
          </a:bodyPr>
          <a:lstStyle/>
          <a:p>
            <a:r>
              <a:rPr lang="en-US" sz="4400" dirty="0"/>
              <a:t>Polyp location:</a:t>
            </a:r>
          </a:p>
          <a:p>
            <a:pPr lvl="1"/>
            <a:r>
              <a:rPr lang="en-US" sz="4000" dirty="0"/>
              <a:t>Small bowel (60 to 90 percent) more specifically in the jejunum</a:t>
            </a:r>
          </a:p>
          <a:p>
            <a:pPr lvl="1"/>
            <a:r>
              <a:rPr lang="en-US" sz="4000" dirty="0"/>
              <a:t>Stomach (15 to 30 percent</a:t>
            </a:r>
          </a:p>
          <a:p>
            <a:pPr lvl="1"/>
            <a:r>
              <a:rPr lang="en-US" sz="4000" dirty="0"/>
              <a:t>Colon (50 to 64 percent)</a:t>
            </a:r>
          </a:p>
          <a:p>
            <a:r>
              <a:rPr lang="en-US" sz="4400" dirty="0"/>
              <a:t>Polyps develop in the first decade of life </a:t>
            </a:r>
          </a:p>
          <a:p>
            <a:r>
              <a:rPr lang="en-US" sz="4400" dirty="0"/>
              <a:t>Symptoms begin between the ages of 10 and 30</a:t>
            </a:r>
          </a:p>
          <a:p>
            <a:endParaRPr lang="en-US" sz="4400" dirty="0"/>
          </a:p>
        </p:txBody>
      </p:sp>
    </p:spTree>
    <p:extLst>
      <p:ext uri="{BB962C8B-B14F-4D97-AF65-F5344CB8AC3E}">
        <p14:creationId xmlns:p14="http://schemas.microsoft.com/office/powerpoint/2010/main" val="4112011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1451-AAEC-47E8-A607-AD06FDF9A4AA}"/>
              </a:ext>
            </a:extLst>
          </p:cNvPr>
          <p:cNvSpPr>
            <a:spLocks noGrp="1"/>
          </p:cNvSpPr>
          <p:nvPr>
            <p:ph type="title"/>
          </p:nvPr>
        </p:nvSpPr>
        <p:spPr>
          <a:xfrm>
            <a:off x="2201971" y="-128208"/>
            <a:ext cx="8229600" cy="1143000"/>
          </a:xfrm>
        </p:spPr>
        <p:txBody>
          <a:bodyPr>
            <a:normAutofit/>
          </a:bodyPr>
          <a:lstStyle/>
          <a:p>
            <a:r>
              <a:rPr lang="en-US" dirty="0" err="1"/>
              <a:t>Peutz-Jehgers</a:t>
            </a:r>
            <a:r>
              <a:rPr lang="en-US" dirty="0"/>
              <a:t> Polyposis Syndrome</a:t>
            </a:r>
          </a:p>
        </p:txBody>
      </p:sp>
      <p:sp>
        <p:nvSpPr>
          <p:cNvPr id="3" name="Content Placeholder 2">
            <a:extLst>
              <a:ext uri="{FF2B5EF4-FFF2-40B4-BE49-F238E27FC236}">
                <a16:creationId xmlns:a16="http://schemas.microsoft.com/office/drawing/2014/main" id="{0E2D26D8-6B78-4C3F-8C36-5D385C93C002}"/>
              </a:ext>
            </a:extLst>
          </p:cNvPr>
          <p:cNvSpPr>
            <a:spLocks noGrp="1"/>
          </p:cNvSpPr>
          <p:nvPr>
            <p:ph idx="1"/>
          </p:nvPr>
        </p:nvSpPr>
        <p:spPr>
          <a:xfrm>
            <a:off x="336883" y="990601"/>
            <a:ext cx="11726779" cy="3001819"/>
          </a:xfrm>
        </p:spPr>
        <p:txBody>
          <a:bodyPr>
            <a:normAutofit/>
          </a:bodyPr>
          <a:lstStyle/>
          <a:p>
            <a:r>
              <a:rPr lang="en-US" dirty="0"/>
              <a:t> Hamartomas are the most typical histopathological type of polyps found in about 2/3 of patients. </a:t>
            </a:r>
          </a:p>
          <a:p>
            <a:r>
              <a:rPr lang="en-US" dirty="0"/>
              <a:t>Polyp Morphology - have no major distinguishing features, and may be sessile, pedunculated, or lobulated.</a:t>
            </a:r>
          </a:p>
          <a:p>
            <a:r>
              <a:rPr lang="en-US" dirty="0"/>
              <a:t>Size 0.1 – 5 cm in diameter</a:t>
            </a:r>
          </a:p>
          <a:p>
            <a:r>
              <a:rPr lang="en-US" dirty="0"/>
              <a:t>Number 1-20 per bowel segment</a:t>
            </a:r>
          </a:p>
          <a:p>
            <a:endParaRPr lang="en-US" dirty="0"/>
          </a:p>
        </p:txBody>
      </p:sp>
      <p:pic>
        <p:nvPicPr>
          <p:cNvPr id="5" name="Picture 4">
            <a:extLst>
              <a:ext uri="{FF2B5EF4-FFF2-40B4-BE49-F238E27FC236}">
                <a16:creationId xmlns:a16="http://schemas.microsoft.com/office/drawing/2014/main" id="{D3E68728-3C81-4ADD-9C55-BA5D333E9069}"/>
              </a:ext>
            </a:extLst>
          </p:cNvPr>
          <p:cNvPicPr>
            <a:picLocks noChangeAspect="1"/>
          </p:cNvPicPr>
          <p:nvPr/>
        </p:nvPicPr>
        <p:blipFill>
          <a:blip r:embed="rId3"/>
          <a:stretch>
            <a:fillRect/>
          </a:stretch>
        </p:blipFill>
        <p:spPr>
          <a:xfrm>
            <a:off x="7208790" y="3962400"/>
            <a:ext cx="3443552" cy="2895600"/>
          </a:xfrm>
          <a:prstGeom prst="rect">
            <a:avLst/>
          </a:prstGeom>
        </p:spPr>
      </p:pic>
      <p:pic>
        <p:nvPicPr>
          <p:cNvPr id="6" name="Picture 5">
            <a:extLst>
              <a:ext uri="{FF2B5EF4-FFF2-40B4-BE49-F238E27FC236}">
                <a16:creationId xmlns:a16="http://schemas.microsoft.com/office/drawing/2014/main" id="{1DB142AA-02EA-4209-BCFB-649B69C21B38}"/>
              </a:ext>
            </a:extLst>
          </p:cNvPr>
          <p:cNvPicPr>
            <a:picLocks noChangeAspect="1"/>
          </p:cNvPicPr>
          <p:nvPr/>
        </p:nvPicPr>
        <p:blipFill>
          <a:blip r:embed="rId4"/>
          <a:stretch>
            <a:fillRect/>
          </a:stretch>
        </p:blipFill>
        <p:spPr>
          <a:xfrm>
            <a:off x="1504167" y="3880372"/>
            <a:ext cx="3962400" cy="3001818"/>
          </a:xfrm>
          <a:prstGeom prst="rect">
            <a:avLst/>
          </a:prstGeom>
        </p:spPr>
      </p:pic>
    </p:spTree>
    <p:extLst>
      <p:ext uri="{BB962C8B-B14F-4D97-AF65-F5344CB8AC3E}">
        <p14:creationId xmlns:p14="http://schemas.microsoft.com/office/powerpoint/2010/main" val="3202682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1451-AAEC-47E8-A607-AD06FDF9A4AA}"/>
              </a:ext>
            </a:extLst>
          </p:cNvPr>
          <p:cNvSpPr>
            <a:spLocks noGrp="1"/>
          </p:cNvSpPr>
          <p:nvPr>
            <p:ph type="title"/>
          </p:nvPr>
        </p:nvSpPr>
        <p:spPr>
          <a:xfrm>
            <a:off x="1981200" y="0"/>
            <a:ext cx="8229600" cy="1143000"/>
          </a:xfrm>
        </p:spPr>
        <p:txBody>
          <a:bodyPr>
            <a:normAutofit/>
          </a:bodyPr>
          <a:lstStyle/>
          <a:p>
            <a:r>
              <a:rPr lang="en-US" dirty="0" err="1"/>
              <a:t>Peutz-Jehgers</a:t>
            </a:r>
            <a:r>
              <a:rPr lang="en-US" dirty="0"/>
              <a:t> Polyposis Syndrome</a:t>
            </a:r>
          </a:p>
        </p:txBody>
      </p:sp>
      <p:sp>
        <p:nvSpPr>
          <p:cNvPr id="3" name="Content Placeholder 2">
            <a:extLst>
              <a:ext uri="{FF2B5EF4-FFF2-40B4-BE49-F238E27FC236}">
                <a16:creationId xmlns:a16="http://schemas.microsoft.com/office/drawing/2014/main" id="{0E2D26D8-6B78-4C3F-8C36-5D385C93C002}"/>
              </a:ext>
            </a:extLst>
          </p:cNvPr>
          <p:cNvSpPr>
            <a:spLocks noGrp="1"/>
          </p:cNvSpPr>
          <p:nvPr>
            <p:ph idx="1"/>
          </p:nvPr>
        </p:nvSpPr>
        <p:spPr>
          <a:xfrm>
            <a:off x="352926" y="990600"/>
            <a:ext cx="11839074" cy="5867399"/>
          </a:xfrm>
        </p:spPr>
        <p:txBody>
          <a:bodyPr>
            <a:normAutofit lnSpcReduction="10000"/>
          </a:bodyPr>
          <a:lstStyle/>
          <a:p>
            <a:pPr marL="0" indent="0">
              <a:buNone/>
            </a:pPr>
            <a:r>
              <a:rPr lang="en-US" dirty="0"/>
              <a:t>Complications – frequent</a:t>
            </a:r>
          </a:p>
          <a:p>
            <a:r>
              <a:rPr lang="en-US" dirty="0"/>
              <a:t>Intussusception</a:t>
            </a:r>
          </a:p>
          <a:p>
            <a:r>
              <a:rPr lang="en-US" dirty="0"/>
              <a:t>Blockage</a:t>
            </a:r>
          </a:p>
          <a:p>
            <a:r>
              <a:rPr lang="en-US" dirty="0"/>
              <a:t>Iron deficiency anemia</a:t>
            </a:r>
          </a:p>
          <a:p>
            <a:pPr marL="0" indent="0">
              <a:buNone/>
            </a:pPr>
            <a:endParaRPr lang="en-US" dirty="0"/>
          </a:p>
          <a:p>
            <a:pPr marL="0" indent="0">
              <a:buNone/>
            </a:pPr>
            <a:r>
              <a:rPr lang="en-US" dirty="0"/>
              <a:t>Management</a:t>
            </a:r>
          </a:p>
          <a:p>
            <a:r>
              <a:rPr lang="en-US" dirty="0"/>
              <a:t>Frequent endoscopy - the interval of surveillance (1-3 years) should be adjusted according to the growth rate of polyps and symptoms</a:t>
            </a:r>
          </a:p>
          <a:p>
            <a:r>
              <a:rPr lang="en-US" dirty="0"/>
              <a:t>Wireless capsule </a:t>
            </a:r>
            <a:r>
              <a:rPr lang="en-US" dirty="0" err="1"/>
              <a:t>enteroscopy</a:t>
            </a:r>
            <a:r>
              <a:rPr lang="en-US" dirty="0"/>
              <a:t> (pill) or magnetic resonance </a:t>
            </a:r>
            <a:r>
              <a:rPr lang="en-US" dirty="0" err="1"/>
              <a:t>enterography</a:t>
            </a:r>
            <a:r>
              <a:rPr lang="en-US" dirty="0"/>
              <a:t> for detection</a:t>
            </a:r>
          </a:p>
          <a:p>
            <a:r>
              <a:rPr lang="en-US" dirty="0"/>
              <a:t>Device-assisted </a:t>
            </a:r>
            <a:r>
              <a:rPr lang="en-US" dirty="0" err="1"/>
              <a:t>enteroscopy</a:t>
            </a:r>
            <a:r>
              <a:rPr lang="en-US" dirty="0"/>
              <a:t> (double-balloon </a:t>
            </a:r>
            <a:r>
              <a:rPr lang="en-US" dirty="0" err="1"/>
              <a:t>enteroscopy</a:t>
            </a:r>
            <a:r>
              <a:rPr lang="en-US" dirty="0"/>
              <a:t>, spiral </a:t>
            </a:r>
            <a:r>
              <a:rPr lang="en-US" dirty="0" err="1"/>
              <a:t>enteroscopy</a:t>
            </a:r>
            <a:r>
              <a:rPr lang="en-US" dirty="0"/>
              <a:t> or single balloon </a:t>
            </a:r>
            <a:r>
              <a:rPr lang="en-US" dirty="0" err="1"/>
              <a:t>enteroscopy</a:t>
            </a:r>
            <a:r>
              <a:rPr lang="en-US" dirty="0"/>
              <a:t>) has become the gold standard for polyp reduction/removal</a:t>
            </a:r>
          </a:p>
        </p:txBody>
      </p:sp>
    </p:spTree>
    <p:extLst>
      <p:ext uri="{BB962C8B-B14F-4D97-AF65-F5344CB8AC3E}">
        <p14:creationId xmlns:p14="http://schemas.microsoft.com/office/powerpoint/2010/main" val="3319574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effectLst/>
              </a:rPr>
            </a:br>
            <a:r>
              <a:rPr lang="en-US" dirty="0">
                <a:effectLst/>
              </a:rPr>
              <a:t>Learning Objectives:</a:t>
            </a:r>
            <a:br>
              <a:rPr lang="en-US" dirty="0"/>
            </a:br>
            <a:endParaRPr lang="en-US" dirty="0"/>
          </a:p>
        </p:txBody>
      </p:sp>
      <p:sp>
        <p:nvSpPr>
          <p:cNvPr id="3" name="Content Placeholder 2"/>
          <p:cNvSpPr>
            <a:spLocks noGrp="1"/>
          </p:cNvSpPr>
          <p:nvPr>
            <p:ph idx="1"/>
          </p:nvPr>
        </p:nvSpPr>
        <p:spPr/>
        <p:txBody>
          <a:bodyPr>
            <a:normAutofit/>
          </a:bodyPr>
          <a:lstStyle/>
          <a:p>
            <a:r>
              <a:rPr lang="en-US" dirty="0"/>
              <a:t>Differentiate the different </a:t>
            </a:r>
            <a:r>
              <a:rPr lang="en-US" dirty="0" err="1"/>
              <a:t>Hamartomatous</a:t>
            </a:r>
            <a:r>
              <a:rPr lang="en-US" dirty="0"/>
              <a:t> Polyposis Syndromes</a:t>
            </a:r>
          </a:p>
          <a:p>
            <a:r>
              <a:rPr lang="en-US" dirty="0">
                <a:effectLst/>
              </a:rPr>
              <a:t>Discuss the differences between Serrated Polyps and Hyperplastic polyps</a:t>
            </a:r>
          </a:p>
          <a:p>
            <a:r>
              <a:rPr lang="en-US" dirty="0">
                <a:effectLst/>
              </a:rPr>
              <a:t>Distinguish the malignant potential of serrated polyps </a:t>
            </a:r>
          </a:p>
          <a:p>
            <a:r>
              <a:rPr lang="en-US" dirty="0">
                <a:effectLst/>
              </a:rPr>
              <a:t>Identify when serrated polyps are considered serrated polyposis syndrome</a:t>
            </a:r>
          </a:p>
          <a:p>
            <a:r>
              <a:rPr lang="en-US" dirty="0">
                <a:effectLst/>
              </a:rPr>
              <a:t>Describe the relationship between hyperplastic polyps and serrated polyps</a:t>
            </a:r>
            <a:br>
              <a:rPr lang="en-US" dirty="0">
                <a:effectLst/>
              </a:rPr>
            </a:br>
            <a:endParaRPr lang="en-US" dirty="0"/>
          </a:p>
        </p:txBody>
      </p:sp>
    </p:spTree>
    <p:extLst>
      <p:ext uri="{BB962C8B-B14F-4D97-AF65-F5344CB8AC3E}">
        <p14:creationId xmlns:p14="http://schemas.microsoft.com/office/powerpoint/2010/main" val="2116999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7B69F-6D69-4EAA-BA87-884990C8C571}"/>
              </a:ext>
            </a:extLst>
          </p:cNvPr>
          <p:cNvSpPr>
            <a:spLocks noGrp="1"/>
          </p:cNvSpPr>
          <p:nvPr>
            <p:ph type="title"/>
          </p:nvPr>
        </p:nvSpPr>
        <p:spPr>
          <a:xfrm>
            <a:off x="838200" y="18255"/>
            <a:ext cx="10515600" cy="1325563"/>
          </a:xfrm>
        </p:spPr>
        <p:txBody>
          <a:bodyPr>
            <a:normAutofit/>
          </a:bodyPr>
          <a:lstStyle/>
          <a:p>
            <a:r>
              <a:rPr lang="en-US" dirty="0" err="1"/>
              <a:t>Bannayan</a:t>
            </a:r>
            <a:r>
              <a:rPr lang="en-US" dirty="0"/>
              <a:t>-Riley-</a:t>
            </a:r>
            <a:r>
              <a:rPr lang="en-US" dirty="0" err="1"/>
              <a:t>Ruvalcaba</a:t>
            </a:r>
            <a:r>
              <a:rPr lang="en-US" dirty="0"/>
              <a:t> Syndrome</a:t>
            </a:r>
          </a:p>
        </p:txBody>
      </p:sp>
      <p:sp>
        <p:nvSpPr>
          <p:cNvPr id="3" name="Content Placeholder 2">
            <a:extLst>
              <a:ext uri="{FF2B5EF4-FFF2-40B4-BE49-F238E27FC236}">
                <a16:creationId xmlns:a16="http://schemas.microsoft.com/office/drawing/2014/main" id="{63C250BD-79ED-4124-913B-211448BE16DE}"/>
              </a:ext>
            </a:extLst>
          </p:cNvPr>
          <p:cNvSpPr>
            <a:spLocks noGrp="1"/>
          </p:cNvSpPr>
          <p:nvPr>
            <p:ph idx="1"/>
          </p:nvPr>
        </p:nvSpPr>
        <p:spPr>
          <a:xfrm>
            <a:off x="401053" y="1343818"/>
            <a:ext cx="11550315" cy="5281571"/>
          </a:xfrm>
        </p:spPr>
        <p:txBody>
          <a:bodyPr>
            <a:normAutofit/>
          </a:bodyPr>
          <a:lstStyle/>
          <a:p>
            <a:r>
              <a:rPr lang="en-US" sz="3600" dirty="0"/>
              <a:t>Rare, pediatric disorder</a:t>
            </a:r>
          </a:p>
          <a:p>
            <a:r>
              <a:rPr lang="en-US" sz="3600" dirty="0"/>
              <a:t>60% of patients with PTEN mutations</a:t>
            </a:r>
          </a:p>
          <a:p>
            <a:r>
              <a:rPr lang="en-US" sz="3600" dirty="0"/>
              <a:t>Diagnosis often made early in life as young as 5 years of age.</a:t>
            </a:r>
          </a:p>
          <a:p>
            <a:r>
              <a:rPr lang="en-US" sz="3600" dirty="0"/>
              <a:t>True frequency not fully understood</a:t>
            </a:r>
          </a:p>
          <a:p>
            <a:r>
              <a:rPr lang="en-US" sz="3600" dirty="0"/>
              <a:t>Sporadic cancers of the kidney, thyroid, and ovary but no overall increased internal malignancy.</a:t>
            </a:r>
          </a:p>
          <a:p>
            <a:r>
              <a:rPr lang="en-US" sz="3600" dirty="0"/>
              <a:t>Thus no consistent cancer surveillance recommendations. </a:t>
            </a:r>
          </a:p>
        </p:txBody>
      </p:sp>
    </p:spTree>
    <p:extLst>
      <p:ext uri="{BB962C8B-B14F-4D97-AF65-F5344CB8AC3E}">
        <p14:creationId xmlns:p14="http://schemas.microsoft.com/office/powerpoint/2010/main" val="964921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7B69F-6D69-4EAA-BA87-884990C8C571}"/>
              </a:ext>
            </a:extLst>
          </p:cNvPr>
          <p:cNvSpPr>
            <a:spLocks noGrp="1"/>
          </p:cNvSpPr>
          <p:nvPr>
            <p:ph type="title"/>
          </p:nvPr>
        </p:nvSpPr>
        <p:spPr>
          <a:xfrm>
            <a:off x="1992351" y="-152400"/>
            <a:ext cx="8229600" cy="1143000"/>
          </a:xfrm>
        </p:spPr>
        <p:txBody>
          <a:bodyPr>
            <a:normAutofit fontScale="90000"/>
          </a:bodyPr>
          <a:lstStyle/>
          <a:p>
            <a:r>
              <a:rPr lang="en-US" dirty="0" err="1"/>
              <a:t>Bannayan</a:t>
            </a:r>
            <a:r>
              <a:rPr lang="en-US" dirty="0"/>
              <a:t>-Riley-</a:t>
            </a:r>
            <a:r>
              <a:rPr lang="en-US" dirty="0" err="1"/>
              <a:t>Ruvalcaba</a:t>
            </a:r>
            <a:r>
              <a:rPr lang="en-US" dirty="0"/>
              <a:t> Syndrome</a:t>
            </a:r>
          </a:p>
        </p:txBody>
      </p:sp>
      <p:sp>
        <p:nvSpPr>
          <p:cNvPr id="3" name="Content Placeholder 2">
            <a:extLst>
              <a:ext uri="{FF2B5EF4-FFF2-40B4-BE49-F238E27FC236}">
                <a16:creationId xmlns:a16="http://schemas.microsoft.com/office/drawing/2014/main" id="{63C250BD-79ED-4124-913B-211448BE16DE}"/>
              </a:ext>
            </a:extLst>
          </p:cNvPr>
          <p:cNvSpPr>
            <a:spLocks noGrp="1"/>
          </p:cNvSpPr>
          <p:nvPr>
            <p:ph idx="1"/>
          </p:nvPr>
        </p:nvSpPr>
        <p:spPr>
          <a:xfrm>
            <a:off x="525965" y="838200"/>
            <a:ext cx="11473529" cy="5867400"/>
          </a:xfrm>
        </p:spPr>
        <p:txBody>
          <a:bodyPr>
            <a:normAutofit fontScale="92500" lnSpcReduction="20000"/>
          </a:bodyPr>
          <a:lstStyle/>
          <a:p>
            <a:pPr marL="0" indent="0">
              <a:buNone/>
            </a:pPr>
            <a:r>
              <a:rPr lang="en-US" dirty="0"/>
              <a:t>Physical Manifestations</a:t>
            </a:r>
          </a:p>
          <a:p>
            <a:r>
              <a:rPr lang="en-US" dirty="0"/>
              <a:t>Macrocephaly (at least two standard deviations above the mean)</a:t>
            </a:r>
          </a:p>
          <a:p>
            <a:r>
              <a:rPr lang="en-US" dirty="0"/>
              <a:t>Penile lentigines (a very characteristic marker of the disease</a:t>
            </a:r>
          </a:p>
          <a:p>
            <a:r>
              <a:rPr lang="en-US" u="sng" dirty="0"/>
              <a:t>GI tract </a:t>
            </a:r>
            <a:r>
              <a:rPr lang="en-US" u="sng" dirty="0" err="1"/>
              <a:t>hamartomatous</a:t>
            </a:r>
            <a:r>
              <a:rPr lang="en-US" u="sng" dirty="0"/>
              <a:t> polyps</a:t>
            </a:r>
          </a:p>
          <a:p>
            <a:r>
              <a:rPr lang="en-US" dirty="0"/>
              <a:t>Lipomas</a:t>
            </a:r>
          </a:p>
          <a:p>
            <a:r>
              <a:rPr lang="en-US" dirty="0"/>
              <a:t>Vascular anomalies including arteriovenous shunts and fistulae </a:t>
            </a:r>
          </a:p>
          <a:p>
            <a:r>
              <a:rPr lang="en-US" dirty="0"/>
              <a:t>Intramuscular lesions with a mixture of adipose tissue, fibrous tissue, and abnormal vessels (labeled a PTEN hamartoma of soft tissue)</a:t>
            </a:r>
          </a:p>
          <a:p>
            <a:r>
              <a:rPr lang="en-US" dirty="0"/>
              <a:t>Hashimoto thyroiditis and other thyroid disorders including thyroid cancer</a:t>
            </a:r>
          </a:p>
          <a:p>
            <a:r>
              <a:rPr lang="en-US" dirty="0"/>
              <a:t>Mild-to-severe developmental delay or intellectual disability</a:t>
            </a:r>
          </a:p>
          <a:p>
            <a:r>
              <a:rPr lang="en-US" dirty="0"/>
              <a:t>Proximal muscle myopathy</a:t>
            </a:r>
          </a:p>
          <a:p>
            <a:r>
              <a:rPr lang="en-US" dirty="0"/>
              <a:t>High palate</a:t>
            </a:r>
          </a:p>
          <a:p>
            <a:r>
              <a:rPr lang="en-US" dirty="0"/>
              <a:t>Joint hypermobility</a:t>
            </a:r>
          </a:p>
          <a:p>
            <a:r>
              <a:rPr lang="en-US" dirty="0"/>
              <a:t>Eye abnormalities such as </a:t>
            </a:r>
            <a:r>
              <a:rPr lang="en-US" dirty="0" err="1"/>
              <a:t>downslanting</a:t>
            </a:r>
            <a:r>
              <a:rPr lang="en-US" dirty="0"/>
              <a:t> palpebral fissures, strabismus, and amblyopia</a:t>
            </a:r>
          </a:p>
        </p:txBody>
      </p:sp>
      <p:pic>
        <p:nvPicPr>
          <p:cNvPr id="4" name="Picture 3">
            <a:extLst>
              <a:ext uri="{FF2B5EF4-FFF2-40B4-BE49-F238E27FC236}">
                <a16:creationId xmlns:a16="http://schemas.microsoft.com/office/drawing/2014/main" id="{09976D9C-21A8-466A-AC6B-26181FCF830E}"/>
              </a:ext>
            </a:extLst>
          </p:cNvPr>
          <p:cNvPicPr>
            <a:picLocks noChangeAspect="1"/>
          </p:cNvPicPr>
          <p:nvPr/>
        </p:nvPicPr>
        <p:blipFill>
          <a:blip r:embed="rId3"/>
          <a:stretch>
            <a:fillRect/>
          </a:stretch>
        </p:blipFill>
        <p:spPr>
          <a:xfrm>
            <a:off x="10533109" y="990600"/>
            <a:ext cx="1466385" cy="2147207"/>
          </a:xfrm>
          <a:prstGeom prst="rect">
            <a:avLst/>
          </a:prstGeom>
        </p:spPr>
      </p:pic>
      <p:sp>
        <p:nvSpPr>
          <p:cNvPr id="5" name="Rectangle 4">
            <a:extLst>
              <a:ext uri="{FF2B5EF4-FFF2-40B4-BE49-F238E27FC236}">
                <a16:creationId xmlns:a16="http://schemas.microsoft.com/office/drawing/2014/main" id="{67C2E697-C556-472C-9434-1411D4227963}"/>
              </a:ext>
            </a:extLst>
          </p:cNvPr>
          <p:cNvSpPr/>
          <p:nvPr/>
        </p:nvSpPr>
        <p:spPr>
          <a:xfrm>
            <a:off x="6064406" y="6304002"/>
            <a:ext cx="6127594" cy="553998"/>
          </a:xfrm>
          <a:prstGeom prst="rect">
            <a:avLst/>
          </a:prstGeom>
        </p:spPr>
        <p:txBody>
          <a:bodyPr wrap="square">
            <a:spAutoFit/>
          </a:bodyPr>
          <a:lstStyle/>
          <a:p>
            <a:r>
              <a:rPr lang="en-US" sz="1000" dirty="0"/>
              <a:t>Reproduced from: Hendriks YM, </a:t>
            </a:r>
            <a:r>
              <a:rPr lang="en-US" sz="1000" dirty="0" err="1"/>
              <a:t>Verhallen</a:t>
            </a:r>
            <a:r>
              <a:rPr lang="en-US" sz="1000" dirty="0"/>
              <a:t> JT, van der </a:t>
            </a:r>
            <a:r>
              <a:rPr lang="en-US" sz="1000" dirty="0" err="1"/>
              <a:t>Smagt</a:t>
            </a:r>
            <a:r>
              <a:rPr lang="en-US" sz="1000" dirty="0"/>
              <a:t> JJ, et al. </a:t>
            </a:r>
            <a:r>
              <a:rPr lang="en-US" sz="1000" dirty="0" err="1"/>
              <a:t>Bannayan</a:t>
            </a:r>
            <a:r>
              <a:rPr lang="en-US" sz="1000" dirty="0"/>
              <a:t>–Riley–</a:t>
            </a:r>
            <a:r>
              <a:rPr lang="en-US" sz="1000" dirty="0" err="1"/>
              <a:t>Ruvalcaba</a:t>
            </a:r>
            <a:r>
              <a:rPr lang="en-US" sz="1000" dirty="0"/>
              <a:t> syndrome: further delineation of the phenotype and management of PTEN mutation-positive cases. Familial Cancer 2003; 2:79, with kind permission from Springer Science + Business Media B.V. Copyright © 2003.  UTDOL.com</a:t>
            </a:r>
          </a:p>
        </p:txBody>
      </p:sp>
    </p:spTree>
    <p:extLst>
      <p:ext uri="{BB962C8B-B14F-4D97-AF65-F5344CB8AC3E}">
        <p14:creationId xmlns:p14="http://schemas.microsoft.com/office/powerpoint/2010/main" val="2935050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7B69F-6D69-4EAA-BA87-884990C8C571}"/>
              </a:ext>
            </a:extLst>
          </p:cNvPr>
          <p:cNvSpPr>
            <a:spLocks noGrp="1"/>
          </p:cNvSpPr>
          <p:nvPr>
            <p:ph type="title"/>
          </p:nvPr>
        </p:nvSpPr>
        <p:spPr>
          <a:xfrm>
            <a:off x="1981200" y="-220504"/>
            <a:ext cx="8229600" cy="1143000"/>
          </a:xfrm>
        </p:spPr>
        <p:txBody>
          <a:bodyPr>
            <a:normAutofit fontScale="90000"/>
          </a:bodyPr>
          <a:lstStyle/>
          <a:p>
            <a:r>
              <a:rPr lang="en-US" dirty="0" err="1"/>
              <a:t>Bannayan</a:t>
            </a:r>
            <a:r>
              <a:rPr lang="en-US" dirty="0"/>
              <a:t>-Riley-</a:t>
            </a:r>
            <a:r>
              <a:rPr lang="en-US" dirty="0" err="1"/>
              <a:t>Ruvalcaba</a:t>
            </a:r>
            <a:r>
              <a:rPr lang="en-US" dirty="0"/>
              <a:t> Syndrome</a:t>
            </a:r>
          </a:p>
        </p:txBody>
      </p:sp>
      <p:sp>
        <p:nvSpPr>
          <p:cNvPr id="5" name="Rectangle 4">
            <a:extLst>
              <a:ext uri="{FF2B5EF4-FFF2-40B4-BE49-F238E27FC236}">
                <a16:creationId xmlns:a16="http://schemas.microsoft.com/office/drawing/2014/main" id="{67C2E697-C556-472C-9434-1411D4227963}"/>
              </a:ext>
            </a:extLst>
          </p:cNvPr>
          <p:cNvSpPr/>
          <p:nvPr/>
        </p:nvSpPr>
        <p:spPr>
          <a:xfrm>
            <a:off x="368968" y="6324600"/>
            <a:ext cx="8806626" cy="400110"/>
          </a:xfrm>
          <a:prstGeom prst="rect">
            <a:avLst/>
          </a:prstGeom>
        </p:spPr>
        <p:txBody>
          <a:bodyPr wrap="square">
            <a:spAutoFit/>
          </a:bodyPr>
          <a:lstStyle/>
          <a:p>
            <a:r>
              <a:rPr lang="en-US" sz="1000" dirty="0"/>
              <a:t>DOI:</a:t>
            </a:r>
            <a:r>
              <a:rPr lang="en-US" sz="1000" dirty="0">
                <a:hlinkClick r:id="rId3"/>
              </a:rPr>
              <a:t>10.5223/pghn.2017.20.1.65</a:t>
            </a:r>
            <a:r>
              <a:rPr lang="en-US" sz="1000" dirty="0"/>
              <a:t> </a:t>
            </a:r>
            <a:r>
              <a:rPr lang="en-US" sz="1000" b="1" dirty="0" err="1"/>
              <a:t>Bannayan</a:t>
            </a:r>
            <a:r>
              <a:rPr lang="en-US" sz="1000" b="1" dirty="0"/>
              <a:t>-Riley-</a:t>
            </a:r>
            <a:r>
              <a:rPr lang="en-US" sz="1000" b="1" dirty="0" err="1"/>
              <a:t>Ruvalcaba</a:t>
            </a:r>
            <a:r>
              <a:rPr lang="en-US" sz="1000" b="1" dirty="0"/>
              <a:t> Syndrome in a Patient with a PTEN Mutation Identified by Chromosomal Microarray Analysis: A Case Report. </a:t>
            </a:r>
            <a:r>
              <a:rPr lang="en-US" sz="1000" u="sng" dirty="0">
                <a:hlinkClick r:id="rId4"/>
              </a:rPr>
              <a:t>Sun Hwa Lee</a:t>
            </a:r>
            <a:r>
              <a:rPr lang="en-US" sz="1000" dirty="0"/>
              <a:t>, </a:t>
            </a:r>
            <a:r>
              <a:rPr lang="en-US" sz="1000" u="sng" dirty="0">
                <a:hlinkClick r:id="rId5"/>
              </a:rPr>
              <a:t>E. </a:t>
            </a:r>
            <a:r>
              <a:rPr lang="en-US" sz="1000" u="sng" dirty="0" err="1">
                <a:hlinkClick r:id="rId5"/>
              </a:rPr>
              <a:t>Ryoo</a:t>
            </a:r>
            <a:r>
              <a:rPr lang="en-US" sz="1000" dirty="0"/>
              <a:t>, </a:t>
            </a:r>
            <a:r>
              <a:rPr lang="en-US" sz="1000" u="sng" dirty="0">
                <a:hlinkClick r:id="rId6"/>
              </a:rPr>
              <a:t>H. </a:t>
            </a:r>
            <a:r>
              <a:rPr lang="en-US" sz="1000" u="sng" dirty="0" err="1">
                <a:hlinkClick r:id="rId6"/>
              </a:rPr>
              <a:t>Tchah</a:t>
            </a:r>
            <a:r>
              <a:rPr lang="en-US" sz="1000" u="sng" dirty="0"/>
              <a:t>. </a:t>
            </a:r>
            <a:r>
              <a:rPr lang="en-US" sz="1000" dirty="0"/>
              <a:t>Published in Pediatric Gastroenterology… 1 March 2017</a:t>
            </a:r>
          </a:p>
        </p:txBody>
      </p:sp>
      <p:pic>
        <p:nvPicPr>
          <p:cNvPr id="6" name="Picture 5">
            <a:extLst>
              <a:ext uri="{FF2B5EF4-FFF2-40B4-BE49-F238E27FC236}">
                <a16:creationId xmlns:a16="http://schemas.microsoft.com/office/drawing/2014/main" id="{0B7BA022-9885-4C7A-A92C-5516A43E8F53}"/>
              </a:ext>
            </a:extLst>
          </p:cNvPr>
          <p:cNvPicPr>
            <a:picLocks noChangeAspect="1"/>
          </p:cNvPicPr>
          <p:nvPr/>
        </p:nvPicPr>
        <p:blipFill>
          <a:blip r:embed="rId7"/>
          <a:stretch>
            <a:fillRect/>
          </a:stretch>
        </p:blipFill>
        <p:spPr>
          <a:xfrm>
            <a:off x="1427257" y="625413"/>
            <a:ext cx="10475495" cy="5699187"/>
          </a:xfrm>
          <a:prstGeom prst="rect">
            <a:avLst/>
          </a:prstGeom>
        </p:spPr>
      </p:pic>
    </p:spTree>
    <p:extLst>
      <p:ext uri="{BB962C8B-B14F-4D97-AF65-F5344CB8AC3E}">
        <p14:creationId xmlns:p14="http://schemas.microsoft.com/office/powerpoint/2010/main" val="450934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2B82-4E79-470A-A27B-6496D33D39FD}"/>
              </a:ext>
            </a:extLst>
          </p:cNvPr>
          <p:cNvSpPr>
            <a:spLocks noGrp="1"/>
          </p:cNvSpPr>
          <p:nvPr>
            <p:ph type="title"/>
          </p:nvPr>
        </p:nvSpPr>
        <p:spPr>
          <a:xfrm>
            <a:off x="1159042" y="18255"/>
            <a:ext cx="10515600" cy="1325563"/>
          </a:xfrm>
        </p:spPr>
        <p:txBody>
          <a:bodyPr>
            <a:normAutofit/>
          </a:bodyPr>
          <a:lstStyle/>
          <a:p>
            <a:r>
              <a:rPr lang="en-US" dirty="0" err="1"/>
              <a:t>Hamartomatous</a:t>
            </a:r>
            <a:r>
              <a:rPr lang="en-US" dirty="0"/>
              <a:t> Polyposis Syndromes</a:t>
            </a:r>
          </a:p>
        </p:txBody>
      </p:sp>
      <p:sp>
        <p:nvSpPr>
          <p:cNvPr id="3" name="Content Placeholder 2">
            <a:extLst>
              <a:ext uri="{FF2B5EF4-FFF2-40B4-BE49-F238E27FC236}">
                <a16:creationId xmlns:a16="http://schemas.microsoft.com/office/drawing/2014/main" id="{50520ED0-8D67-4850-8FAA-E13B8CA201C3}"/>
              </a:ext>
            </a:extLst>
          </p:cNvPr>
          <p:cNvSpPr>
            <a:spLocks noGrp="1"/>
          </p:cNvSpPr>
          <p:nvPr>
            <p:ph idx="1"/>
          </p:nvPr>
        </p:nvSpPr>
        <p:spPr>
          <a:xfrm>
            <a:off x="517358" y="1090862"/>
            <a:ext cx="11337758" cy="5550569"/>
          </a:xfrm>
        </p:spPr>
        <p:txBody>
          <a:bodyPr>
            <a:normAutofit/>
          </a:bodyPr>
          <a:lstStyle/>
          <a:p>
            <a:r>
              <a:rPr lang="en-US" sz="3600" dirty="0"/>
              <a:t>Phosphatase and </a:t>
            </a:r>
            <a:r>
              <a:rPr lang="en-US" sz="3600" dirty="0" err="1"/>
              <a:t>Tensin</a:t>
            </a:r>
            <a:r>
              <a:rPr lang="en-US" sz="3600" dirty="0"/>
              <a:t> Homolog (PTEN) Hamartoma Tumor Syndrome</a:t>
            </a:r>
          </a:p>
          <a:p>
            <a:pPr lvl="1"/>
            <a:r>
              <a:rPr lang="en-US" sz="3200" dirty="0"/>
              <a:t>Cowden Polyposis Syndrome</a:t>
            </a:r>
          </a:p>
          <a:p>
            <a:pPr lvl="1"/>
            <a:r>
              <a:rPr lang="en-US" sz="3200" dirty="0" err="1"/>
              <a:t>Peutz-Jehgers</a:t>
            </a:r>
            <a:r>
              <a:rPr lang="en-US" sz="3200" dirty="0"/>
              <a:t> Polyposis Syndrome</a:t>
            </a:r>
          </a:p>
          <a:p>
            <a:pPr lvl="1"/>
            <a:r>
              <a:rPr lang="en-US" sz="3200" dirty="0" err="1"/>
              <a:t>Bannayan</a:t>
            </a:r>
            <a:r>
              <a:rPr lang="en-US" sz="3200" dirty="0"/>
              <a:t>-Riley-</a:t>
            </a:r>
            <a:r>
              <a:rPr lang="en-US" sz="3200" dirty="0" err="1"/>
              <a:t>Ruvalcaba</a:t>
            </a:r>
            <a:r>
              <a:rPr lang="en-US" sz="3200" dirty="0"/>
              <a:t> syndrome</a:t>
            </a:r>
          </a:p>
          <a:p>
            <a:pPr lvl="1"/>
            <a:r>
              <a:rPr lang="en-US" sz="3200" dirty="0"/>
              <a:t>Proteus-like syndrome – really rare – not covered</a:t>
            </a:r>
          </a:p>
          <a:p>
            <a:pPr lvl="1"/>
            <a:r>
              <a:rPr lang="en-US" sz="3200" dirty="0"/>
              <a:t>Autism spectrum disorders and macrocephaly – not covered</a:t>
            </a:r>
          </a:p>
          <a:p>
            <a:r>
              <a:rPr lang="en-US" sz="3600" b="1" dirty="0"/>
              <a:t>Juvenile Polyposis Syndrome</a:t>
            </a:r>
          </a:p>
          <a:p>
            <a:pPr lvl="1"/>
            <a:r>
              <a:rPr lang="en-US" sz="3200" dirty="0"/>
              <a:t>Diagnosis of exclusion after the PTEN Syndrome has been ruled out</a:t>
            </a:r>
          </a:p>
        </p:txBody>
      </p:sp>
    </p:spTree>
    <p:extLst>
      <p:ext uri="{BB962C8B-B14F-4D97-AF65-F5344CB8AC3E}">
        <p14:creationId xmlns:p14="http://schemas.microsoft.com/office/powerpoint/2010/main" val="430856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C52E6-BDA4-4D1D-B82F-FF01D65FC9C1}"/>
              </a:ext>
            </a:extLst>
          </p:cNvPr>
          <p:cNvSpPr>
            <a:spLocks noGrp="1"/>
          </p:cNvSpPr>
          <p:nvPr>
            <p:ph type="title"/>
          </p:nvPr>
        </p:nvSpPr>
        <p:spPr>
          <a:xfrm>
            <a:off x="1975624" y="-152400"/>
            <a:ext cx="8229600" cy="1143000"/>
          </a:xfrm>
        </p:spPr>
        <p:txBody>
          <a:bodyPr>
            <a:normAutofit/>
          </a:bodyPr>
          <a:lstStyle/>
          <a:p>
            <a:r>
              <a:rPr lang="en-US" dirty="0"/>
              <a:t>Juvenile Polyposis Syndrome</a:t>
            </a:r>
          </a:p>
        </p:txBody>
      </p:sp>
      <p:sp>
        <p:nvSpPr>
          <p:cNvPr id="3" name="Content Placeholder 2">
            <a:extLst>
              <a:ext uri="{FF2B5EF4-FFF2-40B4-BE49-F238E27FC236}">
                <a16:creationId xmlns:a16="http://schemas.microsoft.com/office/drawing/2014/main" id="{34109D4F-DE69-444F-9446-F58691CE8C65}"/>
              </a:ext>
            </a:extLst>
          </p:cNvPr>
          <p:cNvSpPr>
            <a:spLocks noGrp="1"/>
          </p:cNvSpPr>
          <p:nvPr>
            <p:ph idx="1"/>
          </p:nvPr>
        </p:nvSpPr>
        <p:spPr>
          <a:xfrm>
            <a:off x="0" y="838200"/>
            <a:ext cx="11614485" cy="5867400"/>
          </a:xfrm>
        </p:spPr>
        <p:txBody>
          <a:bodyPr>
            <a:normAutofit lnSpcReduction="10000"/>
          </a:bodyPr>
          <a:lstStyle/>
          <a:p>
            <a:r>
              <a:rPr lang="en-US" sz="4000" dirty="0"/>
              <a:t>Presence of numerous juvenile polyps in the colorectum or in other GI locations. </a:t>
            </a:r>
          </a:p>
          <a:p>
            <a:r>
              <a:rPr lang="en-US" sz="4000" dirty="0"/>
              <a:t>Syndromic features extra-intestinal manifestations</a:t>
            </a:r>
          </a:p>
          <a:p>
            <a:pPr lvl="1"/>
            <a:r>
              <a:rPr lang="en-US" sz="3600" dirty="0"/>
              <a:t>Cutaneous</a:t>
            </a:r>
          </a:p>
          <a:p>
            <a:pPr marL="914400" lvl="2" indent="0">
              <a:buNone/>
            </a:pPr>
            <a:r>
              <a:rPr lang="en-US" sz="3200" dirty="0"/>
              <a:t>Telangiectasia		Pigmented nevi</a:t>
            </a:r>
          </a:p>
          <a:p>
            <a:pPr lvl="1"/>
            <a:r>
              <a:rPr lang="en-US" sz="3600" dirty="0"/>
              <a:t>Skeletal stigmata</a:t>
            </a:r>
          </a:p>
          <a:p>
            <a:pPr marL="914400" lvl="2" indent="0">
              <a:buNone/>
            </a:pPr>
            <a:r>
              <a:rPr lang="en-US" sz="3200" dirty="0"/>
              <a:t>Macrocephalus		Hydrocephalus</a:t>
            </a:r>
          </a:p>
          <a:p>
            <a:pPr marL="914400" lvl="2" indent="0">
              <a:buNone/>
            </a:pPr>
            <a:r>
              <a:rPr lang="en-US" sz="3200" dirty="0"/>
              <a:t>Cleft palate		Polydactyly</a:t>
            </a:r>
          </a:p>
          <a:p>
            <a:pPr marL="914400" lvl="2" indent="0">
              <a:buNone/>
            </a:pPr>
            <a:r>
              <a:rPr lang="en-US" sz="3200" dirty="0"/>
              <a:t>Hypertelorism</a:t>
            </a:r>
          </a:p>
          <a:p>
            <a:pPr lvl="1"/>
            <a:r>
              <a:rPr lang="en-US" sz="3600" dirty="0"/>
              <a:t>Pathogenic germline variants of either BMPR1A or SMAD4 cause the syndrome. </a:t>
            </a:r>
          </a:p>
        </p:txBody>
      </p:sp>
      <p:pic>
        <p:nvPicPr>
          <p:cNvPr id="4" name="Picture 3">
            <a:extLst>
              <a:ext uri="{FF2B5EF4-FFF2-40B4-BE49-F238E27FC236}">
                <a16:creationId xmlns:a16="http://schemas.microsoft.com/office/drawing/2014/main" id="{9172A638-122F-43AB-9F44-49C83AF76F3B}"/>
              </a:ext>
            </a:extLst>
          </p:cNvPr>
          <p:cNvPicPr>
            <a:picLocks noChangeAspect="1"/>
          </p:cNvPicPr>
          <p:nvPr/>
        </p:nvPicPr>
        <p:blipFill>
          <a:blip r:embed="rId3"/>
          <a:stretch>
            <a:fillRect/>
          </a:stretch>
        </p:blipFill>
        <p:spPr>
          <a:xfrm>
            <a:off x="8255934" y="2604084"/>
            <a:ext cx="3936066" cy="2676525"/>
          </a:xfrm>
          <a:prstGeom prst="rect">
            <a:avLst/>
          </a:prstGeom>
        </p:spPr>
      </p:pic>
    </p:spTree>
    <p:extLst>
      <p:ext uri="{BB962C8B-B14F-4D97-AF65-F5344CB8AC3E}">
        <p14:creationId xmlns:p14="http://schemas.microsoft.com/office/powerpoint/2010/main" val="1266847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C52E6-BDA4-4D1D-B82F-FF01D65FC9C1}"/>
              </a:ext>
            </a:extLst>
          </p:cNvPr>
          <p:cNvSpPr>
            <a:spLocks noGrp="1"/>
          </p:cNvSpPr>
          <p:nvPr>
            <p:ph type="title"/>
          </p:nvPr>
        </p:nvSpPr>
        <p:spPr>
          <a:xfrm>
            <a:off x="1981200" y="-60960"/>
            <a:ext cx="8229600" cy="1143000"/>
          </a:xfrm>
        </p:spPr>
        <p:txBody>
          <a:bodyPr>
            <a:normAutofit/>
          </a:bodyPr>
          <a:lstStyle/>
          <a:p>
            <a:r>
              <a:rPr lang="en-US" dirty="0"/>
              <a:t>Juvenile Polyposis Syndrome</a:t>
            </a:r>
          </a:p>
        </p:txBody>
      </p:sp>
      <p:sp>
        <p:nvSpPr>
          <p:cNvPr id="3" name="Content Placeholder 2">
            <a:extLst>
              <a:ext uri="{FF2B5EF4-FFF2-40B4-BE49-F238E27FC236}">
                <a16:creationId xmlns:a16="http://schemas.microsoft.com/office/drawing/2014/main" id="{34109D4F-DE69-444F-9446-F58691CE8C65}"/>
              </a:ext>
            </a:extLst>
          </p:cNvPr>
          <p:cNvSpPr>
            <a:spLocks noGrp="1"/>
          </p:cNvSpPr>
          <p:nvPr>
            <p:ph idx="1"/>
          </p:nvPr>
        </p:nvSpPr>
        <p:spPr>
          <a:xfrm>
            <a:off x="272715" y="914400"/>
            <a:ext cx="11774905" cy="5791200"/>
          </a:xfrm>
        </p:spPr>
        <p:txBody>
          <a:bodyPr>
            <a:normAutofit fontScale="92500" lnSpcReduction="20000"/>
          </a:bodyPr>
          <a:lstStyle/>
          <a:p>
            <a:r>
              <a:rPr lang="en-US" sz="3200" dirty="0"/>
              <a:t>Occurrence 1 in 100.000 and 1.6 in 160.000 people. </a:t>
            </a:r>
          </a:p>
          <a:p>
            <a:r>
              <a:rPr lang="en-US" sz="3200" dirty="0"/>
              <a:t>JPS patients develop multiple juvenile polyps of the GI tract,</a:t>
            </a:r>
          </a:p>
          <a:p>
            <a:pPr lvl="1"/>
            <a:r>
              <a:rPr lang="en-US" sz="2800" dirty="0"/>
              <a:t>Colon/rectum (98%)</a:t>
            </a:r>
          </a:p>
          <a:p>
            <a:pPr lvl="1"/>
            <a:r>
              <a:rPr lang="en-US" sz="2800" dirty="0"/>
              <a:t>Stomach (14%)</a:t>
            </a:r>
          </a:p>
          <a:p>
            <a:pPr lvl="1"/>
            <a:r>
              <a:rPr lang="en-US" sz="2800" dirty="0"/>
              <a:t>Duodenum (7%) </a:t>
            </a:r>
          </a:p>
          <a:p>
            <a:pPr lvl="1"/>
            <a:r>
              <a:rPr lang="en-US" sz="2800" dirty="0"/>
              <a:t>Small bowel (7%)  </a:t>
            </a:r>
          </a:p>
          <a:p>
            <a:r>
              <a:rPr lang="en-US" sz="3200" dirty="0"/>
              <a:t>Most of the colonic polyps, ≈70%, occur in the proximal colon. </a:t>
            </a:r>
          </a:p>
          <a:p>
            <a:r>
              <a:rPr lang="en-US" sz="3200" dirty="0"/>
              <a:t>The juvenile polyps may vary in size and aspect, from small, diminutive sessile to large pedunculated polyps (also ≥3 cm in diameter) </a:t>
            </a:r>
          </a:p>
          <a:p>
            <a:r>
              <a:rPr lang="en-US" sz="3200" dirty="0"/>
              <a:t>Polyps typically appear before age 20</a:t>
            </a:r>
          </a:p>
          <a:p>
            <a:r>
              <a:rPr lang="en-US" sz="3200" dirty="0"/>
              <a:t>Highly variable expression of the genotype with as few as 10 but as many as 200 polyps developed. </a:t>
            </a:r>
          </a:p>
          <a:p>
            <a:r>
              <a:rPr lang="en-US" sz="3200" dirty="0"/>
              <a:t>Typically start screening for CRC at age of 12-15 years of age to modify the cancer risk.</a:t>
            </a:r>
          </a:p>
        </p:txBody>
      </p:sp>
    </p:spTree>
    <p:extLst>
      <p:ext uri="{BB962C8B-B14F-4D97-AF65-F5344CB8AC3E}">
        <p14:creationId xmlns:p14="http://schemas.microsoft.com/office/powerpoint/2010/main" val="38045980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46E35-8779-4CAB-B44C-8A3C422ECA17}"/>
              </a:ext>
            </a:extLst>
          </p:cNvPr>
          <p:cNvSpPr>
            <a:spLocks noGrp="1"/>
          </p:cNvSpPr>
          <p:nvPr>
            <p:ph type="title"/>
          </p:nvPr>
        </p:nvSpPr>
        <p:spPr>
          <a:xfrm>
            <a:off x="523373" y="-148223"/>
            <a:ext cx="10515600" cy="1325563"/>
          </a:xfrm>
        </p:spPr>
        <p:txBody>
          <a:bodyPr/>
          <a:lstStyle/>
          <a:p>
            <a:r>
              <a:rPr lang="en-US" dirty="0"/>
              <a:t>Juvenile Polyposis Syndrome</a:t>
            </a:r>
          </a:p>
        </p:txBody>
      </p:sp>
      <p:sp>
        <p:nvSpPr>
          <p:cNvPr id="3" name="Content Placeholder 2">
            <a:extLst>
              <a:ext uri="{FF2B5EF4-FFF2-40B4-BE49-F238E27FC236}">
                <a16:creationId xmlns:a16="http://schemas.microsoft.com/office/drawing/2014/main" id="{BE2D3361-543F-44A1-8CF0-32DBE8579E03}"/>
              </a:ext>
            </a:extLst>
          </p:cNvPr>
          <p:cNvSpPr>
            <a:spLocks noGrp="1"/>
          </p:cNvSpPr>
          <p:nvPr>
            <p:ph idx="1"/>
          </p:nvPr>
        </p:nvSpPr>
        <p:spPr>
          <a:xfrm>
            <a:off x="176463" y="930442"/>
            <a:ext cx="11492164" cy="5646821"/>
          </a:xfrm>
        </p:spPr>
        <p:txBody>
          <a:bodyPr>
            <a:normAutofit/>
          </a:bodyPr>
          <a:lstStyle/>
          <a:p>
            <a:r>
              <a:rPr lang="en-US" sz="4000" dirty="0"/>
              <a:t>Consider based on the following clinical criteria: </a:t>
            </a:r>
          </a:p>
          <a:p>
            <a:pPr lvl="1"/>
            <a:r>
              <a:rPr lang="en-US" sz="3600" dirty="0"/>
              <a:t>At least five juvenile polyps in the colon/rectum</a:t>
            </a:r>
          </a:p>
          <a:p>
            <a:pPr lvl="1"/>
            <a:r>
              <a:rPr lang="en-US" sz="3600" dirty="0"/>
              <a:t>Juvenile polyps in other parts of the GI tract</a:t>
            </a:r>
          </a:p>
          <a:p>
            <a:pPr lvl="1"/>
            <a:r>
              <a:rPr lang="en-US" sz="3600" dirty="0"/>
              <a:t>Any number of juvenile polyps in an individual with a positive family history of JPS</a:t>
            </a:r>
          </a:p>
        </p:txBody>
      </p:sp>
      <p:pic>
        <p:nvPicPr>
          <p:cNvPr id="4" name="Picture 3">
            <a:extLst>
              <a:ext uri="{FF2B5EF4-FFF2-40B4-BE49-F238E27FC236}">
                <a16:creationId xmlns:a16="http://schemas.microsoft.com/office/drawing/2014/main" id="{DEECEFE6-1A87-41A3-A9F8-80EE52AB19A6}"/>
              </a:ext>
            </a:extLst>
          </p:cNvPr>
          <p:cNvPicPr>
            <a:picLocks noChangeAspect="1"/>
          </p:cNvPicPr>
          <p:nvPr/>
        </p:nvPicPr>
        <p:blipFill rotWithShape="1">
          <a:blip r:embed="rId2"/>
          <a:srcRect r="50000" b="7117"/>
          <a:stretch/>
        </p:blipFill>
        <p:spPr>
          <a:xfrm>
            <a:off x="7924799" y="3313825"/>
            <a:ext cx="4090737" cy="3544175"/>
          </a:xfrm>
          <a:prstGeom prst="rect">
            <a:avLst/>
          </a:prstGeom>
        </p:spPr>
      </p:pic>
    </p:spTree>
    <p:extLst>
      <p:ext uri="{BB962C8B-B14F-4D97-AF65-F5344CB8AC3E}">
        <p14:creationId xmlns:p14="http://schemas.microsoft.com/office/powerpoint/2010/main" val="1980454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46E35-8779-4CAB-B44C-8A3C422ECA17}"/>
              </a:ext>
            </a:extLst>
          </p:cNvPr>
          <p:cNvSpPr>
            <a:spLocks noGrp="1"/>
          </p:cNvSpPr>
          <p:nvPr>
            <p:ph type="title"/>
          </p:nvPr>
        </p:nvSpPr>
        <p:spPr>
          <a:xfrm>
            <a:off x="838200" y="0"/>
            <a:ext cx="10515600" cy="1325563"/>
          </a:xfrm>
        </p:spPr>
        <p:txBody>
          <a:bodyPr/>
          <a:lstStyle/>
          <a:p>
            <a:r>
              <a:rPr lang="en-US" dirty="0"/>
              <a:t>Juvenile Polyposis Syndrome</a:t>
            </a:r>
          </a:p>
        </p:txBody>
      </p:sp>
      <p:sp>
        <p:nvSpPr>
          <p:cNvPr id="3" name="Content Placeholder 2">
            <a:extLst>
              <a:ext uri="{FF2B5EF4-FFF2-40B4-BE49-F238E27FC236}">
                <a16:creationId xmlns:a16="http://schemas.microsoft.com/office/drawing/2014/main" id="{BE2D3361-543F-44A1-8CF0-32DBE8579E03}"/>
              </a:ext>
            </a:extLst>
          </p:cNvPr>
          <p:cNvSpPr>
            <a:spLocks noGrp="1"/>
          </p:cNvSpPr>
          <p:nvPr>
            <p:ph idx="1"/>
          </p:nvPr>
        </p:nvSpPr>
        <p:spPr>
          <a:xfrm>
            <a:off x="256673" y="1155032"/>
            <a:ext cx="11758863" cy="5550568"/>
          </a:xfrm>
        </p:spPr>
        <p:txBody>
          <a:bodyPr>
            <a:normAutofit fontScale="92500" lnSpcReduction="10000"/>
          </a:bodyPr>
          <a:lstStyle/>
          <a:p>
            <a:r>
              <a:rPr lang="en-US" sz="3200" dirty="0"/>
              <a:t>JPS patients have a high risk of developing CRC, the estimated cumulative CRC risk ranges from 39% to 68% </a:t>
            </a:r>
          </a:p>
          <a:p>
            <a:r>
              <a:rPr lang="en-US" sz="3200" dirty="0"/>
              <a:t>They carry a cumulative risk as well of ≈21% for upper gastrointestinal cancers, including gastric, duodenal, and pancreatic cancer</a:t>
            </a:r>
          </a:p>
          <a:p>
            <a:r>
              <a:rPr lang="en-US" sz="3200" dirty="0"/>
              <a:t>Colonoscopy should be performed annually, starting from the age of 12 years </a:t>
            </a:r>
          </a:p>
          <a:p>
            <a:r>
              <a:rPr lang="en-US" sz="3200" dirty="0"/>
              <a:t>Depending on the polyp burden and size the colonoscopy can be anticipated or delayed to 2–3 years</a:t>
            </a:r>
          </a:p>
          <a:p>
            <a:r>
              <a:rPr lang="en-US" sz="3200" dirty="0"/>
              <a:t>Polypectomy is always recommended for polyps larger than 5 mm. </a:t>
            </a:r>
          </a:p>
          <a:p>
            <a:r>
              <a:rPr lang="en-US" sz="3200" dirty="0"/>
              <a:t>Regarding the preventive strategies for the stomach, the upper endoscopy is advised every 1–3 years, equally starting at the age of 12 years </a:t>
            </a:r>
          </a:p>
        </p:txBody>
      </p:sp>
    </p:spTree>
    <p:extLst>
      <p:ext uri="{BB962C8B-B14F-4D97-AF65-F5344CB8AC3E}">
        <p14:creationId xmlns:p14="http://schemas.microsoft.com/office/powerpoint/2010/main" val="3563091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D5F4CB6-9217-49E1-9555-1C401E4654D8}"/>
              </a:ext>
            </a:extLst>
          </p:cNvPr>
          <p:cNvGraphicFramePr>
            <a:graphicFrameLocks noGrp="1"/>
          </p:cNvGraphicFramePr>
          <p:nvPr>
            <p:ph idx="1"/>
            <p:extLst>
              <p:ext uri="{D42A27DB-BD31-4B8C-83A1-F6EECF244321}">
                <p14:modId xmlns:p14="http://schemas.microsoft.com/office/powerpoint/2010/main" val="2023237738"/>
              </p:ext>
            </p:extLst>
          </p:nvPr>
        </p:nvGraphicFramePr>
        <p:xfrm>
          <a:off x="0" y="120316"/>
          <a:ext cx="12191998" cy="6737683"/>
        </p:xfrm>
        <a:graphic>
          <a:graphicData uri="http://schemas.openxmlformats.org/drawingml/2006/table">
            <a:tbl>
              <a:tblPr/>
              <a:tblGrid>
                <a:gridCol w="2438400">
                  <a:extLst>
                    <a:ext uri="{9D8B030D-6E8A-4147-A177-3AD203B41FA5}">
                      <a16:colId xmlns:a16="http://schemas.microsoft.com/office/drawing/2014/main" val="2693690666"/>
                    </a:ext>
                  </a:extLst>
                </a:gridCol>
                <a:gridCol w="1828799">
                  <a:extLst>
                    <a:ext uri="{9D8B030D-6E8A-4147-A177-3AD203B41FA5}">
                      <a16:colId xmlns:a16="http://schemas.microsoft.com/office/drawing/2014/main" val="1253653007"/>
                    </a:ext>
                  </a:extLst>
                </a:gridCol>
                <a:gridCol w="2641600">
                  <a:extLst>
                    <a:ext uri="{9D8B030D-6E8A-4147-A177-3AD203B41FA5}">
                      <a16:colId xmlns:a16="http://schemas.microsoft.com/office/drawing/2014/main" val="3990661125"/>
                    </a:ext>
                  </a:extLst>
                </a:gridCol>
                <a:gridCol w="2844799">
                  <a:extLst>
                    <a:ext uri="{9D8B030D-6E8A-4147-A177-3AD203B41FA5}">
                      <a16:colId xmlns:a16="http://schemas.microsoft.com/office/drawing/2014/main" val="2164694845"/>
                    </a:ext>
                  </a:extLst>
                </a:gridCol>
                <a:gridCol w="2438400">
                  <a:extLst>
                    <a:ext uri="{9D8B030D-6E8A-4147-A177-3AD203B41FA5}">
                      <a16:colId xmlns:a16="http://schemas.microsoft.com/office/drawing/2014/main" val="1194661499"/>
                    </a:ext>
                  </a:extLst>
                </a:gridCol>
              </a:tblGrid>
              <a:tr h="915666">
                <a:tc>
                  <a:txBody>
                    <a:bodyPr/>
                    <a:lstStyle/>
                    <a:p>
                      <a:r>
                        <a:rPr lang="en-US" sz="2800" b="1">
                          <a:effectLst/>
                        </a:rPr>
                        <a:t>GI tract</a:t>
                      </a: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tc>
                  <a:txBody>
                    <a:bodyPr/>
                    <a:lstStyle/>
                    <a:p>
                      <a:r>
                        <a:rPr lang="en-US" sz="2800" b="1" dirty="0">
                          <a:effectLst/>
                        </a:rPr>
                        <a:t>Cancer risk</a:t>
                      </a: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tc>
                  <a:txBody>
                    <a:bodyPr/>
                    <a:lstStyle/>
                    <a:p>
                      <a:r>
                        <a:rPr lang="en-US" sz="2800" b="1">
                          <a:effectLst/>
                        </a:rPr>
                        <a:t>Starting age</a:t>
                      </a: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tc>
                  <a:txBody>
                    <a:bodyPr/>
                    <a:lstStyle/>
                    <a:p>
                      <a:r>
                        <a:rPr lang="en-US" sz="2800" b="1" dirty="0">
                          <a:effectLst/>
                        </a:rPr>
                        <a:t>Recommended surveillance</a:t>
                      </a: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tc>
                  <a:txBody>
                    <a:bodyPr/>
                    <a:lstStyle/>
                    <a:p>
                      <a:r>
                        <a:rPr lang="en-US" sz="2800" b="1">
                          <a:effectLst/>
                        </a:rPr>
                        <a:t>Note</a:t>
                      </a: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extLst>
                  <a:ext uri="{0D108BD9-81ED-4DB2-BD59-A6C34878D82A}">
                    <a16:rowId xmlns:a16="http://schemas.microsoft.com/office/drawing/2014/main" val="32110748"/>
                  </a:ext>
                </a:extLst>
              </a:tr>
              <a:tr h="2233531">
                <a:tc>
                  <a:txBody>
                    <a:bodyPr/>
                    <a:lstStyle/>
                    <a:p>
                      <a:pPr algn="l"/>
                      <a:r>
                        <a:rPr lang="en-US" sz="2800">
                          <a:effectLst/>
                        </a:rPr>
                        <a:t>Colon-rectum</a:t>
                      </a: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tc>
                  <a:txBody>
                    <a:bodyPr/>
                    <a:lstStyle/>
                    <a:p>
                      <a:pPr algn="l"/>
                      <a:r>
                        <a:rPr lang="en-US" sz="2800">
                          <a:effectLst/>
                        </a:rPr>
                        <a:t>39–68%</a:t>
                      </a: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tc>
                  <a:txBody>
                    <a:bodyPr/>
                    <a:lstStyle/>
                    <a:p>
                      <a:pPr algn="l"/>
                      <a:r>
                        <a:rPr lang="en-US" sz="2800">
                          <a:effectLst/>
                        </a:rPr>
                        <a:t>12–15 years</a:t>
                      </a: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tc>
                  <a:txBody>
                    <a:bodyPr/>
                    <a:lstStyle/>
                    <a:p>
                      <a:pPr algn="l"/>
                      <a:r>
                        <a:rPr lang="en-US" sz="2800" dirty="0">
                          <a:effectLst/>
                        </a:rPr>
                        <a:t>Colonoscopy every </a:t>
                      </a:r>
                    </a:p>
                    <a:p>
                      <a:pPr algn="l"/>
                      <a:r>
                        <a:rPr lang="en-US" sz="2800" dirty="0">
                          <a:effectLst/>
                        </a:rPr>
                        <a:t>1-3 years, depending on polyps' burden</a:t>
                      </a: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tc>
                  <a:txBody>
                    <a:bodyPr/>
                    <a:lstStyle/>
                    <a:p>
                      <a:pPr algn="l"/>
                      <a:r>
                        <a:rPr lang="en-US" sz="2800" dirty="0">
                          <a:effectLst/>
                        </a:rPr>
                        <a:t>Colorectal polyps &gt;10 mm should be removed</a:t>
                      </a: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extLst>
                  <a:ext uri="{0D108BD9-81ED-4DB2-BD59-A6C34878D82A}">
                    <a16:rowId xmlns:a16="http://schemas.microsoft.com/office/drawing/2014/main" val="778361366"/>
                  </a:ext>
                </a:extLst>
              </a:tr>
              <a:tr h="1794243">
                <a:tc>
                  <a:txBody>
                    <a:bodyPr/>
                    <a:lstStyle/>
                    <a:p>
                      <a:pPr algn="l"/>
                      <a:r>
                        <a:rPr lang="en-US" sz="2800">
                          <a:effectLst/>
                        </a:rPr>
                        <a:t>Stomach</a:t>
                      </a: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tc>
                  <a:txBody>
                    <a:bodyPr/>
                    <a:lstStyle/>
                    <a:p>
                      <a:pPr algn="l"/>
                      <a:r>
                        <a:rPr lang="en-US" sz="2800">
                          <a:effectLst/>
                        </a:rPr>
                        <a:t>21%</a:t>
                      </a: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tc>
                  <a:txBody>
                    <a:bodyPr/>
                    <a:lstStyle/>
                    <a:p>
                      <a:pPr algn="l"/>
                      <a:r>
                        <a:rPr lang="en-US" sz="2800" dirty="0">
                          <a:effectLst/>
                        </a:rPr>
                        <a:t>18 years for </a:t>
                      </a:r>
                      <a:r>
                        <a:rPr lang="en-US" sz="2800" i="1" dirty="0">
                          <a:effectLst/>
                        </a:rPr>
                        <a:t>SMAD4</a:t>
                      </a:r>
                      <a:r>
                        <a:rPr lang="en-US" sz="2800" dirty="0">
                          <a:effectLst/>
                        </a:rPr>
                        <a:t>; </a:t>
                      </a:r>
                    </a:p>
                    <a:p>
                      <a:pPr algn="l"/>
                      <a:r>
                        <a:rPr lang="en-US" sz="2800" dirty="0">
                          <a:effectLst/>
                        </a:rPr>
                        <a:t>25 years for </a:t>
                      </a:r>
                      <a:r>
                        <a:rPr lang="en-US" sz="2800" i="1" dirty="0">
                          <a:effectLst/>
                        </a:rPr>
                        <a:t>BMPR1A</a:t>
                      </a:r>
                      <a:endParaRPr lang="en-US" sz="2800" dirty="0">
                        <a:effectLst/>
                      </a:endParaRP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tc>
                  <a:txBody>
                    <a:bodyPr/>
                    <a:lstStyle/>
                    <a:p>
                      <a:pPr algn="l"/>
                      <a:r>
                        <a:rPr lang="en-US" sz="2800">
                          <a:effectLst/>
                        </a:rPr>
                        <a:t>Esophago-gastro-duodenoscopy every 1–3 years</a:t>
                      </a: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tc>
                  <a:txBody>
                    <a:bodyPr/>
                    <a:lstStyle/>
                    <a:p>
                      <a:pPr algn="l"/>
                      <a:r>
                        <a:rPr lang="en-US" sz="2800" dirty="0">
                          <a:effectLst/>
                        </a:rPr>
                        <a:t>Multidisciplinary management advisable</a:t>
                      </a: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extLst>
                  <a:ext uri="{0D108BD9-81ED-4DB2-BD59-A6C34878D82A}">
                    <a16:rowId xmlns:a16="http://schemas.microsoft.com/office/drawing/2014/main" val="1925015756"/>
                  </a:ext>
                </a:extLst>
              </a:tr>
              <a:tr h="1794243">
                <a:tc>
                  <a:txBody>
                    <a:bodyPr/>
                    <a:lstStyle/>
                    <a:p>
                      <a:pPr algn="l"/>
                      <a:r>
                        <a:rPr lang="en-US" sz="2800">
                          <a:effectLst/>
                        </a:rPr>
                        <a:t>Small bowel</a:t>
                      </a: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tc>
                  <a:txBody>
                    <a:bodyPr/>
                    <a:lstStyle/>
                    <a:p>
                      <a:pPr algn="l"/>
                      <a:r>
                        <a:rPr lang="en-US" sz="2800" dirty="0">
                          <a:effectLst/>
                        </a:rPr>
                        <a:t>Rare, undefined</a:t>
                      </a: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tc>
                  <a:txBody>
                    <a:bodyPr/>
                    <a:lstStyle/>
                    <a:p>
                      <a:pPr algn="l"/>
                      <a:r>
                        <a:rPr lang="en-US" sz="2800" dirty="0">
                          <a:effectLst/>
                        </a:rPr>
                        <a:t>Undefined</a:t>
                      </a: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tc>
                  <a:txBody>
                    <a:bodyPr/>
                    <a:lstStyle/>
                    <a:p>
                      <a:pPr algn="l"/>
                      <a:r>
                        <a:rPr lang="en-US" sz="2800" b="1" dirty="0">
                          <a:effectLst/>
                        </a:rPr>
                        <a:t>Recommended for symptomatic JPS patients</a:t>
                      </a:r>
                      <a:endParaRPr lang="en-US" sz="2800" dirty="0">
                        <a:effectLst/>
                      </a:endParaRP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tc>
                  <a:txBody>
                    <a:bodyPr/>
                    <a:lstStyle/>
                    <a:p>
                      <a:pPr algn="l"/>
                      <a:r>
                        <a:rPr lang="en-US" sz="2800" b="1" dirty="0">
                          <a:effectLst/>
                        </a:rPr>
                        <a:t>Capsule endoscopy, CT/MR </a:t>
                      </a:r>
                      <a:r>
                        <a:rPr lang="en-US" sz="2800" b="1" dirty="0" err="1">
                          <a:effectLst/>
                        </a:rPr>
                        <a:t>entrography</a:t>
                      </a:r>
                      <a:endParaRPr lang="en-US" sz="2800" dirty="0">
                        <a:effectLst/>
                      </a:endParaRPr>
                    </a:p>
                  </a:txBody>
                  <a:tcPr marL="15441" marR="15441" marT="15441" marB="15441">
                    <a:lnL>
                      <a:noFill/>
                    </a:lnL>
                    <a:lnR>
                      <a:noFill/>
                    </a:lnR>
                    <a:lnT w="6350" cap="flat" cmpd="sng" algn="ctr">
                      <a:solidFill>
                        <a:srgbClr val="8E8E8E"/>
                      </a:solidFill>
                      <a:prstDash val="solid"/>
                      <a:round/>
                      <a:headEnd type="none" w="med" len="med"/>
                      <a:tailEnd type="none" w="med" len="med"/>
                    </a:lnT>
                    <a:lnB w="6350" cap="flat" cmpd="sng" algn="ctr">
                      <a:solidFill>
                        <a:srgbClr val="8E8E8E"/>
                      </a:solidFill>
                      <a:prstDash val="solid"/>
                      <a:round/>
                      <a:headEnd type="none" w="med" len="med"/>
                      <a:tailEnd type="none" w="med" len="med"/>
                    </a:lnB>
                  </a:tcPr>
                </a:tc>
                <a:extLst>
                  <a:ext uri="{0D108BD9-81ED-4DB2-BD59-A6C34878D82A}">
                    <a16:rowId xmlns:a16="http://schemas.microsoft.com/office/drawing/2014/main" val="1500044061"/>
                  </a:ext>
                </a:extLst>
              </a:tr>
            </a:tbl>
          </a:graphicData>
        </a:graphic>
      </p:graphicFrame>
    </p:spTree>
    <p:extLst>
      <p:ext uri="{BB962C8B-B14F-4D97-AF65-F5344CB8AC3E}">
        <p14:creationId xmlns:p14="http://schemas.microsoft.com/office/powerpoint/2010/main" val="736876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1143000"/>
          </a:xfrm>
        </p:spPr>
        <p:txBody>
          <a:bodyPr>
            <a:normAutofit fontScale="90000"/>
          </a:bodyPr>
          <a:lstStyle/>
          <a:p>
            <a:r>
              <a:rPr lang="en-US" dirty="0"/>
              <a:t>Classification - Serrated Polyps</a:t>
            </a:r>
            <a:br>
              <a:rPr lang="en-US" dirty="0"/>
            </a:br>
            <a:r>
              <a:rPr lang="en-US" dirty="0"/>
              <a:t>World Health Organization (WHO)</a:t>
            </a:r>
            <a:br>
              <a:rPr lang="en-US" dirty="0"/>
            </a:br>
            <a:endParaRPr lang="en-US" dirty="0"/>
          </a:p>
        </p:txBody>
      </p:sp>
      <p:sp>
        <p:nvSpPr>
          <p:cNvPr id="3" name="Content Placeholder 2"/>
          <p:cNvSpPr>
            <a:spLocks noGrp="1"/>
          </p:cNvSpPr>
          <p:nvPr>
            <p:ph idx="1"/>
          </p:nvPr>
        </p:nvSpPr>
        <p:spPr>
          <a:xfrm>
            <a:off x="352926" y="1447800"/>
            <a:ext cx="11502190" cy="5181600"/>
          </a:xfrm>
        </p:spPr>
        <p:txBody>
          <a:bodyPr>
            <a:normAutofit/>
          </a:bodyPr>
          <a:lstStyle/>
          <a:p>
            <a:r>
              <a:rPr lang="en-US" dirty="0"/>
              <a:t>Pathological distinctions first appeared in 2005.</a:t>
            </a:r>
          </a:p>
          <a:p>
            <a:r>
              <a:rPr lang="en-US" dirty="0"/>
              <a:t>2008 – first pathological diagnostic criteria and nomenclature introduced.</a:t>
            </a:r>
          </a:p>
          <a:p>
            <a:r>
              <a:rPr lang="en-US" dirty="0"/>
              <a:t>2010 – WHO adopted criteria</a:t>
            </a:r>
          </a:p>
          <a:p>
            <a:pPr lvl="1"/>
            <a:r>
              <a:rPr lang="en-US" sz="2800" dirty="0"/>
              <a:t>Hyperplastic Polyps (HP) (75%)</a:t>
            </a:r>
          </a:p>
          <a:p>
            <a:pPr lvl="1"/>
            <a:r>
              <a:rPr lang="en-US" sz="2800" dirty="0"/>
              <a:t>Sessile Serrated Lesions (SSA or SSP) (25%)</a:t>
            </a:r>
          </a:p>
          <a:p>
            <a:pPr lvl="1"/>
            <a:r>
              <a:rPr lang="en-US" sz="2800" dirty="0"/>
              <a:t>Traditional Serrated Adenomas (TSA)</a:t>
            </a:r>
          </a:p>
          <a:p>
            <a:pPr marL="0" indent="0">
              <a:buNone/>
            </a:pPr>
            <a:endParaRPr lang="en-US" dirty="0"/>
          </a:p>
          <a:p>
            <a:r>
              <a:rPr lang="en-US" dirty="0"/>
              <a:t>2019 – WHO reclassified in paper published in 2020 – abandon the SSA – use SSL or SSP.</a:t>
            </a:r>
          </a:p>
        </p:txBody>
      </p:sp>
    </p:spTree>
    <p:extLst>
      <p:ext uri="{BB962C8B-B14F-4D97-AF65-F5344CB8AC3E}">
        <p14:creationId xmlns:p14="http://schemas.microsoft.com/office/powerpoint/2010/main" val="3277532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2B82-4E79-470A-A27B-6496D33D39FD}"/>
              </a:ext>
            </a:extLst>
          </p:cNvPr>
          <p:cNvSpPr>
            <a:spLocks noGrp="1"/>
          </p:cNvSpPr>
          <p:nvPr>
            <p:ph type="title"/>
          </p:nvPr>
        </p:nvSpPr>
        <p:spPr/>
        <p:txBody>
          <a:bodyPr>
            <a:normAutofit/>
          </a:bodyPr>
          <a:lstStyle/>
          <a:p>
            <a:r>
              <a:rPr lang="en-US" dirty="0" err="1"/>
              <a:t>Hamartomatous</a:t>
            </a:r>
            <a:r>
              <a:rPr lang="en-US" dirty="0"/>
              <a:t> Polyposis Syndromes</a:t>
            </a:r>
          </a:p>
        </p:txBody>
      </p:sp>
      <p:sp>
        <p:nvSpPr>
          <p:cNvPr id="3" name="Content Placeholder 2">
            <a:extLst>
              <a:ext uri="{FF2B5EF4-FFF2-40B4-BE49-F238E27FC236}">
                <a16:creationId xmlns:a16="http://schemas.microsoft.com/office/drawing/2014/main" id="{50520ED0-8D67-4850-8FAA-E13B8CA201C3}"/>
              </a:ext>
            </a:extLst>
          </p:cNvPr>
          <p:cNvSpPr>
            <a:spLocks noGrp="1"/>
          </p:cNvSpPr>
          <p:nvPr>
            <p:ph idx="1"/>
          </p:nvPr>
        </p:nvSpPr>
        <p:spPr>
          <a:xfrm>
            <a:off x="625033" y="1539433"/>
            <a:ext cx="11204294" cy="4953442"/>
          </a:xfrm>
        </p:spPr>
        <p:txBody>
          <a:bodyPr>
            <a:normAutofit/>
          </a:bodyPr>
          <a:lstStyle/>
          <a:p>
            <a:r>
              <a:rPr lang="en-US" sz="3200" dirty="0"/>
              <a:t>Phosphatase and </a:t>
            </a:r>
            <a:r>
              <a:rPr lang="en-US" sz="3200" dirty="0" err="1"/>
              <a:t>Tensin</a:t>
            </a:r>
            <a:r>
              <a:rPr lang="en-US" sz="3200" dirty="0"/>
              <a:t> Homolog (PTEN) Hamartoma Tumor Syndrome</a:t>
            </a:r>
          </a:p>
          <a:p>
            <a:pPr lvl="1"/>
            <a:r>
              <a:rPr lang="en-US" sz="2800" dirty="0"/>
              <a:t>Cowden Polyposis Syndrome</a:t>
            </a:r>
          </a:p>
          <a:p>
            <a:pPr lvl="1"/>
            <a:r>
              <a:rPr lang="en-US" sz="2800" dirty="0" err="1"/>
              <a:t>Peutz-Jehgers</a:t>
            </a:r>
            <a:r>
              <a:rPr lang="en-US" sz="2800" dirty="0"/>
              <a:t> Polyposis Syndrome</a:t>
            </a:r>
          </a:p>
          <a:p>
            <a:pPr lvl="1"/>
            <a:r>
              <a:rPr lang="en-US" sz="2800" dirty="0" err="1"/>
              <a:t>Bannayan</a:t>
            </a:r>
            <a:r>
              <a:rPr lang="en-US" sz="2800" dirty="0"/>
              <a:t>-Riley-</a:t>
            </a:r>
            <a:r>
              <a:rPr lang="en-US" sz="2800" dirty="0" err="1"/>
              <a:t>Ruvalcaba</a:t>
            </a:r>
            <a:r>
              <a:rPr lang="en-US" sz="2800" dirty="0"/>
              <a:t> syndrome</a:t>
            </a:r>
          </a:p>
          <a:p>
            <a:pPr lvl="1"/>
            <a:r>
              <a:rPr lang="en-US" sz="2800" dirty="0"/>
              <a:t>Proteus-like syndrome – really rare – not covered</a:t>
            </a:r>
          </a:p>
          <a:p>
            <a:pPr lvl="1"/>
            <a:r>
              <a:rPr lang="en-US" sz="2800" dirty="0"/>
              <a:t>Autism spectrum disorders and macrocephaly – not covered</a:t>
            </a:r>
          </a:p>
          <a:p>
            <a:r>
              <a:rPr lang="en-US" sz="3200" dirty="0"/>
              <a:t>Juvenile Polyposis Syndrome</a:t>
            </a:r>
          </a:p>
          <a:p>
            <a:pPr lvl="1"/>
            <a:r>
              <a:rPr lang="en-US" sz="2800" dirty="0"/>
              <a:t>Diagnosis of exclusion after the PTEN Syndrome has been ruled out</a:t>
            </a:r>
          </a:p>
        </p:txBody>
      </p:sp>
    </p:spTree>
    <p:extLst>
      <p:ext uri="{BB962C8B-B14F-4D97-AF65-F5344CB8AC3E}">
        <p14:creationId xmlns:p14="http://schemas.microsoft.com/office/powerpoint/2010/main" val="2784941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FE8A2-A309-4EF2-818D-9FF8E7CDB16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9F7308D-88C3-4A2A-92DB-E5AD6D9954CE}"/>
              </a:ext>
            </a:extLst>
          </p:cNvPr>
          <p:cNvPicPr>
            <a:picLocks noGrp="1" noChangeAspect="1"/>
          </p:cNvPicPr>
          <p:nvPr>
            <p:ph idx="1"/>
          </p:nvPr>
        </p:nvPicPr>
        <p:blipFill>
          <a:blip r:embed="rId2"/>
          <a:stretch>
            <a:fillRect/>
          </a:stretch>
        </p:blipFill>
        <p:spPr>
          <a:xfrm>
            <a:off x="1516380" y="-30480"/>
            <a:ext cx="9079084" cy="6812280"/>
          </a:xfrm>
          <a:prstGeom prst="rect">
            <a:avLst/>
          </a:prstGeom>
        </p:spPr>
      </p:pic>
    </p:spTree>
    <p:extLst>
      <p:ext uri="{BB962C8B-B14F-4D97-AF65-F5344CB8AC3E}">
        <p14:creationId xmlns:p14="http://schemas.microsoft.com/office/powerpoint/2010/main" val="358383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44DF56F-DE96-45EE-8C94-F5387FF5208C}"/>
              </a:ext>
            </a:extLst>
          </p:cNvPr>
          <p:cNvPicPr>
            <a:picLocks noGrp="1" noChangeAspect="1"/>
          </p:cNvPicPr>
          <p:nvPr>
            <p:ph idx="1"/>
          </p:nvPr>
        </p:nvPicPr>
        <p:blipFill rotWithShape="1">
          <a:blip r:embed="rId3"/>
          <a:srcRect l="21818" t="32223" r="24545" b="24141"/>
          <a:stretch/>
        </p:blipFill>
        <p:spPr>
          <a:xfrm>
            <a:off x="0" y="1267326"/>
            <a:ext cx="12216658" cy="5590674"/>
          </a:xfrm>
          <a:prstGeom prst="rect">
            <a:avLst/>
          </a:prstGeom>
        </p:spPr>
      </p:pic>
    </p:spTree>
    <p:extLst>
      <p:ext uri="{BB962C8B-B14F-4D97-AF65-F5344CB8AC3E}">
        <p14:creationId xmlns:p14="http://schemas.microsoft.com/office/powerpoint/2010/main" val="1879684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2DF6E-2E25-467C-B453-728DF6866C89}"/>
              </a:ext>
            </a:extLst>
          </p:cNvPr>
          <p:cNvSpPr>
            <a:spLocks noGrp="1"/>
          </p:cNvSpPr>
          <p:nvPr>
            <p:ph type="title"/>
          </p:nvPr>
        </p:nvSpPr>
        <p:spPr>
          <a:xfrm>
            <a:off x="838200" y="134269"/>
            <a:ext cx="10515600" cy="1325563"/>
          </a:xfrm>
        </p:spPr>
        <p:txBody>
          <a:bodyPr/>
          <a:lstStyle/>
          <a:p>
            <a:r>
              <a:rPr lang="en-US" dirty="0"/>
              <a:t>Serrated polyposis syndrome (SPS)</a:t>
            </a:r>
          </a:p>
        </p:txBody>
      </p:sp>
      <p:sp>
        <p:nvSpPr>
          <p:cNvPr id="3" name="Content Placeholder 2">
            <a:extLst>
              <a:ext uri="{FF2B5EF4-FFF2-40B4-BE49-F238E27FC236}">
                <a16:creationId xmlns:a16="http://schemas.microsoft.com/office/drawing/2014/main" id="{4525BC86-A0E8-4668-B91D-5FE07BE5383F}"/>
              </a:ext>
            </a:extLst>
          </p:cNvPr>
          <p:cNvSpPr>
            <a:spLocks noGrp="1"/>
          </p:cNvSpPr>
          <p:nvPr>
            <p:ph idx="1"/>
          </p:nvPr>
        </p:nvSpPr>
        <p:spPr>
          <a:xfrm>
            <a:off x="272715" y="1459832"/>
            <a:ext cx="11742821" cy="5165557"/>
          </a:xfrm>
        </p:spPr>
        <p:txBody>
          <a:bodyPr>
            <a:normAutofit/>
          </a:bodyPr>
          <a:lstStyle/>
          <a:p>
            <a:r>
              <a:rPr lang="en-US" sz="4000" dirty="0"/>
              <a:t>Presence of multiple and/or large serrated polyps in the colorectum and increased risk of colorectal cancer</a:t>
            </a:r>
          </a:p>
          <a:p>
            <a:r>
              <a:rPr lang="en-US" sz="4000" dirty="0"/>
              <a:t>SPS has emerged as the most common colorectal polyposis syndromes, affecting up to 1:238 to 1:127 average-risk individuals who undergo colonoscopy due to a positive fecal immunochemical test (FIT) </a:t>
            </a:r>
          </a:p>
        </p:txBody>
      </p:sp>
    </p:spTree>
    <p:extLst>
      <p:ext uri="{BB962C8B-B14F-4D97-AF65-F5344CB8AC3E}">
        <p14:creationId xmlns:p14="http://schemas.microsoft.com/office/powerpoint/2010/main" val="1202297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B8BEC-CB64-4A94-80EE-B1ADB08DD96E}"/>
              </a:ext>
            </a:extLst>
          </p:cNvPr>
          <p:cNvSpPr>
            <a:spLocks noGrp="1"/>
          </p:cNvSpPr>
          <p:nvPr>
            <p:ph type="title"/>
          </p:nvPr>
        </p:nvSpPr>
        <p:spPr>
          <a:xfrm>
            <a:off x="914400" y="0"/>
            <a:ext cx="10515600" cy="1325563"/>
          </a:xfrm>
        </p:spPr>
        <p:txBody>
          <a:bodyPr/>
          <a:lstStyle/>
          <a:p>
            <a:r>
              <a:rPr lang="en-US" dirty="0"/>
              <a:t>Serrated polyposis syndrome (SPS)</a:t>
            </a:r>
          </a:p>
        </p:txBody>
      </p:sp>
      <p:sp>
        <p:nvSpPr>
          <p:cNvPr id="3" name="Content Placeholder 2">
            <a:extLst>
              <a:ext uri="{FF2B5EF4-FFF2-40B4-BE49-F238E27FC236}">
                <a16:creationId xmlns:a16="http://schemas.microsoft.com/office/drawing/2014/main" id="{3258750C-24E6-482C-811A-7C87F582C6EB}"/>
              </a:ext>
            </a:extLst>
          </p:cNvPr>
          <p:cNvSpPr>
            <a:spLocks noGrp="1"/>
          </p:cNvSpPr>
          <p:nvPr>
            <p:ph idx="1"/>
          </p:nvPr>
        </p:nvSpPr>
        <p:spPr>
          <a:xfrm>
            <a:off x="152399" y="1166018"/>
            <a:ext cx="11831053" cy="5691982"/>
          </a:xfrm>
        </p:spPr>
        <p:txBody>
          <a:bodyPr>
            <a:normAutofit/>
          </a:bodyPr>
          <a:lstStyle/>
          <a:p>
            <a:r>
              <a:rPr lang="en-US" dirty="0"/>
              <a:t>A Spanish study aimed at evaluating the usefulness of 1-year reassessment colonoscopy in a FIT-based screening cohort of individuals with proximal serrated lesions.</a:t>
            </a:r>
          </a:p>
          <a:p>
            <a:r>
              <a:rPr lang="en-US" dirty="0"/>
              <a:t>3444 screening colonoscopies – using high definition  and chromoendoscopy</a:t>
            </a:r>
          </a:p>
          <a:p>
            <a:r>
              <a:rPr lang="en-US" dirty="0"/>
              <a:t>196 met entry criteria</a:t>
            </a:r>
          </a:p>
          <a:p>
            <a:r>
              <a:rPr lang="en-US" dirty="0"/>
              <a:t>11 patients met SPS criteria (0.32%)</a:t>
            </a:r>
          </a:p>
          <a:p>
            <a:r>
              <a:rPr lang="en-US" dirty="0"/>
              <a:t>71 patients had with one or more serrated lesions of ≥ 5 mm proximal to the sigmoid colon on baseline colonoscopy</a:t>
            </a:r>
          </a:p>
          <a:p>
            <a:r>
              <a:rPr lang="en-US" dirty="0"/>
              <a:t>Repeat colonoscopy at one year detected 20 additional patients with SPS, a tripling of the rate of SPS up to 0.90 %. </a:t>
            </a:r>
          </a:p>
          <a:p>
            <a:r>
              <a:rPr lang="en-US" dirty="0"/>
              <a:t>Overall take away point with a caveat – high definition and chromoendoscopy.</a:t>
            </a:r>
          </a:p>
          <a:p>
            <a:endParaRPr lang="en-US" dirty="0"/>
          </a:p>
        </p:txBody>
      </p:sp>
    </p:spTree>
    <p:extLst>
      <p:ext uri="{BB962C8B-B14F-4D97-AF65-F5344CB8AC3E}">
        <p14:creationId xmlns:p14="http://schemas.microsoft.com/office/powerpoint/2010/main" val="924614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B9E0F-5C80-4A08-94F7-4CAC905C8E90}"/>
              </a:ext>
            </a:extLst>
          </p:cNvPr>
          <p:cNvSpPr>
            <a:spLocks noGrp="1"/>
          </p:cNvSpPr>
          <p:nvPr>
            <p:ph type="title"/>
          </p:nvPr>
        </p:nvSpPr>
        <p:spPr>
          <a:xfrm>
            <a:off x="838200" y="-180307"/>
            <a:ext cx="10515600" cy="1325563"/>
          </a:xfrm>
        </p:spPr>
        <p:txBody>
          <a:bodyPr/>
          <a:lstStyle/>
          <a:p>
            <a:r>
              <a:rPr lang="en-US" dirty="0"/>
              <a:t>Serrated polyposis syndrome (SPS)</a:t>
            </a:r>
          </a:p>
        </p:txBody>
      </p:sp>
      <p:sp>
        <p:nvSpPr>
          <p:cNvPr id="3" name="Content Placeholder 2">
            <a:extLst>
              <a:ext uri="{FF2B5EF4-FFF2-40B4-BE49-F238E27FC236}">
                <a16:creationId xmlns:a16="http://schemas.microsoft.com/office/drawing/2014/main" id="{8F100667-4D3B-46F7-AD80-CD50574561B7}"/>
              </a:ext>
            </a:extLst>
          </p:cNvPr>
          <p:cNvSpPr>
            <a:spLocks noGrp="1"/>
          </p:cNvSpPr>
          <p:nvPr>
            <p:ph idx="1"/>
          </p:nvPr>
        </p:nvSpPr>
        <p:spPr>
          <a:xfrm>
            <a:off x="401053" y="1026695"/>
            <a:ext cx="11486147" cy="5678905"/>
          </a:xfrm>
        </p:spPr>
        <p:txBody>
          <a:bodyPr>
            <a:normAutofit lnSpcReduction="10000"/>
          </a:bodyPr>
          <a:lstStyle/>
          <a:p>
            <a:r>
              <a:rPr lang="en-US" sz="3200" dirty="0"/>
              <a:t>Usually diagnosed in the fifth decade of life</a:t>
            </a:r>
          </a:p>
          <a:p>
            <a:r>
              <a:rPr lang="en-US" sz="3200" dirty="0"/>
              <a:t>No significant age differences between Western and Asian countries. </a:t>
            </a:r>
          </a:p>
          <a:p>
            <a:r>
              <a:rPr lang="en-US" sz="3200" dirty="0"/>
              <a:t>No gender predominance has been documented in western series</a:t>
            </a:r>
          </a:p>
          <a:p>
            <a:pPr lvl="1"/>
            <a:r>
              <a:rPr lang="en-US" sz="2800" dirty="0"/>
              <a:t> ? Small </a:t>
            </a:r>
            <a:r>
              <a:rPr lang="en-US" sz="2800" dirty="0" err="1"/>
              <a:t>asian</a:t>
            </a:r>
            <a:r>
              <a:rPr lang="en-US" sz="2800" dirty="0"/>
              <a:t> male studies show a predominance</a:t>
            </a:r>
          </a:p>
          <a:p>
            <a:r>
              <a:rPr lang="en-US" sz="3200" dirty="0"/>
              <a:t>Most patients with SPS are diagnosed in the 50s, with </a:t>
            </a:r>
            <a:r>
              <a:rPr lang="en-US" sz="3200" u="sng" dirty="0"/>
              <a:t>no family history </a:t>
            </a:r>
            <a:r>
              <a:rPr lang="en-US" sz="3200" dirty="0"/>
              <a:t>of polyposis, and </a:t>
            </a:r>
            <a:r>
              <a:rPr lang="en-US" sz="3200" u="sng" dirty="0"/>
              <a:t>strong association </a:t>
            </a:r>
            <a:r>
              <a:rPr lang="en-US" sz="3200" dirty="0"/>
              <a:t>with environmental factors (i.e., smoking) </a:t>
            </a:r>
          </a:p>
          <a:p>
            <a:r>
              <a:rPr lang="en-US" sz="3200" dirty="0"/>
              <a:t>It has been suggested that, overall, SPS is not an inherited syndrome and rather behaves as a complex disorder where the interaction between some genetic susceptibility and environment exposures are behind its cause. </a:t>
            </a:r>
          </a:p>
        </p:txBody>
      </p:sp>
    </p:spTree>
    <p:extLst>
      <p:ext uri="{BB962C8B-B14F-4D97-AF65-F5344CB8AC3E}">
        <p14:creationId xmlns:p14="http://schemas.microsoft.com/office/powerpoint/2010/main" val="3113437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B9E0F-5C80-4A08-94F7-4CAC905C8E90}"/>
              </a:ext>
            </a:extLst>
          </p:cNvPr>
          <p:cNvSpPr>
            <a:spLocks noGrp="1"/>
          </p:cNvSpPr>
          <p:nvPr>
            <p:ph type="title"/>
          </p:nvPr>
        </p:nvSpPr>
        <p:spPr>
          <a:xfrm>
            <a:off x="838200" y="-30163"/>
            <a:ext cx="10515600" cy="1325563"/>
          </a:xfrm>
        </p:spPr>
        <p:txBody>
          <a:bodyPr/>
          <a:lstStyle/>
          <a:p>
            <a:r>
              <a:rPr lang="en-US" dirty="0"/>
              <a:t>SPS and The Smoking Paradox</a:t>
            </a:r>
          </a:p>
        </p:txBody>
      </p:sp>
      <p:sp>
        <p:nvSpPr>
          <p:cNvPr id="3" name="Content Placeholder 2">
            <a:extLst>
              <a:ext uri="{FF2B5EF4-FFF2-40B4-BE49-F238E27FC236}">
                <a16:creationId xmlns:a16="http://schemas.microsoft.com/office/drawing/2014/main" id="{8F100667-4D3B-46F7-AD80-CD50574561B7}"/>
              </a:ext>
            </a:extLst>
          </p:cNvPr>
          <p:cNvSpPr>
            <a:spLocks noGrp="1"/>
          </p:cNvSpPr>
          <p:nvPr>
            <p:ph idx="1"/>
          </p:nvPr>
        </p:nvSpPr>
        <p:spPr>
          <a:xfrm>
            <a:off x="112295" y="1074821"/>
            <a:ext cx="11903242" cy="5630779"/>
          </a:xfrm>
        </p:spPr>
        <p:txBody>
          <a:bodyPr>
            <a:normAutofit/>
          </a:bodyPr>
          <a:lstStyle/>
          <a:p>
            <a:r>
              <a:rPr lang="en-US" sz="4000" dirty="0"/>
              <a:t>Cigarette-smoking history has been firmly related with greater risk of serrated polyps, mainly located at the left side colon. </a:t>
            </a:r>
          </a:p>
          <a:p>
            <a:r>
              <a:rPr lang="en-US" sz="4000" dirty="0"/>
              <a:t>Smoking history has been reported in up to 74% of individuals with SPS, suggesting a potential causative or predisposing role. </a:t>
            </a:r>
          </a:p>
          <a:p>
            <a:r>
              <a:rPr lang="en-US" sz="4000" dirty="0"/>
              <a:t>However, smokers with SPS have not been found to be at an increased risk of CRC than non-smoking SPS patients.</a:t>
            </a:r>
          </a:p>
        </p:txBody>
      </p:sp>
    </p:spTree>
    <p:extLst>
      <p:ext uri="{BB962C8B-B14F-4D97-AF65-F5344CB8AC3E}">
        <p14:creationId xmlns:p14="http://schemas.microsoft.com/office/powerpoint/2010/main" val="556574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E079B-A55E-4AEE-A737-80533A89027B}"/>
              </a:ext>
            </a:extLst>
          </p:cNvPr>
          <p:cNvSpPr>
            <a:spLocks noGrp="1"/>
          </p:cNvSpPr>
          <p:nvPr>
            <p:ph type="title"/>
          </p:nvPr>
        </p:nvSpPr>
        <p:spPr>
          <a:xfrm>
            <a:off x="1981200" y="23018"/>
            <a:ext cx="8229600" cy="1143000"/>
          </a:xfrm>
        </p:spPr>
        <p:txBody>
          <a:bodyPr/>
          <a:lstStyle/>
          <a:p>
            <a:r>
              <a:rPr lang="en-US" dirty="0"/>
              <a:t>SPS and CRC Risk</a:t>
            </a:r>
          </a:p>
        </p:txBody>
      </p:sp>
      <p:sp>
        <p:nvSpPr>
          <p:cNvPr id="3" name="Content Placeholder 2">
            <a:extLst>
              <a:ext uri="{FF2B5EF4-FFF2-40B4-BE49-F238E27FC236}">
                <a16:creationId xmlns:a16="http://schemas.microsoft.com/office/drawing/2014/main" id="{81B1B4C1-288F-4A54-A171-A420D7CBFFF9}"/>
              </a:ext>
            </a:extLst>
          </p:cNvPr>
          <p:cNvSpPr>
            <a:spLocks noGrp="1"/>
          </p:cNvSpPr>
          <p:nvPr>
            <p:ph idx="1"/>
          </p:nvPr>
        </p:nvSpPr>
        <p:spPr>
          <a:xfrm>
            <a:off x="240632" y="994611"/>
            <a:ext cx="11710736" cy="5710989"/>
          </a:xfrm>
        </p:spPr>
        <p:txBody>
          <a:bodyPr>
            <a:normAutofit lnSpcReduction="10000"/>
          </a:bodyPr>
          <a:lstStyle/>
          <a:p>
            <a:r>
              <a:rPr lang="en-US" sz="3600" dirty="0"/>
              <a:t>Based on initial small retrospective series, SPS was considered a high-risk condition for CRC comparable to other high-risk hereditary syndromes as familial adenomatous polyposis or Lynch syndrome. </a:t>
            </a:r>
          </a:p>
          <a:p>
            <a:r>
              <a:rPr lang="en-US" sz="3600" dirty="0"/>
              <a:t>In a meta-analysis from 2021 the risk of CRC prior to diagnosis, at the time of diagnosis and during surveillance was evaluated. Thirty-six studies including 2788 patients with SPS were included. </a:t>
            </a:r>
          </a:p>
          <a:p>
            <a:pPr lvl="1"/>
            <a:r>
              <a:rPr lang="en-US" sz="3200" dirty="0"/>
              <a:t>The risk of CRC at diagnosis showed to be substantial (14.7%; 95% CI, 11.4%–18.8%), but lower than initially reported. </a:t>
            </a:r>
          </a:p>
          <a:p>
            <a:pPr lvl="1"/>
            <a:r>
              <a:rPr lang="en-US" sz="3200" dirty="0"/>
              <a:t>Once cleared of all relevant lesions, individual patient risk of CRC during surveillance is low (7 cases per 1000 person-years)</a:t>
            </a:r>
          </a:p>
        </p:txBody>
      </p:sp>
      <p:sp>
        <p:nvSpPr>
          <p:cNvPr id="4" name="Rectangle 3">
            <a:extLst>
              <a:ext uri="{FF2B5EF4-FFF2-40B4-BE49-F238E27FC236}">
                <a16:creationId xmlns:a16="http://schemas.microsoft.com/office/drawing/2014/main" id="{1C268DD4-F786-4E18-B578-AD44BC0607FB}"/>
              </a:ext>
            </a:extLst>
          </p:cNvPr>
          <p:cNvSpPr/>
          <p:nvPr/>
        </p:nvSpPr>
        <p:spPr>
          <a:xfrm>
            <a:off x="2903622" y="6582489"/>
            <a:ext cx="9432757" cy="246221"/>
          </a:xfrm>
          <a:prstGeom prst="rect">
            <a:avLst/>
          </a:prstGeom>
        </p:spPr>
        <p:txBody>
          <a:bodyPr wrap="square">
            <a:spAutoFit/>
          </a:bodyPr>
          <a:lstStyle/>
          <a:p>
            <a:r>
              <a:rPr lang="en-US" sz="1000" dirty="0"/>
              <a:t>Muller C et al. Risk of Colorectal Cancer in Serrated Polyposis Syndrome: A Systematic Review and Meta-analysis. Clin Gastroenterol </a:t>
            </a:r>
            <a:r>
              <a:rPr lang="en-US" sz="1000" dirty="0" err="1"/>
              <a:t>Hepatol</a:t>
            </a:r>
            <a:r>
              <a:rPr lang="en-US" sz="1000" dirty="0"/>
              <a:t>. 2022;20(3):622. </a:t>
            </a:r>
            <a:r>
              <a:rPr lang="en-US" sz="1000" dirty="0" err="1"/>
              <a:t>Epub</a:t>
            </a:r>
            <a:r>
              <a:rPr lang="en-US" sz="1000" dirty="0"/>
              <a:t> 2021 Jun 2. </a:t>
            </a:r>
          </a:p>
        </p:txBody>
      </p:sp>
    </p:spTree>
    <p:extLst>
      <p:ext uri="{BB962C8B-B14F-4D97-AF65-F5344CB8AC3E}">
        <p14:creationId xmlns:p14="http://schemas.microsoft.com/office/powerpoint/2010/main" val="3296091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A16E0-63FA-43FF-8B5E-4D40FB8465E4}"/>
              </a:ext>
            </a:extLst>
          </p:cNvPr>
          <p:cNvSpPr>
            <a:spLocks noGrp="1"/>
          </p:cNvSpPr>
          <p:nvPr>
            <p:ph type="title"/>
          </p:nvPr>
        </p:nvSpPr>
        <p:spPr>
          <a:xfrm>
            <a:off x="1981200" y="23018"/>
            <a:ext cx="8229600" cy="1143000"/>
          </a:xfrm>
        </p:spPr>
        <p:txBody>
          <a:bodyPr>
            <a:normAutofit/>
          </a:bodyPr>
          <a:lstStyle/>
          <a:p>
            <a:r>
              <a:rPr lang="en-US" dirty="0"/>
              <a:t>SPS and Extra-Intestinal Cancer Risk</a:t>
            </a:r>
          </a:p>
        </p:txBody>
      </p:sp>
      <p:sp>
        <p:nvSpPr>
          <p:cNvPr id="3" name="Content Placeholder 2">
            <a:extLst>
              <a:ext uri="{FF2B5EF4-FFF2-40B4-BE49-F238E27FC236}">
                <a16:creationId xmlns:a16="http://schemas.microsoft.com/office/drawing/2014/main" id="{8F8186BD-45EC-4BCA-BA4B-0B3A68947117}"/>
              </a:ext>
            </a:extLst>
          </p:cNvPr>
          <p:cNvSpPr>
            <a:spLocks noGrp="1"/>
          </p:cNvSpPr>
          <p:nvPr>
            <p:ph idx="1"/>
          </p:nvPr>
        </p:nvSpPr>
        <p:spPr>
          <a:xfrm>
            <a:off x="224589" y="962526"/>
            <a:ext cx="11839074" cy="5872456"/>
          </a:xfrm>
        </p:spPr>
        <p:txBody>
          <a:bodyPr>
            <a:normAutofit/>
          </a:bodyPr>
          <a:lstStyle/>
          <a:p>
            <a:r>
              <a:rPr lang="en-US" sz="3200" dirty="0"/>
              <a:t>In a retrospective study of 115 patients with SPS, 28% had a personal history of extra-colonic cancer, while 54% had a family history of extra-colonic cancer .</a:t>
            </a:r>
          </a:p>
          <a:p>
            <a:pPr lvl="1"/>
            <a:r>
              <a:rPr lang="en-US" sz="2800" dirty="0"/>
              <a:t>Prostate cancer, skin cancer, leukemia/lymphoma and breast cancer were most frequently reported among SPS patients. </a:t>
            </a:r>
          </a:p>
          <a:p>
            <a:pPr lvl="1"/>
            <a:r>
              <a:rPr lang="en-US" sz="2800" dirty="0"/>
              <a:t>A formal comparison of cancer prevalence with the general population was not performed. </a:t>
            </a:r>
          </a:p>
          <a:p>
            <a:r>
              <a:rPr lang="en-US" sz="3200" dirty="0"/>
              <a:t>In another retrospective study of 52 patients with SPS, 24% have had extra-colonic cancer.</a:t>
            </a:r>
          </a:p>
          <a:p>
            <a:pPr lvl="1"/>
            <a:r>
              <a:rPr lang="en-US" sz="2800" dirty="0"/>
              <a:t>Most frequently reported were skin cancer and breast cancer. </a:t>
            </a:r>
          </a:p>
          <a:p>
            <a:pPr lvl="1"/>
            <a:r>
              <a:rPr lang="en-US" sz="2800" dirty="0"/>
              <a:t>A formal comparison of cancer prevalence with the general population was also not performed in this study. </a:t>
            </a:r>
          </a:p>
        </p:txBody>
      </p:sp>
    </p:spTree>
    <p:extLst>
      <p:ext uri="{BB962C8B-B14F-4D97-AF65-F5344CB8AC3E}">
        <p14:creationId xmlns:p14="http://schemas.microsoft.com/office/powerpoint/2010/main" val="869520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A16E0-63FA-43FF-8B5E-4D40FB8465E4}"/>
              </a:ext>
            </a:extLst>
          </p:cNvPr>
          <p:cNvSpPr>
            <a:spLocks noGrp="1"/>
          </p:cNvSpPr>
          <p:nvPr>
            <p:ph type="title"/>
          </p:nvPr>
        </p:nvSpPr>
        <p:spPr>
          <a:xfrm>
            <a:off x="1026695" y="23018"/>
            <a:ext cx="9184105" cy="1143000"/>
          </a:xfrm>
        </p:spPr>
        <p:txBody>
          <a:bodyPr>
            <a:normAutofit/>
          </a:bodyPr>
          <a:lstStyle/>
          <a:p>
            <a:r>
              <a:rPr lang="en-US" dirty="0"/>
              <a:t>SPS and Extra-Intestinal Cancer Risk</a:t>
            </a:r>
          </a:p>
        </p:txBody>
      </p:sp>
      <p:sp>
        <p:nvSpPr>
          <p:cNvPr id="3" name="Content Placeholder 2">
            <a:extLst>
              <a:ext uri="{FF2B5EF4-FFF2-40B4-BE49-F238E27FC236}">
                <a16:creationId xmlns:a16="http://schemas.microsoft.com/office/drawing/2014/main" id="{8F8186BD-45EC-4BCA-BA4B-0B3A68947117}"/>
              </a:ext>
            </a:extLst>
          </p:cNvPr>
          <p:cNvSpPr>
            <a:spLocks noGrp="1"/>
          </p:cNvSpPr>
          <p:nvPr>
            <p:ph idx="1"/>
          </p:nvPr>
        </p:nvSpPr>
        <p:spPr>
          <a:xfrm>
            <a:off x="368967" y="898358"/>
            <a:ext cx="11678653" cy="5936624"/>
          </a:xfrm>
        </p:spPr>
        <p:txBody>
          <a:bodyPr>
            <a:normAutofit/>
          </a:bodyPr>
          <a:lstStyle/>
          <a:p>
            <a:r>
              <a:rPr lang="en-US" dirty="0"/>
              <a:t>A gastroscopy, which was performed in 30 patients with SPS.</a:t>
            </a:r>
          </a:p>
          <a:p>
            <a:pPr lvl="1"/>
            <a:r>
              <a:rPr lang="en-US" dirty="0"/>
              <a:t>Demonstrated only 1 patient (3%) with gastroduodenal polyps. </a:t>
            </a:r>
          </a:p>
          <a:p>
            <a:r>
              <a:rPr lang="en-US" dirty="0"/>
              <a:t>In a third retrospective study the </a:t>
            </a:r>
            <a:r>
              <a:rPr lang="en-US" u="sng" dirty="0"/>
              <a:t>risk of extra-colonic cancer</a:t>
            </a:r>
            <a:r>
              <a:rPr lang="en-US" dirty="0"/>
              <a:t> was evaluated among 105 SPS patients and 341 first-degree relatives. The relative risk of SPS patients (RR 0.69, 95% CI 0.36–1.33; p = 0.27) as well as first-degree relatives (RR 0.92, 95%CI 0.69–1.24; p = 0.60) was </a:t>
            </a:r>
            <a:r>
              <a:rPr lang="en-US" u="sng" dirty="0"/>
              <a:t>comparable to the general population</a:t>
            </a:r>
            <a:r>
              <a:rPr lang="en-US" dirty="0"/>
              <a:t>. </a:t>
            </a:r>
          </a:p>
          <a:p>
            <a:r>
              <a:rPr lang="en-US" dirty="0"/>
              <a:t>A fourth retrospective study among 64 patients with SPS </a:t>
            </a:r>
          </a:p>
          <a:p>
            <a:pPr lvl="1"/>
            <a:r>
              <a:rPr lang="en-US" sz="2800" dirty="0"/>
              <a:t>Demonstrated a standardized incidence ratio of extra-colonic cancers of 31 (95% CI 15–57), as compared with the general population. </a:t>
            </a:r>
          </a:p>
          <a:p>
            <a:pPr lvl="1"/>
            <a:r>
              <a:rPr lang="en-US" sz="2800" dirty="0"/>
              <a:t>In total, three patients had breast cancer; two patients had prostate cancer, while one patient had either cervix, ovarian, ureter cancer of basal cell carcinoma. </a:t>
            </a:r>
          </a:p>
        </p:txBody>
      </p:sp>
    </p:spTree>
    <p:extLst>
      <p:ext uri="{BB962C8B-B14F-4D97-AF65-F5344CB8AC3E}">
        <p14:creationId xmlns:p14="http://schemas.microsoft.com/office/powerpoint/2010/main" val="2985251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A16E0-63FA-43FF-8B5E-4D40FB8465E4}"/>
              </a:ext>
            </a:extLst>
          </p:cNvPr>
          <p:cNvSpPr>
            <a:spLocks noGrp="1"/>
          </p:cNvSpPr>
          <p:nvPr>
            <p:ph type="title"/>
          </p:nvPr>
        </p:nvSpPr>
        <p:spPr>
          <a:xfrm>
            <a:off x="1307431" y="0"/>
            <a:ext cx="8229600" cy="1143000"/>
          </a:xfrm>
        </p:spPr>
        <p:txBody>
          <a:bodyPr>
            <a:normAutofit/>
          </a:bodyPr>
          <a:lstStyle/>
          <a:p>
            <a:r>
              <a:rPr lang="en-US" dirty="0"/>
              <a:t>SPS and Extra-Intestinal Cancer Risk</a:t>
            </a:r>
          </a:p>
        </p:txBody>
      </p:sp>
      <p:sp>
        <p:nvSpPr>
          <p:cNvPr id="3" name="Content Placeholder 2">
            <a:extLst>
              <a:ext uri="{FF2B5EF4-FFF2-40B4-BE49-F238E27FC236}">
                <a16:creationId xmlns:a16="http://schemas.microsoft.com/office/drawing/2014/main" id="{8F8186BD-45EC-4BCA-BA4B-0B3A68947117}"/>
              </a:ext>
            </a:extLst>
          </p:cNvPr>
          <p:cNvSpPr>
            <a:spLocks noGrp="1"/>
          </p:cNvSpPr>
          <p:nvPr>
            <p:ph idx="1"/>
          </p:nvPr>
        </p:nvSpPr>
        <p:spPr>
          <a:xfrm>
            <a:off x="176463" y="978568"/>
            <a:ext cx="12015537" cy="5856414"/>
          </a:xfrm>
        </p:spPr>
        <p:txBody>
          <a:bodyPr>
            <a:normAutofit lnSpcReduction="10000"/>
          </a:bodyPr>
          <a:lstStyle/>
          <a:p>
            <a:r>
              <a:rPr lang="en-US" sz="4000" dirty="0"/>
              <a:t>In </a:t>
            </a:r>
            <a:r>
              <a:rPr lang="en-US" sz="4000" b="1" u="sng" dirty="0"/>
              <a:t>conclusion</a:t>
            </a:r>
            <a:r>
              <a:rPr lang="en-US" sz="4000" dirty="0"/>
              <a:t>, the risk of extra-colonic cancer in SPS patients seems increased, as compared to the general population. </a:t>
            </a:r>
          </a:p>
          <a:p>
            <a:r>
              <a:rPr lang="en-US" sz="4000" dirty="0"/>
              <a:t>However, all studies are of </a:t>
            </a:r>
            <a:r>
              <a:rPr lang="en-US" sz="4000" u="sng" dirty="0"/>
              <a:t>older age </a:t>
            </a:r>
            <a:r>
              <a:rPr lang="en-US" sz="4000" dirty="0"/>
              <a:t>and performed </a:t>
            </a:r>
            <a:r>
              <a:rPr lang="en-US" sz="4000" u="sng" dirty="0"/>
              <a:t>retrospective analyses</a:t>
            </a:r>
            <a:r>
              <a:rPr lang="en-US" sz="4000" dirty="0"/>
              <a:t>. </a:t>
            </a:r>
          </a:p>
          <a:p>
            <a:r>
              <a:rPr lang="en-US" sz="4000" dirty="0"/>
              <a:t>Furthermore, results are somewhat conflicting. </a:t>
            </a:r>
          </a:p>
          <a:p>
            <a:r>
              <a:rPr lang="en-US" sz="4000" dirty="0"/>
              <a:t>Accordingly, screening and surveillance for other types of cancer (aside from CRC) does not seem useful for </a:t>
            </a:r>
            <a:r>
              <a:rPr lang="en-US" sz="4000" u="sng" dirty="0"/>
              <a:t>patients with SPS </a:t>
            </a:r>
            <a:r>
              <a:rPr lang="en-US" sz="4000" dirty="0"/>
              <a:t>beyond </a:t>
            </a:r>
            <a:r>
              <a:rPr lang="en-US" sz="4000" u="sng" dirty="0"/>
              <a:t>current standard patient guidelines.</a:t>
            </a:r>
          </a:p>
        </p:txBody>
      </p:sp>
    </p:spTree>
    <p:extLst>
      <p:ext uri="{BB962C8B-B14F-4D97-AF65-F5344CB8AC3E}">
        <p14:creationId xmlns:p14="http://schemas.microsoft.com/office/powerpoint/2010/main" val="896410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67476-F93E-46FB-B4E4-02F95F548F99}"/>
              </a:ext>
            </a:extLst>
          </p:cNvPr>
          <p:cNvSpPr>
            <a:spLocks noGrp="1"/>
          </p:cNvSpPr>
          <p:nvPr>
            <p:ph type="title"/>
          </p:nvPr>
        </p:nvSpPr>
        <p:spPr/>
        <p:txBody>
          <a:bodyPr>
            <a:normAutofit/>
          </a:bodyPr>
          <a:lstStyle/>
          <a:p>
            <a:r>
              <a:rPr lang="en-US" dirty="0"/>
              <a:t>Phosphatase and </a:t>
            </a:r>
            <a:r>
              <a:rPr lang="en-US" dirty="0" err="1"/>
              <a:t>Tensin</a:t>
            </a:r>
            <a:r>
              <a:rPr lang="en-US" dirty="0"/>
              <a:t> homolog (PTEN) hamartoma tumor syndrome</a:t>
            </a:r>
          </a:p>
        </p:txBody>
      </p:sp>
      <p:sp>
        <p:nvSpPr>
          <p:cNvPr id="3" name="Content Placeholder 2">
            <a:extLst>
              <a:ext uri="{FF2B5EF4-FFF2-40B4-BE49-F238E27FC236}">
                <a16:creationId xmlns:a16="http://schemas.microsoft.com/office/drawing/2014/main" id="{A601CDB3-18FC-4C82-A88F-1AD4382A2DB7}"/>
              </a:ext>
            </a:extLst>
          </p:cNvPr>
          <p:cNvSpPr>
            <a:spLocks noGrp="1"/>
          </p:cNvSpPr>
          <p:nvPr>
            <p:ph idx="1"/>
          </p:nvPr>
        </p:nvSpPr>
        <p:spPr/>
        <p:txBody>
          <a:bodyPr/>
          <a:lstStyle/>
          <a:p>
            <a:r>
              <a:rPr lang="en-US" dirty="0"/>
              <a:t>Cowden Polyposis Syndrome</a:t>
            </a:r>
          </a:p>
          <a:p>
            <a:r>
              <a:rPr lang="en-US" dirty="0" err="1"/>
              <a:t>Peutz-Jehgers</a:t>
            </a:r>
            <a:r>
              <a:rPr lang="en-US" dirty="0"/>
              <a:t> Polyposis Syndrome</a:t>
            </a:r>
          </a:p>
          <a:p>
            <a:r>
              <a:rPr lang="en-US" dirty="0" err="1"/>
              <a:t>Bannayan</a:t>
            </a:r>
            <a:r>
              <a:rPr lang="en-US" dirty="0"/>
              <a:t>-Riley-</a:t>
            </a:r>
            <a:r>
              <a:rPr lang="en-US" dirty="0" err="1"/>
              <a:t>Ruvalcaba</a:t>
            </a:r>
            <a:r>
              <a:rPr lang="en-US" dirty="0"/>
              <a:t> syndrome</a:t>
            </a:r>
          </a:p>
          <a:p>
            <a:r>
              <a:rPr lang="en-US" dirty="0"/>
              <a:t>Proteus-like syndrome – really rare – not covered</a:t>
            </a:r>
          </a:p>
          <a:p>
            <a:r>
              <a:rPr lang="en-US" dirty="0"/>
              <a:t>Autism spectrum disorders and macrocephaly – not covered</a:t>
            </a:r>
          </a:p>
          <a:p>
            <a:endParaRPr lang="en-US" dirty="0"/>
          </a:p>
        </p:txBody>
      </p:sp>
    </p:spTree>
    <p:extLst>
      <p:ext uri="{BB962C8B-B14F-4D97-AF65-F5344CB8AC3E}">
        <p14:creationId xmlns:p14="http://schemas.microsoft.com/office/powerpoint/2010/main" val="21015085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E31FB-0F92-4BCD-AD38-B04419AA8B36}"/>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D0C2A35-2AE5-4685-AEF1-A4EAABA4D25B}"/>
              </a:ext>
            </a:extLst>
          </p:cNvPr>
          <p:cNvPicPr>
            <a:picLocks noChangeAspect="1"/>
          </p:cNvPicPr>
          <p:nvPr/>
        </p:nvPicPr>
        <p:blipFill rotWithShape="1">
          <a:blip r:embed="rId3"/>
          <a:srcRect l="37500" t="29259" r="15000" b="7037"/>
          <a:stretch/>
        </p:blipFill>
        <p:spPr>
          <a:xfrm>
            <a:off x="1600200" y="48928"/>
            <a:ext cx="8610600" cy="6495717"/>
          </a:xfrm>
          <a:prstGeom prst="rect">
            <a:avLst/>
          </a:prstGeom>
        </p:spPr>
      </p:pic>
      <p:sp>
        <p:nvSpPr>
          <p:cNvPr id="3" name="Rectangle 2">
            <a:extLst>
              <a:ext uri="{FF2B5EF4-FFF2-40B4-BE49-F238E27FC236}">
                <a16:creationId xmlns:a16="http://schemas.microsoft.com/office/drawing/2014/main" id="{201E4BEE-D4C8-47A4-B114-B2478921FB5B}"/>
              </a:ext>
            </a:extLst>
          </p:cNvPr>
          <p:cNvSpPr/>
          <p:nvPr/>
        </p:nvSpPr>
        <p:spPr>
          <a:xfrm>
            <a:off x="2978305" y="6487546"/>
            <a:ext cx="6235390" cy="369332"/>
          </a:xfrm>
          <a:prstGeom prst="rect">
            <a:avLst/>
          </a:prstGeom>
        </p:spPr>
        <p:txBody>
          <a:bodyPr wrap="square">
            <a:spAutoFit/>
          </a:bodyPr>
          <a:lstStyle/>
          <a:p>
            <a:r>
              <a:rPr lang="en-US" dirty="0"/>
              <a:t>American College of Gastroenterology guideline from 2015 </a:t>
            </a:r>
          </a:p>
        </p:txBody>
      </p:sp>
    </p:spTree>
    <p:extLst>
      <p:ext uri="{BB962C8B-B14F-4D97-AF65-F5344CB8AC3E}">
        <p14:creationId xmlns:p14="http://schemas.microsoft.com/office/powerpoint/2010/main" val="2439195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Hyperplastic Polyps</a:t>
            </a:r>
          </a:p>
        </p:txBody>
      </p:sp>
      <p:sp>
        <p:nvSpPr>
          <p:cNvPr id="3" name="Content Placeholder 2"/>
          <p:cNvSpPr>
            <a:spLocks noGrp="1"/>
          </p:cNvSpPr>
          <p:nvPr>
            <p:ph idx="1"/>
          </p:nvPr>
        </p:nvSpPr>
        <p:spPr>
          <a:xfrm>
            <a:off x="433137" y="1203158"/>
            <a:ext cx="11438021" cy="5422231"/>
          </a:xfrm>
        </p:spPr>
        <p:txBody>
          <a:bodyPr>
            <a:normAutofit/>
          </a:bodyPr>
          <a:lstStyle/>
          <a:p>
            <a:r>
              <a:rPr lang="en-US" sz="3600" dirty="0"/>
              <a:t>80 - 90% of all Serrated Polyps</a:t>
            </a:r>
          </a:p>
          <a:p>
            <a:r>
              <a:rPr lang="en-US" sz="3600" dirty="0"/>
              <a:t>Malignant potential - &lt;1% </a:t>
            </a:r>
          </a:p>
          <a:p>
            <a:r>
              <a:rPr lang="en-US" sz="3600" dirty="0"/>
              <a:t>Size: &lt; 5mm</a:t>
            </a:r>
          </a:p>
          <a:p>
            <a:r>
              <a:rPr lang="en-US" sz="3600" dirty="0"/>
              <a:t>Typical Location is Recto-Sigmoid</a:t>
            </a:r>
          </a:p>
          <a:p>
            <a:r>
              <a:rPr lang="en-US" sz="3600" dirty="0"/>
              <a:t>Increases in number up to 50 years of age then stable thereafter.</a:t>
            </a:r>
          </a:p>
        </p:txBody>
      </p:sp>
    </p:spTree>
    <p:extLst>
      <p:ext uri="{BB962C8B-B14F-4D97-AF65-F5344CB8AC3E}">
        <p14:creationId xmlns:p14="http://schemas.microsoft.com/office/powerpoint/2010/main" val="17711950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Hyperplastic Polyps</a:t>
            </a:r>
          </a:p>
        </p:txBody>
      </p:sp>
      <p:sp>
        <p:nvSpPr>
          <p:cNvPr id="3" name="Content Placeholder 2"/>
          <p:cNvSpPr>
            <a:spLocks noGrp="1"/>
          </p:cNvSpPr>
          <p:nvPr>
            <p:ph idx="1"/>
          </p:nvPr>
        </p:nvSpPr>
        <p:spPr>
          <a:xfrm>
            <a:off x="7389726" y="1443789"/>
            <a:ext cx="4802274" cy="4682375"/>
          </a:xfrm>
        </p:spPr>
        <p:txBody>
          <a:bodyPr>
            <a:normAutofit/>
          </a:bodyPr>
          <a:lstStyle/>
          <a:p>
            <a:pPr marL="0" indent="0">
              <a:buNone/>
            </a:pPr>
            <a:r>
              <a:rPr lang="en-US" sz="3200" dirty="0"/>
              <a:t>Mucosa is typically paler</a:t>
            </a:r>
          </a:p>
          <a:p>
            <a:pPr marL="0" indent="0">
              <a:buNone/>
            </a:pPr>
            <a:endParaRPr lang="en-US" sz="3200" dirty="0"/>
          </a:p>
          <a:p>
            <a:pPr marL="0" indent="0">
              <a:buNone/>
            </a:pPr>
            <a:r>
              <a:rPr lang="en-US" sz="3200" dirty="0"/>
              <a:t>Size &lt;5 mm</a:t>
            </a:r>
          </a:p>
          <a:p>
            <a:pPr marL="0" indent="0">
              <a:buNone/>
            </a:pPr>
            <a:endParaRPr lang="en-US" sz="3200" dirty="0"/>
          </a:p>
          <a:p>
            <a:pPr marL="0" indent="0">
              <a:buNone/>
            </a:pPr>
            <a:r>
              <a:rPr lang="en-US" sz="3200" dirty="0"/>
              <a:t>Typically flatten with full insufflation </a:t>
            </a:r>
          </a:p>
        </p:txBody>
      </p:sp>
      <p:pic>
        <p:nvPicPr>
          <p:cNvPr id="5122" name="Picture 2" descr="C:\Users\FUG8594\AppData\Local\Microsoft\Windows\Temporary Internet Files\Low\Content.IE5\AFS8JCU2\photo[1].JPG"/>
          <p:cNvPicPr>
            <a:picLocks noChangeAspect="1" noChangeArrowheads="1"/>
          </p:cNvPicPr>
          <p:nvPr/>
        </p:nvPicPr>
        <p:blipFill rotWithShape="1">
          <a:blip r:embed="rId3">
            <a:extLst>
              <a:ext uri="{28A0092B-C50C-407E-A947-70E740481C1C}">
                <a14:useLocalDpi xmlns:a14="http://schemas.microsoft.com/office/drawing/2010/main" val="0"/>
              </a:ext>
            </a:extLst>
          </a:blip>
          <a:srcRect t="8388" r="1795" b="9414"/>
          <a:stretch/>
        </p:blipFill>
        <p:spPr bwMode="auto">
          <a:xfrm rot="16200000" flipH="1">
            <a:off x="965304" y="654643"/>
            <a:ext cx="5856161" cy="6535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6634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379" y="-148222"/>
            <a:ext cx="10515600" cy="1325563"/>
          </a:xfrm>
        </p:spPr>
        <p:txBody>
          <a:bodyPr/>
          <a:lstStyle/>
          <a:p>
            <a:r>
              <a:rPr lang="en-US" dirty="0"/>
              <a:t>Sessile Serrated Lesion/Polyp</a:t>
            </a:r>
          </a:p>
        </p:txBody>
      </p:sp>
      <p:sp>
        <p:nvSpPr>
          <p:cNvPr id="3" name="Content Placeholder 2"/>
          <p:cNvSpPr>
            <a:spLocks noGrp="1"/>
          </p:cNvSpPr>
          <p:nvPr>
            <p:ph idx="1"/>
          </p:nvPr>
        </p:nvSpPr>
        <p:spPr>
          <a:xfrm>
            <a:off x="304801" y="962526"/>
            <a:ext cx="11546306" cy="5647574"/>
          </a:xfrm>
        </p:spPr>
        <p:txBody>
          <a:bodyPr>
            <a:normAutofit/>
          </a:bodyPr>
          <a:lstStyle/>
          <a:p>
            <a:r>
              <a:rPr lang="en-US" sz="3600" dirty="0"/>
              <a:t>Malignant Potential – uncertain but higher than adenomatous polyps which is at least 25% over 10 years if larger than 2 cm.</a:t>
            </a:r>
          </a:p>
          <a:p>
            <a:r>
              <a:rPr lang="en-US" sz="3600" dirty="0"/>
              <a:t>Size is variable </a:t>
            </a:r>
          </a:p>
          <a:p>
            <a:r>
              <a:rPr lang="en-US" sz="3600" dirty="0"/>
              <a:t>More common in the proximal colon.</a:t>
            </a:r>
          </a:p>
          <a:p>
            <a:r>
              <a:rPr lang="en-US" sz="3600" dirty="0"/>
              <a:t>Increases in number throughout life.</a:t>
            </a:r>
          </a:p>
          <a:p>
            <a:endParaRPr lang="en-US" sz="3600" dirty="0"/>
          </a:p>
        </p:txBody>
      </p:sp>
    </p:spTree>
    <p:extLst>
      <p:ext uri="{BB962C8B-B14F-4D97-AF65-F5344CB8AC3E}">
        <p14:creationId xmlns:p14="http://schemas.microsoft.com/office/powerpoint/2010/main" val="3402329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034" y="-144379"/>
            <a:ext cx="8229600" cy="1143000"/>
          </a:xfrm>
        </p:spPr>
        <p:txBody>
          <a:bodyPr/>
          <a:lstStyle/>
          <a:p>
            <a:r>
              <a:rPr lang="en-US" dirty="0"/>
              <a:t>Familial Risk CRC for SPS Relative</a:t>
            </a:r>
          </a:p>
        </p:txBody>
      </p:sp>
      <p:sp>
        <p:nvSpPr>
          <p:cNvPr id="3" name="Content Placeholder 2"/>
          <p:cNvSpPr>
            <a:spLocks noGrp="1"/>
          </p:cNvSpPr>
          <p:nvPr>
            <p:ph idx="1"/>
          </p:nvPr>
        </p:nvSpPr>
        <p:spPr>
          <a:xfrm>
            <a:off x="256674" y="838200"/>
            <a:ext cx="11678652" cy="5867400"/>
          </a:xfrm>
        </p:spPr>
        <p:txBody>
          <a:bodyPr>
            <a:normAutofit/>
          </a:bodyPr>
          <a:lstStyle/>
          <a:p>
            <a:r>
              <a:rPr lang="en-US" sz="3200" dirty="0"/>
              <a:t>Two large </a:t>
            </a:r>
            <a:r>
              <a:rPr lang="en-US" sz="3200" u="sng" dirty="0"/>
              <a:t>retrospective</a:t>
            </a:r>
            <a:r>
              <a:rPr lang="en-US" sz="3200" dirty="0"/>
              <a:t> studies demonstrated a 5-fold relative risk of CRC in first degree relatives of SPS patients. </a:t>
            </a:r>
          </a:p>
          <a:p>
            <a:r>
              <a:rPr lang="en-US" sz="3200" dirty="0"/>
              <a:t>In a </a:t>
            </a:r>
            <a:r>
              <a:rPr lang="en-US" sz="3200" u="sng" dirty="0"/>
              <a:t>prospective</a:t>
            </a:r>
            <a:r>
              <a:rPr lang="en-US" sz="3200" dirty="0"/>
              <a:t> study 78 first degree relatives of 34 SPS patients underwent colonoscopy</a:t>
            </a:r>
          </a:p>
          <a:p>
            <a:pPr lvl="1"/>
            <a:r>
              <a:rPr lang="en-US" sz="2800" dirty="0"/>
              <a:t>8 individuals met the 2019 WHO criteria for SPS. </a:t>
            </a:r>
          </a:p>
          <a:p>
            <a:pPr lvl="1"/>
            <a:r>
              <a:rPr lang="en-US" sz="2800" dirty="0"/>
              <a:t>In one individual CRC was diagnosed </a:t>
            </a:r>
          </a:p>
          <a:p>
            <a:pPr lvl="1"/>
            <a:r>
              <a:rPr lang="en-US" sz="2800" dirty="0"/>
              <a:t>44% of patient had a first degree relative with CRC. </a:t>
            </a:r>
          </a:p>
          <a:p>
            <a:r>
              <a:rPr lang="en-US" sz="3200" dirty="0"/>
              <a:t>In another </a:t>
            </a:r>
            <a:r>
              <a:rPr lang="en-US" sz="3200" u="sng" dirty="0"/>
              <a:t>prospective </a:t>
            </a:r>
            <a:r>
              <a:rPr lang="en-US" sz="3200" dirty="0"/>
              <a:t>study 77 first degree relatives of SPS patients underwent a colonoscopy</a:t>
            </a:r>
          </a:p>
          <a:p>
            <a:pPr lvl="1"/>
            <a:r>
              <a:rPr lang="en-US" sz="2800" dirty="0"/>
              <a:t>1 individual met the 2019 WHO criteria for SPS. CRC was not detected. </a:t>
            </a:r>
          </a:p>
          <a:p>
            <a:pPr lvl="1"/>
            <a:r>
              <a:rPr lang="en-US" sz="2800" dirty="0"/>
              <a:t>However, 43% of patient had at least one significant polyp (defined as adenomas, TSA, SSL, or proximal HP). </a:t>
            </a:r>
          </a:p>
        </p:txBody>
      </p:sp>
    </p:spTree>
    <p:extLst>
      <p:ext uri="{BB962C8B-B14F-4D97-AF65-F5344CB8AC3E}">
        <p14:creationId xmlns:p14="http://schemas.microsoft.com/office/powerpoint/2010/main" val="1476015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666" y="0"/>
            <a:ext cx="8229600" cy="1143000"/>
          </a:xfrm>
        </p:spPr>
        <p:txBody>
          <a:bodyPr/>
          <a:lstStyle/>
          <a:p>
            <a:r>
              <a:rPr lang="en-US" dirty="0"/>
              <a:t>Familial Risk CRC for SPS Relative</a:t>
            </a:r>
          </a:p>
        </p:txBody>
      </p:sp>
      <p:sp>
        <p:nvSpPr>
          <p:cNvPr id="3" name="Content Placeholder 2"/>
          <p:cNvSpPr>
            <a:spLocks noGrp="1"/>
          </p:cNvSpPr>
          <p:nvPr>
            <p:ph idx="1"/>
          </p:nvPr>
        </p:nvSpPr>
        <p:spPr>
          <a:xfrm>
            <a:off x="208547" y="1143000"/>
            <a:ext cx="11790948" cy="5562600"/>
          </a:xfrm>
        </p:spPr>
        <p:txBody>
          <a:bodyPr>
            <a:normAutofit/>
          </a:bodyPr>
          <a:lstStyle/>
          <a:p>
            <a:r>
              <a:rPr lang="en-US" sz="4000" dirty="0"/>
              <a:t>Based on these 4 studies with overall increased cancer/problematic polyp findings the European Society of Gastrointestinal Endoscopy (ESGE) recommends that, for </a:t>
            </a:r>
            <a:r>
              <a:rPr lang="en-US" sz="4000" b="1" u="sng" dirty="0"/>
              <a:t>first degree relatives of</a:t>
            </a:r>
            <a:r>
              <a:rPr lang="en-US" sz="4000" dirty="0"/>
              <a:t> </a:t>
            </a:r>
            <a:r>
              <a:rPr lang="en-US" sz="4000" b="1" u="sng" dirty="0"/>
              <a:t>individuals with serrated polyposis syndrome</a:t>
            </a:r>
            <a:r>
              <a:rPr lang="en-US" sz="4000" dirty="0"/>
              <a:t>, CRC screening by colonoscopy should be offered:</a:t>
            </a:r>
          </a:p>
          <a:p>
            <a:pPr lvl="1"/>
            <a:r>
              <a:rPr lang="en-US" sz="3600" b="1" dirty="0"/>
              <a:t>Age 45 years </a:t>
            </a:r>
          </a:p>
          <a:p>
            <a:pPr lvl="1"/>
            <a:r>
              <a:rPr lang="en-US" sz="3600" b="1" dirty="0"/>
              <a:t>Interval of 5 years </a:t>
            </a:r>
          </a:p>
        </p:txBody>
      </p:sp>
    </p:spTree>
    <p:extLst>
      <p:ext uri="{BB962C8B-B14F-4D97-AF65-F5344CB8AC3E}">
        <p14:creationId xmlns:p14="http://schemas.microsoft.com/office/powerpoint/2010/main" val="1694041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Sessile Serrated Polyp</a:t>
            </a:r>
          </a:p>
        </p:txBody>
      </p:sp>
      <p:pic>
        <p:nvPicPr>
          <p:cNvPr id="4" name="Picture 2" descr="Unfortunately we are unable to provide accessible alternative text for this. If you require assistance to access this image, please contact help@nature.com or the autho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1817" b="46977"/>
          <a:stretch/>
        </p:blipFill>
        <p:spPr bwMode="auto">
          <a:xfrm>
            <a:off x="1676400" y="2057400"/>
            <a:ext cx="5474450" cy="47696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38999" y="1315453"/>
            <a:ext cx="4792579" cy="4678204"/>
          </a:xfrm>
          <a:prstGeom prst="rect">
            <a:avLst/>
          </a:prstGeom>
          <a:noFill/>
        </p:spPr>
        <p:txBody>
          <a:bodyPr wrap="square" rtlCol="0">
            <a:spAutoFit/>
          </a:bodyPr>
          <a:lstStyle/>
          <a:p>
            <a:r>
              <a:rPr lang="en-US" sz="2800" dirty="0"/>
              <a:t>Typically covered with a “mucus cap”</a:t>
            </a:r>
          </a:p>
          <a:p>
            <a:endParaRPr lang="en-US" sz="2800" dirty="0"/>
          </a:p>
          <a:p>
            <a:r>
              <a:rPr lang="en-US" sz="2800" dirty="0"/>
              <a:t>Grow horizontally, flat, sessile</a:t>
            </a:r>
          </a:p>
          <a:p>
            <a:endParaRPr lang="en-US" sz="2800" dirty="0"/>
          </a:p>
          <a:p>
            <a:r>
              <a:rPr lang="en-US" sz="2800" dirty="0"/>
              <a:t>Size is variable </a:t>
            </a:r>
          </a:p>
          <a:p>
            <a:r>
              <a:rPr lang="en-US" sz="2800" dirty="0"/>
              <a:t>	50% &gt;5mm</a:t>
            </a:r>
          </a:p>
          <a:p>
            <a:r>
              <a:rPr lang="en-US" sz="2800" dirty="0"/>
              <a:t>	12-20% &gt; 10 mm</a:t>
            </a:r>
          </a:p>
          <a:p>
            <a:endParaRPr lang="en-US" sz="2800" dirty="0"/>
          </a:p>
          <a:p>
            <a:r>
              <a:rPr lang="en-US" sz="2800" dirty="0"/>
              <a:t>Red and Puckered appearance</a:t>
            </a:r>
          </a:p>
          <a:p>
            <a:endParaRPr lang="en-US" sz="2000" dirty="0"/>
          </a:p>
        </p:txBody>
      </p:sp>
    </p:spTree>
    <p:extLst>
      <p:ext uri="{BB962C8B-B14F-4D97-AF65-F5344CB8AC3E}">
        <p14:creationId xmlns:p14="http://schemas.microsoft.com/office/powerpoint/2010/main" val="39204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763486" y="3048001"/>
            <a:ext cx="8229600" cy="4525963"/>
          </a:xfrm>
        </p:spPr>
        <p:txBody>
          <a:bodyPr>
            <a:normAutofit/>
          </a:bodyPr>
          <a:lstStyle/>
          <a:p>
            <a:endParaRPr lang="en-US" dirty="0"/>
          </a:p>
          <a:p>
            <a:endParaRPr lang="en-US" dirty="0"/>
          </a:p>
          <a:p>
            <a:endParaRPr lang="en-US" dirty="0"/>
          </a:p>
          <a:p>
            <a:endParaRPr lang="en-US" dirty="0"/>
          </a:p>
          <a:p>
            <a:endParaRPr lang="en-US" dirty="0"/>
          </a:p>
          <a:p>
            <a:endParaRPr lang="en-US" dirty="0"/>
          </a:p>
        </p:txBody>
      </p:sp>
      <p:pic>
        <p:nvPicPr>
          <p:cNvPr id="4098"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84364"/>
            <a:ext cx="8240486" cy="65242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600200" y="6642557"/>
            <a:ext cx="9220200" cy="430887"/>
          </a:xfrm>
          <a:prstGeom prst="rect">
            <a:avLst/>
          </a:prstGeom>
        </p:spPr>
        <p:txBody>
          <a:bodyPr wrap="square">
            <a:spAutoFit/>
          </a:bodyPr>
          <a:lstStyle/>
          <a:p>
            <a:r>
              <a:rPr lang="en-US" sz="1100" dirty="0"/>
              <a:t>The Clinical Significance of Serrated Polyps -  Christopher S Huang, Francis A </a:t>
            </a:r>
            <a:r>
              <a:rPr lang="en-US" sz="1100" dirty="0" err="1"/>
              <a:t>Farraye</a:t>
            </a:r>
            <a:r>
              <a:rPr lang="en-US" sz="1100" dirty="0"/>
              <a:t>, Shi Yang and Michael J O'Brien - American Journal of Gastroenterology </a:t>
            </a:r>
          </a:p>
          <a:p>
            <a:endParaRPr lang="en-US" sz="1100" dirty="0"/>
          </a:p>
        </p:txBody>
      </p:sp>
    </p:spTree>
    <p:extLst>
      <p:ext uri="{BB962C8B-B14F-4D97-AF65-F5344CB8AC3E}">
        <p14:creationId xmlns:p14="http://schemas.microsoft.com/office/powerpoint/2010/main" val="3882409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6096"/>
            <a:ext cx="8229600" cy="65156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44877" y="6547307"/>
            <a:ext cx="9220200" cy="430887"/>
          </a:xfrm>
          <a:prstGeom prst="rect">
            <a:avLst/>
          </a:prstGeom>
        </p:spPr>
        <p:txBody>
          <a:bodyPr wrap="square">
            <a:spAutoFit/>
          </a:bodyPr>
          <a:lstStyle/>
          <a:p>
            <a:r>
              <a:rPr lang="en-US" sz="1100" dirty="0"/>
              <a:t>The Clinical Significance of Serrated Polyps -  Christopher S Huang, Francis A </a:t>
            </a:r>
            <a:r>
              <a:rPr lang="en-US" sz="1100" dirty="0" err="1"/>
              <a:t>Farraye</a:t>
            </a:r>
            <a:r>
              <a:rPr lang="en-US" sz="1100" dirty="0"/>
              <a:t>, Shi Yang and Michael J O'Brien. American Journal of Gastroenterology </a:t>
            </a:r>
          </a:p>
          <a:p>
            <a:endParaRPr lang="en-US" sz="1100" dirty="0"/>
          </a:p>
        </p:txBody>
      </p:sp>
    </p:spTree>
    <p:extLst>
      <p:ext uri="{BB962C8B-B14F-4D97-AF65-F5344CB8AC3E}">
        <p14:creationId xmlns:p14="http://schemas.microsoft.com/office/powerpoint/2010/main" val="2904924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Serrated Adenomas</a:t>
            </a:r>
          </a:p>
        </p:txBody>
      </p:sp>
      <p:sp>
        <p:nvSpPr>
          <p:cNvPr id="3" name="Content Placeholder 2"/>
          <p:cNvSpPr>
            <a:spLocks noGrp="1"/>
          </p:cNvSpPr>
          <p:nvPr>
            <p:ph idx="1"/>
          </p:nvPr>
        </p:nvSpPr>
        <p:spPr>
          <a:xfrm>
            <a:off x="192505" y="1690688"/>
            <a:ext cx="11161295" cy="5167311"/>
          </a:xfrm>
        </p:spPr>
        <p:txBody>
          <a:bodyPr>
            <a:normAutofit/>
          </a:bodyPr>
          <a:lstStyle/>
          <a:p>
            <a:r>
              <a:rPr lang="en-US" sz="3200" dirty="0"/>
              <a:t>2-5% of all Serrated Polyps</a:t>
            </a:r>
          </a:p>
          <a:p>
            <a:r>
              <a:rPr lang="en-US" sz="3200" dirty="0"/>
              <a:t>Malignant Potential – 3 fold increased risk compared to Adenomatous Polyps</a:t>
            </a:r>
          </a:p>
          <a:p>
            <a:r>
              <a:rPr lang="en-US" sz="3200" dirty="0"/>
              <a:t>Predominately Left Sided</a:t>
            </a:r>
          </a:p>
          <a:p>
            <a:r>
              <a:rPr lang="en-US" sz="3200" dirty="0"/>
              <a:t>Increases in number throughout life</a:t>
            </a:r>
          </a:p>
        </p:txBody>
      </p:sp>
    </p:spTree>
    <p:extLst>
      <p:ext uri="{BB962C8B-B14F-4D97-AF65-F5344CB8AC3E}">
        <p14:creationId xmlns:p14="http://schemas.microsoft.com/office/powerpoint/2010/main" val="1844402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2B82-4E79-470A-A27B-6496D33D39FD}"/>
              </a:ext>
            </a:extLst>
          </p:cNvPr>
          <p:cNvSpPr>
            <a:spLocks noGrp="1"/>
          </p:cNvSpPr>
          <p:nvPr>
            <p:ph type="title"/>
          </p:nvPr>
        </p:nvSpPr>
        <p:spPr/>
        <p:txBody>
          <a:bodyPr>
            <a:normAutofit/>
          </a:bodyPr>
          <a:lstStyle/>
          <a:p>
            <a:r>
              <a:rPr lang="en-US" dirty="0"/>
              <a:t>Cowden Polyposis Syndrome</a:t>
            </a:r>
          </a:p>
        </p:txBody>
      </p:sp>
      <p:sp>
        <p:nvSpPr>
          <p:cNvPr id="3" name="Content Placeholder 2">
            <a:extLst>
              <a:ext uri="{FF2B5EF4-FFF2-40B4-BE49-F238E27FC236}">
                <a16:creationId xmlns:a16="http://schemas.microsoft.com/office/drawing/2014/main" id="{50520ED0-8D67-4850-8FAA-E13B8CA201C3}"/>
              </a:ext>
            </a:extLst>
          </p:cNvPr>
          <p:cNvSpPr>
            <a:spLocks noGrp="1"/>
          </p:cNvSpPr>
          <p:nvPr>
            <p:ph idx="1"/>
          </p:nvPr>
        </p:nvSpPr>
        <p:spPr>
          <a:xfrm>
            <a:off x="486137" y="1435261"/>
            <a:ext cx="11088547" cy="4741702"/>
          </a:xfrm>
        </p:spPr>
        <p:txBody>
          <a:bodyPr>
            <a:normAutofit/>
          </a:bodyPr>
          <a:lstStyle/>
          <a:p>
            <a:r>
              <a:rPr lang="en-US" sz="3200" dirty="0"/>
              <a:t>Estimated prevalence of Cowden syndrome is 1 in 200,000 to 250,000</a:t>
            </a:r>
          </a:p>
          <a:p>
            <a:r>
              <a:rPr lang="en-US" sz="3200" dirty="0"/>
              <a:t>PTEN genetic mutation is found in 20-34%</a:t>
            </a:r>
          </a:p>
          <a:p>
            <a:r>
              <a:rPr lang="en-US" sz="3200" dirty="0"/>
              <a:t>Most pathogenic variants are unique to a given family.</a:t>
            </a:r>
          </a:p>
          <a:p>
            <a:r>
              <a:rPr lang="en-US" sz="3200" dirty="0"/>
              <a:t>Range of clinical manifestations:</a:t>
            </a:r>
          </a:p>
          <a:p>
            <a:pPr lvl="1"/>
            <a:r>
              <a:rPr lang="en-US" sz="2800" dirty="0" err="1"/>
              <a:t>Hamartomatous</a:t>
            </a:r>
            <a:r>
              <a:rPr lang="en-US" sz="2800" dirty="0"/>
              <a:t> tumors in multiple organ systems</a:t>
            </a:r>
          </a:p>
          <a:p>
            <a:pPr lvl="1"/>
            <a:r>
              <a:rPr lang="en-US" sz="2800" dirty="0"/>
              <a:t>Both mucocutaneous and extracutaneous</a:t>
            </a:r>
          </a:p>
          <a:p>
            <a:pPr lvl="1"/>
            <a:r>
              <a:rPr lang="en-US" sz="2800" dirty="0"/>
              <a:t>An increased risk for malignancy</a:t>
            </a:r>
          </a:p>
          <a:p>
            <a:endParaRPr lang="en-US" sz="3200" dirty="0"/>
          </a:p>
        </p:txBody>
      </p:sp>
    </p:spTree>
    <p:extLst>
      <p:ext uri="{BB962C8B-B14F-4D97-AF65-F5344CB8AC3E}">
        <p14:creationId xmlns:p14="http://schemas.microsoft.com/office/powerpoint/2010/main" val="4047764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Serrated Adenoma</a:t>
            </a:r>
          </a:p>
        </p:txBody>
      </p:sp>
      <p:sp>
        <p:nvSpPr>
          <p:cNvPr id="3" name="Content Placeholder 2"/>
          <p:cNvSpPr>
            <a:spLocks noGrp="1"/>
          </p:cNvSpPr>
          <p:nvPr>
            <p:ph idx="1"/>
          </p:nvPr>
        </p:nvSpPr>
        <p:spPr>
          <a:xfrm>
            <a:off x="7543800" y="1860885"/>
            <a:ext cx="4311316" cy="4265280"/>
          </a:xfrm>
        </p:spPr>
        <p:txBody>
          <a:bodyPr>
            <a:normAutofit/>
          </a:bodyPr>
          <a:lstStyle/>
          <a:p>
            <a:r>
              <a:rPr lang="en-US" sz="3200" dirty="0"/>
              <a:t>Variable size up to 5 cm</a:t>
            </a:r>
          </a:p>
          <a:p>
            <a:r>
              <a:rPr lang="en-US" sz="3200" dirty="0"/>
              <a:t>Often adenomatous appearing</a:t>
            </a:r>
          </a:p>
          <a:p>
            <a:r>
              <a:rPr lang="en-US" sz="3200" dirty="0"/>
              <a:t>Red appearance</a:t>
            </a:r>
          </a:p>
        </p:txBody>
      </p:sp>
      <p:sp>
        <p:nvSpPr>
          <p:cNvPr id="4" name="Rectangle 3"/>
          <p:cNvSpPr/>
          <p:nvPr/>
        </p:nvSpPr>
        <p:spPr>
          <a:xfrm>
            <a:off x="1560007" y="6324601"/>
            <a:ext cx="4572000" cy="276999"/>
          </a:xfrm>
          <a:prstGeom prst="rect">
            <a:avLst/>
          </a:prstGeom>
        </p:spPr>
        <p:txBody>
          <a:bodyPr>
            <a:spAutoFit/>
          </a:bodyPr>
          <a:lstStyle/>
          <a:p>
            <a:r>
              <a:rPr lang="en-US" sz="1200" dirty="0"/>
              <a:t>http://www.nature.com/ctg/journal/v3/n1/images/ctg20115f2.jpg</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1560007" y="1981201"/>
            <a:ext cx="6039207" cy="4894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700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547" y="0"/>
            <a:ext cx="11662611" cy="1447800"/>
          </a:xfrm>
        </p:spPr>
        <p:txBody>
          <a:bodyPr>
            <a:noAutofit/>
          </a:bodyPr>
          <a:lstStyle/>
          <a:p>
            <a:r>
              <a:rPr lang="en-US" sz="3200" dirty="0"/>
              <a:t>How accurate are pathologist in depicting a Serrated Polyp from a Hyperplastic Polyp?</a:t>
            </a:r>
            <a:br>
              <a:rPr lang="en-US" sz="3200" dirty="0"/>
            </a:br>
            <a:r>
              <a:rPr lang="en-US" sz="3200" dirty="0"/>
              <a:t>Are they basing it on where I took the polyp off at?</a:t>
            </a:r>
          </a:p>
        </p:txBody>
      </p:sp>
      <p:pic>
        <p:nvPicPr>
          <p:cNvPr id="5122"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269070"/>
            <a:ext cx="6172200" cy="22852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0" y="6554279"/>
            <a:ext cx="9144000" cy="430887"/>
          </a:xfrm>
          <a:prstGeom prst="rect">
            <a:avLst/>
          </a:prstGeom>
        </p:spPr>
        <p:txBody>
          <a:bodyPr wrap="square">
            <a:spAutoFit/>
          </a:bodyPr>
          <a:lstStyle/>
          <a:p>
            <a:r>
              <a:rPr lang="en-US" sz="1100" dirty="0"/>
              <a:t>The Clinical Significance of Serrated Polyps - Christopher S Huang, Francis A </a:t>
            </a:r>
            <a:r>
              <a:rPr lang="en-US" sz="1100" dirty="0" err="1"/>
              <a:t>Farraye</a:t>
            </a:r>
            <a:r>
              <a:rPr lang="en-US" sz="1100" dirty="0"/>
              <a:t>, Shi Yang and Michael J O'Brien  American Journal of Gastroenterology </a:t>
            </a:r>
          </a:p>
          <a:p>
            <a:endParaRPr lang="en-US" sz="1100" dirty="0"/>
          </a:p>
        </p:txBody>
      </p:sp>
      <p:pic>
        <p:nvPicPr>
          <p:cNvPr id="9218" name="Picture 2" descr="http://zl.elsevier.es/imatges/14/14v33n06/grande/14v33n06-13152442fig1.jpg"/>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b="2594"/>
          <a:stretch/>
        </p:blipFill>
        <p:spPr bwMode="auto">
          <a:xfrm rot="16200000">
            <a:off x="2619223" y="524547"/>
            <a:ext cx="2838754"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406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059"/>
            <a:ext cx="10515600" cy="1325563"/>
          </a:xfrm>
        </p:spPr>
        <p:txBody>
          <a:bodyPr>
            <a:normAutofit/>
          </a:bodyPr>
          <a:lstStyle/>
          <a:p>
            <a:r>
              <a:rPr lang="en-US" dirty="0"/>
              <a:t>How Reliable is the Diagnosis - Pathological distinctions first appeared in 2005.</a:t>
            </a:r>
          </a:p>
        </p:txBody>
      </p:sp>
      <p:sp>
        <p:nvSpPr>
          <p:cNvPr id="3" name="Content Placeholder 2"/>
          <p:cNvSpPr>
            <a:spLocks noGrp="1"/>
          </p:cNvSpPr>
          <p:nvPr>
            <p:ph idx="1"/>
          </p:nvPr>
        </p:nvSpPr>
        <p:spPr>
          <a:xfrm>
            <a:off x="368968" y="1379622"/>
            <a:ext cx="11582400" cy="5478378"/>
          </a:xfrm>
        </p:spPr>
        <p:txBody>
          <a:bodyPr>
            <a:normAutofit/>
          </a:bodyPr>
          <a:lstStyle/>
          <a:p>
            <a:r>
              <a:rPr lang="en-US" sz="4000" dirty="0" err="1"/>
              <a:t>Virchows</a:t>
            </a:r>
            <a:r>
              <a:rPr lang="en-US" sz="4000" dirty="0"/>
              <a:t> Archives, 2012</a:t>
            </a:r>
          </a:p>
          <a:p>
            <a:pPr lvl="1"/>
            <a:r>
              <a:rPr lang="en-US" sz="3600" dirty="0"/>
              <a:t>70 cases using World Health Organization Pathological Diagnostic Criteria/Worksheets</a:t>
            </a:r>
          </a:p>
          <a:p>
            <a:pPr lvl="1"/>
            <a:r>
              <a:rPr lang="en-US" sz="3600" dirty="0"/>
              <a:t>16 European Pathologists</a:t>
            </a:r>
          </a:p>
          <a:p>
            <a:pPr lvl="2"/>
            <a:r>
              <a:rPr lang="en-US" sz="3200" dirty="0"/>
              <a:t>28 Hyperplastic Polyps</a:t>
            </a:r>
          </a:p>
          <a:p>
            <a:pPr lvl="2"/>
            <a:r>
              <a:rPr lang="en-US" sz="3200" dirty="0"/>
              <a:t>25 Sessile Serrated Adenomas/Polyps</a:t>
            </a:r>
          </a:p>
          <a:p>
            <a:pPr lvl="2"/>
            <a:r>
              <a:rPr lang="en-US" sz="3200" dirty="0"/>
              <a:t>11 Traditional Serrated Adenomas</a:t>
            </a:r>
          </a:p>
          <a:p>
            <a:pPr lvl="2"/>
            <a:r>
              <a:rPr lang="en-US" sz="3200" dirty="0"/>
              <a:t>15 Mixed HP with SSP features</a:t>
            </a:r>
          </a:p>
          <a:p>
            <a:pPr lvl="1"/>
            <a:r>
              <a:rPr lang="en-US" sz="3600" dirty="0"/>
              <a:t>How do you think the 16 pathologists did?</a:t>
            </a:r>
          </a:p>
          <a:p>
            <a:pPr lvl="2"/>
            <a:endParaRPr lang="en-US" sz="3200" dirty="0"/>
          </a:p>
        </p:txBody>
      </p:sp>
    </p:spTree>
    <p:extLst>
      <p:ext uri="{BB962C8B-B14F-4D97-AF65-F5344CB8AC3E}">
        <p14:creationId xmlns:p14="http://schemas.microsoft.com/office/powerpoint/2010/main" val="71296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3"/>
            <a:ext cx="10515600" cy="1325563"/>
          </a:xfrm>
        </p:spPr>
        <p:txBody>
          <a:bodyPr/>
          <a:lstStyle/>
          <a:p>
            <a:r>
              <a:rPr lang="en-US" dirty="0"/>
              <a:t>How Reliable is the Diagnosis</a:t>
            </a:r>
          </a:p>
        </p:txBody>
      </p:sp>
      <p:sp>
        <p:nvSpPr>
          <p:cNvPr id="3" name="Content Placeholder 2"/>
          <p:cNvSpPr>
            <a:spLocks noGrp="1"/>
          </p:cNvSpPr>
          <p:nvPr>
            <p:ph idx="1"/>
          </p:nvPr>
        </p:nvSpPr>
        <p:spPr>
          <a:xfrm>
            <a:off x="272715" y="1010653"/>
            <a:ext cx="11758863" cy="5771147"/>
          </a:xfrm>
        </p:spPr>
        <p:txBody>
          <a:bodyPr>
            <a:normAutofit/>
          </a:bodyPr>
          <a:lstStyle/>
          <a:p>
            <a:r>
              <a:rPr lang="en-US" sz="3600" dirty="0" err="1"/>
              <a:t>Virchows</a:t>
            </a:r>
            <a:r>
              <a:rPr lang="en-US" sz="3600" dirty="0"/>
              <a:t> Archives, 2012</a:t>
            </a:r>
          </a:p>
          <a:p>
            <a:pPr lvl="1"/>
            <a:r>
              <a:rPr lang="en-US" sz="3200" dirty="0"/>
              <a:t>16 European Pathologists</a:t>
            </a:r>
          </a:p>
          <a:p>
            <a:pPr lvl="2"/>
            <a:r>
              <a:rPr lang="en-US" sz="2800" dirty="0"/>
              <a:t>28 Hyperplastic Polyps – 44% got all 28</a:t>
            </a:r>
          </a:p>
          <a:p>
            <a:pPr lvl="2"/>
            <a:r>
              <a:rPr lang="en-US" sz="2800" dirty="0"/>
              <a:t>25 Sessile Serrated Adenomas/Polyps – 40% got all 20</a:t>
            </a:r>
          </a:p>
          <a:p>
            <a:pPr lvl="2"/>
            <a:r>
              <a:rPr lang="en-US" sz="2800" dirty="0"/>
              <a:t>11 Traditional Serrated Adenomas – 10% got all 11</a:t>
            </a:r>
          </a:p>
          <a:p>
            <a:pPr lvl="2"/>
            <a:r>
              <a:rPr lang="en-US" sz="2800" dirty="0"/>
              <a:t>15 Mixed HP with SSP features – 6% got all 15</a:t>
            </a:r>
          </a:p>
          <a:p>
            <a:pPr lvl="1"/>
            <a:r>
              <a:rPr lang="en-US" sz="3200" dirty="0"/>
              <a:t>How do you think the 16 pathologists do?</a:t>
            </a:r>
          </a:p>
          <a:p>
            <a:pPr lvl="2"/>
            <a:r>
              <a:rPr lang="en-US" sz="2800" dirty="0"/>
              <a:t>After 2 rounds and a conference reviewing the WHO diagnostic criteria, they were able to come to near perfect alignment on diagnosis.</a:t>
            </a:r>
          </a:p>
          <a:p>
            <a:pPr lvl="2"/>
            <a:r>
              <a:rPr lang="en-US" sz="2800" dirty="0"/>
              <a:t>The authors of this study stated that at best reproducibility of the histopathological diagnosis on a Serrated Polyp remains imperfect.</a:t>
            </a:r>
          </a:p>
          <a:p>
            <a:pPr lvl="2"/>
            <a:endParaRPr lang="en-US" dirty="0"/>
          </a:p>
        </p:txBody>
      </p:sp>
    </p:spTree>
    <p:extLst>
      <p:ext uri="{BB962C8B-B14F-4D97-AF65-F5344CB8AC3E}">
        <p14:creationId xmlns:p14="http://schemas.microsoft.com/office/powerpoint/2010/main" val="13733309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2391"/>
            <a:ext cx="10515600" cy="1325563"/>
          </a:xfrm>
        </p:spPr>
        <p:txBody>
          <a:bodyPr/>
          <a:lstStyle/>
          <a:p>
            <a:r>
              <a:rPr lang="en-US" dirty="0"/>
              <a:t>Importance of Serrated Polyps</a:t>
            </a:r>
          </a:p>
        </p:txBody>
      </p:sp>
      <p:sp>
        <p:nvSpPr>
          <p:cNvPr id="3" name="Content Placeholder 2"/>
          <p:cNvSpPr>
            <a:spLocks noGrp="1"/>
          </p:cNvSpPr>
          <p:nvPr>
            <p:ph idx="1"/>
          </p:nvPr>
        </p:nvSpPr>
        <p:spPr>
          <a:xfrm>
            <a:off x="256674" y="866274"/>
            <a:ext cx="11662610" cy="5775158"/>
          </a:xfrm>
        </p:spPr>
        <p:txBody>
          <a:bodyPr>
            <a:normAutofit lnSpcReduction="10000"/>
          </a:bodyPr>
          <a:lstStyle/>
          <a:p>
            <a:r>
              <a:rPr lang="en-US" sz="3200" dirty="0"/>
              <a:t>15-30% of all cancers are secondary to serrated polyps</a:t>
            </a:r>
          </a:p>
          <a:p>
            <a:r>
              <a:rPr lang="en-US" sz="3200" dirty="0"/>
              <a:t>The progression of dysplasia to cancer for Sessile Serrated Adenomas and Polyps is 10-15 years.  A period 2-3 years longer than conventional adenomas.</a:t>
            </a:r>
          </a:p>
          <a:p>
            <a:r>
              <a:rPr lang="en-US" sz="3200" dirty="0"/>
              <a:t> Additionally, studies have demonstrated higher rates of </a:t>
            </a:r>
            <a:r>
              <a:rPr lang="en-US" sz="3200" u="sng" dirty="0"/>
              <a:t>interval</a:t>
            </a:r>
            <a:r>
              <a:rPr lang="en-US" sz="3200" dirty="0"/>
              <a:t> </a:t>
            </a:r>
            <a:r>
              <a:rPr lang="en-US" sz="3200" u="sng" dirty="0"/>
              <a:t>CRC </a:t>
            </a:r>
            <a:r>
              <a:rPr lang="en-US" sz="3200" dirty="0"/>
              <a:t>arising from the serrated pathway.</a:t>
            </a:r>
            <a:endParaRPr lang="en-US" sz="3200" baseline="30000" dirty="0"/>
          </a:p>
          <a:p>
            <a:r>
              <a:rPr lang="en-US" sz="3200" dirty="0"/>
              <a:t>These findings highlight the importance of distinguishing SSL from HP, as accurate diagnosis ensures that patients can be appropriately screened per the 2020 US Multi-Society Task Force on Colorectal Cancer recommendations.</a:t>
            </a:r>
            <a:endParaRPr lang="en-US" sz="3200" baseline="30000" dirty="0"/>
          </a:p>
          <a:p>
            <a:r>
              <a:rPr lang="en-US" sz="3200" dirty="0"/>
              <a:t>Implications:  Call the pathologist if it doesn’t make sense and look diligently on the scope</a:t>
            </a:r>
          </a:p>
          <a:p>
            <a:pPr marL="0" indent="0">
              <a:buNone/>
            </a:pPr>
            <a:endParaRPr lang="en-US" sz="3200" dirty="0"/>
          </a:p>
          <a:p>
            <a:endParaRPr lang="en-US" sz="3200" dirty="0"/>
          </a:p>
        </p:txBody>
      </p:sp>
    </p:spTree>
    <p:extLst>
      <p:ext uri="{BB962C8B-B14F-4D97-AF65-F5344CB8AC3E}">
        <p14:creationId xmlns:p14="http://schemas.microsoft.com/office/powerpoint/2010/main" val="31279153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FBC8C-994D-4AEC-9910-01F66C13A7C5}"/>
              </a:ext>
            </a:extLst>
          </p:cNvPr>
          <p:cNvSpPr>
            <a:spLocks noGrp="1"/>
          </p:cNvSpPr>
          <p:nvPr>
            <p:ph type="title"/>
          </p:nvPr>
        </p:nvSpPr>
        <p:spPr>
          <a:xfrm>
            <a:off x="725905" y="0"/>
            <a:ext cx="10515600" cy="1325563"/>
          </a:xfrm>
        </p:spPr>
        <p:txBody>
          <a:bodyPr/>
          <a:lstStyle/>
          <a:p>
            <a:r>
              <a:rPr lang="en-US" dirty="0"/>
              <a:t>SPS Mutations</a:t>
            </a:r>
          </a:p>
        </p:txBody>
      </p:sp>
      <p:sp>
        <p:nvSpPr>
          <p:cNvPr id="3" name="Content Placeholder 2">
            <a:extLst>
              <a:ext uri="{FF2B5EF4-FFF2-40B4-BE49-F238E27FC236}">
                <a16:creationId xmlns:a16="http://schemas.microsoft.com/office/drawing/2014/main" id="{4A7E3B3F-C6C5-4B71-9FB7-7B77062F99AD}"/>
              </a:ext>
            </a:extLst>
          </p:cNvPr>
          <p:cNvSpPr>
            <a:spLocks noGrp="1"/>
          </p:cNvSpPr>
          <p:nvPr>
            <p:ph idx="1"/>
          </p:nvPr>
        </p:nvSpPr>
        <p:spPr>
          <a:xfrm>
            <a:off x="128337" y="1026694"/>
            <a:ext cx="11790947" cy="5694947"/>
          </a:xfrm>
        </p:spPr>
        <p:txBody>
          <a:bodyPr>
            <a:normAutofit/>
          </a:bodyPr>
          <a:lstStyle/>
          <a:p>
            <a:r>
              <a:rPr lang="en-US" sz="4000" dirty="0"/>
              <a:t>While some patients with SPS carry a mutation in rare polyposis-associated genes including </a:t>
            </a:r>
            <a:r>
              <a:rPr lang="en-US" sz="4000" i="1" dirty="0"/>
              <a:t>SMAD4</a:t>
            </a:r>
            <a:r>
              <a:rPr lang="en-US" sz="4000" dirty="0"/>
              <a:t>, </a:t>
            </a:r>
            <a:r>
              <a:rPr lang="en-US" sz="4000" i="1" dirty="0"/>
              <a:t>BMPR1A, PTEN, GREM1, RNF43, </a:t>
            </a:r>
            <a:r>
              <a:rPr lang="en-US" sz="4000" dirty="0"/>
              <a:t>and</a:t>
            </a:r>
            <a:r>
              <a:rPr lang="en-US" sz="4000" i="1" dirty="0"/>
              <a:t> MUTYH,</a:t>
            </a:r>
            <a:r>
              <a:rPr lang="en-US" sz="4000" dirty="0"/>
              <a:t> these genes are not altered in the majority of individuals </a:t>
            </a:r>
          </a:p>
          <a:p>
            <a:r>
              <a:rPr lang="en-US" sz="4000" i="1" dirty="0"/>
              <a:t>RNF43</a:t>
            </a:r>
            <a:r>
              <a:rPr lang="en-US" sz="4000" dirty="0"/>
              <a:t> where mutated has been most closely related to SPS, but is still very uncommon. </a:t>
            </a:r>
          </a:p>
          <a:p>
            <a:r>
              <a:rPr lang="en-US" sz="4000" dirty="0"/>
              <a:t>With this inconsistency of mutations with SPS, genetic testing is NOT routinely recommended.</a:t>
            </a:r>
          </a:p>
        </p:txBody>
      </p:sp>
    </p:spTree>
    <p:extLst>
      <p:ext uri="{BB962C8B-B14F-4D97-AF65-F5344CB8AC3E}">
        <p14:creationId xmlns:p14="http://schemas.microsoft.com/office/powerpoint/2010/main" val="1765606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
            <a:ext cx="8305800" cy="7417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0" y="1839686"/>
            <a:ext cx="5334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00200" y="1828801"/>
            <a:ext cx="533400" cy="307777"/>
          </a:xfrm>
          <a:prstGeom prst="rect">
            <a:avLst/>
          </a:prstGeom>
          <a:noFill/>
        </p:spPr>
        <p:txBody>
          <a:bodyPr wrap="square" rtlCol="0">
            <a:spAutoFit/>
          </a:bodyPr>
          <a:lstStyle/>
          <a:p>
            <a:r>
              <a:rPr lang="en-US" sz="1400" dirty="0"/>
              <a:t>80%</a:t>
            </a:r>
          </a:p>
        </p:txBody>
      </p:sp>
      <p:cxnSp>
        <p:nvCxnSpPr>
          <p:cNvPr id="7" name="Straight Arrow Connector 6"/>
          <p:cNvCxnSpPr>
            <a:stCxn id="5" idx="2"/>
          </p:cNvCxnSpPr>
          <p:nvPr/>
        </p:nvCxnSpPr>
        <p:spPr>
          <a:xfrm>
            <a:off x="1866900" y="2136578"/>
            <a:ext cx="419100" cy="2256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21BCA4E-45F5-4E8B-96C0-04B313F46BC4}"/>
              </a:ext>
            </a:extLst>
          </p:cNvPr>
          <p:cNvSpPr txBox="1"/>
          <p:nvPr/>
        </p:nvSpPr>
        <p:spPr>
          <a:xfrm>
            <a:off x="2438400" y="609600"/>
            <a:ext cx="1600200" cy="369332"/>
          </a:xfrm>
          <a:prstGeom prst="rect">
            <a:avLst/>
          </a:prstGeom>
          <a:noFill/>
        </p:spPr>
        <p:txBody>
          <a:bodyPr wrap="square" rtlCol="0">
            <a:spAutoFit/>
          </a:bodyPr>
          <a:lstStyle/>
          <a:p>
            <a:r>
              <a:rPr lang="en-US" dirty="0"/>
              <a:t>30% of CRC</a:t>
            </a:r>
          </a:p>
        </p:txBody>
      </p:sp>
    </p:spTree>
    <p:extLst>
      <p:ext uri="{BB962C8B-B14F-4D97-AF65-F5344CB8AC3E}">
        <p14:creationId xmlns:p14="http://schemas.microsoft.com/office/powerpoint/2010/main" val="4207148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924300" y="-1"/>
            <a:ext cx="4610100" cy="6874711"/>
          </a:xfrm>
          <a:prstGeom prst="rect">
            <a:avLst/>
          </a:prstGeom>
        </p:spPr>
      </p:pic>
    </p:spTree>
    <p:extLst>
      <p:ext uri="{BB962C8B-B14F-4D97-AF65-F5344CB8AC3E}">
        <p14:creationId xmlns:p14="http://schemas.microsoft.com/office/powerpoint/2010/main" val="4046445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spandidos-publications.com/article_images/mco/1/1/MCO-01-01-0053-g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0"/>
            <a:ext cx="7673849"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610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descr="http://img.medscape.com/article/751/791/751791-fi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76042"/>
            <a:ext cx="6400800" cy="7234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157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2B82-4E79-470A-A27B-6496D33D39FD}"/>
              </a:ext>
            </a:extLst>
          </p:cNvPr>
          <p:cNvSpPr>
            <a:spLocks noGrp="1"/>
          </p:cNvSpPr>
          <p:nvPr>
            <p:ph type="title"/>
          </p:nvPr>
        </p:nvSpPr>
        <p:spPr>
          <a:xfrm>
            <a:off x="1828800" y="-12700"/>
            <a:ext cx="8229600" cy="1143000"/>
          </a:xfrm>
        </p:spPr>
        <p:txBody>
          <a:bodyPr>
            <a:normAutofit/>
          </a:bodyPr>
          <a:lstStyle/>
          <a:p>
            <a:r>
              <a:rPr lang="en-US" dirty="0"/>
              <a:t>Cowden Polyposis Syndrome</a:t>
            </a:r>
          </a:p>
        </p:txBody>
      </p:sp>
      <p:sp>
        <p:nvSpPr>
          <p:cNvPr id="3" name="Content Placeholder 2">
            <a:extLst>
              <a:ext uri="{FF2B5EF4-FFF2-40B4-BE49-F238E27FC236}">
                <a16:creationId xmlns:a16="http://schemas.microsoft.com/office/drawing/2014/main" id="{50520ED0-8D67-4850-8FAA-E13B8CA201C3}"/>
              </a:ext>
            </a:extLst>
          </p:cNvPr>
          <p:cNvSpPr>
            <a:spLocks noGrp="1"/>
          </p:cNvSpPr>
          <p:nvPr>
            <p:ph idx="1"/>
          </p:nvPr>
        </p:nvSpPr>
        <p:spPr>
          <a:xfrm>
            <a:off x="1676400" y="990601"/>
            <a:ext cx="8991600" cy="5135563"/>
          </a:xfrm>
        </p:spPr>
        <p:txBody>
          <a:bodyPr/>
          <a:lstStyle/>
          <a:p>
            <a:r>
              <a:rPr lang="en-US" dirty="0"/>
              <a:t>Mucocutaneous findings typically the presenting symptom that leads to diagnosis</a:t>
            </a:r>
          </a:p>
          <a:p>
            <a:r>
              <a:rPr lang="en-US" dirty="0"/>
              <a:t>Typically noticed in the second decade of life, (variability = 4 to 75 years)</a:t>
            </a:r>
          </a:p>
          <a:p>
            <a:r>
              <a:rPr lang="en-US" dirty="0"/>
              <a:t>Trichilemmomas,      Facial Papules,  Acral Keratoses</a:t>
            </a:r>
          </a:p>
        </p:txBody>
      </p:sp>
      <p:pic>
        <p:nvPicPr>
          <p:cNvPr id="4" name="Picture 3">
            <a:extLst>
              <a:ext uri="{FF2B5EF4-FFF2-40B4-BE49-F238E27FC236}">
                <a16:creationId xmlns:a16="http://schemas.microsoft.com/office/drawing/2014/main" id="{AD944389-20CA-4A39-9A16-3D7829315674}"/>
              </a:ext>
            </a:extLst>
          </p:cNvPr>
          <p:cNvPicPr>
            <a:picLocks noChangeAspect="1"/>
          </p:cNvPicPr>
          <p:nvPr/>
        </p:nvPicPr>
        <p:blipFill>
          <a:blip r:embed="rId3"/>
          <a:stretch>
            <a:fillRect/>
          </a:stretch>
        </p:blipFill>
        <p:spPr>
          <a:xfrm>
            <a:off x="29393" y="3502721"/>
            <a:ext cx="5053978" cy="3355280"/>
          </a:xfrm>
          <a:prstGeom prst="rect">
            <a:avLst/>
          </a:prstGeom>
        </p:spPr>
      </p:pic>
      <p:pic>
        <p:nvPicPr>
          <p:cNvPr id="5" name="Picture 4">
            <a:extLst>
              <a:ext uri="{FF2B5EF4-FFF2-40B4-BE49-F238E27FC236}">
                <a16:creationId xmlns:a16="http://schemas.microsoft.com/office/drawing/2014/main" id="{BD8CB53A-657A-43CC-AAC6-5535CDF38469}"/>
              </a:ext>
            </a:extLst>
          </p:cNvPr>
          <p:cNvPicPr>
            <a:picLocks noChangeAspect="1"/>
          </p:cNvPicPr>
          <p:nvPr/>
        </p:nvPicPr>
        <p:blipFill>
          <a:blip r:embed="rId4"/>
          <a:stretch>
            <a:fillRect/>
          </a:stretch>
        </p:blipFill>
        <p:spPr>
          <a:xfrm>
            <a:off x="5083371" y="3442481"/>
            <a:ext cx="4404957" cy="3415519"/>
          </a:xfrm>
          <a:prstGeom prst="rect">
            <a:avLst/>
          </a:prstGeom>
        </p:spPr>
      </p:pic>
      <p:pic>
        <p:nvPicPr>
          <p:cNvPr id="5122" name="Picture 2" descr="Cowden syndrome - Wikipedia">
            <a:extLst>
              <a:ext uri="{FF2B5EF4-FFF2-40B4-BE49-F238E27FC236}">
                <a16:creationId xmlns:a16="http://schemas.microsoft.com/office/drawing/2014/main" id="{98E8AFD1-0C32-4C40-8641-1308EAF36E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8328" y="2600902"/>
            <a:ext cx="2730500" cy="425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19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img.medscape.com/article/751/791/751791-fi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76200"/>
            <a:ext cx="4829175" cy="5457826"/>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2318657" y="1871110"/>
            <a:ext cx="1458686" cy="817673"/>
          </a:xfrm>
          <a:custGeom>
            <a:avLst/>
            <a:gdLst>
              <a:gd name="connsiteX0" fmla="*/ 370114 w 1458686"/>
              <a:gd name="connsiteY0" fmla="*/ 66548 h 817673"/>
              <a:gd name="connsiteX1" fmla="*/ 511629 w 1458686"/>
              <a:gd name="connsiteY1" fmla="*/ 44777 h 817673"/>
              <a:gd name="connsiteX2" fmla="*/ 555172 w 1458686"/>
              <a:gd name="connsiteY2" fmla="*/ 33891 h 817673"/>
              <a:gd name="connsiteX3" fmla="*/ 587829 w 1458686"/>
              <a:gd name="connsiteY3" fmla="*/ 23005 h 817673"/>
              <a:gd name="connsiteX4" fmla="*/ 729343 w 1458686"/>
              <a:gd name="connsiteY4" fmla="*/ 12120 h 817673"/>
              <a:gd name="connsiteX5" fmla="*/ 762000 w 1458686"/>
              <a:gd name="connsiteY5" fmla="*/ 1234 h 817673"/>
              <a:gd name="connsiteX6" fmla="*/ 1001486 w 1458686"/>
              <a:gd name="connsiteY6" fmla="*/ 23005 h 817673"/>
              <a:gd name="connsiteX7" fmla="*/ 1045029 w 1458686"/>
              <a:gd name="connsiteY7" fmla="*/ 66548 h 817673"/>
              <a:gd name="connsiteX8" fmla="*/ 1066800 w 1458686"/>
              <a:gd name="connsiteY8" fmla="*/ 88320 h 817673"/>
              <a:gd name="connsiteX9" fmla="*/ 1088572 w 1458686"/>
              <a:gd name="connsiteY9" fmla="*/ 120977 h 817673"/>
              <a:gd name="connsiteX10" fmla="*/ 1121229 w 1458686"/>
              <a:gd name="connsiteY10" fmla="*/ 175405 h 817673"/>
              <a:gd name="connsiteX11" fmla="*/ 1132114 w 1458686"/>
              <a:gd name="connsiteY11" fmla="*/ 208062 h 817673"/>
              <a:gd name="connsiteX12" fmla="*/ 1186543 w 1458686"/>
              <a:gd name="connsiteY12" fmla="*/ 251605 h 817673"/>
              <a:gd name="connsiteX13" fmla="*/ 1273629 w 1458686"/>
              <a:gd name="connsiteY13" fmla="*/ 273377 h 817673"/>
              <a:gd name="connsiteX14" fmla="*/ 1338943 w 1458686"/>
              <a:gd name="connsiteY14" fmla="*/ 306034 h 817673"/>
              <a:gd name="connsiteX15" fmla="*/ 1393372 w 1458686"/>
              <a:gd name="connsiteY15" fmla="*/ 349577 h 817673"/>
              <a:gd name="connsiteX16" fmla="*/ 1426029 w 1458686"/>
              <a:gd name="connsiteY16" fmla="*/ 371348 h 817673"/>
              <a:gd name="connsiteX17" fmla="*/ 1447800 w 1458686"/>
              <a:gd name="connsiteY17" fmla="*/ 436662 h 817673"/>
              <a:gd name="connsiteX18" fmla="*/ 1458686 w 1458686"/>
              <a:gd name="connsiteY18" fmla="*/ 469320 h 817673"/>
              <a:gd name="connsiteX19" fmla="*/ 1447800 w 1458686"/>
              <a:gd name="connsiteY19" fmla="*/ 523748 h 817673"/>
              <a:gd name="connsiteX20" fmla="*/ 1415143 w 1458686"/>
              <a:gd name="connsiteY20" fmla="*/ 545520 h 817673"/>
              <a:gd name="connsiteX21" fmla="*/ 1295400 w 1458686"/>
              <a:gd name="connsiteY21" fmla="*/ 567291 h 817673"/>
              <a:gd name="connsiteX22" fmla="*/ 1251857 w 1458686"/>
              <a:gd name="connsiteY22" fmla="*/ 578177 h 817673"/>
              <a:gd name="connsiteX23" fmla="*/ 1186543 w 1458686"/>
              <a:gd name="connsiteY23" fmla="*/ 599948 h 817673"/>
              <a:gd name="connsiteX24" fmla="*/ 1132114 w 1458686"/>
              <a:gd name="connsiteY24" fmla="*/ 632605 h 817673"/>
              <a:gd name="connsiteX25" fmla="*/ 1110343 w 1458686"/>
              <a:gd name="connsiteY25" fmla="*/ 654377 h 817673"/>
              <a:gd name="connsiteX26" fmla="*/ 1077686 w 1458686"/>
              <a:gd name="connsiteY26" fmla="*/ 676148 h 817673"/>
              <a:gd name="connsiteX27" fmla="*/ 1055914 w 1458686"/>
              <a:gd name="connsiteY27" fmla="*/ 697920 h 817673"/>
              <a:gd name="connsiteX28" fmla="*/ 947057 w 1458686"/>
              <a:gd name="connsiteY28" fmla="*/ 719691 h 817673"/>
              <a:gd name="connsiteX29" fmla="*/ 849086 w 1458686"/>
              <a:gd name="connsiteY29" fmla="*/ 763234 h 817673"/>
              <a:gd name="connsiteX30" fmla="*/ 783772 w 1458686"/>
              <a:gd name="connsiteY30" fmla="*/ 785005 h 817673"/>
              <a:gd name="connsiteX31" fmla="*/ 642257 w 1458686"/>
              <a:gd name="connsiteY31" fmla="*/ 795891 h 817673"/>
              <a:gd name="connsiteX32" fmla="*/ 359229 w 1458686"/>
              <a:gd name="connsiteY32" fmla="*/ 817662 h 817673"/>
              <a:gd name="connsiteX33" fmla="*/ 195943 w 1458686"/>
              <a:gd name="connsiteY33" fmla="*/ 795891 h 817673"/>
              <a:gd name="connsiteX34" fmla="*/ 163286 w 1458686"/>
              <a:gd name="connsiteY34" fmla="*/ 774120 h 817673"/>
              <a:gd name="connsiteX35" fmla="*/ 119743 w 1458686"/>
              <a:gd name="connsiteY35" fmla="*/ 719691 h 817673"/>
              <a:gd name="connsiteX36" fmla="*/ 76200 w 1458686"/>
              <a:gd name="connsiteY36" fmla="*/ 632605 h 817673"/>
              <a:gd name="connsiteX37" fmla="*/ 43543 w 1458686"/>
              <a:gd name="connsiteY37" fmla="*/ 534634 h 817673"/>
              <a:gd name="connsiteX38" fmla="*/ 32657 w 1458686"/>
              <a:gd name="connsiteY38" fmla="*/ 501977 h 817673"/>
              <a:gd name="connsiteX39" fmla="*/ 0 w 1458686"/>
              <a:gd name="connsiteY39" fmla="*/ 436662 h 817673"/>
              <a:gd name="connsiteX40" fmla="*/ 21772 w 1458686"/>
              <a:gd name="connsiteY40" fmla="*/ 262491 h 817673"/>
              <a:gd name="connsiteX41" fmla="*/ 32657 w 1458686"/>
              <a:gd name="connsiteY41" fmla="*/ 229834 h 817673"/>
              <a:gd name="connsiteX42" fmla="*/ 65314 w 1458686"/>
              <a:gd name="connsiteY42" fmla="*/ 218948 h 817673"/>
              <a:gd name="connsiteX43" fmla="*/ 87086 w 1458686"/>
              <a:gd name="connsiteY43" fmla="*/ 197177 h 817673"/>
              <a:gd name="connsiteX44" fmla="*/ 163286 w 1458686"/>
              <a:gd name="connsiteY44" fmla="*/ 175405 h 817673"/>
              <a:gd name="connsiteX45" fmla="*/ 228600 w 1458686"/>
              <a:gd name="connsiteY45" fmla="*/ 153634 h 817673"/>
              <a:gd name="connsiteX46" fmla="*/ 315686 w 1458686"/>
              <a:gd name="connsiteY46" fmla="*/ 110091 h 817673"/>
              <a:gd name="connsiteX47" fmla="*/ 348343 w 1458686"/>
              <a:gd name="connsiteY47" fmla="*/ 99205 h 817673"/>
              <a:gd name="connsiteX48" fmla="*/ 370114 w 1458686"/>
              <a:gd name="connsiteY48" fmla="*/ 66548 h 81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58686" h="817673">
                <a:moveTo>
                  <a:pt x="370114" y="66548"/>
                </a:moveTo>
                <a:cubicBezTo>
                  <a:pt x="536583" y="33254"/>
                  <a:pt x="274391" y="84316"/>
                  <a:pt x="511629" y="44777"/>
                </a:cubicBezTo>
                <a:cubicBezTo>
                  <a:pt x="526387" y="42317"/>
                  <a:pt x="540787" y="38001"/>
                  <a:pt x="555172" y="33891"/>
                </a:cubicBezTo>
                <a:cubicBezTo>
                  <a:pt x="566205" y="30739"/>
                  <a:pt x="576443" y="24428"/>
                  <a:pt x="587829" y="23005"/>
                </a:cubicBezTo>
                <a:cubicBezTo>
                  <a:pt x="634774" y="17137"/>
                  <a:pt x="682172" y="15748"/>
                  <a:pt x="729343" y="12120"/>
                </a:cubicBezTo>
                <a:cubicBezTo>
                  <a:pt x="740229" y="8491"/>
                  <a:pt x="750525" y="1234"/>
                  <a:pt x="762000" y="1234"/>
                </a:cubicBezTo>
                <a:cubicBezTo>
                  <a:pt x="945818" y="1234"/>
                  <a:pt x="909062" y="-7801"/>
                  <a:pt x="1001486" y="23005"/>
                </a:cubicBezTo>
                <a:lnTo>
                  <a:pt x="1045029" y="66548"/>
                </a:lnTo>
                <a:cubicBezTo>
                  <a:pt x="1052286" y="73805"/>
                  <a:pt x="1061107" y="79781"/>
                  <a:pt x="1066800" y="88320"/>
                </a:cubicBezTo>
                <a:lnTo>
                  <a:pt x="1088572" y="120977"/>
                </a:lnTo>
                <a:cubicBezTo>
                  <a:pt x="1119407" y="213488"/>
                  <a:pt x="1076402" y="100693"/>
                  <a:pt x="1121229" y="175405"/>
                </a:cubicBezTo>
                <a:cubicBezTo>
                  <a:pt x="1127133" y="185244"/>
                  <a:pt x="1126211" y="198223"/>
                  <a:pt x="1132114" y="208062"/>
                </a:cubicBezTo>
                <a:cubicBezTo>
                  <a:pt x="1139749" y="220787"/>
                  <a:pt x="1175159" y="247465"/>
                  <a:pt x="1186543" y="251605"/>
                </a:cubicBezTo>
                <a:cubicBezTo>
                  <a:pt x="1214664" y="261831"/>
                  <a:pt x="1273629" y="273377"/>
                  <a:pt x="1273629" y="273377"/>
                </a:cubicBezTo>
                <a:cubicBezTo>
                  <a:pt x="1367219" y="335769"/>
                  <a:pt x="1248806" y="260966"/>
                  <a:pt x="1338943" y="306034"/>
                </a:cubicBezTo>
                <a:cubicBezTo>
                  <a:pt x="1383618" y="328372"/>
                  <a:pt x="1359620" y="322576"/>
                  <a:pt x="1393372" y="349577"/>
                </a:cubicBezTo>
                <a:cubicBezTo>
                  <a:pt x="1403588" y="357750"/>
                  <a:pt x="1415143" y="364091"/>
                  <a:pt x="1426029" y="371348"/>
                </a:cubicBezTo>
                <a:lnTo>
                  <a:pt x="1447800" y="436662"/>
                </a:lnTo>
                <a:lnTo>
                  <a:pt x="1458686" y="469320"/>
                </a:lnTo>
                <a:cubicBezTo>
                  <a:pt x="1455057" y="487463"/>
                  <a:pt x="1456980" y="507684"/>
                  <a:pt x="1447800" y="523748"/>
                </a:cubicBezTo>
                <a:cubicBezTo>
                  <a:pt x="1441309" y="535107"/>
                  <a:pt x="1426845" y="539669"/>
                  <a:pt x="1415143" y="545520"/>
                </a:cubicBezTo>
                <a:cubicBezTo>
                  <a:pt x="1380114" y="563035"/>
                  <a:pt x="1329161" y="561664"/>
                  <a:pt x="1295400" y="567291"/>
                </a:cubicBezTo>
                <a:cubicBezTo>
                  <a:pt x="1280643" y="569751"/>
                  <a:pt x="1266187" y="573878"/>
                  <a:pt x="1251857" y="578177"/>
                </a:cubicBezTo>
                <a:cubicBezTo>
                  <a:pt x="1229876" y="584771"/>
                  <a:pt x="1186543" y="599948"/>
                  <a:pt x="1186543" y="599948"/>
                </a:cubicBezTo>
                <a:cubicBezTo>
                  <a:pt x="1131381" y="655113"/>
                  <a:pt x="1202770" y="590212"/>
                  <a:pt x="1132114" y="632605"/>
                </a:cubicBezTo>
                <a:cubicBezTo>
                  <a:pt x="1123313" y="637885"/>
                  <a:pt x="1118357" y="647966"/>
                  <a:pt x="1110343" y="654377"/>
                </a:cubicBezTo>
                <a:cubicBezTo>
                  <a:pt x="1100127" y="662550"/>
                  <a:pt x="1087902" y="667975"/>
                  <a:pt x="1077686" y="676148"/>
                </a:cubicBezTo>
                <a:cubicBezTo>
                  <a:pt x="1069672" y="682559"/>
                  <a:pt x="1065094" y="693330"/>
                  <a:pt x="1055914" y="697920"/>
                </a:cubicBezTo>
                <a:cubicBezTo>
                  <a:pt x="1039678" y="706038"/>
                  <a:pt x="955252" y="718325"/>
                  <a:pt x="947057" y="719691"/>
                </a:cubicBezTo>
                <a:cubicBezTo>
                  <a:pt x="895305" y="754192"/>
                  <a:pt x="926811" y="737325"/>
                  <a:pt x="849086" y="763234"/>
                </a:cubicBezTo>
                <a:cubicBezTo>
                  <a:pt x="849081" y="763236"/>
                  <a:pt x="783777" y="785005"/>
                  <a:pt x="783772" y="785005"/>
                </a:cubicBezTo>
                <a:lnTo>
                  <a:pt x="642257" y="795891"/>
                </a:lnTo>
                <a:cubicBezTo>
                  <a:pt x="527291" y="818885"/>
                  <a:pt x="547487" y="817662"/>
                  <a:pt x="359229" y="817662"/>
                </a:cubicBezTo>
                <a:cubicBezTo>
                  <a:pt x="345151" y="817662"/>
                  <a:pt x="214741" y="798577"/>
                  <a:pt x="195943" y="795891"/>
                </a:cubicBezTo>
                <a:cubicBezTo>
                  <a:pt x="185057" y="788634"/>
                  <a:pt x="173502" y="782293"/>
                  <a:pt x="163286" y="774120"/>
                </a:cubicBezTo>
                <a:cubicBezTo>
                  <a:pt x="147686" y="761640"/>
                  <a:pt x="127547" y="737251"/>
                  <a:pt x="119743" y="719691"/>
                </a:cubicBezTo>
                <a:cubicBezTo>
                  <a:pt x="79717" y="629631"/>
                  <a:pt x="120912" y="677317"/>
                  <a:pt x="76200" y="632605"/>
                </a:cubicBezTo>
                <a:lnTo>
                  <a:pt x="43543" y="534634"/>
                </a:lnTo>
                <a:cubicBezTo>
                  <a:pt x="39914" y="523748"/>
                  <a:pt x="39022" y="511524"/>
                  <a:pt x="32657" y="501977"/>
                </a:cubicBezTo>
                <a:cubicBezTo>
                  <a:pt x="4521" y="459772"/>
                  <a:pt x="15023" y="481732"/>
                  <a:pt x="0" y="436662"/>
                </a:cubicBezTo>
                <a:cubicBezTo>
                  <a:pt x="6761" y="362295"/>
                  <a:pt x="5704" y="326766"/>
                  <a:pt x="21772" y="262491"/>
                </a:cubicBezTo>
                <a:cubicBezTo>
                  <a:pt x="24555" y="251359"/>
                  <a:pt x="24543" y="237948"/>
                  <a:pt x="32657" y="229834"/>
                </a:cubicBezTo>
                <a:cubicBezTo>
                  <a:pt x="40771" y="221720"/>
                  <a:pt x="54428" y="222577"/>
                  <a:pt x="65314" y="218948"/>
                </a:cubicBezTo>
                <a:cubicBezTo>
                  <a:pt x="72571" y="211691"/>
                  <a:pt x="78285" y="202457"/>
                  <a:pt x="87086" y="197177"/>
                </a:cubicBezTo>
                <a:cubicBezTo>
                  <a:pt x="99282" y="189860"/>
                  <a:pt x="153796" y="178252"/>
                  <a:pt x="163286" y="175405"/>
                </a:cubicBezTo>
                <a:cubicBezTo>
                  <a:pt x="185267" y="168811"/>
                  <a:pt x="228600" y="153634"/>
                  <a:pt x="228600" y="153634"/>
                </a:cubicBezTo>
                <a:cubicBezTo>
                  <a:pt x="266600" y="115634"/>
                  <a:pt x="240635" y="135108"/>
                  <a:pt x="315686" y="110091"/>
                </a:cubicBezTo>
                <a:lnTo>
                  <a:pt x="348343" y="99205"/>
                </a:lnTo>
                <a:lnTo>
                  <a:pt x="370114" y="66548"/>
                </a:lnTo>
                <a:close/>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234458" y="2111830"/>
            <a:ext cx="1491429" cy="947057"/>
          </a:xfrm>
          <a:custGeom>
            <a:avLst/>
            <a:gdLst>
              <a:gd name="connsiteX0" fmla="*/ 947143 w 1491429"/>
              <a:gd name="connsiteY0" fmla="*/ 130628 h 947057"/>
              <a:gd name="connsiteX1" fmla="*/ 816514 w 1491429"/>
              <a:gd name="connsiteY1" fmla="*/ 119742 h 947057"/>
              <a:gd name="connsiteX2" fmla="*/ 783857 w 1491429"/>
              <a:gd name="connsiteY2" fmla="*/ 108857 h 947057"/>
              <a:gd name="connsiteX3" fmla="*/ 740314 w 1491429"/>
              <a:gd name="connsiteY3" fmla="*/ 97971 h 947057"/>
              <a:gd name="connsiteX4" fmla="*/ 707657 w 1491429"/>
              <a:gd name="connsiteY4" fmla="*/ 76200 h 947057"/>
              <a:gd name="connsiteX5" fmla="*/ 675000 w 1491429"/>
              <a:gd name="connsiteY5" fmla="*/ 65314 h 947057"/>
              <a:gd name="connsiteX6" fmla="*/ 631457 w 1491429"/>
              <a:gd name="connsiteY6" fmla="*/ 21771 h 947057"/>
              <a:gd name="connsiteX7" fmla="*/ 598800 w 1491429"/>
              <a:gd name="connsiteY7" fmla="*/ 0 h 947057"/>
              <a:gd name="connsiteX8" fmla="*/ 239572 w 1491429"/>
              <a:gd name="connsiteY8" fmla="*/ 10885 h 947057"/>
              <a:gd name="connsiteX9" fmla="*/ 206914 w 1491429"/>
              <a:gd name="connsiteY9" fmla="*/ 32657 h 947057"/>
              <a:gd name="connsiteX10" fmla="*/ 174257 w 1491429"/>
              <a:gd name="connsiteY10" fmla="*/ 97971 h 947057"/>
              <a:gd name="connsiteX11" fmla="*/ 141600 w 1491429"/>
              <a:gd name="connsiteY11" fmla="*/ 163285 h 947057"/>
              <a:gd name="connsiteX12" fmla="*/ 152486 w 1491429"/>
              <a:gd name="connsiteY12" fmla="*/ 381000 h 947057"/>
              <a:gd name="connsiteX13" fmla="*/ 152486 w 1491429"/>
              <a:gd name="connsiteY13" fmla="*/ 533400 h 947057"/>
              <a:gd name="connsiteX14" fmla="*/ 108943 w 1491429"/>
              <a:gd name="connsiteY14" fmla="*/ 598714 h 947057"/>
              <a:gd name="connsiteX15" fmla="*/ 54514 w 1491429"/>
              <a:gd name="connsiteY15" fmla="*/ 642257 h 947057"/>
              <a:gd name="connsiteX16" fmla="*/ 86 w 1491429"/>
              <a:gd name="connsiteY16" fmla="*/ 740228 h 947057"/>
              <a:gd name="connsiteX17" fmla="*/ 10972 w 1491429"/>
              <a:gd name="connsiteY17" fmla="*/ 849085 h 947057"/>
              <a:gd name="connsiteX18" fmla="*/ 76286 w 1491429"/>
              <a:gd name="connsiteY18" fmla="*/ 870857 h 947057"/>
              <a:gd name="connsiteX19" fmla="*/ 108943 w 1491429"/>
              <a:gd name="connsiteY19" fmla="*/ 881742 h 947057"/>
              <a:gd name="connsiteX20" fmla="*/ 609686 w 1491429"/>
              <a:gd name="connsiteY20" fmla="*/ 892628 h 947057"/>
              <a:gd name="connsiteX21" fmla="*/ 653229 w 1491429"/>
              <a:gd name="connsiteY21" fmla="*/ 881742 h 947057"/>
              <a:gd name="connsiteX22" fmla="*/ 1088657 w 1491429"/>
              <a:gd name="connsiteY22" fmla="*/ 903514 h 947057"/>
              <a:gd name="connsiteX23" fmla="*/ 1164857 w 1491429"/>
              <a:gd name="connsiteY23" fmla="*/ 925285 h 947057"/>
              <a:gd name="connsiteX24" fmla="*/ 1197514 w 1491429"/>
              <a:gd name="connsiteY24" fmla="*/ 936171 h 947057"/>
              <a:gd name="connsiteX25" fmla="*/ 1295486 w 1491429"/>
              <a:gd name="connsiteY25" fmla="*/ 947057 h 947057"/>
              <a:gd name="connsiteX26" fmla="*/ 1382572 w 1491429"/>
              <a:gd name="connsiteY26" fmla="*/ 936171 h 947057"/>
              <a:gd name="connsiteX27" fmla="*/ 1415229 w 1491429"/>
              <a:gd name="connsiteY27" fmla="*/ 849085 h 947057"/>
              <a:gd name="connsiteX28" fmla="*/ 1458772 w 1491429"/>
              <a:gd name="connsiteY28" fmla="*/ 762000 h 947057"/>
              <a:gd name="connsiteX29" fmla="*/ 1469657 w 1491429"/>
              <a:gd name="connsiteY29" fmla="*/ 718457 h 947057"/>
              <a:gd name="connsiteX30" fmla="*/ 1480543 w 1491429"/>
              <a:gd name="connsiteY30" fmla="*/ 685800 h 947057"/>
              <a:gd name="connsiteX31" fmla="*/ 1491429 w 1491429"/>
              <a:gd name="connsiteY31" fmla="*/ 631371 h 947057"/>
              <a:gd name="connsiteX32" fmla="*/ 1469657 w 1491429"/>
              <a:gd name="connsiteY32" fmla="*/ 348342 h 947057"/>
              <a:gd name="connsiteX33" fmla="*/ 1426114 w 1491429"/>
              <a:gd name="connsiteY33" fmla="*/ 261257 h 947057"/>
              <a:gd name="connsiteX34" fmla="*/ 1328143 w 1491429"/>
              <a:gd name="connsiteY34" fmla="*/ 206828 h 947057"/>
              <a:gd name="connsiteX35" fmla="*/ 1295486 w 1491429"/>
              <a:gd name="connsiteY35" fmla="*/ 185057 h 947057"/>
              <a:gd name="connsiteX36" fmla="*/ 1273714 w 1491429"/>
              <a:gd name="connsiteY36" fmla="*/ 163285 h 947057"/>
              <a:gd name="connsiteX37" fmla="*/ 1208400 w 1491429"/>
              <a:gd name="connsiteY37" fmla="*/ 141514 h 947057"/>
              <a:gd name="connsiteX38" fmla="*/ 1110429 w 1491429"/>
              <a:gd name="connsiteY38" fmla="*/ 97971 h 947057"/>
              <a:gd name="connsiteX39" fmla="*/ 1077772 w 1491429"/>
              <a:gd name="connsiteY39" fmla="*/ 87085 h 947057"/>
              <a:gd name="connsiteX40" fmla="*/ 1056000 w 1491429"/>
              <a:gd name="connsiteY40" fmla="*/ 65314 h 947057"/>
              <a:gd name="connsiteX41" fmla="*/ 903600 w 1491429"/>
              <a:gd name="connsiteY41" fmla="*/ 54428 h 94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91429" h="947057">
                <a:moveTo>
                  <a:pt x="947143" y="130628"/>
                </a:moveTo>
                <a:cubicBezTo>
                  <a:pt x="903600" y="126999"/>
                  <a:pt x="859825" y="125517"/>
                  <a:pt x="816514" y="119742"/>
                </a:cubicBezTo>
                <a:cubicBezTo>
                  <a:pt x="805140" y="118226"/>
                  <a:pt x="794890" y="112009"/>
                  <a:pt x="783857" y="108857"/>
                </a:cubicBezTo>
                <a:cubicBezTo>
                  <a:pt x="769472" y="104747"/>
                  <a:pt x="754828" y="101600"/>
                  <a:pt x="740314" y="97971"/>
                </a:cubicBezTo>
                <a:cubicBezTo>
                  <a:pt x="729428" y="90714"/>
                  <a:pt x="719359" y="82051"/>
                  <a:pt x="707657" y="76200"/>
                </a:cubicBezTo>
                <a:cubicBezTo>
                  <a:pt x="697394" y="71068"/>
                  <a:pt x="684337" y="71983"/>
                  <a:pt x="675000" y="65314"/>
                </a:cubicBezTo>
                <a:cubicBezTo>
                  <a:pt x="658297" y="53383"/>
                  <a:pt x="648536" y="33157"/>
                  <a:pt x="631457" y="21771"/>
                </a:cubicBezTo>
                <a:lnTo>
                  <a:pt x="598800" y="0"/>
                </a:lnTo>
                <a:cubicBezTo>
                  <a:pt x="479057" y="3628"/>
                  <a:pt x="358956" y="936"/>
                  <a:pt x="239572" y="10885"/>
                </a:cubicBezTo>
                <a:cubicBezTo>
                  <a:pt x="226534" y="11972"/>
                  <a:pt x="216165" y="23406"/>
                  <a:pt x="206914" y="32657"/>
                </a:cubicBezTo>
                <a:cubicBezTo>
                  <a:pt x="175719" y="63852"/>
                  <a:pt x="191963" y="62559"/>
                  <a:pt x="174257" y="97971"/>
                </a:cubicBezTo>
                <a:cubicBezTo>
                  <a:pt x="132053" y="182380"/>
                  <a:pt x="168962" y="81201"/>
                  <a:pt x="141600" y="163285"/>
                </a:cubicBezTo>
                <a:cubicBezTo>
                  <a:pt x="145229" y="235857"/>
                  <a:pt x="147118" y="308536"/>
                  <a:pt x="152486" y="381000"/>
                </a:cubicBezTo>
                <a:cubicBezTo>
                  <a:pt x="157174" y="444287"/>
                  <a:pt x="176827" y="470113"/>
                  <a:pt x="152486" y="533400"/>
                </a:cubicBezTo>
                <a:cubicBezTo>
                  <a:pt x="143093" y="557822"/>
                  <a:pt x="130714" y="584200"/>
                  <a:pt x="108943" y="598714"/>
                </a:cubicBezTo>
                <a:cubicBezTo>
                  <a:pt x="87519" y="612996"/>
                  <a:pt x="70025" y="621575"/>
                  <a:pt x="54514" y="642257"/>
                </a:cubicBezTo>
                <a:cubicBezTo>
                  <a:pt x="9599" y="702145"/>
                  <a:pt x="17058" y="689314"/>
                  <a:pt x="86" y="740228"/>
                </a:cubicBezTo>
                <a:cubicBezTo>
                  <a:pt x="3715" y="776514"/>
                  <a:pt x="-7402" y="817586"/>
                  <a:pt x="10972" y="849085"/>
                </a:cubicBezTo>
                <a:cubicBezTo>
                  <a:pt x="22535" y="868908"/>
                  <a:pt x="54515" y="863600"/>
                  <a:pt x="76286" y="870857"/>
                </a:cubicBezTo>
                <a:cubicBezTo>
                  <a:pt x="87172" y="874486"/>
                  <a:pt x="97471" y="881493"/>
                  <a:pt x="108943" y="881742"/>
                </a:cubicBezTo>
                <a:lnTo>
                  <a:pt x="609686" y="892628"/>
                </a:lnTo>
                <a:cubicBezTo>
                  <a:pt x="624200" y="888999"/>
                  <a:pt x="638268" y="881742"/>
                  <a:pt x="653229" y="881742"/>
                </a:cubicBezTo>
                <a:cubicBezTo>
                  <a:pt x="895241" y="881742"/>
                  <a:pt x="911937" y="885842"/>
                  <a:pt x="1088657" y="903514"/>
                </a:cubicBezTo>
                <a:cubicBezTo>
                  <a:pt x="1166957" y="929615"/>
                  <a:pt x="1069176" y="897948"/>
                  <a:pt x="1164857" y="925285"/>
                </a:cubicBezTo>
                <a:cubicBezTo>
                  <a:pt x="1175890" y="928437"/>
                  <a:pt x="1186196" y="934285"/>
                  <a:pt x="1197514" y="936171"/>
                </a:cubicBezTo>
                <a:cubicBezTo>
                  <a:pt x="1229925" y="941573"/>
                  <a:pt x="1262829" y="943428"/>
                  <a:pt x="1295486" y="947057"/>
                </a:cubicBezTo>
                <a:cubicBezTo>
                  <a:pt x="1324515" y="943428"/>
                  <a:pt x="1355410" y="947036"/>
                  <a:pt x="1382572" y="936171"/>
                </a:cubicBezTo>
                <a:cubicBezTo>
                  <a:pt x="1407701" y="926119"/>
                  <a:pt x="1411543" y="862601"/>
                  <a:pt x="1415229" y="849085"/>
                </a:cubicBezTo>
                <a:cubicBezTo>
                  <a:pt x="1433992" y="780288"/>
                  <a:pt x="1423569" y="797201"/>
                  <a:pt x="1458772" y="762000"/>
                </a:cubicBezTo>
                <a:cubicBezTo>
                  <a:pt x="1462400" y="747486"/>
                  <a:pt x="1465547" y="732842"/>
                  <a:pt x="1469657" y="718457"/>
                </a:cubicBezTo>
                <a:cubicBezTo>
                  <a:pt x="1472809" y="707424"/>
                  <a:pt x="1477760" y="696932"/>
                  <a:pt x="1480543" y="685800"/>
                </a:cubicBezTo>
                <a:cubicBezTo>
                  <a:pt x="1485031" y="667850"/>
                  <a:pt x="1487800" y="649514"/>
                  <a:pt x="1491429" y="631371"/>
                </a:cubicBezTo>
                <a:cubicBezTo>
                  <a:pt x="1488836" y="579510"/>
                  <a:pt x="1489635" y="428254"/>
                  <a:pt x="1469657" y="348342"/>
                </a:cubicBezTo>
                <a:cubicBezTo>
                  <a:pt x="1458873" y="305204"/>
                  <a:pt x="1457749" y="284983"/>
                  <a:pt x="1426114" y="261257"/>
                </a:cubicBezTo>
                <a:cubicBezTo>
                  <a:pt x="1288824" y="158290"/>
                  <a:pt x="1413000" y="249256"/>
                  <a:pt x="1328143" y="206828"/>
                </a:cubicBezTo>
                <a:cubicBezTo>
                  <a:pt x="1316441" y="200977"/>
                  <a:pt x="1305702" y="193230"/>
                  <a:pt x="1295486" y="185057"/>
                </a:cubicBezTo>
                <a:cubicBezTo>
                  <a:pt x="1287472" y="178646"/>
                  <a:pt x="1282894" y="167875"/>
                  <a:pt x="1273714" y="163285"/>
                </a:cubicBezTo>
                <a:cubicBezTo>
                  <a:pt x="1253188" y="153022"/>
                  <a:pt x="1227495" y="154244"/>
                  <a:pt x="1208400" y="141514"/>
                </a:cubicBezTo>
                <a:cubicBezTo>
                  <a:pt x="1156648" y="107011"/>
                  <a:pt x="1188156" y="123880"/>
                  <a:pt x="1110429" y="97971"/>
                </a:cubicBezTo>
                <a:lnTo>
                  <a:pt x="1077772" y="87085"/>
                </a:lnTo>
                <a:cubicBezTo>
                  <a:pt x="1070515" y="79828"/>
                  <a:pt x="1065957" y="67803"/>
                  <a:pt x="1056000" y="65314"/>
                </a:cubicBezTo>
                <a:cubicBezTo>
                  <a:pt x="1006679" y="52984"/>
                  <a:pt x="954165" y="54428"/>
                  <a:pt x="903600" y="5442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70315" y="2808514"/>
            <a:ext cx="1589315" cy="1164772"/>
          </a:xfrm>
          <a:custGeom>
            <a:avLst/>
            <a:gdLst>
              <a:gd name="connsiteX0" fmla="*/ 1230086 w 1589315"/>
              <a:gd name="connsiteY0" fmla="*/ 152400 h 1164772"/>
              <a:gd name="connsiteX1" fmla="*/ 1284515 w 1589315"/>
              <a:gd name="connsiteY1" fmla="*/ 163286 h 1164772"/>
              <a:gd name="connsiteX2" fmla="*/ 1306286 w 1589315"/>
              <a:gd name="connsiteY2" fmla="*/ 195943 h 1164772"/>
              <a:gd name="connsiteX3" fmla="*/ 1338943 w 1589315"/>
              <a:gd name="connsiteY3" fmla="*/ 217715 h 1164772"/>
              <a:gd name="connsiteX4" fmla="*/ 1404257 w 1589315"/>
              <a:gd name="connsiteY4" fmla="*/ 315686 h 1164772"/>
              <a:gd name="connsiteX5" fmla="*/ 1426029 w 1589315"/>
              <a:gd name="connsiteY5" fmla="*/ 348343 h 1164772"/>
              <a:gd name="connsiteX6" fmla="*/ 1469572 w 1589315"/>
              <a:gd name="connsiteY6" fmla="*/ 391886 h 1164772"/>
              <a:gd name="connsiteX7" fmla="*/ 1502229 w 1589315"/>
              <a:gd name="connsiteY7" fmla="*/ 424543 h 1164772"/>
              <a:gd name="connsiteX8" fmla="*/ 1524000 w 1589315"/>
              <a:gd name="connsiteY8" fmla="*/ 446315 h 1164772"/>
              <a:gd name="connsiteX9" fmla="*/ 1556657 w 1589315"/>
              <a:gd name="connsiteY9" fmla="*/ 511629 h 1164772"/>
              <a:gd name="connsiteX10" fmla="*/ 1589315 w 1589315"/>
              <a:gd name="connsiteY10" fmla="*/ 620486 h 1164772"/>
              <a:gd name="connsiteX11" fmla="*/ 1578429 w 1589315"/>
              <a:gd name="connsiteY11" fmla="*/ 751115 h 1164772"/>
              <a:gd name="connsiteX12" fmla="*/ 1545772 w 1589315"/>
              <a:gd name="connsiteY12" fmla="*/ 772886 h 1164772"/>
              <a:gd name="connsiteX13" fmla="*/ 1447800 w 1589315"/>
              <a:gd name="connsiteY13" fmla="*/ 783772 h 1164772"/>
              <a:gd name="connsiteX14" fmla="*/ 1404257 w 1589315"/>
              <a:gd name="connsiteY14" fmla="*/ 794657 h 1164772"/>
              <a:gd name="connsiteX15" fmla="*/ 1371600 w 1589315"/>
              <a:gd name="connsiteY15" fmla="*/ 805543 h 1164772"/>
              <a:gd name="connsiteX16" fmla="*/ 1262743 w 1589315"/>
              <a:gd name="connsiteY16" fmla="*/ 816429 h 1164772"/>
              <a:gd name="connsiteX17" fmla="*/ 1175657 w 1589315"/>
              <a:gd name="connsiteY17" fmla="*/ 838200 h 1164772"/>
              <a:gd name="connsiteX18" fmla="*/ 1153886 w 1589315"/>
              <a:gd name="connsiteY18" fmla="*/ 870857 h 1164772"/>
              <a:gd name="connsiteX19" fmla="*/ 1132115 w 1589315"/>
              <a:gd name="connsiteY19" fmla="*/ 892629 h 1164772"/>
              <a:gd name="connsiteX20" fmla="*/ 1110343 w 1589315"/>
              <a:gd name="connsiteY20" fmla="*/ 936172 h 1164772"/>
              <a:gd name="connsiteX21" fmla="*/ 1077686 w 1589315"/>
              <a:gd name="connsiteY21" fmla="*/ 957943 h 1164772"/>
              <a:gd name="connsiteX22" fmla="*/ 1055915 w 1589315"/>
              <a:gd name="connsiteY22" fmla="*/ 979715 h 1164772"/>
              <a:gd name="connsiteX23" fmla="*/ 990600 w 1589315"/>
              <a:gd name="connsiteY23" fmla="*/ 1023257 h 1164772"/>
              <a:gd name="connsiteX24" fmla="*/ 936172 w 1589315"/>
              <a:gd name="connsiteY24" fmla="*/ 1055915 h 1164772"/>
              <a:gd name="connsiteX25" fmla="*/ 881743 w 1589315"/>
              <a:gd name="connsiteY25" fmla="*/ 1099457 h 1164772"/>
              <a:gd name="connsiteX26" fmla="*/ 838200 w 1589315"/>
              <a:gd name="connsiteY26" fmla="*/ 1143000 h 1164772"/>
              <a:gd name="connsiteX27" fmla="*/ 816429 w 1589315"/>
              <a:gd name="connsiteY27" fmla="*/ 1164772 h 1164772"/>
              <a:gd name="connsiteX28" fmla="*/ 718457 w 1589315"/>
              <a:gd name="connsiteY28" fmla="*/ 1143000 h 1164772"/>
              <a:gd name="connsiteX29" fmla="*/ 653143 w 1589315"/>
              <a:gd name="connsiteY29" fmla="*/ 1110343 h 1164772"/>
              <a:gd name="connsiteX30" fmla="*/ 620486 w 1589315"/>
              <a:gd name="connsiteY30" fmla="*/ 1077686 h 1164772"/>
              <a:gd name="connsiteX31" fmla="*/ 576943 w 1589315"/>
              <a:gd name="connsiteY31" fmla="*/ 1023257 h 1164772"/>
              <a:gd name="connsiteX32" fmla="*/ 511629 w 1589315"/>
              <a:gd name="connsiteY32" fmla="*/ 979715 h 1164772"/>
              <a:gd name="connsiteX33" fmla="*/ 457200 w 1589315"/>
              <a:gd name="connsiteY33" fmla="*/ 936172 h 1164772"/>
              <a:gd name="connsiteX34" fmla="*/ 424543 w 1589315"/>
              <a:gd name="connsiteY34" fmla="*/ 925286 h 1164772"/>
              <a:gd name="connsiteX35" fmla="*/ 359229 w 1589315"/>
              <a:gd name="connsiteY35" fmla="*/ 892629 h 1164772"/>
              <a:gd name="connsiteX36" fmla="*/ 337457 w 1589315"/>
              <a:gd name="connsiteY36" fmla="*/ 870857 h 1164772"/>
              <a:gd name="connsiteX37" fmla="*/ 315686 w 1589315"/>
              <a:gd name="connsiteY37" fmla="*/ 838200 h 1164772"/>
              <a:gd name="connsiteX38" fmla="*/ 283029 w 1589315"/>
              <a:gd name="connsiteY38" fmla="*/ 827315 h 1164772"/>
              <a:gd name="connsiteX39" fmla="*/ 228600 w 1589315"/>
              <a:gd name="connsiteY39" fmla="*/ 783772 h 1164772"/>
              <a:gd name="connsiteX40" fmla="*/ 163286 w 1589315"/>
              <a:gd name="connsiteY40" fmla="*/ 751115 h 1164772"/>
              <a:gd name="connsiteX41" fmla="*/ 108857 w 1589315"/>
              <a:gd name="connsiteY41" fmla="*/ 685800 h 1164772"/>
              <a:gd name="connsiteX42" fmla="*/ 87086 w 1589315"/>
              <a:gd name="connsiteY42" fmla="*/ 653143 h 1164772"/>
              <a:gd name="connsiteX43" fmla="*/ 54429 w 1589315"/>
              <a:gd name="connsiteY43" fmla="*/ 620486 h 1164772"/>
              <a:gd name="connsiteX44" fmla="*/ 43543 w 1589315"/>
              <a:gd name="connsiteY44" fmla="*/ 587829 h 1164772"/>
              <a:gd name="connsiteX45" fmla="*/ 21772 w 1589315"/>
              <a:gd name="connsiteY45" fmla="*/ 566057 h 1164772"/>
              <a:gd name="connsiteX46" fmla="*/ 0 w 1589315"/>
              <a:gd name="connsiteY46" fmla="*/ 500743 h 1164772"/>
              <a:gd name="connsiteX47" fmla="*/ 21772 w 1589315"/>
              <a:gd name="connsiteY47" fmla="*/ 391886 h 1164772"/>
              <a:gd name="connsiteX48" fmla="*/ 43543 w 1589315"/>
              <a:gd name="connsiteY48" fmla="*/ 359229 h 1164772"/>
              <a:gd name="connsiteX49" fmla="*/ 65315 w 1589315"/>
              <a:gd name="connsiteY49" fmla="*/ 337457 h 1164772"/>
              <a:gd name="connsiteX50" fmla="*/ 76200 w 1589315"/>
              <a:gd name="connsiteY50" fmla="*/ 304800 h 1164772"/>
              <a:gd name="connsiteX51" fmla="*/ 87086 w 1589315"/>
              <a:gd name="connsiteY51" fmla="*/ 76200 h 1164772"/>
              <a:gd name="connsiteX52" fmla="*/ 119743 w 1589315"/>
              <a:gd name="connsiteY52" fmla="*/ 65315 h 1164772"/>
              <a:gd name="connsiteX53" fmla="*/ 272143 w 1589315"/>
              <a:gd name="connsiteY53" fmla="*/ 43543 h 1164772"/>
              <a:gd name="connsiteX54" fmla="*/ 391886 w 1589315"/>
              <a:gd name="connsiteY54" fmla="*/ 21772 h 1164772"/>
              <a:gd name="connsiteX55" fmla="*/ 457200 w 1589315"/>
              <a:gd name="connsiteY55" fmla="*/ 0 h 1164772"/>
              <a:gd name="connsiteX56" fmla="*/ 772886 w 1589315"/>
              <a:gd name="connsiteY56" fmla="*/ 10886 h 1164772"/>
              <a:gd name="connsiteX57" fmla="*/ 838200 w 1589315"/>
              <a:gd name="connsiteY57" fmla="*/ 32657 h 1164772"/>
              <a:gd name="connsiteX58" fmla="*/ 870857 w 1589315"/>
              <a:gd name="connsiteY58" fmla="*/ 43543 h 1164772"/>
              <a:gd name="connsiteX59" fmla="*/ 936172 w 1589315"/>
              <a:gd name="connsiteY59" fmla="*/ 76200 h 1164772"/>
              <a:gd name="connsiteX60" fmla="*/ 1001486 w 1589315"/>
              <a:gd name="connsiteY60" fmla="*/ 97972 h 1164772"/>
              <a:gd name="connsiteX61" fmla="*/ 1034143 w 1589315"/>
              <a:gd name="connsiteY61" fmla="*/ 108857 h 1164772"/>
              <a:gd name="connsiteX62" fmla="*/ 1066800 w 1589315"/>
              <a:gd name="connsiteY62" fmla="*/ 119743 h 1164772"/>
              <a:gd name="connsiteX63" fmla="*/ 1197429 w 1589315"/>
              <a:gd name="connsiteY63" fmla="*/ 130629 h 1164772"/>
              <a:gd name="connsiteX64" fmla="*/ 1230086 w 1589315"/>
              <a:gd name="connsiteY64" fmla="*/ 141515 h 1164772"/>
              <a:gd name="connsiteX65" fmla="*/ 1273629 w 1589315"/>
              <a:gd name="connsiteY65" fmla="*/ 152400 h 1164772"/>
              <a:gd name="connsiteX66" fmla="*/ 1230086 w 1589315"/>
              <a:gd name="connsiteY66" fmla="*/ 152400 h 116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589315" h="1164772">
                <a:moveTo>
                  <a:pt x="1230086" y="152400"/>
                </a:moveTo>
                <a:cubicBezTo>
                  <a:pt x="1231900" y="154214"/>
                  <a:pt x="1268451" y="154106"/>
                  <a:pt x="1284515" y="163286"/>
                </a:cubicBezTo>
                <a:cubicBezTo>
                  <a:pt x="1295874" y="169777"/>
                  <a:pt x="1297035" y="186692"/>
                  <a:pt x="1306286" y="195943"/>
                </a:cubicBezTo>
                <a:cubicBezTo>
                  <a:pt x="1315537" y="205194"/>
                  <a:pt x="1328057" y="210458"/>
                  <a:pt x="1338943" y="217715"/>
                </a:cubicBezTo>
                <a:lnTo>
                  <a:pt x="1404257" y="315686"/>
                </a:lnTo>
                <a:cubicBezTo>
                  <a:pt x="1411514" y="326572"/>
                  <a:pt x="1416778" y="339092"/>
                  <a:pt x="1426029" y="348343"/>
                </a:cubicBezTo>
                <a:lnTo>
                  <a:pt x="1469572" y="391886"/>
                </a:lnTo>
                <a:lnTo>
                  <a:pt x="1502229" y="424543"/>
                </a:lnTo>
                <a:lnTo>
                  <a:pt x="1524000" y="446315"/>
                </a:lnTo>
                <a:cubicBezTo>
                  <a:pt x="1563701" y="565416"/>
                  <a:pt x="1500384" y="385016"/>
                  <a:pt x="1556657" y="511629"/>
                </a:cubicBezTo>
                <a:cubicBezTo>
                  <a:pt x="1571802" y="545706"/>
                  <a:pt x="1580267" y="584296"/>
                  <a:pt x="1589315" y="620486"/>
                </a:cubicBezTo>
                <a:cubicBezTo>
                  <a:pt x="1585686" y="664029"/>
                  <a:pt x="1590433" y="709102"/>
                  <a:pt x="1578429" y="751115"/>
                </a:cubicBezTo>
                <a:cubicBezTo>
                  <a:pt x="1574835" y="763695"/>
                  <a:pt x="1558464" y="769713"/>
                  <a:pt x="1545772" y="772886"/>
                </a:cubicBezTo>
                <a:cubicBezTo>
                  <a:pt x="1513895" y="780855"/>
                  <a:pt x="1480457" y="780143"/>
                  <a:pt x="1447800" y="783772"/>
                </a:cubicBezTo>
                <a:cubicBezTo>
                  <a:pt x="1433286" y="787400"/>
                  <a:pt x="1418642" y="790547"/>
                  <a:pt x="1404257" y="794657"/>
                </a:cubicBezTo>
                <a:cubicBezTo>
                  <a:pt x="1393224" y="797809"/>
                  <a:pt x="1382941" y="803798"/>
                  <a:pt x="1371600" y="805543"/>
                </a:cubicBezTo>
                <a:cubicBezTo>
                  <a:pt x="1335557" y="811088"/>
                  <a:pt x="1299029" y="812800"/>
                  <a:pt x="1262743" y="816429"/>
                </a:cubicBezTo>
                <a:cubicBezTo>
                  <a:pt x="1260036" y="816970"/>
                  <a:pt x="1186812" y="829276"/>
                  <a:pt x="1175657" y="838200"/>
                </a:cubicBezTo>
                <a:cubicBezTo>
                  <a:pt x="1165441" y="846373"/>
                  <a:pt x="1162059" y="860641"/>
                  <a:pt x="1153886" y="870857"/>
                </a:cubicBezTo>
                <a:cubicBezTo>
                  <a:pt x="1147475" y="878871"/>
                  <a:pt x="1137808" y="884089"/>
                  <a:pt x="1132115" y="892629"/>
                </a:cubicBezTo>
                <a:cubicBezTo>
                  <a:pt x="1123114" y="906131"/>
                  <a:pt x="1120732" y="923706"/>
                  <a:pt x="1110343" y="936172"/>
                </a:cubicBezTo>
                <a:cubicBezTo>
                  <a:pt x="1101967" y="946222"/>
                  <a:pt x="1087902" y="949770"/>
                  <a:pt x="1077686" y="957943"/>
                </a:cubicBezTo>
                <a:cubicBezTo>
                  <a:pt x="1069672" y="964354"/>
                  <a:pt x="1064126" y="973557"/>
                  <a:pt x="1055915" y="979715"/>
                </a:cubicBezTo>
                <a:cubicBezTo>
                  <a:pt x="1034982" y="995415"/>
                  <a:pt x="1009102" y="1004754"/>
                  <a:pt x="990600" y="1023257"/>
                </a:cubicBezTo>
                <a:cubicBezTo>
                  <a:pt x="960715" y="1053143"/>
                  <a:pt x="978565" y="1041783"/>
                  <a:pt x="936172" y="1055915"/>
                </a:cubicBezTo>
                <a:cubicBezTo>
                  <a:pt x="862044" y="1130039"/>
                  <a:pt x="977886" y="1017049"/>
                  <a:pt x="881743" y="1099457"/>
                </a:cubicBezTo>
                <a:cubicBezTo>
                  <a:pt x="866158" y="1112815"/>
                  <a:pt x="852714" y="1128486"/>
                  <a:pt x="838200" y="1143000"/>
                </a:cubicBezTo>
                <a:lnTo>
                  <a:pt x="816429" y="1164772"/>
                </a:lnTo>
                <a:cubicBezTo>
                  <a:pt x="791342" y="1160591"/>
                  <a:pt x="745256" y="1156399"/>
                  <a:pt x="718457" y="1143000"/>
                </a:cubicBezTo>
                <a:cubicBezTo>
                  <a:pt x="634044" y="1100794"/>
                  <a:pt x="735231" y="1137706"/>
                  <a:pt x="653143" y="1110343"/>
                </a:cubicBezTo>
                <a:cubicBezTo>
                  <a:pt x="642257" y="1099457"/>
                  <a:pt x="630341" y="1089513"/>
                  <a:pt x="620486" y="1077686"/>
                </a:cubicBezTo>
                <a:cubicBezTo>
                  <a:pt x="596682" y="1049121"/>
                  <a:pt x="605095" y="1044371"/>
                  <a:pt x="576943" y="1023257"/>
                </a:cubicBezTo>
                <a:cubicBezTo>
                  <a:pt x="556010" y="1007558"/>
                  <a:pt x="530131" y="998217"/>
                  <a:pt x="511629" y="979715"/>
                </a:cubicBezTo>
                <a:cubicBezTo>
                  <a:pt x="491378" y="959464"/>
                  <a:pt x="484665" y="949905"/>
                  <a:pt x="457200" y="936172"/>
                </a:cubicBezTo>
                <a:cubicBezTo>
                  <a:pt x="446937" y="931040"/>
                  <a:pt x="434806" y="930418"/>
                  <a:pt x="424543" y="925286"/>
                </a:cubicBezTo>
                <a:cubicBezTo>
                  <a:pt x="340134" y="883082"/>
                  <a:pt x="441313" y="919991"/>
                  <a:pt x="359229" y="892629"/>
                </a:cubicBezTo>
                <a:cubicBezTo>
                  <a:pt x="351972" y="885372"/>
                  <a:pt x="343868" y="878871"/>
                  <a:pt x="337457" y="870857"/>
                </a:cubicBezTo>
                <a:cubicBezTo>
                  <a:pt x="329284" y="860641"/>
                  <a:pt x="325902" y="846373"/>
                  <a:pt x="315686" y="838200"/>
                </a:cubicBezTo>
                <a:cubicBezTo>
                  <a:pt x="306726" y="831032"/>
                  <a:pt x="293915" y="830943"/>
                  <a:pt x="283029" y="827315"/>
                </a:cubicBezTo>
                <a:cubicBezTo>
                  <a:pt x="262778" y="807064"/>
                  <a:pt x="256065" y="797505"/>
                  <a:pt x="228600" y="783772"/>
                </a:cubicBezTo>
                <a:cubicBezTo>
                  <a:pt x="174950" y="756947"/>
                  <a:pt x="215275" y="792707"/>
                  <a:pt x="163286" y="751115"/>
                </a:cubicBezTo>
                <a:cubicBezTo>
                  <a:pt x="142662" y="734616"/>
                  <a:pt x="122966" y="705553"/>
                  <a:pt x="108857" y="685800"/>
                </a:cubicBezTo>
                <a:cubicBezTo>
                  <a:pt x="101253" y="675154"/>
                  <a:pt x="95461" y="663194"/>
                  <a:pt x="87086" y="653143"/>
                </a:cubicBezTo>
                <a:cubicBezTo>
                  <a:pt x="77231" y="641316"/>
                  <a:pt x="65315" y="631372"/>
                  <a:pt x="54429" y="620486"/>
                </a:cubicBezTo>
                <a:cubicBezTo>
                  <a:pt x="50800" y="609600"/>
                  <a:pt x="49447" y="597668"/>
                  <a:pt x="43543" y="587829"/>
                </a:cubicBezTo>
                <a:cubicBezTo>
                  <a:pt x="38263" y="579028"/>
                  <a:pt x="26362" y="575237"/>
                  <a:pt x="21772" y="566057"/>
                </a:cubicBezTo>
                <a:cubicBezTo>
                  <a:pt x="11509" y="545531"/>
                  <a:pt x="0" y="500743"/>
                  <a:pt x="0" y="500743"/>
                </a:cubicBezTo>
                <a:cubicBezTo>
                  <a:pt x="4012" y="472658"/>
                  <a:pt x="6572" y="422286"/>
                  <a:pt x="21772" y="391886"/>
                </a:cubicBezTo>
                <a:cubicBezTo>
                  <a:pt x="27623" y="380184"/>
                  <a:pt x="35370" y="369445"/>
                  <a:pt x="43543" y="359229"/>
                </a:cubicBezTo>
                <a:cubicBezTo>
                  <a:pt x="49954" y="351215"/>
                  <a:pt x="58058" y="344714"/>
                  <a:pt x="65315" y="337457"/>
                </a:cubicBezTo>
                <a:cubicBezTo>
                  <a:pt x="68943" y="326571"/>
                  <a:pt x="75247" y="316235"/>
                  <a:pt x="76200" y="304800"/>
                </a:cubicBezTo>
                <a:cubicBezTo>
                  <a:pt x="82535" y="228777"/>
                  <a:pt x="73439" y="151256"/>
                  <a:pt x="87086" y="76200"/>
                </a:cubicBezTo>
                <a:cubicBezTo>
                  <a:pt x="89139" y="64911"/>
                  <a:pt x="108542" y="67804"/>
                  <a:pt x="119743" y="65315"/>
                </a:cubicBezTo>
                <a:cubicBezTo>
                  <a:pt x="162771" y="55753"/>
                  <a:pt x="230942" y="49037"/>
                  <a:pt x="272143" y="43543"/>
                </a:cubicBezTo>
                <a:cubicBezTo>
                  <a:pt x="322731" y="36798"/>
                  <a:pt x="347021" y="35231"/>
                  <a:pt x="391886" y="21772"/>
                </a:cubicBezTo>
                <a:cubicBezTo>
                  <a:pt x="413867" y="15178"/>
                  <a:pt x="457200" y="0"/>
                  <a:pt x="457200" y="0"/>
                </a:cubicBezTo>
                <a:cubicBezTo>
                  <a:pt x="562429" y="3629"/>
                  <a:pt x="667979" y="1894"/>
                  <a:pt x="772886" y="10886"/>
                </a:cubicBezTo>
                <a:cubicBezTo>
                  <a:pt x="795751" y="12846"/>
                  <a:pt x="816429" y="25400"/>
                  <a:pt x="838200" y="32657"/>
                </a:cubicBezTo>
                <a:lnTo>
                  <a:pt x="870857" y="43543"/>
                </a:lnTo>
                <a:cubicBezTo>
                  <a:pt x="905830" y="78516"/>
                  <a:pt x="878849" y="59003"/>
                  <a:pt x="936172" y="76200"/>
                </a:cubicBezTo>
                <a:cubicBezTo>
                  <a:pt x="958153" y="82794"/>
                  <a:pt x="979715" y="90715"/>
                  <a:pt x="1001486" y="97972"/>
                </a:cubicBezTo>
                <a:lnTo>
                  <a:pt x="1034143" y="108857"/>
                </a:lnTo>
                <a:cubicBezTo>
                  <a:pt x="1045029" y="112486"/>
                  <a:pt x="1055365" y="118790"/>
                  <a:pt x="1066800" y="119743"/>
                </a:cubicBezTo>
                <a:lnTo>
                  <a:pt x="1197429" y="130629"/>
                </a:lnTo>
                <a:cubicBezTo>
                  <a:pt x="1208315" y="134258"/>
                  <a:pt x="1219053" y="138363"/>
                  <a:pt x="1230086" y="141515"/>
                </a:cubicBezTo>
                <a:cubicBezTo>
                  <a:pt x="1244471" y="145625"/>
                  <a:pt x="1260247" y="145709"/>
                  <a:pt x="1273629" y="152400"/>
                </a:cubicBezTo>
                <a:cubicBezTo>
                  <a:pt x="1276875" y="154023"/>
                  <a:pt x="1228272" y="150586"/>
                  <a:pt x="1230086" y="152400"/>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http://img.medscape.com/article/751/791/751791-fi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826" y="42309"/>
            <a:ext cx="4829175" cy="545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1081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Current Recommendation for Hyperplastic Polyps</a:t>
            </a:r>
          </a:p>
        </p:txBody>
      </p:sp>
      <p:sp>
        <p:nvSpPr>
          <p:cNvPr id="3" name="Content Placeholder 2"/>
          <p:cNvSpPr>
            <a:spLocks noGrp="1"/>
          </p:cNvSpPr>
          <p:nvPr>
            <p:ph idx="1"/>
          </p:nvPr>
        </p:nvSpPr>
        <p:spPr>
          <a:xfrm>
            <a:off x="465221" y="1957137"/>
            <a:ext cx="11373853" cy="4219825"/>
          </a:xfrm>
        </p:spPr>
        <p:txBody>
          <a:bodyPr>
            <a:normAutofit/>
          </a:bodyPr>
          <a:lstStyle/>
          <a:p>
            <a:r>
              <a:rPr lang="en-US" sz="3200" dirty="0"/>
              <a:t>Remove all polyps when technically possible except for the small (&lt;5mm) distal HP – appearing polyps</a:t>
            </a:r>
          </a:p>
          <a:p>
            <a:r>
              <a:rPr lang="en-US" sz="3200" dirty="0"/>
              <a:t>Consider removing a few as a sample to confirm they are true HP’s</a:t>
            </a:r>
          </a:p>
          <a:p>
            <a:endParaRPr lang="en-US" sz="3200" dirty="0"/>
          </a:p>
        </p:txBody>
      </p:sp>
    </p:spTree>
    <p:extLst>
      <p:ext uri="{BB962C8B-B14F-4D97-AF65-F5344CB8AC3E}">
        <p14:creationId xmlns:p14="http://schemas.microsoft.com/office/powerpoint/2010/main" val="15207199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Serrated Polyposis Syndrome</a:t>
            </a:r>
          </a:p>
        </p:txBody>
      </p:sp>
      <p:sp>
        <p:nvSpPr>
          <p:cNvPr id="3" name="Content Placeholder 2"/>
          <p:cNvSpPr>
            <a:spLocks noGrp="1"/>
          </p:cNvSpPr>
          <p:nvPr>
            <p:ph idx="1"/>
          </p:nvPr>
        </p:nvSpPr>
        <p:spPr>
          <a:xfrm>
            <a:off x="449179" y="1325563"/>
            <a:ext cx="11293642" cy="5187532"/>
          </a:xfrm>
        </p:spPr>
        <p:txBody>
          <a:bodyPr>
            <a:normAutofit/>
          </a:bodyPr>
          <a:lstStyle/>
          <a:p>
            <a:r>
              <a:rPr lang="en-US" sz="3600" dirty="0"/>
              <a:t>A clinical diagnosis of SPS requires the presence of one of the following World Health Organization criteria:</a:t>
            </a:r>
          </a:p>
          <a:p>
            <a:pPr lvl="1"/>
            <a:r>
              <a:rPr lang="en-US" sz="3200" dirty="0"/>
              <a:t>&gt;20 serrated lesions/polyps of any size, distributed throughout the colon with ≥5 being proximal to the rectum.</a:t>
            </a:r>
          </a:p>
          <a:p>
            <a:pPr lvl="1"/>
            <a:r>
              <a:rPr lang="en-US" sz="3200" dirty="0"/>
              <a:t>At least five serrated lesions/polyps proximal to the rectum, all being ≥5 mm, with at least two ≥10 mm in size.</a:t>
            </a:r>
          </a:p>
          <a:p>
            <a:endParaRPr lang="en-US" sz="3600" dirty="0"/>
          </a:p>
          <a:p>
            <a:endParaRPr lang="en-US" sz="3600" dirty="0"/>
          </a:p>
          <a:p>
            <a:endParaRPr lang="en-US" sz="3600" dirty="0"/>
          </a:p>
        </p:txBody>
      </p:sp>
    </p:spTree>
    <p:extLst>
      <p:ext uri="{BB962C8B-B14F-4D97-AF65-F5344CB8AC3E}">
        <p14:creationId xmlns:p14="http://schemas.microsoft.com/office/powerpoint/2010/main" val="33354642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r>
              <a:rPr lang="en-US" dirty="0"/>
              <a:t>Serrated Polyposis Syndrome</a:t>
            </a:r>
          </a:p>
        </p:txBody>
      </p:sp>
      <p:sp>
        <p:nvSpPr>
          <p:cNvPr id="3" name="Content Placeholder 2"/>
          <p:cNvSpPr>
            <a:spLocks noGrp="1"/>
          </p:cNvSpPr>
          <p:nvPr>
            <p:ph idx="1"/>
          </p:nvPr>
        </p:nvSpPr>
        <p:spPr>
          <a:xfrm>
            <a:off x="368968" y="685800"/>
            <a:ext cx="11582400" cy="6629400"/>
          </a:xfrm>
        </p:spPr>
        <p:txBody>
          <a:bodyPr>
            <a:noAutofit/>
          </a:bodyPr>
          <a:lstStyle/>
          <a:p>
            <a:r>
              <a:rPr lang="en-US" dirty="0"/>
              <a:t>Treatment is Colonoscopy every 1-3 years with complete removal of ALL polyps.  Can be modified based on specific polyp findings.</a:t>
            </a:r>
          </a:p>
          <a:p>
            <a:r>
              <a:rPr lang="en-US" dirty="0"/>
              <a:t>Potential indications for colectomy include:</a:t>
            </a:r>
          </a:p>
          <a:p>
            <a:pPr lvl="1"/>
            <a:r>
              <a:rPr lang="en-US" sz="2800" dirty="0"/>
              <a:t>Documented or suspected CRC.</a:t>
            </a:r>
          </a:p>
          <a:p>
            <a:pPr lvl="1"/>
            <a:r>
              <a:rPr lang="en-US" sz="2800" dirty="0"/>
              <a:t>Severe symptoms related to colonic neoplasia (</a:t>
            </a:r>
            <a:r>
              <a:rPr lang="en-US" sz="2800" dirty="0" err="1"/>
              <a:t>eg</a:t>
            </a:r>
            <a:r>
              <a:rPr lang="en-US" sz="2800" dirty="0"/>
              <a:t>, severe gastrointestinal bleeding).</a:t>
            </a:r>
          </a:p>
          <a:p>
            <a:pPr lvl="1"/>
            <a:r>
              <a:rPr lang="en-US" sz="2800" dirty="0"/>
              <a:t>Polyps with high-grade dysplasia or multiple adenomas larger than 6 mm.</a:t>
            </a:r>
          </a:p>
          <a:p>
            <a:pPr lvl="1"/>
            <a:r>
              <a:rPr lang="en-US" sz="2800" dirty="0"/>
              <a:t>Marked increases in polyp number on consecutive examinations.</a:t>
            </a:r>
          </a:p>
          <a:p>
            <a:pPr lvl="1"/>
            <a:r>
              <a:rPr lang="en-US" sz="2800" dirty="0"/>
              <a:t>Inability to adequately survey the colon because of multiple diminutive polyps.</a:t>
            </a:r>
          </a:p>
          <a:p>
            <a:pPr lvl="1"/>
            <a:r>
              <a:rPr lang="en-US" sz="2800" dirty="0"/>
              <a:t>Patient preference to avoid </a:t>
            </a:r>
            <a:r>
              <a:rPr lang="en-US" sz="2800" dirty="0" err="1"/>
              <a:t>colonoscopic</a:t>
            </a:r>
            <a:r>
              <a:rPr lang="en-US" sz="2800" dirty="0"/>
              <a:t> surveillance. The decision to undergo colectomy in such cases requires an informed discussion of the relative risks versus benefits </a:t>
            </a:r>
          </a:p>
        </p:txBody>
      </p:sp>
    </p:spTree>
    <p:extLst>
      <p:ext uri="{BB962C8B-B14F-4D97-AF65-F5344CB8AC3E}">
        <p14:creationId xmlns:p14="http://schemas.microsoft.com/office/powerpoint/2010/main" val="36240361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48206"/>
            <a:ext cx="8229600" cy="1143000"/>
          </a:xfrm>
        </p:spPr>
        <p:txBody>
          <a:bodyPr/>
          <a:lstStyle/>
          <a:p>
            <a:r>
              <a:rPr lang="en-US" dirty="0"/>
              <a:t>Serrated Polyposis Syndrome</a:t>
            </a:r>
          </a:p>
        </p:txBody>
      </p:sp>
      <p:sp>
        <p:nvSpPr>
          <p:cNvPr id="3" name="Content Placeholder 2"/>
          <p:cNvSpPr>
            <a:spLocks noGrp="1"/>
          </p:cNvSpPr>
          <p:nvPr>
            <p:ph idx="1"/>
          </p:nvPr>
        </p:nvSpPr>
        <p:spPr>
          <a:xfrm>
            <a:off x="577516" y="1155031"/>
            <a:ext cx="11277600" cy="6965511"/>
          </a:xfrm>
        </p:spPr>
        <p:txBody>
          <a:bodyPr>
            <a:noAutofit/>
          </a:bodyPr>
          <a:lstStyle/>
          <a:p>
            <a:r>
              <a:rPr lang="en-US" sz="4000" dirty="0"/>
              <a:t>Patient with Family History of SPS – Not great evidence</a:t>
            </a:r>
          </a:p>
          <a:p>
            <a:r>
              <a:rPr lang="en-US" sz="4000" dirty="0"/>
              <a:t>Begin screening first-degree relatives of individuals with SPS around age 40 (or 10 years earlier than the earliest age at presentation of the SPS in the family)</a:t>
            </a:r>
          </a:p>
          <a:p>
            <a:pPr lvl="1"/>
            <a:r>
              <a:rPr lang="en-US" sz="3600" dirty="0"/>
              <a:t>Continue surveillance every five years if no polyps are detected.</a:t>
            </a:r>
          </a:p>
          <a:p>
            <a:endParaRPr lang="en-US" sz="4000" dirty="0"/>
          </a:p>
          <a:p>
            <a:endParaRPr lang="en-US" sz="4000" dirty="0"/>
          </a:p>
          <a:p>
            <a:endParaRPr lang="en-US" sz="3600" dirty="0"/>
          </a:p>
          <a:p>
            <a:endParaRPr lang="en-US" sz="3600" dirty="0"/>
          </a:p>
        </p:txBody>
      </p:sp>
    </p:spTree>
    <p:extLst>
      <p:ext uri="{BB962C8B-B14F-4D97-AF65-F5344CB8AC3E}">
        <p14:creationId xmlns:p14="http://schemas.microsoft.com/office/powerpoint/2010/main" val="31502579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60E5-8C3D-4BFD-895E-257914C1F1A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65249E97-5C1D-4742-90DF-CC7B552D1003}"/>
              </a:ext>
            </a:extLst>
          </p:cNvPr>
          <p:cNvSpPr>
            <a:spLocks noGrp="1"/>
          </p:cNvSpPr>
          <p:nvPr>
            <p:ph idx="1"/>
          </p:nvPr>
        </p:nvSpPr>
        <p:spPr>
          <a:xfrm>
            <a:off x="1981200" y="1600200"/>
            <a:ext cx="8382000" cy="5257800"/>
          </a:xfrm>
        </p:spPr>
        <p:txBody>
          <a:bodyPr>
            <a:normAutofit fontScale="92500" lnSpcReduction="20000"/>
          </a:bodyPr>
          <a:lstStyle/>
          <a:p>
            <a:r>
              <a:rPr lang="en-US" dirty="0"/>
              <a:t>Bueno, A et al. Juvenile polyposis syndrome: An overview. Best Practice &amp; Research Clinical Gastroenterology. Volumes 58–59, June–August 2022, 101799</a:t>
            </a:r>
          </a:p>
          <a:p>
            <a:r>
              <a:rPr lang="en-US" dirty="0" err="1"/>
              <a:t>Nagtegaal</a:t>
            </a:r>
            <a:r>
              <a:rPr lang="en-US" dirty="0"/>
              <a:t> et al. The 2019 WHO classification of </a:t>
            </a:r>
            <a:r>
              <a:rPr lang="en-US" dirty="0" err="1"/>
              <a:t>tumours</a:t>
            </a:r>
            <a:r>
              <a:rPr lang="en-US" dirty="0"/>
              <a:t> of the digestive system. Histopathology. Volume76, Issue2. January 2020. Pages 182-188</a:t>
            </a:r>
          </a:p>
          <a:p>
            <a:r>
              <a:rPr lang="en-US" dirty="0" err="1"/>
              <a:t>Liseth</a:t>
            </a:r>
            <a:r>
              <a:rPr lang="en-US" dirty="0"/>
              <a:t> Rivero-Sanchez et al. Reassessment colonoscopy to diagnose serrated polyposis syndrome in a colorectal cancer screening population. Endoscopy 2017 Jan;49(1):44-53. </a:t>
            </a:r>
            <a:r>
              <a:rPr lang="en-US" dirty="0" err="1"/>
              <a:t>doi</a:t>
            </a:r>
            <a:r>
              <a:rPr lang="en-US" dirty="0"/>
              <a:t>: 10.1055/s-0042-115640. </a:t>
            </a:r>
          </a:p>
          <a:p>
            <a:r>
              <a:rPr lang="en-US" dirty="0"/>
              <a:t>Utsunomiya J et al.  </a:t>
            </a:r>
            <a:r>
              <a:rPr lang="en-US" dirty="0" err="1"/>
              <a:t>Peutz-Jeghers</a:t>
            </a:r>
            <a:r>
              <a:rPr lang="en-US" dirty="0"/>
              <a:t> syndrome: its natural course and management. Johns Hopkins Med J. 1975;136(2):71. </a:t>
            </a:r>
          </a:p>
          <a:p>
            <a:r>
              <a:rPr lang="en-US" dirty="0" err="1"/>
              <a:t>Peutz-Jeghers</a:t>
            </a:r>
            <a:r>
              <a:rPr lang="en-US" dirty="0"/>
              <a:t> syndrome. </a:t>
            </a:r>
            <a:r>
              <a:rPr lang="en-US" dirty="0" err="1"/>
              <a:t>Tacheci</a:t>
            </a:r>
            <a:r>
              <a:rPr lang="en-US" dirty="0"/>
              <a:t>, </a:t>
            </a:r>
            <a:r>
              <a:rPr lang="en-US" dirty="0" err="1"/>
              <a:t>Ilja</a:t>
            </a:r>
            <a:r>
              <a:rPr lang="en-US" dirty="0"/>
              <a:t> et al. Current Opinion in Gastroenterology. Issue: Volume 37(3), May 2021, p 245-254</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549635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060E5-8C3D-4BFD-895E-257914C1F1A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65249E97-5C1D-4742-90DF-CC7B552D1003}"/>
              </a:ext>
            </a:extLst>
          </p:cNvPr>
          <p:cNvSpPr>
            <a:spLocks noGrp="1"/>
          </p:cNvSpPr>
          <p:nvPr>
            <p:ph idx="1"/>
          </p:nvPr>
        </p:nvSpPr>
        <p:spPr>
          <a:xfrm>
            <a:off x="1981200" y="1600200"/>
            <a:ext cx="8382000" cy="5257800"/>
          </a:xfrm>
        </p:spPr>
        <p:txBody>
          <a:bodyPr>
            <a:normAutofit fontScale="77500" lnSpcReduction="20000"/>
          </a:bodyPr>
          <a:lstStyle/>
          <a:p>
            <a:r>
              <a:rPr lang="en-US" dirty="0" err="1"/>
              <a:t>Pilarski</a:t>
            </a:r>
            <a:r>
              <a:rPr lang="en-US" dirty="0"/>
              <a:t> R et al. Predicting PTEN mutations: an evaluation of Cowden syndrome and </a:t>
            </a:r>
            <a:r>
              <a:rPr lang="en-US" dirty="0" err="1"/>
              <a:t>Bannayan</a:t>
            </a:r>
            <a:r>
              <a:rPr lang="en-US" dirty="0"/>
              <a:t>-Riley-</a:t>
            </a:r>
            <a:r>
              <a:rPr lang="en-US" dirty="0" err="1"/>
              <a:t>Ruvalcaba</a:t>
            </a:r>
            <a:r>
              <a:rPr lang="en-US" dirty="0"/>
              <a:t> syndrome clinical features.  J Med Genet. 2011 Aug;48(8):505-12. </a:t>
            </a:r>
            <a:r>
              <a:rPr lang="en-US" dirty="0" err="1"/>
              <a:t>Epub</a:t>
            </a:r>
            <a:r>
              <a:rPr lang="en-US" dirty="0"/>
              <a:t> 2011 Jun 9</a:t>
            </a:r>
          </a:p>
          <a:p>
            <a:r>
              <a:rPr lang="en-US" dirty="0"/>
              <a:t>Chung D et al. </a:t>
            </a:r>
            <a:r>
              <a:rPr lang="fr-FR" dirty="0" err="1"/>
              <a:t>Peutz-Jeghers</a:t>
            </a:r>
            <a:r>
              <a:rPr lang="fr-FR" dirty="0"/>
              <a:t> syndrome: </a:t>
            </a:r>
            <a:r>
              <a:rPr lang="fr-FR" dirty="0" err="1"/>
              <a:t>Clinical</a:t>
            </a:r>
            <a:r>
              <a:rPr lang="fr-FR" dirty="0"/>
              <a:t> manifestations, </a:t>
            </a:r>
            <a:r>
              <a:rPr lang="fr-FR" dirty="0" err="1"/>
              <a:t>diagnosis</a:t>
            </a:r>
            <a:r>
              <a:rPr lang="fr-FR" dirty="0"/>
              <a:t>, and management. </a:t>
            </a:r>
            <a:r>
              <a:rPr lang="fr-FR" dirty="0" err="1"/>
              <a:t>UpToDate</a:t>
            </a:r>
            <a:r>
              <a:rPr lang="fr-FR" dirty="0"/>
              <a:t> 1/3/23</a:t>
            </a:r>
            <a:r>
              <a:rPr lang="en-US" dirty="0"/>
              <a:t> </a:t>
            </a:r>
          </a:p>
          <a:p>
            <a:r>
              <a:rPr lang="en-US" dirty="0"/>
              <a:t>Yehia et al. The Clinical Spectrum of PTEN Mutations. Annual Review of Medicine. Vol. 71:103-116 (Volume publication date January 2020)</a:t>
            </a:r>
          </a:p>
          <a:p>
            <a:r>
              <a:rPr lang="en-US" dirty="0"/>
              <a:t>Muller C et al. Risk of Colorectal Cancer in Serrated Polyposis Syndrome: A Systematic Review and Meta-analysis. Clin Gastroenterol </a:t>
            </a:r>
            <a:r>
              <a:rPr lang="en-US" dirty="0" err="1"/>
              <a:t>Hepatol</a:t>
            </a:r>
            <a:r>
              <a:rPr lang="en-US" dirty="0"/>
              <a:t>. 2022;20(3):622. </a:t>
            </a:r>
            <a:r>
              <a:rPr lang="en-US" dirty="0" err="1"/>
              <a:t>Epub</a:t>
            </a:r>
            <a:r>
              <a:rPr lang="en-US" dirty="0"/>
              <a:t> 2021 Jun 2. </a:t>
            </a:r>
          </a:p>
          <a:p>
            <a:r>
              <a:rPr lang="en-US" dirty="0"/>
              <a:t>Hwa Lee S et al. </a:t>
            </a:r>
            <a:r>
              <a:rPr lang="en-US" dirty="0" err="1"/>
              <a:t>Bannayan</a:t>
            </a:r>
            <a:r>
              <a:rPr lang="en-US" dirty="0"/>
              <a:t>-Riley-</a:t>
            </a:r>
            <a:r>
              <a:rPr lang="en-US" dirty="0" err="1"/>
              <a:t>Ruvalcaba</a:t>
            </a:r>
            <a:r>
              <a:rPr lang="en-US" dirty="0"/>
              <a:t> Syndrome in a Patient with a PTEN Mutation Identified by Chromosomal Microarray Analysis: A Case Report. Published in Pediatric Gastroenterology… 1 March 2017</a:t>
            </a:r>
          </a:p>
          <a:p>
            <a:r>
              <a:rPr lang="en-US" dirty="0"/>
              <a:t>Booth A et al. From Mixed Hyperplastic/Adenomatous Polyp to Sessile Serrated Lesion: A Long and Winding Road for Long and Winding Crypts. Arch </a:t>
            </a:r>
            <a:r>
              <a:rPr lang="en-US" dirty="0" err="1"/>
              <a:t>Pathol</a:t>
            </a:r>
            <a:r>
              <a:rPr lang="en-US" dirty="0"/>
              <a:t> Lab Med 2021 Oct 1;145(10):1289-1296. </a:t>
            </a:r>
            <a:r>
              <a:rPr lang="en-US" dirty="0" err="1"/>
              <a:t>doi</a:t>
            </a:r>
            <a:r>
              <a:rPr lang="en-US" dirty="0"/>
              <a:t>: 10.5858/arpa.2020-0591-RA.</a:t>
            </a:r>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23071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2B82-4E79-470A-A27B-6496D33D39FD}"/>
              </a:ext>
            </a:extLst>
          </p:cNvPr>
          <p:cNvSpPr>
            <a:spLocks noGrp="1"/>
          </p:cNvSpPr>
          <p:nvPr>
            <p:ph type="title"/>
          </p:nvPr>
        </p:nvSpPr>
        <p:spPr>
          <a:xfrm>
            <a:off x="1905000" y="-266700"/>
            <a:ext cx="8229600" cy="1143000"/>
          </a:xfrm>
        </p:spPr>
        <p:txBody>
          <a:bodyPr>
            <a:normAutofit/>
          </a:bodyPr>
          <a:lstStyle/>
          <a:p>
            <a:r>
              <a:rPr lang="en-US" dirty="0"/>
              <a:t>Cowden Polyposis Syndrome</a:t>
            </a:r>
          </a:p>
        </p:txBody>
      </p:sp>
      <p:sp>
        <p:nvSpPr>
          <p:cNvPr id="3" name="Content Placeholder 2">
            <a:extLst>
              <a:ext uri="{FF2B5EF4-FFF2-40B4-BE49-F238E27FC236}">
                <a16:creationId xmlns:a16="http://schemas.microsoft.com/office/drawing/2014/main" id="{50520ED0-8D67-4850-8FAA-E13B8CA201C3}"/>
              </a:ext>
            </a:extLst>
          </p:cNvPr>
          <p:cNvSpPr>
            <a:spLocks noGrp="1"/>
          </p:cNvSpPr>
          <p:nvPr>
            <p:ph idx="1"/>
          </p:nvPr>
        </p:nvSpPr>
        <p:spPr>
          <a:xfrm>
            <a:off x="347241" y="729204"/>
            <a:ext cx="11528384" cy="6128795"/>
          </a:xfrm>
        </p:spPr>
        <p:txBody>
          <a:bodyPr>
            <a:noAutofit/>
          </a:bodyPr>
          <a:lstStyle/>
          <a:p>
            <a:r>
              <a:rPr lang="en-US" dirty="0"/>
              <a:t>Breast Disease</a:t>
            </a:r>
          </a:p>
          <a:p>
            <a:pPr lvl="1"/>
            <a:r>
              <a:rPr lang="en-US" sz="2800" dirty="0"/>
              <a:t>The lifetime risk of breast cancer for affected female patients is frequently reported at between 25 and 50 percent. </a:t>
            </a:r>
          </a:p>
          <a:p>
            <a:r>
              <a:rPr lang="en-US" dirty="0"/>
              <a:t>Thyroid Disease</a:t>
            </a:r>
          </a:p>
          <a:p>
            <a:pPr lvl="1"/>
            <a:r>
              <a:rPr lang="en-US" sz="2800" dirty="0"/>
              <a:t>Benign thyroid abnormalities in up to 68 percent of patients</a:t>
            </a:r>
          </a:p>
          <a:p>
            <a:pPr lvl="1"/>
            <a:r>
              <a:rPr lang="en-US" sz="2800" dirty="0"/>
              <a:t>Non-medullary thyroid cancer relative to the general population approximately 70-fold increased incidence </a:t>
            </a:r>
          </a:p>
          <a:p>
            <a:r>
              <a:rPr lang="en-US" dirty="0"/>
              <a:t>Genitourinary Disease</a:t>
            </a:r>
          </a:p>
          <a:p>
            <a:pPr lvl="1"/>
            <a:r>
              <a:rPr lang="en-US" sz="2800" dirty="0"/>
              <a:t>Males - lipomatosis of the testes</a:t>
            </a:r>
          </a:p>
          <a:p>
            <a:pPr lvl="1"/>
            <a:r>
              <a:rPr lang="en-US" sz="2800" dirty="0"/>
              <a:t>Females </a:t>
            </a:r>
          </a:p>
          <a:p>
            <a:pPr lvl="2"/>
            <a:r>
              <a:rPr lang="en-US" sz="2400" dirty="0"/>
              <a:t>Benign – uterine fibroids - ? Increased incidence</a:t>
            </a:r>
          </a:p>
          <a:p>
            <a:pPr lvl="2"/>
            <a:r>
              <a:rPr lang="en-US" sz="2400" dirty="0"/>
              <a:t>Malignant – Endometrial Cancer with a reported cumulative lifetime risk of 13 to 30 percent and Renal Cell Cancer (in individuals with </a:t>
            </a:r>
            <a:r>
              <a:rPr lang="en-US" sz="2400" i="1" dirty="0"/>
              <a:t>PTEN</a:t>
            </a:r>
            <a:r>
              <a:rPr lang="en-US" sz="2400" dirty="0"/>
              <a:t> pathogenic variants) in 2 - 5 percent of all patients</a:t>
            </a:r>
          </a:p>
        </p:txBody>
      </p:sp>
    </p:spTree>
    <p:extLst>
      <p:ext uri="{BB962C8B-B14F-4D97-AF65-F5344CB8AC3E}">
        <p14:creationId xmlns:p14="http://schemas.microsoft.com/office/powerpoint/2010/main" val="3533878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2B82-4E79-470A-A27B-6496D33D39FD}"/>
              </a:ext>
            </a:extLst>
          </p:cNvPr>
          <p:cNvSpPr>
            <a:spLocks noGrp="1"/>
          </p:cNvSpPr>
          <p:nvPr>
            <p:ph type="title"/>
          </p:nvPr>
        </p:nvSpPr>
        <p:spPr>
          <a:xfrm>
            <a:off x="717630" y="113519"/>
            <a:ext cx="11474370" cy="571500"/>
          </a:xfrm>
        </p:spPr>
        <p:txBody>
          <a:bodyPr>
            <a:noAutofit/>
          </a:bodyPr>
          <a:lstStyle/>
          <a:p>
            <a:r>
              <a:rPr lang="en-US" sz="3600" dirty="0"/>
              <a:t>Cowden Polyposis Syndrome - Gastrointestinal Findings</a:t>
            </a:r>
          </a:p>
        </p:txBody>
      </p:sp>
      <p:sp>
        <p:nvSpPr>
          <p:cNvPr id="3" name="Content Placeholder 2">
            <a:extLst>
              <a:ext uri="{FF2B5EF4-FFF2-40B4-BE49-F238E27FC236}">
                <a16:creationId xmlns:a16="http://schemas.microsoft.com/office/drawing/2014/main" id="{50520ED0-8D67-4850-8FAA-E13B8CA201C3}"/>
              </a:ext>
            </a:extLst>
          </p:cNvPr>
          <p:cNvSpPr>
            <a:spLocks noGrp="1"/>
          </p:cNvSpPr>
          <p:nvPr>
            <p:ph idx="1"/>
          </p:nvPr>
        </p:nvSpPr>
        <p:spPr>
          <a:xfrm>
            <a:off x="358815" y="775504"/>
            <a:ext cx="11574684" cy="6082495"/>
          </a:xfrm>
        </p:spPr>
        <p:txBody>
          <a:bodyPr>
            <a:noAutofit/>
          </a:bodyPr>
          <a:lstStyle/>
          <a:p>
            <a:r>
              <a:rPr lang="en-US" sz="3200" dirty="0"/>
              <a:t>Esophageal glycogen acanthosis — Glycogenic acanthosis of the esophagus </a:t>
            </a:r>
          </a:p>
          <a:p>
            <a:pPr lvl="1"/>
            <a:r>
              <a:rPr lang="en-US" sz="2800" dirty="0"/>
              <a:t>multiple, uniformly sized gray-white round elevations </a:t>
            </a:r>
          </a:p>
          <a:p>
            <a:pPr lvl="1"/>
            <a:r>
              <a:rPr lang="en-US" sz="2800" dirty="0"/>
              <a:t>usually in the midportion of the esophagus</a:t>
            </a:r>
          </a:p>
        </p:txBody>
      </p:sp>
      <p:pic>
        <p:nvPicPr>
          <p:cNvPr id="6146" name="Picture 2" descr="Glycogenic Acanthosis | SpringerLink">
            <a:extLst>
              <a:ext uri="{FF2B5EF4-FFF2-40B4-BE49-F238E27FC236}">
                <a16:creationId xmlns:a16="http://schemas.microsoft.com/office/drawing/2014/main" id="{512203A2-F79B-4B52-AE78-0E7E3EE6B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086" y="2895601"/>
            <a:ext cx="4902515" cy="38719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4E58D7D-7621-44DC-8659-AD28EFAF7975}"/>
              </a:ext>
            </a:extLst>
          </p:cNvPr>
          <p:cNvSpPr/>
          <p:nvPr/>
        </p:nvSpPr>
        <p:spPr>
          <a:xfrm>
            <a:off x="1524000" y="6303080"/>
            <a:ext cx="4572000" cy="600164"/>
          </a:xfrm>
          <a:prstGeom prst="rect">
            <a:avLst/>
          </a:prstGeom>
        </p:spPr>
        <p:txBody>
          <a:bodyPr>
            <a:spAutoFit/>
          </a:bodyPr>
          <a:lstStyle/>
          <a:p>
            <a:r>
              <a:rPr lang="en-US" sz="1100" dirty="0">
                <a:latin typeface="+mj-lt"/>
              </a:rPr>
              <a:t>Pathology of the Gastrointestinal Tract -</a:t>
            </a:r>
          </a:p>
          <a:p>
            <a:r>
              <a:rPr lang="en-US" sz="1100" dirty="0">
                <a:latin typeface="+mj-lt"/>
              </a:rPr>
              <a:t>Glycogenic Acanthosis</a:t>
            </a:r>
          </a:p>
          <a:p>
            <a:r>
              <a:rPr lang="en-US" sz="1100" dirty="0">
                <a:latin typeface="+mj-lt"/>
              </a:rPr>
              <a:t>Marques R et al. Online: 12 October 2018</a:t>
            </a:r>
          </a:p>
        </p:txBody>
      </p:sp>
    </p:spTree>
    <p:extLst>
      <p:ext uri="{BB962C8B-B14F-4D97-AF65-F5344CB8AC3E}">
        <p14:creationId xmlns:p14="http://schemas.microsoft.com/office/powerpoint/2010/main" val="2062567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C2B82-4E79-470A-A27B-6496D33D39FD}"/>
              </a:ext>
            </a:extLst>
          </p:cNvPr>
          <p:cNvSpPr>
            <a:spLocks noGrp="1"/>
          </p:cNvSpPr>
          <p:nvPr>
            <p:ph type="title"/>
          </p:nvPr>
        </p:nvSpPr>
        <p:spPr>
          <a:xfrm>
            <a:off x="370389" y="114300"/>
            <a:ext cx="11493661" cy="571500"/>
          </a:xfrm>
        </p:spPr>
        <p:txBody>
          <a:bodyPr>
            <a:noAutofit/>
          </a:bodyPr>
          <a:lstStyle/>
          <a:p>
            <a:r>
              <a:rPr lang="en-US" sz="3600" dirty="0"/>
              <a:t>Cowden Polyposis Syndrome - Gastrointestinal Findings</a:t>
            </a:r>
          </a:p>
        </p:txBody>
      </p:sp>
      <p:sp>
        <p:nvSpPr>
          <p:cNvPr id="3" name="Content Placeholder 2">
            <a:extLst>
              <a:ext uri="{FF2B5EF4-FFF2-40B4-BE49-F238E27FC236}">
                <a16:creationId xmlns:a16="http://schemas.microsoft.com/office/drawing/2014/main" id="{50520ED0-8D67-4850-8FAA-E13B8CA201C3}"/>
              </a:ext>
            </a:extLst>
          </p:cNvPr>
          <p:cNvSpPr>
            <a:spLocks noGrp="1"/>
          </p:cNvSpPr>
          <p:nvPr>
            <p:ph idx="1"/>
          </p:nvPr>
        </p:nvSpPr>
        <p:spPr>
          <a:xfrm>
            <a:off x="370389" y="685800"/>
            <a:ext cx="11493661" cy="6172200"/>
          </a:xfrm>
        </p:spPr>
        <p:txBody>
          <a:bodyPr>
            <a:noAutofit/>
          </a:bodyPr>
          <a:lstStyle/>
          <a:p>
            <a:r>
              <a:rPr lang="en-US" sz="4000" dirty="0"/>
              <a:t>Gastric and Duodenal Polyps </a:t>
            </a:r>
          </a:p>
          <a:p>
            <a:pPr lvl="1"/>
            <a:r>
              <a:rPr lang="en-US" sz="3600" dirty="0"/>
              <a:t>66-100 % of affected individuals</a:t>
            </a:r>
          </a:p>
          <a:p>
            <a:pPr lvl="1"/>
            <a:r>
              <a:rPr lang="en-US" sz="3600" dirty="0"/>
              <a:t>Varying polyp </a:t>
            </a:r>
            <a:r>
              <a:rPr lang="en-US" sz="3600" dirty="0" err="1"/>
              <a:t>histologies</a:t>
            </a:r>
            <a:r>
              <a:rPr lang="en-US" sz="3600" dirty="0"/>
              <a:t> found including hamartomas, inflammatory, adenomas, etc.</a:t>
            </a:r>
          </a:p>
          <a:p>
            <a:pPr lvl="1"/>
            <a:r>
              <a:rPr lang="en-US" sz="3600" dirty="0"/>
              <a:t>Some benefit with possible regression of polyp numbers with H. Pylori treatment</a:t>
            </a:r>
          </a:p>
          <a:p>
            <a:pPr lvl="1"/>
            <a:r>
              <a:rPr lang="en-US" sz="3600" dirty="0"/>
              <a:t>No large association of stomach or duodenal cancer with PTEN patients</a:t>
            </a:r>
          </a:p>
        </p:txBody>
      </p:sp>
    </p:spTree>
    <p:extLst>
      <p:ext uri="{BB962C8B-B14F-4D97-AF65-F5344CB8AC3E}">
        <p14:creationId xmlns:p14="http://schemas.microsoft.com/office/powerpoint/2010/main" val="16811908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8085</Words>
  <Application>Microsoft Office PowerPoint</Application>
  <PresentationFormat>Widescreen</PresentationFormat>
  <Paragraphs>541</Paragraphs>
  <Slides>66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Calibri Light</vt:lpstr>
      <vt:lpstr>Wingdings</vt:lpstr>
      <vt:lpstr>Office Theme</vt:lpstr>
      <vt:lpstr>Polyposis Syndromes of the Colon</vt:lpstr>
      <vt:lpstr> Learning Objectives: </vt:lpstr>
      <vt:lpstr>Hamartomatous Polyposis Syndromes</vt:lpstr>
      <vt:lpstr>Phosphatase and Tensin homolog (PTEN) hamartoma tumor syndrome</vt:lpstr>
      <vt:lpstr>Cowden Polyposis Syndrome</vt:lpstr>
      <vt:lpstr>Cowden Polyposis Syndrome</vt:lpstr>
      <vt:lpstr>Cowden Polyposis Syndrome</vt:lpstr>
      <vt:lpstr>Cowden Polyposis Syndrome - Gastrointestinal Findings</vt:lpstr>
      <vt:lpstr>Cowden Polyposis Syndrome - Gastrointestinal Findings</vt:lpstr>
      <vt:lpstr>PowerPoint Presentation</vt:lpstr>
      <vt:lpstr>Cowden Polyposis Syndrome - Miscellaneous Findings</vt:lpstr>
      <vt:lpstr>Cowden Polyposis Syndrome</vt:lpstr>
      <vt:lpstr>Cowden Polyposis Syndrome</vt:lpstr>
      <vt:lpstr>PowerPoint Presentation</vt:lpstr>
      <vt:lpstr>Peutz-Jehgers Polyposis Syndrome</vt:lpstr>
      <vt:lpstr>Peutz-Jehgers Polyposis Syndrome</vt:lpstr>
      <vt:lpstr>Peutz-Jehgers Polyposis Syndrome</vt:lpstr>
      <vt:lpstr>Peutz-Jehgers Polyposis Syndrome</vt:lpstr>
      <vt:lpstr>Peutz-Jehgers Polyposis Syndrome</vt:lpstr>
      <vt:lpstr>Bannayan-Riley-Ruvalcaba Syndrome</vt:lpstr>
      <vt:lpstr>Bannayan-Riley-Ruvalcaba Syndrome</vt:lpstr>
      <vt:lpstr>Bannayan-Riley-Ruvalcaba Syndrome</vt:lpstr>
      <vt:lpstr>Hamartomatous Polyposis Syndromes</vt:lpstr>
      <vt:lpstr>Juvenile Polyposis Syndrome</vt:lpstr>
      <vt:lpstr>Juvenile Polyposis Syndrome</vt:lpstr>
      <vt:lpstr>Juvenile Polyposis Syndrome</vt:lpstr>
      <vt:lpstr>Juvenile Polyposis Syndrome</vt:lpstr>
      <vt:lpstr>PowerPoint Presentation</vt:lpstr>
      <vt:lpstr>Classification - Serrated Polyps World Health Organization (WHO) </vt:lpstr>
      <vt:lpstr>PowerPoint Presentation</vt:lpstr>
      <vt:lpstr>PowerPoint Presentation</vt:lpstr>
      <vt:lpstr>Serrated polyposis syndrome (SPS)</vt:lpstr>
      <vt:lpstr>Serrated polyposis syndrome (SPS)</vt:lpstr>
      <vt:lpstr>Serrated polyposis syndrome (SPS)</vt:lpstr>
      <vt:lpstr>SPS and The Smoking Paradox</vt:lpstr>
      <vt:lpstr>SPS and CRC Risk</vt:lpstr>
      <vt:lpstr>SPS and Extra-Intestinal Cancer Risk</vt:lpstr>
      <vt:lpstr>SPS and Extra-Intestinal Cancer Risk</vt:lpstr>
      <vt:lpstr>SPS and Extra-Intestinal Cancer Risk</vt:lpstr>
      <vt:lpstr>PowerPoint Presentation</vt:lpstr>
      <vt:lpstr>Hyperplastic Polyps</vt:lpstr>
      <vt:lpstr>Hyperplastic Polyps</vt:lpstr>
      <vt:lpstr>Sessile Serrated Lesion/Polyp</vt:lpstr>
      <vt:lpstr>Familial Risk CRC for SPS Relative</vt:lpstr>
      <vt:lpstr>Familial Risk CRC for SPS Relative</vt:lpstr>
      <vt:lpstr>Sessile Serrated Polyp</vt:lpstr>
      <vt:lpstr>PowerPoint Presentation</vt:lpstr>
      <vt:lpstr>PowerPoint Presentation</vt:lpstr>
      <vt:lpstr>Traditional Serrated Adenomas</vt:lpstr>
      <vt:lpstr>Traditional Serrated Adenoma</vt:lpstr>
      <vt:lpstr>How accurate are pathologist in depicting a Serrated Polyp from a Hyperplastic Polyp? Are they basing it on where I took the polyp off at?</vt:lpstr>
      <vt:lpstr>How Reliable is the Diagnosis - Pathological distinctions first appeared in 2005.</vt:lpstr>
      <vt:lpstr>How Reliable is the Diagnosis</vt:lpstr>
      <vt:lpstr>Importance of Serrated Polyps</vt:lpstr>
      <vt:lpstr>SPS Mutations</vt:lpstr>
      <vt:lpstr>PowerPoint Presentation</vt:lpstr>
      <vt:lpstr>PowerPoint Presentation</vt:lpstr>
      <vt:lpstr>PowerPoint Presentation</vt:lpstr>
      <vt:lpstr>PowerPoint Presentation</vt:lpstr>
      <vt:lpstr>PowerPoint Presentation</vt:lpstr>
      <vt:lpstr>Current Recommendation for Hyperplastic Polyps</vt:lpstr>
      <vt:lpstr>Serrated Polyposis Syndrome</vt:lpstr>
      <vt:lpstr>Serrated Polyposis Syndrome</vt:lpstr>
      <vt:lpstr>Serrated Polyposis Syndrome</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Polyposis Syndromes of the Colon</dc:title>
  <dc:creator>Sinclair Aaron</dc:creator>
  <cp:lastModifiedBy>Sinclair Aaron</cp:lastModifiedBy>
  <cp:revision>9</cp:revision>
  <dcterms:created xsi:type="dcterms:W3CDTF">2023-11-01T22:03:04Z</dcterms:created>
  <dcterms:modified xsi:type="dcterms:W3CDTF">2023-11-03T03:34:55Z</dcterms:modified>
</cp:coreProperties>
</file>